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2.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257" r:id="rId3"/>
    <p:sldId id="258" r:id="rId4"/>
    <p:sldId id="259" r:id="rId5"/>
    <p:sldId id="301" r:id="rId6"/>
    <p:sldId id="324" r:id="rId7"/>
    <p:sldId id="347" r:id="rId8"/>
    <p:sldId id="326" r:id="rId9"/>
    <p:sldId id="315" r:id="rId10"/>
    <p:sldId id="316" r:id="rId11"/>
    <p:sldId id="317" r:id="rId12"/>
    <p:sldId id="318" r:id="rId13"/>
    <p:sldId id="319" r:id="rId14"/>
    <p:sldId id="320" r:id="rId15"/>
    <p:sldId id="321" r:id="rId16"/>
    <p:sldId id="322" r:id="rId17"/>
    <p:sldId id="327" r:id="rId18"/>
    <p:sldId id="302" r:id="rId19"/>
    <p:sldId id="303" r:id="rId20"/>
    <p:sldId id="304" r:id="rId21"/>
    <p:sldId id="305" r:id="rId22"/>
    <p:sldId id="306" r:id="rId23"/>
    <p:sldId id="307" r:id="rId24"/>
    <p:sldId id="308" r:id="rId25"/>
    <p:sldId id="309" r:id="rId26"/>
    <p:sldId id="310" r:id="rId27"/>
    <p:sldId id="311" r:id="rId28"/>
    <p:sldId id="312" r:id="rId29"/>
    <p:sldId id="313" r:id="rId30"/>
    <p:sldId id="314" r:id="rId31"/>
    <p:sldId id="328" r:id="rId32"/>
    <p:sldId id="329" r:id="rId33"/>
    <p:sldId id="330" r:id="rId34"/>
    <p:sldId id="331" r:id="rId35"/>
    <p:sldId id="332" r:id="rId36"/>
    <p:sldId id="333" r:id="rId37"/>
    <p:sldId id="334" r:id="rId38"/>
    <p:sldId id="335" r:id="rId39"/>
    <p:sldId id="336" r:id="rId40"/>
    <p:sldId id="337" r:id="rId41"/>
    <p:sldId id="338" r:id="rId42"/>
    <p:sldId id="339" r:id="rId43"/>
    <p:sldId id="340" r:id="rId44"/>
    <p:sldId id="341" r:id="rId45"/>
    <p:sldId id="342" r:id="rId46"/>
    <p:sldId id="343" r:id="rId47"/>
    <p:sldId id="344" r:id="rId48"/>
    <p:sldId id="345" r:id="rId49"/>
    <p:sldId id="323" r:id="rId50"/>
    <p:sldId id="299" r:id="rId5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LAN, Pryanka" initials="RP"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8CFCF"/>
          </a:solidFill>
        </a:fill>
      </a:tcStyle>
    </a:wholeTbl>
    <a:band2H>
      <a:tcTxStyle/>
      <a:tcStyle>
        <a:tcBdr/>
        <a:fill>
          <a:solidFill>
            <a:srgbClr val="F4E8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0"/>
    <p:restoredTop sz="94694"/>
  </p:normalViewPr>
  <p:slideViewPr>
    <p:cSldViewPr snapToGrid="0" snapToObjects="1">
      <p:cViewPr varScale="1">
        <p:scale>
          <a:sx n="117" d="100"/>
          <a:sy n="117" d="100"/>
        </p:scale>
        <p:origin x="80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3-14T13:33:03.978" idx="1">
    <p:pos x="1594" y="2444"/>
    <p:text>Is this defined?
Severe pneumonia and sepsis different from critical illness different from mechanical ventilation?</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3-14T14:09:07.296" idx="2">
    <p:pos x="10" y="10"/>
    <p:text>Janet -- we should talk about which severity scores we want to recommend for all countries to use; in our emergency care work, we tend to stick to some of the early warning ones (REMS) because of the validation done in LMICs.</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7" name="Shape 157"/>
          <p:cNvSpPr>
            <a:spLocks noGrp="1" noRot="1" noChangeAspect="1"/>
          </p:cNvSpPr>
          <p:nvPr>
            <p:ph type="sldImg"/>
          </p:nvPr>
        </p:nvSpPr>
        <p:spPr>
          <a:xfrm>
            <a:off x="1143000" y="685800"/>
            <a:ext cx="4572000" cy="3429000"/>
          </a:xfrm>
          <a:prstGeom prst="rect">
            <a:avLst/>
          </a:prstGeom>
        </p:spPr>
        <p:txBody>
          <a:bodyPr/>
          <a:lstStyle/>
          <a:p>
            <a:endParaRPr/>
          </a:p>
        </p:txBody>
      </p:sp>
      <p:sp>
        <p:nvSpPr>
          <p:cNvPr id="158" name="Shape 15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Calibri"/>
      </a:defRPr>
    </a:lvl1pPr>
    <a:lvl2pPr indent="228600" latinLnBrk="0">
      <a:spcBef>
        <a:spcPts val="400"/>
      </a:spcBef>
      <a:defRPr sz="1200">
        <a:latin typeface="+mn-lt"/>
        <a:ea typeface="+mn-ea"/>
        <a:cs typeface="+mn-cs"/>
        <a:sym typeface="Calibri"/>
      </a:defRPr>
    </a:lvl2pPr>
    <a:lvl3pPr indent="457200" latinLnBrk="0">
      <a:spcBef>
        <a:spcPts val="400"/>
      </a:spcBef>
      <a:defRPr sz="1200">
        <a:latin typeface="+mn-lt"/>
        <a:ea typeface="+mn-ea"/>
        <a:cs typeface="+mn-cs"/>
        <a:sym typeface="Calibri"/>
      </a:defRPr>
    </a:lvl3pPr>
    <a:lvl4pPr indent="685800" latinLnBrk="0">
      <a:spcBef>
        <a:spcPts val="400"/>
      </a:spcBef>
      <a:defRPr sz="1200">
        <a:latin typeface="+mn-lt"/>
        <a:ea typeface="+mn-ea"/>
        <a:cs typeface="+mn-cs"/>
        <a:sym typeface="Calibri"/>
      </a:defRPr>
    </a:lvl4pPr>
    <a:lvl5pPr indent="914400" latinLnBrk="0">
      <a:spcBef>
        <a:spcPts val="400"/>
      </a:spcBef>
      <a:defRPr sz="1200">
        <a:latin typeface="+mn-lt"/>
        <a:ea typeface="+mn-ea"/>
        <a:cs typeface="+mn-cs"/>
        <a:sym typeface="Calibri"/>
      </a:defRPr>
    </a:lvl5pPr>
    <a:lvl6pPr indent="1143000" latinLnBrk="0">
      <a:spcBef>
        <a:spcPts val="400"/>
      </a:spcBef>
      <a:defRPr sz="1200">
        <a:latin typeface="+mn-lt"/>
        <a:ea typeface="+mn-ea"/>
        <a:cs typeface="+mn-cs"/>
        <a:sym typeface="Calibri"/>
      </a:defRPr>
    </a:lvl6pPr>
    <a:lvl7pPr indent="1371600" latinLnBrk="0">
      <a:spcBef>
        <a:spcPts val="400"/>
      </a:spcBef>
      <a:defRPr sz="1200">
        <a:latin typeface="+mn-lt"/>
        <a:ea typeface="+mn-ea"/>
        <a:cs typeface="+mn-cs"/>
        <a:sym typeface="Calibri"/>
      </a:defRPr>
    </a:lvl7pPr>
    <a:lvl8pPr indent="1600200" latinLnBrk="0">
      <a:spcBef>
        <a:spcPts val="400"/>
      </a:spcBef>
      <a:defRPr sz="1200">
        <a:latin typeface="+mn-lt"/>
        <a:ea typeface="+mn-ea"/>
        <a:cs typeface="+mn-cs"/>
        <a:sym typeface="Calibri"/>
      </a:defRPr>
    </a:lvl8pPr>
    <a:lvl9pPr indent="1828800" latinLnBrk="0">
      <a:spcBef>
        <a:spcPts val="400"/>
      </a:spcBef>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who.int/publications-detail/basic-emergency-care-approach-to-the-acutely-ill-and-injured"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play.google.com/store/apps/details?id=com.enginious.bec.ucsf&amp;hl=en" TargetMode="External"/><Relationship Id="rId4" Type="http://schemas.openxmlformats.org/officeDocument/2006/relationships/hyperlink" Target="https://apps.apple.com/us/app/basic-emergency-care/id1485810807"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1"/>
            <a:r>
              <a:rPr lang="en-US" sz="1900" dirty="0">
                <a:hlinkClick r:id="rId3"/>
              </a:rPr>
              <a:t>https://www.who.int/publications-detail/basic-emergency-care-approach-to-the-acutely-ill-and-injured</a:t>
            </a:r>
            <a:endParaRPr lang="en-US" sz="1900" b="1" dirty="0"/>
          </a:p>
          <a:p>
            <a:pPr lvl="2">
              <a:lnSpc>
                <a:spcPct val="90000"/>
              </a:lnSpc>
              <a:spcBef>
                <a:spcPts val="600"/>
              </a:spcBef>
              <a:defRPr sz="2900">
                <a:solidFill>
                  <a:srgbClr val="0070C0"/>
                </a:solidFill>
                <a:latin typeface="Arial"/>
                <a:ea typeface="Arial"/>
                <a:cs typeface="Arial"/>
                <a:sym typeface="Arial"/>
              </a:defRPr>
            </a:pPr>
            <a:r>
              <a:rPr lang="en-US" sz="1800" dirty="0"/>
              <a:t>PDF, </a:t>
            </a:r>
            <a:r>
              <a:rPr lang="en-US" sz="1800" dirty="0" err="1"/>
              <a:t>Powerpoints</a:t>
            </a:r>
            <a:r>
              <a:rPr lang="en-US" sz="1800" dirty="0"/>
              <a:t>: </a:t>
            </a:r>
            <a:br>
              <a:rPr lang="en-US" sz="1800" dirty="0"/>
            </a:br>
            <a:r>
              <a:rPr lang="en-US" sz="1800" dirty="0">
                <a:sym typeface="Arial"/>
                <a:hlinkClick r:id="rId3"/>
              </a:rPr>
              <a:t>https://www.who.int/publications-detail/basic-emergency-care-approach-to-the-acutely-ill-and-injured</a:t>
            </a:r>
            <a:endParaRPr lang="en-US" sz="1800" dirty="0">
              <a:sym typeface="Arial"/>
            </a:endParaRPr>
          </a:p>
          <a:p>
            <a:pPr lvl="2">
              <a:lnSpc>
                <a:spcPct val="90000"/>
              </a:lnSpc>
              <a:spcBef>
                <a:spcPts val="600"/>
              </a:spcBef>
              <a:defRPr sz="2900">
                <a:solidFill>
                  <a:srgbClr val="0070C0"/>
                </a:solidFill>
                <a:latin typeface="Arial"/>
                <a:ea typeface="Arial"/>
                <a:cs typeface="Arial"/>
                <a:sym typeface="Arial"/>
              </a:defRPr>
            </a:pPr>
            <a:r>
              <a:rPr lang="en-US" sz="1800" dirty="0"/>
              <a:t>Apple App Store:</a:t>
            </a:r>
            <a:br>
              <a:rPr lang="en-US" sz="1800" dirty="0"/>
            </a:br>
            <a:r>
              <a:rPr lang="en-US" sz="1800" dirty="0">
                <a:solidFill>
                  <a:srgbClr val="0070C0"/>
                </a:solidFill>
                <a:latin typeface="Arial"/>
                <a:cs typeface="Arial"/>
                <a:sym typeface="Arial"/>
                <a:hlinkClick r:id="rId4"/>
              </a:rPr>
              <a:t>https://apps.apple.com/us/app/basic-emergency-care/id1485810807</a:t>
            </a:r>
            <a:endParaRPr lang="en-US" sz="1800" dirty="0">
              <a:solidFill>
                <a:srgbClr val="0070C0"/>
              </a:solidFill>
              <a:latin typeface="Arial"/>
              <a:cs typeface="Arial"/>
              <a:sym typeface="Arial"/>
            </a:endParaRPr>
          </a:p>
          <a:p>
            <a:pPr lvl="2">
              <a:lnSpc>
                <a:spcPct val="90000"/>
              </a:lnSpc>
              <a:spcBef>
                <a:spcPts val="600"/>
              </a:spcBef>
              <a:defRPr sz="2900">
                <a:solidFill>
                  <a:srgbClr val="0070C0"/>
                </a:solidFill>
                <a:latin typeface="Arial"/>
                <a:ea typeface="Arial"/>
                <a:cs typeface="Arial"/>
                <a:sym typeface="Arial"/>
              </a:defRPr>
            </a:pPr>
            <a:r>
              <a:rPr lang="en-US" sz="1800" dirty="0">
                <a:solidFill>
                  <a:srgbClr val="0070C0"/>
                </a:solidFill>
                <a:latin typeface="Arial"/>
                <a:cs typeface="Arial"/>
                <a:sym typeface="Arial"/>
              </a:rPr>
              <a:t>Google Play Store:</a:t>
            </a:r>
            <a:br>
              <a:rPr lang="en-US" sz="1800" dirty="0">
                <a:solidFill>
                  <a:srgbClr val="0070C0"/>
                </a:solidFill>
                <a:latin typeface="Arial"/>
                <a:cs typeface="Arial"/>
                <a:sym typeface="Arial"/>
              </a:rPr>
            </a:br>
            <a:r>
              <a:rPr lang="en-US" sz="1800" dirty="0">
                <a:solidFill>
                  <a:srgbClr val="0070C0"/>
                </a:solidFill>
                <a:latin typeface="Arial"/>
                <a:cs typeface="Arial"/>
                <a:sym typeface="Arial"/>
                <a:hlinkClick r:id="rId5"/>
              </a:rPr>
              <a:t>https://play.google.com/store/apps/details?id=com.enginious.bec.ucsf&amp;hl=en</a:t>
            </a:r>
            <a:endParaRPr lang="en-US" sz="1800" dirty="0">
              <a:solidFill>
                <a:srgbClr val="0070C0"/>
              </a:solidFill>
              <a:latin typeface="Arial"/>
              <a:cs typeface="Arial"/>
            </a:endParaRPr>
          </a:p>
          <a:p>
            <a:endParaRPr lang="en-US" dirty="0"/>
          </a:p>
        </p:txBody>
      </p:sp>
    </p:spTree>
    <p:extLst>
      <p:ext uri="{BB962C8B-B14F-4D97-AF65-F5344CB8AC3E}">
        <p14:creationId xmlns:p14="http://schemas.microsoft.com/office/powerpoint/2010/main" val="3055835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a:spLocks noGrp="1" noRot="1" noChangeAspect="1"/>
          </p:cNvSpPr>
          <p:nvPr>
            <p:ph type="sldImg"/>
          </p:nvPr>
        </p:nvSpPr>
        <p:spPr>
          <a:xfrm>
            <a:off x="381000" y="685800"/>
            <a:ext cx="6096000" cy="3429000"/>
          </a:xfrm>
          <a:prstGeom prst="rect">
            <a:avLst/>
          </a:prstGeom>
        </p:spPr>
        <p:txBody>
          <a:bodyPr/>
          <a:lstStyle/>
          <a:p>
            <a:endParaRPr/>
          </a:p>
        </p:txBody>
      </p:sp>
      <p:sp>
        <p:nvSpPr>
          <p:cNvPr id="218" name="Shape 218"/>
          <p:cNvSpPr>
            <a:spLocks noGrp="1"/>
          </p:cNvSpPr>
          <p:nvPr>
            <p:ph type="body" sz="quarter" idx="1"/>
          </p:nvPr>
        </p:nvSpPr>
        <p:spPr>
          <a:prstGeom prst="rect">
            <a:avLst/>
          </a:prstGeom>
        </p:spPr>
        <p:txBody>
          <a:bodyPr/>
          <a:lstStyle/>
          <a:p>
            <a:pPr lvl="1" indent="457200">
              <a:lnSpc>
                <a:spcPct val="80000"/>
              </a:lnSpc>
              <a:spcBef>
                <a:spcPts val="300"/>
              </a:spcBef>
              <a:defRPr sz="1000">
                <a:latin typeface="Arial"/>
                <a:ea typeface="Arial"/>
                <a:cs typeface="Arial"/>
                <a:sym typeface="Arial"/>
              </a:defRPr>
            </a:pPr>
            <a:r>
              <a:t>Signs of pneumonia:  (not severe):</a:t>
            </a:r>
          </a:p>
          <a:p>
            <a:pPr lvl="1" indent="457200">
              <a:lnSpc>
                <a:spcPct val="80000"/>
              </a:lnSpc>
              <a:spcBef>
                <a:spcPts val="300"/>
              </a:spcBef>
              <a:defRPr sz="1000">
                <a:latin typeface="Arial"/>
                <a:ea typeface="Arial"/>
                <a:cs typeface="Arial"/>
                <a:sym typeface="Arial"/>
              </a:defRPr>
            </a:pPr>
            <a:r>
              <a:t>-Fast breathing + chest indrawing</a:t>
            </a:r>
          </a:p>
          <a:p>
            <a:pPr lvl="1" indent="457200">
              <a:lnSpc>
                <a:spcPct val="80000"/>
              </a:lnSpc>
              <a:spcBef>
                <a:spcPts val="300"/>
              </a:spcBef>
              <a:defRPr sz="1000">
                <a:latin typeface="Arial"/>
                <a:ea typeface="Arial"/>
                <a:cs typeface="Arial"/>
                <a:sym typeface="Arial"/>
              </a:defRPr>
            </a:pPr>
            <a:r>
              <a:t>≥ 50 BPM in child aged 2-11 months</a:t>
            </a:r>
          </a:p>
          <a:p>
            <a:pPr lvl="1" indent="457200">
              <a:lnSpc>
                <a:spcPct val="80000"/>
              </a:lnSpc>
              <a:spcBef>
                <a:spcPts val="300"/>
              </a:spcBef>
              <a:defRPr sz="1000">
                <a:latin typeface="Arial"/>
                <a:ea typeface="Arial"/>
                <a:cs typeface="Arial"/>
                <a:sym typeface="Arial"/>
              </a:defRPr>
            </a:pPr>
            <a:r>
              <a:t>-&gt;40 BPM, in child agedn 12 months to 5 years</a:t>
            </a:r>
          </a:p>
        </p:txBody>
      </p:sp>
    </p:spTree>
    <p:extLst>
      <p:ext uri="{BB962C8B-B14F-4D97-AF65-F5344CB8AC3E}">
        <p14:creationId xmlns:p14="http://schemas.microsoft.com/office/powerpoint/2010/main" val="2013197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Shape 233"/>
          <p:cNvSpPr>
            <a:spLocks noGrp="1" noRot="1" noChangeAspect="1"/>
          </p:cNvSpPr>
          <p:nvPr>
            <p:ph type="sldImg"/>
          </p:nvPr>
        </p:nvSpPr>
        <p:spPr>
          <a:xfrm>
            <a:off x="381000" y="685800"/>
            <a:ext cx="6096000" cy="3429000"/>
          </a:xfrm>
          <a:prstGeom prst="rect">
            <a:avLst/>
          </a:prstGeom>
        </p:spPr>
        <p:txBody>
          <a:bodyPr/>
          <a:lstStyle/>
          <a:p>
            <a:endParaRPr/>
          </a:p>
        </p:txBody>
      </p:sp>
      <p:sp>
        <p:nvSpPr>
          <p:cNvPr id="234" name="Shape 234"/>
          <p:cNvSpPr>
            <a:spLocks noGrp="1"/>
          </p:cNvSpPr>
          <p:nvPr>
            <p:ph type="body" sz="quarter" idx="1"/>
          </p:nvPr>
        </p:nvSpPr>
        <p:spPr>
          <a:prstGeom prst="rect">
            <a:avLst/>
          </a:prstGeom>
        </p:spPr>
        <p:txBody>
          <a:bodyPr/>
          <a:lstStyle/>
          <a:p>
            <a:pPr lvl="1" indent="457200">
              <a:lnSpc>
                <a:spcPct val="80000"/>
              </a:lnSpc>
              <a:spcBef>
                <a:spcPts val="300"/>
              </a:spcBef>
              <a:defRPr sz="1000">
                <a:latin typeface="Arial"/>
                <a:ea typeface="Arial"/>
                <a:cs typeface="Arial"/>
                <a:sym typeface="Arial"/>
              </a:defRPr>
            </a:pPr>
            <a:r>
              <a:t>Score 0-1 can be suitable for treatment at home.  When deciding home treatment, always take into account the patient’s social circumstances and wishes. </a:t>
            </a:r>
          </a:p>
        </p:txBody>
      </p:sp>
    </p:spTree>
    <p:extLst>
      <p:ext uri="{BB962C8B-B14F-4D97-AF65-F5344CB8AC3E}">
        <p14:creationId xmlns:p14="http://schemas.microsoft.com/office/powerpoint/2010/main" val="517127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Shape 241"/>
          <p:cNvSpPr>
            <a:spLocks noGrp="1" noRot="1" noChangeAspect="1"/>
          </p:cNvSpPr>
          <p:nvPr>
            <p:ph type="sldImg"/>
          </p:nvPr>
        </p:nvSpPr>
        <p:spPr>
          <a:xfrm>
            <a:off x="381000" y="685800"/>
            <a:ext cx="6096000" cy="3429000"/>
          </a:xfrm>
          <a:prstGeom prst="rect">
            <a:avLst/>
          </a:prstGeom>
        </p:spPr>
        <p:txBody>
          <a:bodyPr/>
          <a:lstStyle/>
          <a:p>
            <a:endParaRPr/>
          </a:p>
        </p:txBody>
      </p:sp>
      <p:sp>
        <p:nvSpPr>
          <p:cNvPr id="242" name="Shape 242"/>
          <p:cNvSpPr>
            <a:spLocks noGrp="1"/>
          </p:cNvSpPr>
          <p:nvPr>
            <p:ph type="body" sz="quarter" idx="1"/>
          </p:nvPr>
        </p:nvSpPr>
        <p:spPr>
          <a:prstGeom prst="rect">
            <a:avLst/>
          </a:prstGeom>
        </p:spPr>
        <p:txBody>
          <a:bodyPr/>
          <a:lstStyle/>
          <a:p>
            <a:pPr lvl="1" indent="457200">
              <a:lnSpc>
                <a:spcPct val="80000"/>
              </a:lnSpc>
              <a:spcBef>
                <a:spcPts val="300"/>
              </a:spcBef>
              <a:defRPr sz="1000">
                <a:latin typeface="Arial"/>
                <a:ea typeface="Arial"/>
                <a:cs typeface="Arial"/>
                <a:sym typeface="Arial"/>
              </a:defRPr>
            </a:pPr>
            <a:r>
              <a:t>Score 0-1 can be suitable for treatment at home.  When deciding home treatment, always take into account the patient’s social circumstances and wishes. </a:t>
            </a:r>
          </a:p>
        </p:txBody>
      </p:sp>
    </p:spTree>
    <p:extLst>
      <p:ext uri="{BB962C8B-B14F-4D97-AF65-F5344CB8AC3E}">
        <p14:creationId xmlns:p14="http://schemas.microsoft.com/office/powerpoint/2010/main" val="2482227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Shape 247"/>
          <p:cNvSpPr>
            <a:spLocks noGrp="1" noRot="1" noChangeAspect="1"/>
          </p:cNvSpPr>
          <p:nvPr>
            <p:ph type="sldImg"/>
          </p:nvPr>
        </p:nvSpPr>
        <p:spPr>
          <a:xfrm>
            <a:off x="381000" y="685800"/>
            <a:ext cx="6096000" cy="3429000"/>
          </a:xfrm>
          <a:prstGeom prst="rect">
            <a:avLst/>
          </a:prstGeom>
        </p:spPr>
        <p:txBody>
          <a:bodyPr/>
          <a:lstStyle/>
          <a:p>
            <a:endParaRPr/>
          </a:p>
        </p:txBody>
      </p:sp>
      <p:sp>
        <p:nvSpPr>
          <p:cNvPr id="248" name="Shape 248"/>
          <p:cNvSpPr>
            <a:spLocks noGrp="1"/>
          </p:cNvSpPr>
          <p:nvPr>
            <p:ph type="body" sz="quarter" idx="1"/>
          </p:nvPr>
        </p:nvSpPr>
        <p:spPr>
          <a:prstGeom prst="rect">
            <a:avLst/>
          </a:prstGeom>
        </p:spPr>
        <p:txBody>
          <a:bodyPr/>
          <a:lstStyle/>
          <a:p>
            <a:r>
              <a:t>??? Cofirm mortality data from Lung Safe study</a:t>
            </a:r>
          </a:p>
        </p:txBody>
      </p:sp>
    </p:spTree>
    <p:extLst>
      <p:ext uri="{BB962C8B-B14F-4D97-AF65-F5344CB8AC3E}">
        <p14:creationId xmlns:p14="http://schemas.microsoft.com/office/powerpoint/2010/main" val="2807900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Shape 258"/>
          <p:cNvSpPr>
            <a:spLocks noGrp="1" noRot="1" noChangeAspect="1"/>
          </p:cNvSpPr>
          <p:nvPr>
            <p:ph type="sldImg"/>
          </p:nvPr>
        </p:nvSpPr>
        <p:spPr>
          <a:xfrm>
            <a:off x="381000" y="685800"/>
            <a:ext cx="6096000" cy="3429000"/>
          </a:xfrm>
          <a:prstGeom prst="rect">
            <a:avLst/>
          </a:prstGeom>
        </p:spPr>
        <p:txBody>
          <a:bodyPr/>
          <a:lstStyle/>
          <a:p>
            <a:endParaRPr/>
          </a:p>
        </p:txBody>
      </p:sp>
      <p:sp>
        <p:nvSpPr>
          <p:cNvPr id="259" name="Shape 259"/>
          <p:cNvSpPr>
            <a:spLocks noGrp="1"/>
          </p:cNvSpPr>
          <p:nvPr>
            <p:ph type="body" sz="quarter" idx="1"/>
          </p:nvPr>
        </p:nvSpPr>
        <p:spPr>
          <a:prstGeom prst="rect">
            <a:avLst/>
          </a:prstGeom>
        </p:spPr>
        <p:txBody>
          <a:bodyPr/>
          <a:lstStyle/>
          <a:p>
            <a:r>
              <a:t>??? Cofirm mortality data from Lung Safe study</a:t>
            </a:r>
          </a:p>
        </p:txBody>
      </p:sp>
    </p:spTree>
    <p:extLst>
      <p:ext uri="{BB962C8B-B14F-4D97-AF65-F5344CB8AC3E}">
        <p14:creationId xmlns:p14="http://schemas.microsoft.com/office/powerpoint/2010/main" val="722860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Shape 343"/>
          <p:cNvSpPr>
            <a:spLocks noGrp="1" noRot="1" noChangeAspect="1"/>
          </p:cNvSpPr>
          <p:nvPr>
            <p:ph type="sldImg"/>
          </p:nvPr>
        </p:nvSpPr>
        <p:spPr>
          <a:xfrm>
            <a:off x="381000" y="685800"/>
            <a:ext cx="6096000" cy="3429000"/>
          </a:xfrm>
          <a:prstGeom prst="rect">
            <a:avLst/>
          </a:prstGeom>
        </p:spPr>
        <p:txBody>
          <a:bodyPr/>
          <a:lstStyle/>
          <a:p>
            <a:endParaRPr/>
          </a:p>
        </p:txBody>
      </p:sp>
      <p:sp>
        <p:nvSpPr>
          <p:cNvPr id="344" name="Shape 344"/>
          <p:cNvSpPr>
            <a:spLocks noGrp="1"/>
          </p:cNvSpPr>
          <p:nvPr>
            <p:ph type="body" sz="quarter" idx="1"/>
          </p:nvPr>
        </p:nvSpPr>
        <p:spPr>
          <a:prstGeom prst="rect">
            <a:avLst/>
          </a:prstGeom>
        </p:spPr>
        <p:txBody>
          <a:bodyPr/>
          <a:lstStyle/>
          <a:p>
            <a:r>
              <a:t>Check recent data on qSOFA validation</a:t>
            </a:r>
          </a:p>
        </p:txBody>
      </p:sp>
    </p:spTree>
    <p:extLst>
      <p:ext uri="{BB962C8B-B14F-4D97-AF65-F5344CB8AC3E}">
        <p14:creationId xmlns:p14="http://schemas.microsoft.com/office/powerpoint/2010/main" val="1544009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Shape 369"/>
          <p:cNvSpPr>
            <a:spLocks noGrp="1" noRot="1" noChangeAspect="1"/>
          </p:cNvSpPr>
          <p:nvPr>
            <p:ph type="sldImg"/>
          </p:nvPr>
        </p:nvSpPr>
        <p:spPr>
          <a:xfrm>
            <a:off x="381000" y="685800"/>
            <a:ext cx="6096000" cy="3429000"/>
          </a:xfrm>
          <a:prstGeom prst="rect">
            <a:avLst/>
          </a:prstGeom>
        </p:spPr>
        <p:txBody>
          <a:bodyPr/>
          <a:lstStyle/>
          <a:p>
            <a:endParaRPr/>
          </a:p>
        </p:txBody>
      </p:sp>
      <p:sp>
        <p:nvSpPr>
          <p:cNvPr id="370" name="Shape 370"/>
          <p:cNvSpPr>
            <a:spLocks noGrp="1"/>
          </p:cNvSpPr>
          <p:nvPr>
            <p:ph type="body" sz="quarter" idx="1"/>
          </p:nvPr>
        </p:nvSpPr>
        <p:spPr>
          <a:prstGeom prst="rect">
            <a:avLst/>
          </a:prstGeom>
        </p:spPr>
        <p:txBody>
          <a:bodyPr/>
          <a:lstStyle>
            <a:lvl1pPr indent="39687">
              <a:defRPr>
                <a:solidFill>
                  <a:srgbClr val="000066"/>
                </a:solidFill>
              </a:defRPr>
            </a:lvl1pPr>
          </a:lstStyle>
          <a:p>
            <a:r>
              <a:t>RC Bone, et al. Chest 1992; 101: 1649-1655.</a:t>
            </a:r>
          </a:p>
        </p:txBody>
      </p:sp>
    </p:spTree>
    <p:extLst>
      <p:ext uri="{BB962C8B-B14F-4D97-AF65-F5344CB8AC3E}">
        <p14:creationId xmlns:p14="http://schemas.microsoft.com/office/powerpoint/2010/main" val="19221460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9" name="Rectangle 6"/>
          <p:cNvSpPr/>
          <p:nvPr/>
        </p:nvSpPr>
        <p:spPr>
          <a:xfrm>
            <a:off x="0" y="-27385"/>
            <a:ext cx="12192000" cy="1196820"/>
          </a:xfrm>
          <a:prstGeom prst="rect">
            <a:avLst/>
          </a:prstGeom>
          <a:solidFill>
            <a:srgbClr val="1E7FB8"/>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grpSp>
        <p:nvGrpSpPr>
          <p:cNvPr id="24" name="Group 8"/>
          <p:cNvGrpSpPr/>
          <p:nvPr/>
        </p:nvGrpSpPr>
        <p:grpSpPr>
          <a:xfrm>
            <a:off x="9111945" y="6150623"/>
            <a:ext cx="2424112" cy="564635"/>
            <a:chOff x="-2" y="0"/>
            <a:chExt cx="2424111" cy="564634"/>
          </a:xfrm>
        </p:grpSpPr>
        <p:sp>
          <p:nvSpPr>
            <p:cNvPr id="20" name="TextBox 9"/>
            <p:cNvSpPr txBox="1"/>
            <p:nvPr/>
          </p:nvSpPr>
          <p:spPr>
            <a:xfrm>
              <a:off x="19200" y="0"/>
              <a:ext cx="2404910" cy="2311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defRPr sz="1000" cap="all">
                  <a:solidFill>
                    <a:srgbClr val="1E7FB8"/>
                  </a:solidFill>
                  <a:latin typeface="Corbel"/>
                  <a:ea typeface="Corbel"/>
                  <a:cs typeface="Corbel"/>
                  <a:sym typeface="Corbel"/>
                </a:defRPr>
              </a:lvl1pPr>
            </a:lstStyle>
            <a:p>
              <a:r>
                <a:t>Health</a:t>
              </a:r>
            </a:p>
          </p:txBody>
        </p:sp>
        <p:grpSp>
          <p:nvGrpSpPr>
            <p:cNvPr id="23" name="Group 10"/>
            <p:cNvGrpSpPr/>
            <p:nvPr/>
          </p:nvGrpSpPr>
          <p:grpSpPr>
            <a:xfrm>
              <a:off x="-3" y="88039"/>
              <a:ext cx="2414515" cy="476596"/>
              <a:chOff x="-1" y="0"/>
              <a:chExt cx="2414513" cy="476594"/>
            </a:xfrm>
          </p:grpSpPr>
          <p:sp>
            <p:nvSpPr>
              <p:cNvPr id="21" name="TextBox 11"/>
              <p:cNvSpPr txBox="1"/>
              <p:nvPr/>
            </p:nvSpPr>
            <p:spPr>
              <a:xfrm>
                <a:off x="1291204" y="220057"/>
                <a:ext cx="1094124" cy="2565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defRPr sz="1100" spc="-79">
                    <a:solidFill>
                      <a:srgbClr val="1E7FB8"/>
                    </a:solidFill>
                    <a:latin typeface="Corbel"/>
                    <a:ea typeface="Corbel"/>
                    <a:cs typeface="Corbel"/>
                    <a:sym typeface="Corbel"/>
                  </a:defRPr>
                </a:lvl1pPr>
              </a:lstStyle>
              <a:p>
                <a:r>
                  <a:t>programme</a:t>
                </a:r>
              </a:p>
            </p:txBody>
          </p:sp>
          <p:sp>
            <p:nvSpPr>
              <p:cNvPr id="22" name="TextBox 12"/>
              <p:cNvSpPr txBox="1"/>
              <p:nvPr/>
            </p:nvSpPr>
            <p:spPr>
              <a:xfrm>
                <a:off x="-2" y="-1"/>
                <a:ext cx="2414514" cy="3962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defRPr sz="2000" b="1" cap="all" spc="-79">
                    <a:solidFill>
                      <a:srgbClr val="1E7FB8"/>
                    </a:solidFill>
                    <a:latin typeface="Leelawadee"/>
                    <a:ea typeface="Leelawadee"/>
                    <a:cs typeface="Leelawadee"/>
                    <a:sym typeface="Leelawadee"/>
                  </a:defRPr>
                </a:lvl1pPr>
              </a:lstStyle>
              <a:p>
                <a:r>
                  <a:t>emergencies</a:t>
                </a:r>
              </a:p>
            </p:txBody>
          </p:sp>
        </p:grpSp>
      </p:grpSp>
      <p:sp>
        <p:nvSpPr>
          <p:cNvPr id="25" name="Straight Connector 15"/>
          <p:cNvSpPr/>
          <p:nvPr/>
        </p:nvSpPr>
        <p:spPr>
          <a:xfrm>
            <a:off x="-12292" y="6021287"/>
            <a:ext cx="12204294" cy="4"/>
          </a:xfrm>
          <a:prstGeom prst="line">
            <a:avLst/>
          </a:prstGeom>
          <a:ln w="25400">
            <a:solidFill>
              <a:srgbClr val="4A7EBB"/>
            </a:solidFill>
          </a:ln>
        </p:spPr>
        <p:txBody>
          <a:bodyPr lIns="45718" tIns="45718" rIns="45718" bIns="45718"/>
          <a:lstStyle/>
          <a:p>
            <a:endParaRPr/>
          </a:p>
        </p:txBody>
      </p:sp>
      <p:pic>
        <p:nvPicPr>
          <p:cNvPr id="26" name="Picture 14" descr="Picture 14"/>
          <p:cNvPicPr>
            <a:picLocks noChangeAspect="1"/>
          </p:cNvPicPr>
          <p:nvPr/>
        </p:nvPicPr>
        <p:blipFill>
          <a:blip r:embed="rId2"/>
          <a:stretch>
            <a:fillRect/>
          </a:stretch>
        </p:blipFill>
        <p:spPr>
          <a:xfrm>
            <a:off x="609600" y="6096000"/>
            <a:ext cx="2285533" cy="699536"/>
          </a:xfrm>
          <a:prstGeom prst="rect">
            <a:avLst/>
          </a:prstGeom>
          <a:ln w="12700">
            <a:miter lim="400000"/>
          </a:ln>
        </p:spPr>
      </p:pic>
      <p:sp>
        <p:nvSpPr>
          <p:cNvPr id="27" name="Rectangle 8"/>
          <p:cNvSpPr/>
          <p:nvPr/>
        </p:nvSpPr>
        <p:spPr>
          <a:xfrm>
            <a:off x="0" y="-99392"/>
            <a:ext cx="12192000" cy="1368152"/>
          </a:xfrm>
          <a:prstGeom prst="rect">
            <a:avLst/>
          </a:prstGeom>
          <a:solidFill>
            <a:srgbClr val="FFFFFF"/>
          </a:solidFill>
          <a:ln w="12700">
            <a:miter lim="400000"/>
          </a:ln>
        </p:spPr>
        <p:txBody>
          <a:bodyPr lIns="45718" tIns="45718" rIns="45718" bIns="45718" anchor="ctr"/>
          <a:lstStyle/>
          <a:p>
            <a:pPr algn="ctr">
              <a:defRPr>
                <a:solidFill>
                  <a:srgbClr val="BFBFBF"/>
                </a:solidFill>
                <a:latin typeface="+mn-lt"/>
                <a:ea typeface="+mn-ea"/>
                <a:cs typeface="+mn-cs"/>
                <a:sym typeface="Calibri"/>
              </a:defRPr>
            </a:pPr>
            <a:endParaRPr/>
          </a:p>
        </p:txBody>
      </p:sp>
      <p:sp>
        <p:nvSpPr>
          <p:cNvPr id="28" name="Title Text"/>
          <p:cNvSpPr txBox="1">
            <a:spLocks noGrp="1"/>
          </p:cNvSpPr>
          <p:nvPr>
            <p:ph type="title"/>
          </p:nvPr>
        </p:nvSpPr>
        <p:spPr>
          <a:xfrm>
            <a:off x="1828800" y="1844824"/>
            <a:ext cx="10363200" cy="1470026"/>
          </a:xfrm>
          <a:prstGeom prst="rect">
            <a:avLst/>
          </a:prstGeom>
        </p:spPr>
        <p:txBody>
          <a:bodyPr/>
          <a:lstStyle>
            <a:lvl1pPr>
              <a:defRPr sz="4400">
                <a:effectLst>
                  <a:outerShdw blurRad="38100" dist="38100" dir="2700000" rotWithShape="0">
                    <a:srgbClr val="000000">
                      <a:alpha val="43137"/>
                    </a:srgbClr>
                  </a:outerShdw>
                </a:effectLst>
              </a:defRPr>
            </a:lvl1pPr>
          </a:lstStyle>
          <a:p>
            <a:r>
              <a:t>Title Text</a:t>
            </a:r>
          </a:p>
        </p:txBody>
      </p:sp>
      <p:sp>
        <p:nvSpPr>
          <p:cNvPr id="29" name="Body Level One…"/>
          <p:cNvSpPr txBox="1">
            <a:spLocks noGrp="1"/>
          </p:cNvSpPr>
          <p:nvPr>
            <p:ph type="body" sz="quarter" idx="1"/>
          </p:nvPr>
        </p:nvSpPr>
        <p:spPr>
          <a:xfrm>
            <a:off x="1828800" y="2962187"/>
            <a:ext cx="8534400" cy="792092"/>
          </a:xfrm>
          <a:prstGeom prst="rect">
            <a:avLst/>
          </a:prstGeom>
        </p:spPr>
        <p:txBody>
          <a:bodyPr/>
          <a:lstStyle>
            <a:lvl1pPr marL="0" indent="0">
              <a:spcBef>
                <a:spcPts val="400"/>
              </a:spcBef>
              <a:buSzTx/>
              <a:buFontTx/>
              <a:buNone/>
              <a:defRPr sz="2000" b="1">
                <a:solidFill>
                  <a:srgbClr val="888888"/>
                </a:solidFill>
              </a:defRPr>
            </a:lvl1pPr>
            <a:lvl2pPr marL="0" indent="0">
              <a:spcBef>
                <a:spcPts val="400"/>
              </a:spcBef>
              <a:buSzTx/>
              <a:buFontTx/>
              <a:buNone/>
              <a:defRPr sz="2000" b="1">
                <a:solidFill>
                  <a:srgbClr val="888888"/>
                </a:solidFill>
              </a:defRPr>
            </a:lvl2pPr>
            <a:lvl3pPr marL="0" indent="0">
              <a:spcBef>
                <a:spcPts val="400"/>
              </a:spcBef>
              <a:buSzTx/>
              <a:buFontTx/>
              <a:buNone/>
              <a:defRPr sz="2000" b="1">
                <a:solidFill>
                  <a:srgbClr val="888888"/>
                </a:solidFill>
              </a:defRPr>
            </a:lvl3pPr>
            <a:lvl4pPr marL="0" indent="0">
              <a:spcBef>
                <a:spcPts val="400"/>
              </a:spcBef>
              <a:buSzTx/>
              <a:buFontTx/>
              <a:buNone/>
              <a:defRPr sz="2000" b="1">
                <a:solidFill>
                  <a:srgbClr val="888888"/>
                </a:solidFill>
              </a:defRPr>
            </a:lvl4pPr>
            <a:lvl5pPr marL="0" indent="0">
              <a:spcBef>
                <a:spcPts val="400"/>
              </a:spcBef>
              <a:buSzTx/>
              <a:buFontTx/>
              <a:buNone/>
              <a:defRPr sz="2000" b="1">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0" name="Rectangle 9"/>
          <p:cNvSpPr/>
          <p:nvPr/>
        </p:nvSpPr>
        <p:spPr>
          <a:xfrm>
            <a:off x="0" y="5489847"/>
            <a:ext cx="12192000" cy="1368156"/>
          </a:xfrm>
          <a:prstGeom prst="rect">
            <a:avLst/>
          </a:prstGeom>
          <a:solidFill>
            <a:srgbClr val="FFFFFF"/>
          </a:solidFill>
          <a:ln w="12700">
            <a:miter lim="400000"/>
          </a:ln>
        </p:spPr>
        <p:txBody>
          <a:bodyPr lIns="45718" tIns="45718" rIns="45718" bIns="45718" anchor="ctr"/>
          <a:lstStyle/>
          <a:p>
            <a:pPr algn="ctr">
              <a:defRPr>
                <a:solidFill>
                  <a:srgbClr val="BFBFBF"/>
                </a:solidFill>
                <a:latin typeface="+mn-lt"/>
                <a:ea typeface="+mn-ea"/>
                <a:cs typeface="+mn-cs"/>
                <a:sym typeface="Calibri"/>
              </a:defRPr>
            </a:pPr>
            <a:endParaRP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47" name="Title Text"/>
          <p:cNvSpPr txBox="1">
            <a:spLocks noGrp="1"/>
          </p:cNvSpPr>
          <p:nvPr>
            <p:ph type="title"/>
          </p:nvPr>
        </p:nvSpPr>
        <p:spPr>
          <a:xfrm>
            <a:off x="963084" y="4406901"/>
            <a:ext cx="10363201" cy="1362079"/>
          </a:xfrm>
          <a:prstGeom prst="rect">
            <a:avLst/>
          </a:prstGeom>
        </p:spPr>
        <p:txBody>
          <a:bodyPr anchor="t"/>
          <a:lstStyle>
            <a:lvl1pPr>
              <a:defRPr sz="4000" cap="all">
                <a:solidFill>
                  <a:srgbClr val="0070C0"/>
                </a:solidFill>
              </a:defRPr>
            </a:lvl1pPr>
          </a:lstStyle>
          <a:p>
            <a:r>
              <a:t>Title Text</a:t>
            </a:r>
          </a:p>
        </p:txBody>
      </p:sp>
      <p:sp>
        <p:nvSpPr>
          <p:cNvPr id="48" name="Body Level One…"/>
          <p:cNvSpPr txBox="1">
            <a:spLocks noGrp="1"/>
          </p:cNvSpPr>
          <p:nvPr>
            <p:ph type="body" sz="quarter" idx="1"/>
          </p:nvPr>
        </p:nvSpPr>
        <p:spPr>
          <a:xfrm>
            <a:off x="963084" y="2906713"/>
            <a:ext cx="10363201" cy="1500191"/>
          </a:xfrm>
          <a:prstGeom prst="rect">
            <a:avLst/>
          </a:prstGeom>
        </p:spPr>
        <p:txBody>
          <a:bodyPr anchor="b"/>
          <a:lstStyle>
            <a:lvl1pPr marL="0" indent="0">
              <a:spcBef>
                <a:spcPts val="400"/>
              </a:spcBef>
              <a:buSzTx/>
              <a:buFontTx/>
              <a:buNone/>
              <a:defRPr sz="2000" b="1">
                <a:solidFill>
                  <a:srgbClr val="888888"/>
                </a:solidFill>
              </a:defRPr>
            </a:lvl1pPr>
            <a:lvl2pPr marL="0" indent="0">
              <a:spcBef>
                <a:spcPts val="400"/>
              </a:spcBef>
              <a:buSzTx/>
              <a:buFontTx/>
              <a:buNone/>
              <a:defRPr sz="2000" b="1">
                <a:solidFill>
                  <a:srgbClr val="888888"/>
                </a:solidFill>
              </a:defRPr>
            </a:lvl2pPr>
            <a:lvl3pPr marL="0" indent="0">
              <a:spcBef>
                <a:spcPts val="400"/>
              </a:spcBef>
              <a:buSzTx/>
              <a:buFontTx/>
              <a:buNone/>
              <a:defRPr sz="2000" b="1">
                <a:solidFill>
                  <a:srgbClr val="888888"/>
                </a:solidFill>
              </a:defRPr>
            </a:lvl3pPr>
            <a:lvl4pPr marL="0" indent="0">
              <a:spcBef>
                <a:spcPts val="400"/>
              </a:spcBef>
              <a:buSzTx/>
              <a:buFontTx/>
              <a:buNone/>
              <a:defRPr sz="2000" b="1">
                <a:solidFill>
                  <a:srgbClr val="888888"/>
                </a:solidFill>
              </a:defRPr>
            </a:lvl4pPr>
            <a:lvl5pPr marL="0" indent="0">
              <a:spcBef>
                <a:spcPts val="400"/>
              </a:spcBef>
              <a:buSzTx/>
              <a:buFontTx/>
              <a:buNone/>
              <a:defRPr sz="2000" b="1">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56" name="Rectangle 6"/>
          <p:cNvSpPr/>
          <p:nvPr/>
        </p:nvSpPr>
        <p:spPr>
          <a:xfrm>
            <a:off x="0" y="-27385"/>
            <a:ext cx="12192000" cy="1196820"/>
          </a:xfrm>
          <a:prstGeom prst="rect">
            <a:avLst/>
          </a:prstGeom>
          <a:solidFill>
            <a:srgbClr val="1E7FB8"/>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grpSp>
        <p:nvGrpSpPr>
          <p:cNvPr id="61" name="Group 8"/>
          <p:cNvGrpSpPr/>
          <p:nvPr/>
        </p:nvGrpSpPr>
        <p:grpSpPr>
          <a:xfrm>
            <a:off x="9111945" y="6150623"/>
            <a:ext cx="2424112" cy="564635"/>
            <a:chOff x="-2" y="0"/>
            <a:chExt cx="2424111" cy="564634"/>
          </a:xfrm>
        </p:grpSpPr>
        <p:sp>
          <p:nvSpPr>
            <p:cNvPr id="57" name="TextBox 9"/>
            <p:cNvSpPr txBox="1"/>
            <p:nvPr/>
          </p:nvSpPr>
          <p:spPr>
            <a:xfrm>
              <a:off x="19200" y="0"/>
              <a:ext cx="2404910" cy="2311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defRPr sz="1000" cap="all">
                  <a:solidFill>
                    <a:srgbClr val="1E7FB8"/>
                  </a:solidFill>
                  <a:latin typeface="Corbel"/>
                  <a:ea typeface="Corbel"/>
                  <a:cs typeface="Corbel"/>
                  <a:sym typeface="Corbel"/>
                </a:defRPr>
              </a:lvl1pPr>
            </a:lstStyle>
            <a:p>
              <a:r>
                <a:t>Health</a:t>
              </a:r>
            </a:p>
          </p:txBody>
        </p:sp>
        <p:grpSp>
          <p:nvGrpSpPr>
            <p:cNvPr id="60" name="Group 10"/>
            <p:cNvGrpSpPr/>
            <p:nvPr/>
          </p:nvGrpSpPr>
          <p:grpSpPr>
            <a:xfrm>
              <a:off x="-3" y="88039"/>
              <a:ext cx="2414515" cy="476596"/>
              <a:chOff x="-1" y="0"/>
              <a:chExt cx="2414513" cy="476594"/>
            </a:xfrm>
          </p:grpSpPr>
          <p:sp>
            <p:nvSpPr>
              <p:cNvPr id="58" name="TextBox 11"/>
              <p:cNvSpPr txBox="1"/>
              <p:nvPr/>
            </p:nvSpPr>
            <p:spPr>
              <a:xfrm>
                <a:off x="1291204" y="220057"/>
                <a:ext cx="1094124" cy="2565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defRPr sz="1100" spc="-79">
                    <a:solidFill>
                      <a:srgbClr val="1E7FB8"/>
                    </a:solidFill>
                    <a:latin typeface="Corbel"/>
                    <a:ea typeface="Corbel"/>
                    <a:cs typeface="Corbel"/>
                    <a:sym typeface="Corbel"/>
                  </a:defRPr>
                </a:lvl1pPr>
              </a:lstStyle>
              <a:p>
                <a:r>
                  <a:t>programme</a:t>
                </a:r>
              </a:p>
            </p:txBody>
          </p:sp>
          <p:sp>
            <p:nvSpPr>
              <p:cNvPr id="59" name="TextBox 12"/>
              <p:cNvSpPr txBox="1"/>
              <p:nvPr/>
            </p:nvSpPr>
            <p:spPr>
              <a:xfrm>
                <a:off x="-2" y="-1"/>
                <a:ext cx="2414514" cy="3962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defRPr sz="2000" b="1" cap="all" spc="-79">
                    <a:solidFill>
                      <a:srgbClr val="1E7FB8"/>
                    </a:solidFill>
                    <a:latin typeface="Leelawadee"/>
                    <a:ea typeface="Leelawadee"/>
                    <a:cs typeface="Leelawadee"/>
                    <a:sym typeface="Leelawadee"/>
                  </a:defRPr>
                </a:lvl1pPr>
              </a:lstStyle>
              <a:p>
                <a:r>
                  <a:t>emergencies</a:t>
                </a:r>
              </a:p>
            </p:txBody>
          </p:sp>
        </p:grpSp>
      </p:grpSp>
      <p:sp>
        <p:nvSpPr>
          <p:cNvPr id="62" name="Straight Connector 15"/>
          <p:cNvSpPr/>
          <p:nvPr/>
        </p:nvSpPr>
        <p:spPr>
          <a:xfrm>
            <a:off x="-12292" y="6021287"/>
            <a:ext cx="12204294" cy="4"/>
          </a:xfrm>
          <a:prstGeom prst="line">
            <a:avLst/>
          </a:prstGeom>
          <a:ln w="25400">
            <a:solidFill>
              <a:srgbClr val="4A7EBB"/>
            </a:solidFill>
          </a:ln>
        </p:spPr>
        <p:txBody>
          <a:bodyPr lIns="45718" tIns="45718" rIns="45718" bIns="45718"/>
          <a:lstStyle/>
          <a:p>
            <a:endParaRPr/>
          </a:p>
        </p:txBody>
      </p:sp>
      <p:pic>
        <p:nvPicPr>
          <p:cNvPr id="63" name="Picture 14" descr="Picture 14"/>
          <p:cNvPicPr>
            <a:picLocks noChangeAspect="1"/>
          </p:cNvPicPr>
          <p:nvPr/>
        </p:nvPicPr>
        <p:blipFill>
          <a:blip r:embed="rId2"/>
          <a:stretch>
            <a:fillRect/>
          </a:stretch>
        </p:blipFill>
        <p:spPr>
          <a:xfrm>
            <a:off x="609600" y="6096000"/>
            <a:ext cx="2285533" cy="699536"/>
          </a:xfrm>
          <a:prstGeom prst="rect">
            <a:avLst/>
          </a:prstGeom>
          <a:ln w="12700">
            <a:miter lim="400000"/>
          </a:ln>
        </p:spPr>
      </p:pic>
      <p:sp>
        <p:nvSpPr>
          <p:cNvPr id="64" name="Title Text"/>
          <p:cNvSpPr txBox="1">
            <a:spLocks noGrp="1"/>
          </p:cNvSpPr>
          <p:nvPr>
            <p:ph type="title"/>
          </p:nvPr>
        </p:nvSpPr>
        <p:spPr>
          <a:xfrm>
            <a:off x="609600" y="274638"/>
            <a:ext cx="10972800" cy="1143001"/>
          </a:xfrm>
          <a:prstGeom prst="rect">
            <a:avLst/>
          </a:prstGeom>
        </p:spPr>
        <p:txBody>
          <a:bodyPr/>
          <a:lstStyle>
            <a:lvl1pPr>
              <a:defRPr sz="4400"/>
            </a:lvl1pPr>
          </a:lstStyle>
          <a:p>
            <a:r>
              <a:t>Title Text</a:t>
            </a:r>
          </a:p>
        </p:txBody>
      </p:sp>
      <p:sp>
        <p:nvSpPr>
          <p:cNvPr id="65" name="Body Level One…"/>
          <p:cNvSpPr txBox="1">
            <a:spLocks noGrp="1"/>
          </p:cNvSpPr>
          <p:nvPr>
            <p:ph type="body" sz="half" idx="1"/>
          </p:nvPr>
        </p:nvSpPr>
        <p:spPr>
          <a:xfrm>
            <a:off x="609600" y="1600200"/>
            <a:ext cx="5384800" cy="4525965"/>
          </a:xfrm>
          <a:prstGeom prst="rect">
            <a:avLst/>
          </a:prstGeom>
        </p:spPr>
        <p:txBody>
          <a:bodyPr/>
          <a:lstStyle>
            <a:lvl1pPr>
              <a:spcBef>
                <a:spcPts val="600"/>
              </a:spcBef>
              <a:defRPr sz="2800" b="1"/>
            </a:lvl1pPr>
            <a:lvl2pPr marL="790575" indent="-333375">
              <a:spcBef>
                <a:spcPts val="600"/>
              </a:spcBef>
              <a:defRPr sz="2800" b="1"/>
            </a:lvl2pPr>
            <a:lvl3pPr marL="1234438" indent="-320038">
              <a:spcBef>
                <a:spcPts val="600"/>
              </a:spcBef>
              <a:defRPr sz="2800" b="1"/>
            </a:lvl3pPr>
            <a:lvl4pPr marL="1727200" indent="-355600">
              <a:spcBef>
                <a:spcPts val="600"/>
              </a:spcBef>
              <a:defRPr sz="2800" b="1"/>
            </a:lvl4pPr>
            <a:lvl5pPr marL="2184400" indent="-355600">
              <a:spcBef>
                <a:spcPts val="600"/>
              </a:spcBef>
              <a:defRPr sz="2800" b="1"/>
            </a:lvl5pPr>
          </a:lstStyle>
          <a:p>
            <a:r>
              <a:t>Body Level One</a:t>
            </a:r>
          </a:p>
          <a:p>
            <a:pPr lvl="1"/>
            <a:r>
              <a:t>Body Level Two</a:t>
            </a:r>
          </a:p>
          <a:p>
            <a:pPr lvl="2"/>
            <a:r>
              <a:t>Body Level Three</a:t>
            </a:r>
          </a:p>
          <a:p>
            <a:pPr lvl="3"/>
            <a:r>
              <a:t>Body Level Four</a:t>
            </a:r>
          </a:p>
          <a:p>
            <a:pPr lvl="4"/>
            <a:r>
              <a:t>Body Level Five</a:t>
            </a:r>
          </a:p>
        </p:txBody>
      </p:sp>
      <p:sp>
        <p:nvSpPr>
          <p:cNvPr id="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91" name="Rectangle 6"/>
          <p:cNvSpPr/>
          <p:nvPr/>
        </p:nvSpPr>
        <p:spPr>
          <a:xfrm>
            <a:off x="0" y="-27385"/>
            <a:ext cx="12192000" cy="1196820"/>
          </a:xfrm>
          <a:prstGeom prst="rect">
            <a:avLst/>
          </a:prstGeom>
          <a:solidFill>
            <a:srgbClr val="1E7FB8"/>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grpSp>
        <p:nvGrpSpPr>
          <p:cNvPr id="96" name="Group 8"/>
          <p:cNvGrpSpPr/>
          <p:nvPr/>
        </p:nvGrpSpPr>
        <p:grpSpPr>
          <a:xfrm>
            <a:off x="9111945" y="6150623"/>
            <a:ext cx="2424112" cy="564635"/>
            <a:chOff x="-2" y="0"/>
            <a:chExt cx="2424111" cy="564634"/>
          </a:xfrm>
        </p:grpSpPr>
        <p:sp>
          <p:nvSpPr>
            <p:cNvPr id="92" name="TextBox 9"/>
            <p:cNvSpPr txBox="1"/>
            <p:nvPr/>
          </p:nvSpPr>
          <p:spPr>
            <a:xfrm>
              <a:off x="19200" y="0"/>
              <a:ext cx="2404910" cy="2311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defRPr sz="1000" cap="all">
                  <a:solidFill>
                    <a:srgbClr val="1E7FB8"/>
                  </a:solidFill>
                  <a:latin typeface="Corbel"/>
                  <a:ea typeface="Corbel"/>
                  <a:cs typeface="Corbel"/>
                  <a:sym typeface="Corbel"/>
                </a:defRPr>
              </a:lvl1pPr>
            </a:lstStyle>
            <a:p>
              <a:r>
                <a:t>Health</a:t>
              </a:r>
            </a:p>
          </p:txBody>
        </p:sp>
        <p:grpSp>
          <p:nvGrpSpPr>
            <p:cNvPr id="95" name="Group 10"/>
            <p:cNvGrpSpPr/>
            <p:nvPr/>
          </p:nvGrpSpPr>
          <p:grpSpPr>
            <a:xfrm>
              <a:off x="-3" y="88039"/>
              <a:ext cx="2414515" cy="476596"/>
              <a:chOff x="-1" y="0"/>
              <a:chExt cx="2414513" cy="476594"/>
            </a:xfrm>
          </p:grpSpPr>
          <p:sp>
            <p:nvSpPr>
              <p:cNvPr id="93" name="TextBox 11"/>
              <p:cNvSpPr txBox="1"/>
              <p:nvPr/>
            </p:nvSpPr>
            <p:spPr>
              <a:xfrm>
                <a:off x="1291204" y="220057"/>
                <a:ext cx="1094124" cy="2565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defRPr sz="1100" spc="-79">
                    <a:solidFill>
                      <a:srgbClr val="1E7FB8"/>
                    </a:solidFill>
                    <a:latin typeface="Corbel"/>
                    <a:ea typeface="Corbel"/>
                    <a:cs typeface="Corbel"/>
                    <a:sym typeface="Corbel"/>
                  </a:defRPr>
                </a:lvl1pPr>
              </a:lstStyle>
              <a:p>
                <a:r>
                  <a:t>programme</a:t>
                </a:r>
              </a:p>
            </p:txBody>
          </p:sp>
          <p:sp>
            <p:nvSpPr>
              <p:cNvPr id="94" name="TextBox 12"/>
              <p:cNvSpPr txBox="1"/>
              <p:nvPr/>
            </p:nvSpPr>
            <p:spPr>
              <a:xfrm>
                <a:off x="-2" y="-1"/>
                <a:ext cx="2414514" cy="3962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defRPr sz="2000" b="1" cap="all" spc="-79">
                    <a:solidFill>
                      <a:srgbClr val="1E7FB8"/>
                    </a:solidFill>
                    <a:latin typeface="Leelawadee"/>
                    <a:ea typeface="Leelawadee"/>
                    <a:cs typeface="Leelawadee"/>
                    <a:sym typeface="Leelawadee"/>
                  </a:defRPr>
                </a:lvl1pPr>
              </a:lstStyle>
              <a:p>
                <a:r>
                  <a:t>emergencies</a:t>
                </a:r>
              </a:p>
            </p:txBody>
          </p:sp>
        </p:grpSp>
      </p:grpSp>
      <p:sp>
        <p:nvSpPr>
          <p:cNvPr id="97" name="Straight Connector 15"/>
          <p:cNvSpPr/>
          <p:nvPr/>
        </p:nvSpPr>
        <p:spPr>
          <a:xfrm>
            <a:off x="-12292" y="6021287"/>
            <a:ext cx="12204294" cy="4"/>
          </a:xfrm>
          <a:prstGeom prst="line">
            <a:avLst/>
          </a:prstGeom>
          <a:ln w="25400">
            <a:solidFill>
              <a:srgbClr val="4A7EBB"/>
            </a:solidFill>
          </a:ln>
        </p:spPr>
        <p:txBody>
          <a:bodyPr lIns="45718" tIns="45718" rIns="45718" bIns="45718"/>
          <a:lstStyle/>
          <a:p>
            <a:endParaRPr/>
          </a:p>
        </p:txBody>
      </p:sp>
      <p:pic>
        <p:nvPicPr>
          <p:cNvPr id="98" name="Picture 14" descr="Picture 14"/>
          <p:cNvPicPr>
            <a:picLocks noChangeAspect="1"/>
          </p:cNvPicPr>
          <p:nvPr/>
        </p:nvPicPr>
        <p:blipFill>
          <a:blip r:embed="rId2"/>
          <a:stretch>
            <a:fillRect/>
          </a:stretch>
        </p:blipFill>
        <p:spPr>
          <a:xfrm>
            <a:off x="609600" y="6096000"/>
            <a:ext cx="2285533" cy="699536"/>
          </a:xfrm>
          <a:prstGeom prst="rect">
            <a:avLst/>
          </a:prstGeom>
          <a:ln w="12700">
            <a:miter lim="400000"/>
          </a:ln>
        </p:spPr>
      </p:pic>
      <p:sp>
        <p:nvSpPr>
          <p:cNvPr id="99" name="Title Text"/>
          <p:cNvSpPr txBox="1">
            <a:spLocks noGrp="1"/>
          </p:cNvSpPr>
          <p:nvPr>
            <p:ph type="title"/>
          </p:nvPr>
        </p:nvSpPr>
        <p:spPr>
          <a:xfrm>
            <a:off x="609600" y="274638"/>
            <a:ext cx="10972800" cy="1143001"/>
          </a:xfrm>
          <a:prstGeom prst="rect">
            <a:avLst/>
          </a:prstGeom>
        </p:spPr>
        <p:txBody>
          <a:bodyPr/>
          <a:lstStyle>
            <a:lvl1pPr>
              <a:defRPr sz="4400"/>
            </a:lvl1pPr>
          </a:lstStyle>
          <a:p>
            <a:r>
              <a:t>Title Text</a:t>
            </a:r>
          </a:p>
        </p:txBody>
      </p:sp>
      <p:sp>
        <p:nvSpPr>
          <p:cNvPr id="1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07" name="Rectangle 6"/>
          <p:cNvSpPr/>
          <p:nvPr/>
        </p:nvSpPr>
        <p:spPr>
          <a:xfrm>
            <a:off x="0" y="-27385"/>
            <a:ext cx="12192000" cy="1196820"/>
          </a:xfrm>
          <a:prstGeom prst="rect">
            <a:avLst/>
          </a:prstGeom>
          <a:solidFill>
            <a:srgbClr val="1E7FB8"/>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grpSp>
        <p:nvGrpSpPr>
          <p:cNvPr id="112" name="Group 8"/>
          <p:cNvGrpSpPr/>
          <p:nvPr/>
        </p:nvGrpSpPr>
        <p:grpSpPr>
          <a:xfrm>
            <a:off x="9111945" y="6150623"/>
            <a:ext cx="2424112" cy="564635"/>
            <a:chOff x="-2" y="0"/>
            <a:chExt cx="2424111" cy="564634"/>
          </a:xfrm>
        </p:grpSpPr>
        <p:sp>
          <p:nvSpPr>
            <p:cNvPr id="108" name="TextBox 9"/>
            <p:cNvSpPr txBox="1"/>
            <p:nvPr/>
          </p:nvSpPr>
          <p:spPr>
            <a:xfrm>
              <a:off x="19200" y="0"/>
              <a:ext cx="2404910" cy="2311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defRPr sz="1000" cap="all">
                  <a:solidFill>
                    <a:srgbClr val="1E7FB8"/>
                  </a:solidFill>
                  <a:latin typeface="Corbel"/>
                  <a:ea typeface="Corbel"/>
                  <a:cs typeface="Corbel"/>
                  <a:sym typeface="Corbel"/>
                </a:defRPr>
              </a:lvl1pPr>
            </a:lstStyle>
            <a:p>
              <a:r>
                <a:t>Health</a:t>
              </a:r>
            </a:p>
          </p:txBody>
        </p:sp>
        <p:grpSp>
          <p:nvGrpSpPr>
            <p:cNvPr id="111" name="Group 10"/>
            <p:cNvGrpSpPr/>
            <p:nvPr/>
          </p:nvGrpSpPr>
          <p:grpSpPr>
            <a:xfrm>
              <a:off x="-3" y="88039"/>
              <a:ext cx="2414515" cy="476596"/>
              <a:chOff x="-1" y="0"/>
              <a:chExt cx="2414513" cy="476594"/>
            </a:xfrm>
          </p:grpSpPr>
          <p:sp>
            <p:nvSpPr>
              <p:cNvPr id="109" name="TextBox 11"/>
              <p:cNvSpPr txBox="1"/>
              <p:nvPr/>
            </p:nvSpPr>
            <p:spPr>
              <a:xfrm>
                <a:off x="1291204" y="220057"/>
                <a:ext cx="1094124" cy="2565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defRPr sz="1100" spc="-79">
                    <a:solidFill>
                      <a:srgbClr val="1E7FB8"/>
                    </a:solidFill>
                    <a:latin typeface="Corbel"/>
                    <a:ea typeface="Corbel"/>
                    <a:cs typeface="Corbel"/>
                    <a:sym typeface="Corbel"/>
                  </a:defRPr>
                </a:lvl1pPr>
              </a:lstStyle>
              <a:p>
                <a:r>
                  <a:t>programme</a:t>
                </a:r>
              </a:p>
            </p:txBody>
          </p:sp>
          <p:sp>
            <p:nvSpPr>
              <p:cNvPr id="110" name="TextBox 12"/>
              <p:cNvSpPr txBox="1"/>
              <p:nvPr/>
            </p:nvSpPr>
            <p:spPr>
              <a:xfrm>
                <a:off x="-2" y="-1"/>
                <a:ext cx="2414514" cy="3962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defRPr sz="2000" b="1" cap="all" spc="-79">
                    <a:solidFill>
                      <a:srgbClr val="1E7FB8"/>
                    </a:solidFill>
                    <a:latin typeface="Leelawadee"/>
                    <a:ea typeface="Leelawadee"/>
                    <a:cs typeface="Leelawadee"/>
                    <a:sym typeface="Leelawadee"/>
                  </a:defRPr>
                </a:lvl1pPr>
              </a:lstStyle>
              <a:p>
                <a:r>
                  <a:t>emergencies</a:t>
                </a:r>
              </a:p>
            </p:txBody>
          </p:sp>
        </p:grpSp>
      </p:grpSp>
      <p:sp>
        <p:nvSpPr>
          <p:cNvPr id="113" name="Straight Connector 15"/>
          <p:cNvSpPr/>
          <p:nvPr/>
        </p:nvSpPr>
        <p:spPr>
          <a:xfrm>
            <a:off x="-12292" y="6021287"/>
            <a:ext cx="12204294" cy="4"/>
          </a:xfrm>
          <a:prstGeom prst="line">
            <a:avLst/>
          </a:prstGeom>
          <a:ln w="25400">
            <a:solidFill>
              <a:srgbClr val="4A7EBB"/>
            </a:solidFill>
          </a:ln>
        </p:spPr>
        <p:txBody>
          <a:bodyPr lIns="45718" tIns="45718" rIns="45718" bIns="45718"/>
          <a:lstStyle/>
          <a:p>
            <a:endParaRPr/>
          </a:p>
        </p:txBody>
      </p:sp>
      <p:pic>
        <p:nvPicPr>
          <p:cNvPr id="114" name="Picture 14" descr="Picture 14"/>
          <p:cNvPicPr>
            <a:picLocks noChangeAspect="1"/>
          </p:cNvPicPr>
          <p:nvPr/>
        </p:nvPicPr>
        <p:blipFill>
          <a:blip r:embed="rId2"/>
          <a:stretch>
            <a:fillRect/>
          </a:stretch>
        </p:blipFill>
        <p:spPr>
          <a:xfrm>
            <a:off x="609600" y="6096000"/>
            <a:ext cx="2285533" cy="699536"/>
          </a:xfrm>
          <a:prstGeom prst="rect">
            <a:avLst/>
          </a:prstGeom>
          <a:ln w="12700">
            <a:miter lim="400000"/>
          </a:ln>
        </p:spPr>
      </p:pic>
      <p:sp>
        <p:nvSpPr>
          <p:cNvPr id="1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122" name="Rectangle 6"/>
          <p:cNvSpPr/>
          <p:nvPr/>
        </p:nvSpPr>
        <p:spPr>
          <a:xfrm>
            <a:off x="0" y="-27385"/>
            <a:ext cx="12192000" cy="1196820"/>
          </a:xfrm>
          <a:prstGeom prst="rect">
            <a:avLst/>
          </a:prstGeom>
          <a:solidFill>
            <a:srgbClr val="1E7FB8"/>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grpSp>
        <p:nvGrpSpPr>
          <p:cNvPr id="127" name="Group 8"/>
          <p:cNvGrpSpPr/>
          <p:nvPr/>
        </p:nvGrpSpPr>
        <p:grpSpPr>
          <a:xfrm>
            <a:off x="9111945" y="6150623"/>
            <a:ext cx="2424112" cy="564635"/>
            <a:chOff x="-2" y="0"/>
            <a:chExt cx="2424111" cy="564634"/>
          </a:xfrm>
        </p:grpSpPr>
        <p:sp>
          <p:nvSpPr>
            <p:cNvPr id="123" name="TextBox 9"/>
            <p:cNvSpPr txBox="1"/>
            <p:nvPr/>
          </p:nvSpPr>
          <p:spPr>
            <a:xfrm>
              <a:off x="19200" y="0"/>
              <a:ext cx="2404910" cy="2311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defRPr sz="1000" cap="all">
                  <a:solidFill>
                    <a:srgbClr val="1E7FB8"/>
                  </a:solidFill>
                  <a:latin typeface="Corbel"/>
                  <a:ea typeface="Corbel"/>
                  <a:cs typeface="Corbel"/>
                  <a:sym typeface="Corbel"/>
                </a:defRPr>
              </a:lvl1pPr>
            </a:lstStyle>
            <a:p>
              <a:r>
                <a:t>Health</a:t>
              </a:r>
            </a:p>
          </p:txBody>
        </p:sp>
        <p:grpSp>
          <p:nvGrpSpPr>
            <p:cNvPr id="126" name="Group 10"/>
            <p:cNvGrpSpPr/>
            <p:nvPr/>
          </p:nvGrpSpPr>
          <p:grpSpPr>
            <a:xfrm>
              <a:off x="-3" y="88039"/>
              <a:ext cx="2414515" cy="476596"/>
              <a:chOff x="-1" y="0"/>
              <a:chExt cx="2414513" cy="476594"/>
            </a:xfrm>
          </p:grpSpPr>
          <p:sp>
            <p:nvSpPr>
              <p:cNvPr id="124" name="TextBox 11"/>
              <p:cNvSpPr txBox="1"/>
              <p:nvPr/>
            </p:nvSpPr>
            <p:spPr>
              <a:xfrm>
                <a:off x="1291204" y="220057"/>
                <a:ext cx="1094124" cy="2565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defRPr sz="1100" spc="-79">
                    <a:solidFill>
                      <a:srgbClr val="1E7FB8"/>
                    </a:solidFill>
                    <a:latin typeface="Corbel"/>
                    <a:ea typeface="Corbel"/>
                    <a:cs typeface="Corbel"/>
                    <a:sym typeface="Corbel"/>
                  </a:defRPr>
                </a:lvl1pPr>
              </a:lstStyle>
              <a:p>
                <a:r>
                  <a:t>programme</a:t>
                </a:r>
              </a:p>
            </p:txBody>
          </p:sp>
          <p:sp>
            <p:nvSpPr>
              <p:cNvPr id="125" name="TextBox 12"/>
              <p:cNvSpPr txBox="1"/>
              <p:nvPr/>
            </p:nvSpPr>
            <p:spPr>
              <a:xfrm>
                <a:off x="-2" y="-1"/>
                <a:ext cx="2414514" cy="3962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defRPr sz="2000" b="1" cap="all" spc="-79">
                    <a:solidFill>
                      <a:srgbClr val="1E7FB8"/>
                    </a:solidFill>
                    <a:latin typeface="Leelawadee"/>
                    <a:ea typeface="Leelawadee"/>
                    <a:cs typeface="Leelawadee"/>
                    <a:sym typeface="Leelawadee"/>
                  </a:defRPr>
                </a:lvl1pPr>
              </a:lstStyle>
              <a:p>
                <a:r>
                  <a:t>emergencies</a:t>
                </a:r>
              </a:p>
            </p:txBody>
          </p:sp>
        </p:grpSp>
      </p:grpSp>
      <p:sp>
        <p:nvSpPr>
          <p:cNvPr id="128" name="Straight Connector 15"/>
          <p:cNvSpPr/>
          <p:nvPr/>
        </p:nvSpPr>
        <p:spPr>
          <a:xfrm>
            <a:off x="-12292" y="6021287"/>
            <a:ext cx="12204294" cy="4"/>
          </a:xfrm>
          <a:prstGeom prst="line">
            <a:avLst/>
          </a:prstGeom>
          <a:ln w="25400">
            <a:solidFill>
              <a:srgbClr val="4A7EBB"/>
            </a:solidFill>
          </a:ln>
        </p:spPr>
        <p:txBody>
          <a:bodyPr lIns="45718" tIns="45718" rIns="45718" bIns="45718"/>
          <a:lstStyle/>
          <a:p>
            <a:endParaRPr/>
          </a:p>
        </p:txBody>
      </p:sp>
      <p:pic>
        <p:nvPicPr>
          <p:cNvPr id="129" name="Picture 14" descr="Picture 14"/>
          <p:cNvPicPr>
            <a:picLocks noChangeAspect="1"/>
          </p:cNvPicPr>
          <p:nvPr/>
        </p:nvPicPr>
        <p:blipFill>
          <a:blip r:embed="rId2"/>
          <a:stretch>
            <a:fillRect/>
          </a:stretch>
        </p:blipFill>
        <p:spPr>
          <a:xfrm>
            <a:off x="609600" y="6096000"/>
            <a:ext cx="2285533" cy="699536"/>
          </a:xfrm>
          <a:prstGeom prst="rect">
            <a:avLst/>
          </a:prstGeom>
          <a:ln w="12700">
            <a:miter lim="400000"/>
          </a:ln>
        </p:spPr>
      </p:pic>
      <p:sp>
        <p:nvSpPr>
          <p:cNvPr id="130" name="Title Text"/>
          <p:cNvSpPr txBox="1">
            <a:spLocks noGrp="1"/>
          </p:cNvSpPr>
          <p:nvPr>
            <p:ph type="title"/>
          </p:nvPr>
        </p:nvSpPr>
        <p:spPr>
          <a:xfrm>
            <a:off x="609600" y="273050"/>
            <a:ext cx="10959008" cy="779686"/>
          </a:xfrm>
          <a:prstGeom prst="rect">
            <a:avLst/>
          </a:prstGeom>
        </p:spPr>
        <p:txBody>
          <a:bodyPr anchor="b"/>
          <a:lstStyle>
            <a:lvl1pPr>
              <a:defRPr sz="2000"/>
            </a:lvl1pPr>
          </a:lstStyle>
          <a:p>
            <a:r>
              <a:t>Title Text</a:t>
            </a:r>
          </a:p>
        </p:txBody>
      </p:sp>
      <p:sp>
        <p:nvSpPr>
          <p:cNvPr id="131" name="Body Level One…"/>
          <p:cNvSpPr txBox="1">
            <a:spLocks noGrp="1"/>
          </p:cNvSpPr>
          <p:nvPr>
            <p:ph type="body" sz="half" idx="1"/>
          </p:nvPr>
        </p:nvSpPr>
        <p:spPr>
          <a:xfrm>
            <a:off x="4766733" y="1268758"/>
            <a:ext cx="6815667" cy="4857409"/>
          </a:xfrm>
          <a:prstGeom prst="rect">
            <a:avLst/>
          </a:prstGeom>
        </p:spPr>
        <p:txBody>
          <a:bodyPr/>
          <a:lstStyle>
            <a:lvl1pPr>
              <a:spcBef>
                <a:spcPts val="700"/>
              </a:spcBef>
              <a:defRPr sz="3200" b="1"/>
            </a:lvl1pPr>
            <a:lvl2pPr marL="783771" indent="-326571">
              <a:spcBef>
                <a:spcPts val="700"/>
              </a:spcBef>
              <a:defRPr sz="3200" b="1"/>
            </a:lvl2pPr>
            <a:lvl3pPr>
              <a:spcBef>
                <a:spcPts val="700"/>
              </a:spcBef>
              <a:defRPr sz="3200" b="1"/>
            </a:lvl3pPr>
            <a:lvl4pPr marL="1737360" indent="-365760">
              <a:spcBef>
                <a:spcPts val="700"/>
              </a:spcBef>
              <a:defRPr sz="3200" b="1"/>
            </a:lvl4pPr>
            <a:lvl5pPr marL="2194560" indent="-365760">
              <a:spcBef>
                <a:spcPts val="700"/>
              </a:spcBef>
              <a:defRPr sz="3200" b="1"/>
            </a:lvl5pPr>
          </a:lstStyle>
          <a:p>
            <a:r>
              <a:t>Body Level One</a:t>
            </a:r>
          </a:p>
          <a:p>
            <a:pPr lvl="1"/>
            <a:r>
              <a:t>Body Level Two</a:t>
            </a:r>
          </a:p>
          <a:p>
            <a:pPr lvl="2"/>
            <a:r>
              <a:t>Body Level Three</a:t>
            </a:r>
          </a:p>
          <a:p>
            <a:pPr lvl="3"/>
            <a:r>
              <a:t>Body Level Four</a:t>
            </a:r>
          </a:p>
          <a:p>
            <a:pPr lvl="4"/>
            <a:r>
              <a:t>Body Level Five</a:t>
            </a:r>
          </a:p>
        </p:txBody>
      </p:sp>
      <p:sp>
        <p:nvSpPr>
          <p:cNvPr id="132" name="Text Placeholder 3"/>
          <p:cNvSpPr>
            <a:spLocks noGrp="1"/>
          </p:cNvSpPr>
          <p:nvPr>
            <p:ph type="body" sz="half" idx="13"/>
          </p:nvPr>
        </p:nvSpPr>
        <p:spPr>
          <a:xfrm>
            <a:off x="609599" y="1268757"/>
            <a:ext cx="4011087" cy="4857410"/>
          </a:xfrm>
          <a:prstGeom prst="rect">
            <a:avLst/>
          </a:prstGeom>
        </p:spPr>
        <p:txBody>
          <a:bodyPr/>
          <a:lstStyle/>
          <a:p>
            <a:endParaRPr/>
          </a:p>
        </p:txBody>
      </p:sp>
      <p:sp>
        <p:nvSpPr>
          <p:cNvPr id="1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140" name="Rectangle 6"/>
          <p:cNvSpPr/>
          <p:nvPr/>
        </p:nvSpPr>
        <p:spPr>
          <a:xfrm>
            <a:off x="0" y="-27385"/>
            <a:ext cx="12192000" cy="1196820"/>
          </a:xfrm>
          <a:prstGeom prst="rect">
            <a:avLst/>
          </a:prstGeom>
          <a:solidFill>
            <a:srgbClr val="1E7FB8"/>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grpSp>
        <p:nvGrpSpPr>
          <p:cNvPr id="145" name="Group 8"/>
          <p:cNvGrpSpPr/>
          <p:nvPr/>
        </p:nvGrpSpPr>
        <p:grpSpPr>
          <a:xfrm>
            <a:off x="9111945" y="6150623"/>
            <a:ext cx="2424112" cy="564635"/>
            <a:chOff x="-2" y="0"/>
            <a:chExt cx="2424111" cy="564634"/>
          </a:xfrm>
        </p:grpSpPr>
        <p:sp>
          <p:nvSpPr>
            <p:cNvPr id="141" name="TextBox 9"/>
            <p:cNvSpPr txBox="1"/>
            <p:nvPr/>
          </p:nvSpPr>
          <p:spPr>
            <a:xfrm>
              <a:off x="19200" y="0"/>
              <a:ext cx="2404910" cy="2311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defRPr sz="1000" cap="all">
                  <a:solidFill>
                    <a:srgbClr val="1E7FB8"/>
                  </a:solidFill>
                  <a:latin typeface="Corbel"/>
                  <a:ea typeface="Corbel"/>
                  <a:cs typeface="Corbel"/>
                  <a:sym typeface="Corbel"/>
                </a:defRPr>
              </a:lvl1pPr>
            </a:lstStyle>
            <a:p>
              <a:r>
                <a:t>Health</a:t>
              </a:r>
            </a:p>
          </p:txBody>
        </p:sp>
        <p:grpSp>
          <p:nvGrpSpPr>
            <p:cNvPr id="144" name="Group 10"/>
            <p:cNvGrpSpPr/>
            <p:nvPr/>
          </p:nvGrpSpPr>
          <p:grpSpPr>
            <a:xfrm>
              <a:off x="-3" y="88039"/>
              <a:ext cx="2414515" cy="476596"/>
              <a:chOff x="-1" y="0"/>
              <a:chExt cx="2414513" cy="476594"/>
            </a:xfrm>
          </p:grpSpPr>
          <p:sp>
            <p:nvSpPr>
              <p:cNvPr id="142" name="TextBox 11"/>
              <p:cNvSpPr txBox="1"/>
              <p:nvPr/>
            </p:nvSpPr>
            <p:spPr>
              <a:xfrm>
                <a:off x="1291204" y="220057"/>
                <a:ext cx="1094124" cy="2565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defRPr sz="1100" spc="-79">
                    <a:solidFill>
                      <a:srgbClr val="1E7FB8"/>
                    </a:solidFill>
                    <a:latin typeface="Corbel"/>
                    <a:ea typeface="Corbel"/>
                    <a:cs typeface="Corbel"/>
                    <a:sym typeface="Corbel"/>
                  </a:defRPr>
                </a:lvl1pPr>
              </a:lstStyle>
              <a:p>
                <a:r>
                  <a:t>programme</a:t>
                </a:r>
              </a:p>
            </p:txBody>
          </p:sp>
          <p:sp>
            <p:nvSpPr>
              <p:cNvPr id="143" name="TextBox 12"/>
              <p:cNvSpPr txBox="1"/>
              <p:nvPr/>
            </p:nvSpPr>
            <p:spPr>
              <a:xfrm>
                <a:off x="-2" y="-1"/>
                <a:ext cx="2414514" cy="3962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defRPr sz="2000" b="1" cap="all" spc="-79">
                    <a:solidFill>
                      <a:srgbClr val="1E7FB8"/>
                    </a:solidFill>
                    <a:latin typeface="Leelawadee"/>
                    <a:ea typeface="Leelawadee"/>
                    <a:cs typeface="Leelawadee"/>
                    <a:sym typeface="Leelawadee"/>
                  </a:defRPr>
                </a:lvl1pPr>
              </a:lstStyle>
              <a:p>
                <a:r>
                  <a:t>emergencies</a:t>
                </a:r>
              </a:p>
            </p:txBody>
          </p:sp>
        </p:grpSp>
      </p:grpSp>
      <p:sp>
        <p:nvSpPr>
          <p:cNvPr id="146" name="Straight Connector 15"/>
          <p:cNvSpPr/>
          <p:nvPr/>
        </p:nvSpPr>
        <p:spPr>
          <a:xfrm>
            <a:off x="-12292" y="6021287"/>
            <a:ext cx="12204294" cy="4"/>
          </a:xfrm>
          <a:prstGeom prst="line">
            <a:avLst/>
          </a:prstGeom>
          <a:ln w="25400">
            <a:solidFill>
              <a:srgbClr val="4A7EBB"/>
            </a:solidFill>
          </a:ln>
        </p:spPr>
        <p:txBody>
          <a:bodyPr lIns="45718" tIns="45718" rIns="45718" bIns="45718"/>
          <a:lstStyle/>
          <a:p>
            <a:endParaRPr/>
          </a:p>
        </p:txBody>
      </p:sp>
      <p:pic>
        <p:nvPicPr>
          <p:cNvPr id="147" name="Picture 14" descr="Picture 14"/>
          <p:cNvPicPr>
            <a:picLocks noChangeAspect="1"/>
          </p:cNvPicPr>
          <p:nvPr/>
        </p:nvPicPr>
        <p:blipFill>
          <a:blip r:embed="rId2"/>
          <a:stretch>
            <a:fillRect/>
          </a:stretch>
        </p:blipFill>
        <p:spPr>
          <a:xfrm>
            <a:off x="609600" y="6096000"/>
            <a:ext cx="2285533" cy="699536"/>
          </a:xfrm>
          <a:prstGeom prst="rect">
            <a:avLst/>
          </a:prstGeom>
          <a:ln w="12700">
            <a:miter lim="400000"/>
          </a:ln>
        </p:spPr>
      </p:pic>
      <p:sp>
        <p:nvSpPr>
          <p:cNvPr id="148" name="Title Text"/>
          <p:cNvSpPr txBox="1">
            <a:spLocks noGrp="1"/>
          </p:cNvSpPr>
          <p:nvPr>
            <p:ph type="title"/>
          </p:nvPr>
        </p:nvSpPr>
        <p:spPr>
          <a:xfrm>
            <a:off x="2389714" y="4800600"/>
            <a:ext cx="7315204" cy="566738"/>
          </a:xfrm>
          <a:prstGeom prst="rect">
            <a:avLst/>
          </a:prstGeom>
        </p:spPr>
        <p:txBody>
          <a:bodyPr anchor="b"/>
          <a:lstStyle>
            <a:lvl1pPr>
              <a:defRPr sz="2000">
                <a:solidFill>
                  <a:srgbClr val="0070C0"/>
                </a:solidFill>
              </a:defRPr>
            </a:lvl1pPr>
          </a:lstStyle>
          <a:p>
            <a:r>
              <a:t>Title Text</a:t>
            </a:r>
          </a:p>
        </p:txBody>
      </p:sp>
      <p:sp>
        <p:nvSpPr>
          <p:cNvPr id="149" name="Picture Placeholder 2"/>
          <p:cNvSpPr>
            <a:spLocks noGrp="1"/>
          </p:cNvSpPr>
          <p:nvPr>
            <p:ph type="pic" sz="half" idx="13"/>
          </p:nvPr>
        </p:nvSpPr>
        <p:spPr>
          <a:xfrm>
            <a:off x="2389714" y="612775"/>
            <a:ext cx="7315204" cy="4114800"/>
          </a:xfrm>
          <a:prstGeom prst="rect">
            <a:avLst/>
          </a:prstGeom>
        </p:spPr>
        <p:txBody>
          <a:bodyPr lIns="91439" tIns="45719" rIns="91439" bIns="45719">
            <a:noAutofit/>
          </a:bodyPr>
          <a:lstStyle/>
          <a:p>
            <a:endParaRPr/>
          </a:p>
        </p:txBody>
      </p:sp>
      <p:sp>
        <p:nvSpPr>
          <p:cNvPr id="150" name="Body Level One…"/>
          <p:cNvSpPr txBox="1">
            <a:spLocks noGrp="1"/>
          </p:cNvSpPr>
          <p:nvPr>
            <p:ph type="body" sz="quarter" idx="1"/>
          </p:nvPr>
        </p:nvSpPr>
        <p:spPr>
          <a:xfrm>
            <a:off x="2389714" y="5367337"/>
            <a:ext cx="7315204" cy="581946"/>
          </a:xfrm>
          <a:prstGeom prst="rect">
            <a:avLst/>
          </a:prstGeom>
        </p:spPr>
        <p:txBody>
          <a:bodyPr/>
          <a:lstStyle>
            <a:lvl1pPr marL="0" indent="0">
              <a:spcBef>
                <a:spcPts val="300"/>
              </a:spcBef>
              <a:buSzTx/>
              <a:buFontTx/>
              <a:buNone/>
              <a:defRPr sz="1400" b="1"/>
            </a:lvl1pPr>
            <a:lvl2pPr marL="0" indent="0">
              <a:spcBef>
                <a:spcPts val="300"/>
              </a:spcBef>
              <a:buSzTx/>
              <a:buFontTx/>
              <a:buNone/>
              <a:defRPr sz="1400" b="1"/>
            </a:lvl2pPr>
            <a:lvl3pPr marL="0" indent="0">
              <a:spcBef>
                <a:spcPts val="300"/>
              </a:spcBef>
              <a:buSzTx/>
              <a:buFontTx/>
              <a:buNone/>
              <a:defRPr sz="1400" b="1"/>
            </a:lvl3pPr>
            <a:lvl4pPr marL="0" indent="0">
              <a:spcBef>
                <a:spcPts val="300"/>
              </a:spcBef>
              <a:buSzTx/>
              <a:buFontTx/>
              <a:buNone/>
              <a:defRPr sz="1400" b="1"/>
            </a:lvl4pPr>
            <a:lvl5pPr marL="0" indent="0">
              <a:spcBef>
                <a:spcPts val="300"/>
              </a:spcBef>
              <a:buSzTx/>
              <a:buFontTx/>
              <a:buNone/>
              <a:defRPr sz="1400" b="1"/>
            </a:lvl5pPr>
          </a:lstStyle>
          <a:p>
            <a:r>
              <a:t>Body Level One</a:t>
            </a:r>
          </a:p>
          <a:p>
            <a:pPr lvl="1"/>
            <a:r>
              <a:t>Body Level Two</a:t>
            </a:r>
          </a:p>
          <a:p>
            <a:pPr lvl="2"/>
            <a:r>
              <a:t>Body Level Three</a:t>
            </a:r>
          </a:p>
          <a:p>
            <a:pPr lvl="3"/>
            <a:r>
              <a:t>Body Level Four</a:t>
            </a:r>
          </a:p>
          <a:p>
            <a:pPr lvl="4"/>
            <a:r>
              <a:t>Body Level Five</a:t>
            </a:r>
          </a:p>
        </p:txBody>
      </p:sp>
      <p:sp>
        <p:nvSpPr>
          <p:cNvPr id="1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6"/>
          <p:cNvSpPr/>
          <p:nvPr/>
        </p:nvSpPr>
        <p:spPr>
          <a:xfrm>
            <a:off x="0" y="-27385"/>
            <a:ext cx="12192000" cy="1196820"/>
          </a:xfrm>
          <a:prstGeom prst="rect">
            <a:avLst/>
          </a:prstGeom>
          <a:solidFill>
            <a:srgbClr val="1E7FB8"/>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grpSp>
        <p:nvGrpSpPr>
          <p:cNvPr id="7" name="Group 8"/>
          <p:cNvGrpSpPr/>
          <p:nvPr/>
        </p:nvGrpSpPr>
        <p:grpSpPr>
          <a:xfrm>
            <a:off x="9111945" y="6150623"/>
            <a:ext cx="2424112" cy="564635"/>
            <a:chOff x="-2" y="0"/>
            <a:chExt cx="2424111" cy="564634"/>
          </a:xfrm>
        </p:grpSpPr>
        <p:sp>
          <p:nvSpPr>
            <p:cNvPr id="3" name="TextBox 9"/>
            <p:cNvSpPr txBox="1"/>
            <p:nvPr/>
          </p:nvSpPr>
          <p:spPr>
            <a:xfrm>
              <a:off x="19200" y="0"/>
              <a:ext cx="2404910" cy="2311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defRPr sz="1000" cap="all">
                  <a:solidFill>
                    <a:srgbClr val="1E7FB8"/>
                  </a:solidFill>
                  <a:latin typeface="Corbel"/>
                  <a:ea typeface="Corbel"/>
                  <a:cs typeface="Corbel"/>
                  <a:sym typeface="Corbel"/>
                </a:defRPr>
              </a:lvl1pPr>
            </a:lstStyle>
            <a:p>
              <a:r>
                <a:t>Health</a:t>
              </a:r>
            </a:p>
          </p:txBody>
        </p:sp>
        <p:grpSp>
          <p:nvGrpSpPr>
            <p:cNvPr id="6" name="Group 10"/>
            <p:cNvGrpSpPr/>
            <p:nvPr/>
          </p:nvGrpSpPr>
          <p:grpSpPr>
            <a:xfrm>
              <a:off x="-3" y="88039"/>
              <a:ext cx="2414515" cy="476596"/>
              <a:chOff x="-1" y="0"/>
              <a:chExt cx="2414513" cy="476594"/>
            </a:xfrm>
          </p:grpSpPr>
          <p:sp>
            <p:nvSpPr>
              <p:cNvPr id="4" name="TextBox 11"/>
              <p:cNvSpPr txBox="1"/>
              <p:nvPr/>
            </p:nvSpPr>
            <p:spPr>
              <a:xfrm>
                <a:off x="1291204" y="220057"/>
                <a:ext cx="1094124" cy="2565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defRPr sz="1100" spc="-79">
                    <a:solidFill>
                      <a:srgbClr val="1E7FB8"/>
                    </a:solidFill>
                    <a:latin typeface="Corbel"/>
                    <a:ea typeface="Corbel"/>
                    <a:cs typeface="Corbel"/>
                    <a:sym typeface="Corbel"/>
                  </a:defRPr>
                </a:lvl1pPr>
              </a:lstStyle>
              <a:p>
                <a:r>
                  <a:t>programme</a:t>
                </a:r>
              </a:p>
            </p:txBody>
          </p:sp>
          <p:sp>
            <p:nvSpPr>
              <p:cNvPr id="5" name="TextBox 12"/>
              <p:cNvSpPr txBox="1"/>
              <p:nvPr/>
            </p:nvSpPr>
            <p:spPr>
              <a:xfrm>
                <a:off x="-2" y="-1"/>
                <a:ext cx="2414514" cy="3962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defRPr sz="2000" b="1" cap="all" spc="-79">
                    <a:solidFill>
                      <a:srgbClr val="1E7FB8"/>
                    </a:solidFill>
                    <a:latin typeface="Leelawadee"/>
                    <a:ea typeface="Leelawadee"/>
                    <a:cs typeface="Leelawadee"/>
                    <a:sym typeface="Leelawadee"/>
                  </a:defRPr>
                </a:lvl1pPr>
              </a:lstStyle>
              <a:p>
                <a:r>
                  <a:t>emergencies</a:t>
                </a:r>
              </a:p>
            </p:txBody>
          </p:sp>
        </p:grpSp>
      </p:grpSp>
      <p:sp>
        <p:nvSpPr>
          <p:cNvPr id="8" name="Straight Connector 15"/>
          <p:cNvSpPr/>
          <p:nvPr/>
        </p:nvSpPr>
        <p:spPr>
          <a:xfrm>
            <a:off x="-12292" y="6021287"/>
            <a:ext cx="12204294" cy="4"/>
          </a:xfrm>
          <a:prstGeom prst="line">
            <a:avLst/>
          </a:prstGeom>
          <a:ln w="25400">
            <a:solidFill>
              <a:srgbClr val="4A7EBB"/>
            </a:solidFill>
          </a:ln>
        </p:spPr>
        <p:txBody>
          <a:bodyPr lIns="45718" tIns="45718" rIns="45718" bIns="45718"/>
          <a:lstStyle/>
          <a:p>
            <a:endParaRPr/>
          </a:p>
        </p:txBody>
      </p:sp>
      <p:pic>
        <p:nvPicPr>
          <p:cNvPr id="9" name="Picture 14" descr="Picture 14"/>
          <p:cNvPicPr>
            <a:picLocks noChangeAspect="1"/>
          </p:cNvPicPr>
          <p:nvPr/>
        </p:nvPicPr>
        <p:blipFill>
          <a:blip r:embed="rId10"/>
          <a:stretch>
            <a:fillRect/>
          </a:stretch>
        </p:blipFill>
        <p:spPr>
          <a:xfrm>
            <a:off x="609600" y="6096000"/>
            <a:ext cx="2285533" cy="699536"/>
          </a:xfrm>
          <a:prstGeom prst="rect">
            <a:avLst/>
          </a:prstGeom>
          <a:ln w="12700">
            <a:miter lim="400000"/>
          </a:ln>
        </p:spPr>
      </p:pic>
      <p:sp>
        <p:nvSpPr>
          <p:cNvPr id="10" name="Title Text"/>
          <p:cNvSpPr txBox="1">
            <a:spLocks noGrp="1"/>
          </p:cNvSpPr>
          <p:nvPr>
            <p:ph type="title"/>
          </p:nvPr>
        </p:nvSpPr>
        <p:spPr>
          <a:xfrm>
            <a:off x="466890" y="116632"/>
            <a:ext cx="10972801" cy="1143001"/>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p>
            <a:r>
              <a:t>Title Text</a:t>
            </a:r>
          </a:p>
        </p:txBody>
      </p:sp>
      <p:sp>
        <p:nvSpPr>
          <p:cNvPr id="11" name="Body Level One…"/>
          <p:cNvSpPr txBox="1">
            <a:spLocks noGrp="1"/>
          </p:cNvSpPr>
          <p:nvPr>
            <p:ph type="body" idx="1"/>
          </p:nvPr>
        </p:nvSpPr>
        <p:spPr>
          <a:xfrm>
            <a:off x="609600" y="1600200"/>
            <a:ext cx="10972800" cy="452596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12" name="Slide Number"/>
          <p:cNvSpPr txBox="1">
            <a:spLocks noGrp="1"/>
          </p:cNvSpPr>
          <p:nvPr>
            <p:ph type="sldNum" sz="quarter" idx="2"/>
          </p:nvPr>
        </p:nvSpPr>
        <p:spPr>
          <a:xfrm>
            <a:off x="11406002" y="6079700"/>
            <a:ext cx="258620" cy="248302"/>
          </a:xfrm>
          <a:prstGeom prst="rect">
            <a:avLst/>
          </a:prstGeom>
          <a:ln w="12700">
            <a:miter lim="400000"/>
          </a:ln>
        </p:spPr>
        <p:txBody>
          <a:bodyPr wrap="none" lIns="45718" tIns="45718" rIns="45718" bIns="45718" anchor="ctr">
            <a:spAutoFit/>
          </a:bodyPr>
          <a:lstStyle>
            <a:lvl1pPr algn="r">
              <a:defRPr sz="1200">
                <a:solidFill>
                  <a:srgbClr val="888888"/>
                </a:solidFill>
                <a:latin typeface="+mn-lt"/>
                <a:ea typeface="+mn-ea"/>
                <a:cs typeface="+mn-cs"/>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Lst>
  <p:transition spd="med"/>
  <p:txStyles>
    <p:titleStyle>
      <a:lvl1pPr marL="0" marR="0" indent="0" algn="l" defTabSz="914400" rtl="0" latinLnBrk="0">
        <a:lnSpc>
          <a:spcPct val="100000"/>
        </a:lnSpc>
        <a:spcBef>
          <a:spcPts val="0"/>
        </a:spcBef>
        <a:spcAft>
          <a:spcPts val="0"/>
        </a:spcAft>
        <a:buClrTx/>
        <a:buSzTx/>
        <a:buFontTx/>
        <a:buNone/>
        <a:tabLst/>
        <a:defRPr sz="3600" b="1" i="0" u="none" strike="noStrike" cap="none" spc="0" baseline="0">
          <a:solidFill>
            <a:srgbClr val="FFFFFF"/>
          </a:solidFill>
          <a:uFillTx/>
          <a:latin typeface="Segoe Condensed"/>
          <a:ea typeface="Segoe Condensed"/>
          <a:cs typeface="Segoe Condensed"/>
          <a:sym typeface="Segoe Condensed"/>
        </a:defRPr>
      </a:lvl1pPr>
      <a:lvl2pPr marL="0" marR="0" indent="0" algn="l" defTabSz="914400" rtl="0" latinLnBrk="0">
        <a:lnSpc>
          <a:spcPct val="100000"/>
        </a:lnSpc>
        <a:spcBef>
          <a:spcPts val="0"/>
        </a:spcBef>
        <a:spcAft>
          <a:spcPts val="0"/>
        </a:spcAft>
        <a:buClrTx/>
        <a:buSzTx/>
        <a:buFontTx/>
        <a:buNone/>
        <a:tabLst/>
        <a:defRPr sz="3600" b="1" i="0" u="none" strike="noStrike" cap="none" spc="0" baseline="0">
          <a:solidFill>
            <a:srgbClr val="FFFFFF"/>
          </a:solidFill>
          <a:uFillTx/>
          <a:latin typeface="Segoe Condensed"/>
          <a:ea typeface="Segoe Condensed"/>
          <a:cs typeface="Segoe Condensed"/>
          <a:sym typeface="Segoe Condensed"/>
        </a:defRPr>
      </a:lvl2pPr>
      <a:lvl3pPr marL="0" marR="0" indent="0" algn="l" defTabSz="914400" rtl="0" latinLnBrk="0">
        <a:lnSpc>
          <a:spcPct val="100000"/>
        </a:lnSpc>
        <a:spcBef>
          <a:spcPts val="0"/>
        </a:spcBef>
        <a:spcAft>
          <a:spcPts val="0"/>
        </a:spcAft>
        <a:buClrTx/>
        <a:buSzTx/>
        <a:buFontTx/>
        <a:buNone/>
        <a:tabLst/>
        <a:defRPr sz="3600" b="1" i="0" u="none" strike="noStrike" cap="none" spc="0" baseline="0">
          <a:solidFill>
            <a:srgbClr val="FFFFFF"/>
          </a:solidFill>
          <a:uFillTx/>
          <a:latin typeface="Segoe Condensed"/>
          <a:ea typeface="Segoe Condensed"/>
          <a:cs typeface="Segoe Condensed"/>
          <a:sym typeface="Segoe Condensed"/>
        </a:defRPr>
      </a:lvl3pPr>
      <a:lvl4pPr marL="0" marR="0" indent="0" algn="l" defTabSz="914400" rtl="0" latinLnBrk="0">
        <a:lnSpc>
          <a:spcPct val="100000"/>
        </a:lnSpc>
        <a:spcBef>
          <a:spcPts val="0"/>
        </a:spcBef>
        <a:spcAft>
          <a:spcPts val="0"/>
        </a:spcAft>
        <a:buClrTx/>
        <a:buSzTx/>
        <a:buFontTx/>
        <a:buNone/>
        <a:tabLst/>
        <a:defRPr sz="3600" b="1" i="0" u="none" strike="noStrike" cap="none" spc="0" baseline="0">
          <a:solidFill>
            <a:srgbClr val="FFFFFF"/>
          </a:solidFill>
          <a:uFillTx/>
          <a:latin typeface="Segoe Condensed"/>
          <a:ea typeface="Segoe Condensed"/>
          <a:cs typeface="Segoe Condensed"/>
          <a:sym typeface="Segoe Condensed"/>
        </a:defRPr>
      </a:lvl4pPr>
      <a:lvl5pPr marL="0" marR="0" indent="0" algn="l" defTabSz="914400" rtl="0" latinLnBrk="0">
        <a:lnSpc>
          <a:spcPct val="100000"/>
        </a:lnSpc>
        <a:spcBef>
          <a:spcPts val="0"/>
        </a:spcBef>
        <a:spcAft>
          <a:spcPts val="0"/>
        </a:spcAft>
        <a:buClrTx/>
        <a:buSzTx/>
        <a:buFontTx/>
        <a:buNone/>
        <a:tabLst/>
        <a:defRPr sz="3600" b="1" i="0" u="none" strike="noStrike" cap="none" spc="0" baseline="0">
          <a:solidFill>
            <a:srgbClr val="FFFFFF"/>
          </a:solidFill>
          <a:uFillTx/>
          <a:latin typeface="Segoe Condensed"/>
          <a:ea typeface="Segoe Condensed"/>
          <a:cs typeface="Segoe Condensed"/>
          <a:sym typeface="Segoe Condensed"/>
        </a:defRPr>
      </a:lvl5pPr>
      <a:lvl6pPr marL="0" marR="0" indent="0" algn="l" defTabSz="914400" rtl="0" latinLnBrk="0">
        <a:lnSpc>
          <a:spcPct val="100000"/>
        </a:lnSpc>
        <a:spcBef>
          <a:spcPts val="0"/>
        </a:spcBef>
        <a:spcAft>
          <a:spcPts val="0"/>
        </a:spcAft>
        <a:buClrTx/>
        <a:buSzTx/>
        <a:buFontTx/>
        <a:buNone/>
        <a:tabLst/>
        <a:defRPr sz="3600" b="1" i="0" u="none" strike="noStrike" cap="none" spc="0" baseline="0">
          <a:solidFill>
            <a:srgbClr val="FFFFFF"/>
          </a:solidFill>
          <a:uFillTx/>
          <a:latin typeface="Segoe Condensed"/>
          <a:ea typeface="Segoe Condensed"/>
          <a:cs typeface="Segoe Condensed"/>
          <a:sym typeface="Segoe Condensed"/>
        </a:defRPr>
      </a:lvl6pPr>
      <a:lvl7pPr marL="0" marR="0" indent="0" algn="l" defTabSz="914400" rtl="0" latinLnBrk="0">
        <a:lnSpc>
          <a:spcPct val="100000"/>
        </a:lnSpc>
        <a:spcBef>
          <a:spcPts val="0"/>
        </a:spcBef>
        <a:spcAft>
          <a:spcPts val="0"/>
        </a:spcAft>
        <a:buClrTx/>
        <a:buSzTx/>
        <a:buFontTx/>
        <a:buNone/>
        <a:tabLst/>
        <a:defRPr sz="3600" b="1" i="0" u="none" strike="noStrike" cap="none" spc="0" baseline="0">
          <a:solidFill>
            <a:srgbClr val="FFFFFF"/>
          </a:solidFill>
          <a:uFillTx/>
          <a:latin typeface="Segoe Condensed"/>
          <a:ea typeface="Segoe Condensed"/>
          <a:cs typeface="Segoe Condensed"/>
          <a:sym typeface="Segoe Condensed"/>
        </a:defRPr>
      </a:lvl7pPr>
      <a:lvl8pPr marL="0" marR="0" indent="0" algn="l" defTabSz="914400" rtl="0" latinLnBrk="0">
        <a:lnSpc>
          <a:spcPct val="100000"/>
        </a:lnSpc>
        <a:spcBef>
          <a:spcPts val="0"/>
        </a:spcBef>
        <a:spcAft>
          <a:spcPts val="0"/>
        </a:spcAft>
        <a:buClrTx/>
        <a:buSzTx/>
        <a:buFontTx/>
        <a:buNone/>
        <a:tabLst/>
        <a:defRPr sz="3600" b="1" i="0" u="none" strike="noStrike" cap="none" spc="0" baseline="0">
          <a:solidFill>
            <a:srgbClr val="FFFFFF"/>
          </a:solidFill>
          <a:uFillTx/>
          <a:latin typeface="Segoe Condensed"/>
          <a:ea typeface="Segoe Condensed"/>
          <a:cs typeface="Segoe Condensed"/>
          <a:sym typeface="Segoe Condensed"/>
        </a:defRPr>
      </a:lvl8pPr>
      <a:lvl9pPr marL="0" marR="0" indent="0" algn="l" defTabSz="914400" rtl="0" latinLnBrk="0">
        <a:lnSpc>
          <a:spcPct val="100000"/>
        </a:lnSpc>
        <a:spcBef>
          <a:spcPts val="0"/>
        </a:spcBef>
        <a:spcAft>
          <a:spcPts val="0"/>
        </a:spcAft>
        <a:buClrTx/>
        <a:buSzTx/>
        <a:buFontTx/>
        <a:buNone/>
        <a:tabLst/>
        <a:defRPr sz="3600" b="1" i="0" u="none" strike="noStrike" cap="none" spc="0" baseline="0">
          <a:solidFill>
            <a:srgbClr val="FFFFFF"/>
          </a:solidFill>
          <a:uFillTx/>
          <a:latin typeface="Segoe Condensed"/>
          <a:ea typeface="Segoe Condensed"/>
          <a:cs typeface="Segoe Condensed"/>
          <a:sym typeface="Segoe Condensed"/>
        </a:defRPr>
      </a:lvl9pPr>
    </p:titleStyle>
    <p:bodyStyle>
      <a:lvl1pPr marL="342900" marR="0" indent="-342900" algn="l" defTabSz="914400" rtl="0" latinLnBrk="0">
        <a:lnSpc>
          <a:spcPct val="100000"/>
        </a:lnSpc>
        <a:spcBef>
          <a:spcPts val="500"/>
        </a:spcBef>
        <a:spcAft>
          <a:spcPts val="0"/>
        </a:spcAft>
        <a:buClrTx/>
        <a:buSzPct val="100000"/>
        <a:buFont typeface="Arial"/>
        <a:buChar char="•"/>
        <a:tabLst/>
        <a:defRPr sz="2400" b="0" i="0" u="none" strike="noStrike" cap="none" spc="0" baseline="0">
          <a:solidFill>
            <a:srgbClr val="808080"/>
          </a:solidFill>
          <a:uFillTx/>
          <a:latin typeface="Segoe Condensed"/>
          <a:ea typeface="Segoe Condensed"/>
          <a:cs typeface="Segoe Condensed"/>
          <a:sym typeface="Segoe Condensed"/>
        </a:defRPr>
      </a:lvl1pPr>
      <a:lvl2pPr marL="800100" marR="0" indent="-342900" algn="l" defTabSz="914400" rtl="0" latinLnBrk="0">
        <a:lnSpc>
          <a:spcPct val="100000"/>
        </a:lnSpc>
        <a:spcBef>
          <a:spcPts val="500"/>
        </a:spcBef>
        <a:spcAft>
          <a:spcPts val="0"/>
        </a:spcAft>
        <a:buClrTx/>
        <a:buSzPct val="100000"/>
        <a:buFont typeface="Arial"/>
        <a:buChar char="–"/>
        <a:tabLst/>
        <a:defRPr sz="2400" b="0" i="0" u="none" strike="noStrike" cap="none" spc="0" baseline="0">
          <a:solidFill>
            <a:srgbClr val="808080"/>
          </a:solidFill>
          <a:uFillTx/>
          <a:latin typeface="Segoe Condensed"/>
          <a:ea typeface="Segoe Condensed"/>
          <a:cs typeface="Segoe Condensed"/>
          <a:sym typeface="Segoe Condensed"/>
        </a:defRPr>
      </a:lvl2pPr>
      <a:lvl3pPr marL="1219200" marR="0" indent="-304800" algn="l" defTabSz="914400" rtl="0" latinLnBrk="0">
        <a:lnSpc>
          <a:spcPct val="100000"/>
        </a:lnSpc>
        <a:spcBef>
          <a:spcPts val="500"/>
        </a:spcBef>
        <a:spcAft>
          <a:spcPts val="0"/>
        </a:spcAft>
        <a:buClrTx/>
        <a:buSzPct val="100000"/>
        <a:buFont typeface="Arial"/>
        <a:buChar char="•"/>
        <a:tabLst/>
        <a:defRPr sz="2400" b="0" i="0" u="none" strike="noStrike" cap="none" spc="0" baseline="0">
          <a:solidFill>
            <a:srgbClr val="808080"/>
          </a:solidFill>
          <a:uFillTx/>
          <a:latin typeface="Segoe Condensed"/>
          <a:ea typeface="Segoe Condensed"/>
          <a:cs typeface="Segoe Condensed"/>
          <a:sym typeface="Segoe Condensed"/>
        </a:defRPr>
      </a:lvl3pPr>
      <a:lvl4pPr marL="1645920" marR="0" indent="-274319" algn="l" defTabSz="914400" rtl="0" latinLnBrk="0">
        <a:lnSpc>
          <a:spcPct val="100000"/>
        </a:lnSpc>
        <a:spcBef>
          <a:spcPts val="500"/>
        </a:spcBef>
        <a:spcAft>
          <a:spcPts val="0"/>
        </a:spcAft>
        <a:buClrTx/>
        <a:buSzPct val="100000"/>
        <a:buFont typeface="Arial"/>
        <a:buChar char="–"/>
        <a:tabLst/>
        <a:defRPr sz="2400" b="0" i="0" u="none" strike="noStrike" cap="none" spc="0" baseline="0">
          <a:solidFill>
            <a:srgbClr val="808080"/>
          </a:solidFill>
          <a:uFillTx/>
          <a:latin typeface="Segoe Condensed"/>
          <a:ea typeface="Segoe Condensed"/>
          <a:cs typeface="Segoe Condensed"/>
          <a:sym typeface="Segoe Condensed"/>
        </a:defRPr>
      </a:lvl4pPr>
      <a:lvl5pPr marL="2103120" marR="0" indent="-274320" algn="l" defTabSz="914400" rtl="0" latinLnBrk="0">
        <a:lnSpc>
          <a:spcPct val="100000"/>
        </a:lnSpc>
        <a:spcBef>
          <a:spcPts val="500"/>
        </a:spcBef>
        <a:spcAft>
          <a:spcPts val="0"/>
        </a:spcAft>
        <a:buClrTx/>
        <a:buSzPct val="100000"/>
        <a:buFont typeface="Arial"/>
        <a:buChar char="»"/>
        <a:tabLst/>
        <a:defRPr sz="2400" b="0" i="0" u="none" strike="noStrike" cap="none" spc="0" baseline="0">
          <a:solidFill>
            <a:srgbClr val="808080"/>
          </a:solidFill>
          <a:uFillTx/>
          <a:latin typeface="Segoe Condensed"/>
          <a:ea typeface="Segoe Condensed"/>
          <a:cs typeface="Segoe Condensed"/>
          <a:sym typeface="Segoe Condensed"/>
        </a:defRPr>
      </a:lvl5pPr>
      <a:lvl6pPr marL="2560320" marR="0" indent="-274320" algn="l" defTabSz="914400" rtl="0" latinLnBrk="0">
        <a:lnSpc>
          <a:spcPct val="100000"/>
        </a:lnSpc>
        <a:spcBef>
          <a:spcPts val="500"/>
        </a:spcBef>
        <a:spcAft>
          <a:spcPts val="0"/>
        </a:spcAft>
        <a:buClrTx/>
        <a:buSzPct val="100000"/>
        <a:buFont typeface="Arial"/>
        <a:buChar char="•"/>
        <a:tabLst/>
        <a:defRPr sz="2400" b="0" i="0" u="none" strike="noStrike" cap="none" spc="0" baseline="0">
          <a:solidFill>
            <a:srgbClr val="808080"/>
          </a:solidFill>
          <a:uFillTx/>
          <a:latin typeface="Segoe Condensed"/>
          <a:ea typeface="Segoe Condensed"/>
          <a:cs typeface="Segoe Condensed"/>
          <a:sym typeface="Segoe Condensed"/>
        </a:defRPr>
      </a:lvl6pPr>
      <a:lvl7pPr marL="3017520" marR="0" indent="-274320" algn="l" defTabSz="914400" rtl="0" latinLnBrk="0">
        <a:lnSpc>
          <a:spcPct val="100000"/>
        </a:lnSpc>
        <a:spcBef>
          <a:spcPts val="500"/>
        </a:spcBef>
        <a:spcAft>
          <a:spcPts val="0"/>
        </a:spcAft>
        <a:buClrTx/>
        <a:buSzPct val="100000"/>
        <a:buFont typeface="Arial"/>
        <a:buChar char="•"/>
        <a:tabLst/>
        <a:defRPr sz="2400" b="0" i="0" u="none" strike="noStrike" cap="none" spc="0" baseline="0">
          <a:solidFill>
            <a:srgbClr val="808080"/>
          </a:solidFill>
          <a:uFillTx/>
          <a:latin typeface="Segoe Condensed"/>
          <a:ea typeface="Segoe Condensed"/>
          <a:cs typeface="Segoe Condensed"/>
          <a:sym typeface="Segoe Condensed"/>
        </a:defRPr>
      </a:lvl7pPr>
      <a:lvl8pPr marL="3474720" marR="0" indent="-274320" algn="l" defTabSz="914400" rtl="0" latinLnBrk="0">
        <a:lnSpc>
          <a:spcPct val="100000"/>
        </a:lnSpc>
        <a:spcBef>
          <a:spcPts val="500"/>
        </a:spcBef>
        <a:spcAft>
          <a:spcPts val="0"/>
        </a:spcAft>
        <a:buClrTx/>
        <a:buSzPct val="100000"/>
        <a:buFont typeface="Arial"/>
        <a:buChar char="•"/>
        <a:tabLst/>
        <a:defRPr sz="2400" b="0" i="0" u="none" strike="noStrike" cap="none" spc="0" baseline="0">
          <a:solidFill>
            <a:srgbClr val="808080"/>
          </a:solidFill>
          <a:uFillTx/>
          <a:latin typeface="Segoe Condensed"/>
          <a:ea typeface="Segoe Condensed"/>
          <a:cs typeface="Segoe Condensed"/>
          <a:sym typeface="Segoe Condensed"/>
        </a:defRPr>
      </a:lvl8pPr>
      <a:lvl9pPr marL="3931920" marR="0" indent="-274320" algn="l" defTabSz="914400" rtl="0" latinLnBrk="0">
        <a:lnSpc>
          <a:spcPct val="100000"/>
        </a:lnSpc>
        <a:spcBef>
          <a:spcPts val="500"/>
        </a:spcBef>
        <a:spcAft>
          <a:spcPts val="0"/>
        </a:spcAft>
        <a:buClrTx/>
        <a:buSzPct val="100000"/>
        <a:buFont typeface="Arial"/>
        <a:buChar char="•"/>
        <a:tabLst/>
        <a:defRPr sz="2400" b="0" i="0" u="none" strike="noStrike" cap="none" spc="0" baseline="0">
          <a:solidFill>
            <a:srgbClr val="808080"/>
          </a:solidFill>
          <a:uFillTx/>
          <a:latin typeface="Segoe Condensed"/>
          <a:ea typeface="Segoe Condensed"/>
          <a:cs typeface="Segoe Condensed"/>
          <a:sym typeface="Segoe Condensed"/>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ncbi.nlm.nih.gov/pmc/articles/PMC3587092/figure/bjr-85-e357-g001/"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doi.org/10.1016/S0140-6736(19)33065-X"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qsofa.org/" TargetMode="External"/><Relationship Id="rId5" Type="http://schemas.openxmlformats.org/officeDocument/2006/relationships/hyperlink" Target="http://www.jamasepsis.com/" TargetMode="External"/><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who.int/publications-detail/basic-emergency-care-approach-to-the-acutely-ill-and-injured"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play.google.com/store/apps/details?id=com.enginious.bec.ucsf&amp;hl=en" TargetMode="External"/><Relationship Id="rId4" Type="http://schemas.openxmlformats.org/officeDocument/2006/relationships/hyperlink" Target="https://apps.apple.com/us/app/basic-emergency-care/id1485810807"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itle 5"/>
          <p:cNvSpPr txBox="1">
            <a:spLocks noGrp="1"/>
          </p:cNvSpPr>
          <p:nvPr>
            <p:ph type="title"/>
          </p:nvPr>
        </p:nvSpPr>
        <p:spPr>
          <a:xfrm>
            <a:off x="1143000" y="1905000"/>
            <a:ext cx="10363200" cy="2514600"/>
          </a:xfrm>
          <a:prstGeom prst="rect">
            <a:avLst/>
          </a:prstGeom>
        </p:spPr>
        <p:txBody>
          <a:bodyPr/>
          <a:lstStyle/>
          <a:p>
            <a:pPr algn="ctr">
              <a:defRPr sz="3600"/>
            </a:pPr>
            <a:r>
              <a:rPr dirty="0"/>
              <a:t>SARI </a:t>
            </a:r>
            <a:r>
              <a:rPr lang="en-US" dirty="0"/>
              <a:t>CLINICAL</a:t>
            </a:r>
            <a:r>
              <a:rPr dirty="0"/>
              <a:t> care Training </a:t>
            </a:r>
            <a:br>
              <a:rPr dirty="0"/>
            </a:br>
            <a:br>
              <a:rPr dirty="0"/>
            </a:br>
            <a:r>
              <a:rPr dirty="0"/>
              <a:t>Clinical syndromes </a:t>
            </a:r>
            <a:br>
              <a:rPr dirty="0"/>
            </a:br>
            <a:endParaRPr dirty="0"/>
          </a:p>
        </p:txBody>
      </p:sp>
      <p:sp>
        <p:nvSpPr>
          <p:cNvPr id="161" name="Date Placeholder 2"/>
          <p:cNvSpPr txBox="1"/>
          <p:nvPr/>
        </p:nvSpPr>
        <p:spPr>
          <a:xfrm>
            <a:off x="9392918" y="84454"/>
            <a:ext cx="2753365" cy="2692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lgn="r">
              <a:defRPr sz="1200">
                <a:solidFill>
                  <a:srgbClr val="FFFFFF"/>
                </a:solidFill>
                <a:latin typeface="Segoe Condensed"/>
                <a:ea typeface="Segoe Condensed"/>
                <a:cs typeface="Segoe Condensed"/>
                <a:sym typeface="Segoe Condensed"/>
              </a:defRPr>
            </a:lvl1pPr>
          </a:lstStyle>
          <a:p>
            <a:r>
              <a:t>25 January 2020</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Rectangle 3"/>
          <p:cNvSpPr txBox="1"/>
          <p:nvPr/>
        </p:nvSpPr>
        <p:spPr>
          <a:xfrm>
            <a:off x="1625269" y="6398688"/>
            <a:ext cx="391643" cy="304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algn="r">
              <a:defRPr sz="1500" b="1">
                <a:solidFill>
                  <a:srgbClr val="72BBE8"/>
                </a:solidFill>
                <a:latin typeface="Arial Narrow"/>
                <a:ea typeface="Arial Narrow"/>
                <a:cs typeface="Arial Narrow"/>
                <a:sym typeface="Arial Narrow"/>
              </a:defRPr>
            </a:pPr>
            <a:r>
              <a:t> </a:t>
            </a:r>
            <a:r>
              <a:rPr sz="2100" baseline="14000">
                <a:solidFill>
                  <a:srgbClr val="FFFFFF"/>
                </a:solidFill>
              </a:rPr>
              <a:t>|</a:t>
            </a:r>
          </a:p>
        </p:txBody>
      </p:sp>
      <p:sp>
        <p:nvSpPr>
          <p:cNvPr id="184" name="Rectangle 6"/>
          <p:cNvSpPr txBox="1">
            <a:spLocks noGrp="1"/>
          </p:cNvSpPr>
          <p:nvPr>
            <p:ph type="title"/>
          </p:nvPr>
        </p:nvSpPr>
        <p:spPr>
          <a:xfrm>
            <a:off x="466890" y="116632"/>
            <a:ext cx="10972801" cy="1143001"/>
          </a:xfrm>
          <a:prstGeom prst="rect">
            <a:avLst/>
          </a:prstGeom>
        </p:spPr>
        <p:txBody>
          <a:bodyPr lIns="0" tIns="0" rIns="0" bIns="0"/>
          <a:lstStyle/>
          <a:p>
            <a:pPr>
              <a:defRPr sz="3200">
                <a:latin typeface="Arial"/>
                <a:ea typeface="Arial"/>
                <a:cs typeface="Arial"/>
                <a:sym typeface="Arial"/>
              </a:defRPr>
            </a:pPr>
            <a:r>
              <a:rPr dirty="0"/>
              <a:t>Common symptoms of community </a:t>
            </a:r>
            <a:br>
              <a:rPr dirty="0"/>
            </a:br>
            <a:r>
              <a:rPr dirty="0"/>
              <a:t>acquired pneumonia (CAP)</a:t>
            </a:r>
            <a:r>
              <a:rPr lang="es-ES" dirty="0"/>
              <a:t>- </a:t>
            </a:r>
            <a:r>
              <a:rPr lang="es-ES" dirty="0" err="1"/>
              <a:t>Adults</a:t>
            </a:r>
            <a:endParaRPr dirty="0"/>
          </a:p>
        </p:txBody>
      </p:sp>
      <p:sp>
        <p:nvSpPr>
          <p:cNvPr id="185" name="Rectangle 13"/>
          <p:cNvSpPr txBox="1">
            <a:spLocks noGrp="1"/>
          </p:cNvSpPr>
          <p:nvPr>
            <p:ph type="body" sz="half" idx="1"/>
          </p:nvPr>
        </p:nvSpPr>
        <p:spPr>
          <a:xfrm>
            <a:off x="1524477" y="1460007"/>
            <a:ext cx="5158985" cy="4822014"/>
          </a:xfrm>
          <a:prstGeom prst="rect">
            <a:avLst/>
          </a:prstGeom>
        </p:spPr>
        <p:txBody>
          <a:bodyPr/>
          <a:lstStyle/>
          <a:p>
            <a:pPr>
              <a:lnSpc>
                <a:spcPct val="85000"/>
              </a:lnSpc>
              <a:defRPr>
                <a:solidFill>
                  <a:srgbClr val="0070C0"/>
                </a:solidFill>
                <a:latin typeface="Arial"/>
                <a:ea typeface="Arial"/>
                <a:cs typeface="Arial"/>
                <a:sym typeface="Arial"/>
              </a:defRPr>
            </a:pPr>
            <a:r>
              <a:t>Fever and cough</a:t>
            </a:r>
          </a:p>
          <a:p>
            <a:pPr>
              <a:lnSpc>
                <a:spcPct val="85000"/>
              </a:lnSpc>
              <a:defRPr>
                <a:solidFill>
                  <a:srgbClr val="0070C0"/>
                </a:solidFill>
                <a:latin typeface="Arial"/>
                <a:ea typeface="Arial"/>
                <a:cs typeface="Arial"/>
                <a:sym typeface="Arial"/>
              </a:defRPr>
            </a:pPr>
            <a:endParaRPr/>
          </a:p>
          <a:p>
            <a:pPr>
              <a:lnSpc>
                <a:spcPct val="85000"/>
              </a:lnSpc>
              <a:defRPr>
                <a:solidFill>
                  <a:srgbClr val="0070C0"/>
                </a:solidFill>
                <a:latin typeface="Arial"/>
                <a:ea typeface="Arial"/>
                <a:cs typeface="Arial"/>
                <a:sym typeface="Arial"/>
              </a:defRPr>
            </a:pPr>
            <a:r>
              <a:t>Sputum production</a:t>
            </a:r>
          </a:p>
          <a:p>
            <a:pPr>
              <a:lnSpc>
                <a:spcPct val="85000"/>
              </a:lnSpc>
              <a:defRPr>
                <a:solidFill>
                  <a:srgbClr val="0070C0"/>
                </a:solidFill>
                <a:latin typeface="Arial"/>
                <a:ea typeface="Arial"/>
                <a:cs typeface="Arial"/>
                <a:sym typeface="Arial"/>
              </a:defRPr>
            </a:pPr>
            <a:endParaRPr/>
          </a:p>
          <a:p>
            <a:pPr>
              <a:lnSpc>
                <a:spcPct val="85000"/>
              </a:lnSpc>
              <a:defRPr>
                <a:solidFill>
                  <a:srgbClr val="0070C0"/>
                </a:solidFill>
                <a:latin typeface="Arial"/>
                <a:ea typeface="Arial"/>
                <a:cs typeface="Arial"/>
                <a:sym typeface="Arial"/>
              </a:defRPr>
            </a:pPr>
            <a:r>
              <a:t>Haemoptysis </a:t>
            </a:r>
          </a:p>
          <a:p>
            <a:pPr>
              <a:lnSpc>
                <a:spcPct val="85000"/>
              </a:lnSpc>
              <a:defRPr>
                <a:solidFill>
                  <a:srgbClr val="0070C0"/>
                </a:solidFill>
                <a:latin typeface="Arial"/>
                <a:ea typeface="Arial"/>
                <a:cs typeface="Arial"/>
                <a:sym typeface="Arial"/>
              </a:defRPr>
            </a:pPr>
            <a:endParaRPr/>
          </a:p>
          <a:p>
            <a:pPr>
              <a:lnSpc>
                <a:spcPct val="85000"/>
              </a:lnSpc>
              <a:defRPr>
                <a:solidFill>
                  <a:srgbClr val="0070C0"/>
                </a:solidFill>
                <a:latin typeface="Arial"/>
                <a:ea typeface="Arial"/>
                <a:cs typeface="Arial"/>
                <a:sym typeface="Arial"/>
              </a:defRPr>
            </a:pPr>
            <a:r>
              <a:t>Difficulty breathing  </a:t>
            </a:r>
          </a:p>
          <a:p>
            <a:pPr>
              <a:lnSpc>
                <a:spcPct val="85000"/>
              </a:lnSpc>
              <a:defRPr>
                <a:solidFill>
                  <a:srgbClr val="0070C0"/>
                </a:solidFill>
                <a:latin typeface="Arial"/>
                <a:ea typeface="Arial"/>
                <a:cs typeface="Arial"/>
                <a:sym typeface="Arial"/>
              </a:defRPr>
            </a:pPr>
            <a:endParaRPr/>
          </a:p>
          <a:p>
            <a:pPr>
              <a:lnSpc>
                <a:spcPct val="85000"/>
              </a:lnSpc>
              <a:defRPr>
                <a:solidFill>
                  <a:srgbClr val="0070C0"/>
                </a:solidFill>
                <a:latin typeface="Arial"/>
                <a:ea typeface="Arial"/>
                <a:cs typeface="Arial"/>
                <a:sym typeface="Arial"/>
              </a:defRPr>
            </a:pPr>
            <a:r>
              <a:t>Pleuritic chest pain</a:t>
            </a:r>
          </a:p>
          <a:p>
            <a:pPr>
              <a:lnSpc>
                <a:spcPct val="85000"/>
              </a:lnSpc>
              <a:defRPr>
                <a:solidFill>
                  <a:srgbClr val="0070C0"/>
                </a:solidFill>
                <a:latin typeface="Arial"/>
                <a:ea typeface="Arial"/>
                <a:cs typeface="Arial"/>
                <a:sym typeface="Arial"/>
              </a:defRPr>
            </a:pPr>
            <a:endParaRPr/>
          </a:p>
          <a:p>
            <a:pPr>
              <a:lnSpc>
                <a:spcPct val="85000"/>
              </a:lnSpc>
              <a:defRPr>
                <a:solidFill>
                  <a:srgbClr val="0070C0"/>
                </a:solidFill>
                <a:latin typeface="Arial"/>
                <a:ea typeface="Arial"/>
                <a:cs typeface="Arial"/>
                <a:sym typeface="Arial"/>
              </a:defRPr>
            </a:pPr>
            <a:r>
              <a:t>Chest radiograph recommended to make diagnosis.</a:t>
            </a:r>
          </a:p>
        </p:txBody>
      </p:sp>
      <p:pic>
        <p:nvPicPr>
          <p:cNvPr id="186" name="Picture 15" descr="Picture 15"/>
          <p:cNvPicPr>
            <a:picLocks noChangeAspect="1"/>
          </p:cNvPicPr>
          <p:nvPr/>
        </p:nvPicPr>
        <p:blipFill>
          <a:blip r:embed="rId2"/>
          <a:stretch>
            <a:fillRect/>
          </a:stretch>
        </p:blipFill>
        <p:spPr>
          <a:xfrm>
            <a:off x="6752572" y="1474406"/>
            <a:ext cx="4028701" cy="4155405"/>
          </a:xfrm>
          <a:prstGeom prst="rect">
            <a:avLst/>
          </a:prstGeom>
          <a:ln w="12700">
            <a:miter lim="400000"/>
          </a:ln>
        </p:spPr>
      </p:pic>
      <p:sp>
        <p:nvSpPr>
          <p:cNvPr id="187" name="Text Box 17"/>
          <p:cNvSpPr txBox="1"/>
          <p:nvPr/>
        </p:nvSpPr>
        <p:spPr>
          <a:xfrm>
            <a:off x="5761599" y="5632689"/>
            <a:ext cx="4976832" cy="22698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r">
              <a:spcBef>
                <a:spcPts val="600"/>
              </a:spcBef>
              <a:defRPr sz="1000">
                <a:solidFill>
                  <a:srgbClr val="000066"/>
                </a:solidFill>
                <a:latin typeface="Arial"/>
                <a:ea typeface="Arial"/>
                <a:cs typeface="Arial"/>
                <a:sym typeface="Arial"/>
              </a:defRPr>
            </a:lvl1pPr>
          </a:lstStyle>
          <a:p>
            <a:r>
              <a:t>Courtesy of Dr. Harry Shulman at http://chestatlas.com/cover.htm</a:t>
            </a:r>
          </a:p>
        </p:txBody>
      </p:sp>
    </p:spTree>
    <p:extLst>
      <p:ext uri="{BB962C8B-B14F-4D97-AF65-F5344CB8AC3E}">
        <p14:creationId xmlns:p14="http://schemas.microsoft.com/office/powerpoint/2010/main" val="38180349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 name="Picture 2" descr="Picture 2"/>
          <p:cNvPicPr>
            <a:picLocks noChangeAspect="1"/>
          </p:cNvPicPr>
          <p:nvPr/>
        </p:nvPicPr>
        <p:blipFill>
          <a:blip r:embed="rId2"/>
          <a:stretch>
            <a:fillRect/>
          </a:stretch>
        </p:blipFill>
        <p:spPr>
          <a:xfrm>
            <a:off x="1444759" y="3717587"/>
            <a:ext cx="6731925" cy="1900242"/>
          </a:xfrm>
          <a:prstGeom prst="rect">
            <a:avLst/>
          </a:prstGeom>
          <a:ln w="12700">
            <a:miter lim="400000"/>
          </a:ln>
        </p:spPr>
      </p:pic>
      <p:sp>
        <p:nvSpPr>
          <p:cNvPr id="190" name="Text Box 4"/>
          <p:cNvSpPr txBox="1"/>
          <p:nvPr/>
        </p:nvSpPr>
        <p:spPr>
          <a:xfrm>
            <a:off x="8917037" y="4323022"/>
            <a:ext cx="1222460" cy="501656"/>
          </a:xfrm>
          <a:prstGeom prst="rect">
            <a:avLst/>
          </a:prstGeom>
          <a:solidFill>
            <a:schemeClr val="accent2"/>
          </a:solidFill>
          <a:ln w="12700">
            <a:miter lim="400000"/>
          </a:ln>
          <a:extLst>
            <a:ext uri="{C572A759-6A51-4108-AA02-DFA0A04FC94B}">
              <ma14:wrappingTextBoxFlag xmlns:ma14="http://schemas.microsoft.com/office/mac/drawingml/2011/main" xmlns="" val="1"/>
            </a:ext>
          </a:extLst>
        </p:spPr>
        <p:txBody>
          <a:bodyPr lIns="47302" tIns="47302" rIns="47302" bIns="47302">
            <a:spAutoFit/>
          </a:bodyPr>
          <a:lstStyle>
            <a:lvl1pPr>
              <a:spcBef>
                <a:spcPts val="1700"/>
              </a:spcBef>
              <a:defRPr sz="2900">
                <a:latin typeface="Arial"/>
                <a:ea typeface="Arial"/>
                <a:cs typeface="Arial"/>
                <a:sym typeface="Arial"/>
              </a:defRPr>
            </a:lvl1pPr>
          </a:lstStyle>
          <a:p>
            <a:r>
              <a:t>H7N9</a:t>
            </a:r>
          </a:p>
        </p:txBody>
      </p:sp>
      <p:pic>
        <p:nvPicPr>
          <p:cNvPr id="191" name="Picture 7" descr="Picture 7">
            <a:hlinkClick r:id="rId3"/>
          </p:cNvPr>
          <p:cNvPicPr>
            <a:picLocks noChangeAspect="1"/>
          </p:cNvPicPr>
          <p:nvPr/>
        </p:nvPicPr>
        <p:blipFill>
          <a:blip r:embed="rId4"/>
          <a:srcRect l="1"/>
          <a:stretch>
            <a:fillRect/>
          </a:stretch>
        </p:blipFill>
        <p:spPr>
          <a:xfrm>
            <a:off x="5373999" y="1500867"/>
            <a:ext cx="2196782" cy="1473794"/>
          </a:xfrm>
          <a:prstGeom prst="rect">
            <a:avLst/>
          </a:prstGeom>
          <a:ln w="12700">
            <a:miter lim="400000"/>
          </a:ln>
        </p:spPr>
      </p:pic>
      <p:sp>
        <p:nvSpPr>
          <p:cNvPr id="192" name="Text Box 9"/>
          <p:cNvSpPr txBox="1"/>
          <p:nvPr/>
        </p:nvSpPr>
        <p:spPr>
          <a:xfrm>
            <a:off x="8421151" y="1614487"/>
            <a:ext cx="2214231" cy="920756"/>
          </a:xfrm>
          <a:prstGeom prst="rect">
            <a:avLst/>
          </a:prstGeom>
          <a:solidFill>
            <a:schemeClr val="accent2"/>
          </a:solidFill>
          <a:ln w="12700">
            <a:miter lim="400000"/>
          </a:ln>
          <a:extLst>
            <a:ext uri="{C572A759-6A51-4108-AA02-DFA0A04FC94B}">
              <ma14:wrappingTextBoxFlag xmlns:ma14="http://schemas.microsoft.com/office/mac/drawingml/2011/main" xmlns="" val="1"/>
            </a:ext>
          </a:extLst>
        </p:spPr>
        <p:txBody>
          <a:bodyPr lIns="47302" tIns="47302" rIns="47302" bIns="47302">
            <a:spAutoFit/>
          </a:bodyPr>
          <a:lstStyle>
            <a:lvl1pPr algn="ctr">
              <a:spcBef>
                <a:spcPts val="1700"/>
              </a:spcBef>
              <a:defRPr sz="2900">
                <a:latin typeface="Arial"/>
                <a:ea typeface="Arial"/>
                <a:cs typeface="Arial"/>
                <a:sym typeface="Arial"/>
              </a:defRPr>
            </a:lvl1pPr>
          </a:lstStyle>
          <a:p>
            <a:r>
              <a:t>Bacterial pneumonia</a:t>
            </a:r>
          </a:p>
        </p:txBody>
      </p:sp>
      <p:sp>
        <p:nvSpPr>
          <p:cNvPr id="193" name="Text Box 11"/>
          <p:cNvSpPr txBox="1"/>
          <p:nvPr/>
        </p:nvSpPr>
        <p:spPr>
          <a:xfrm>
            <a:off x="1415531" y="153594"/>
            <a:ext cx="9276468" cy="511181"/>
          </a:xfrm>
          <a:prstGeom prst="rect">
            <a:avLst/>
          </a:prstGeom>
          <a:solidFill>
            <a:schemeClr val="accent2"/>
          </a:solidFill>
          <a:ln>
            <a:solidFill>
              <a:srgbClr val="000000"/>
            </a:solidFill>
            <a:miter/>
          </a:ln>
          <a:extLst>
            <a:ext uri="{C572A759-6A51-4108-AA02-DFA0A04FC94B}">
              <ma14:wrappingTextBoxFlag xmlns:ma14="http://schemas.microsoft.com/office/mac/drawingml/2011/main" xmlns="" val="1"/>
            </a:ext>
          </a:extLst>
        </p:spPr>
        <p:txBody>
          <a:bodyPr lIns="47302" tIns="47302" rIns="47302" bIns="47302">
            <a:spAutoFit/>
          </a:bodyPr>
          <a:lstStyle>
            <a:lvl1pPr algn="ctr">
              <a:spcBef>
                <a:spcPts val="1700"/>
              </a:spcBef>
              <a:defRPr sz="2900">
                <a:solidFill>
                  <a:srgbClr val="FFFFFF"/>
                </a:solidFill>
                <a:latin typeface="Arial"/>
                <a:ea typeface="Arial"/>
                <a:cs typeface="Arial"/>
                <a:sym typeface="Arial"/>
              </a:defRPr>
            </a:lvl1pPr>
          </a:lstStyle>
          <a:p>
            <a:r>
              <a:t>Radiological findings are non-specific</a:t>
            </a:r>
          </a:p>
        </p:txBody>
      </p:sp>
      <p:pic>
        <p:nvPicPr>
          <p:cNvPr id="194" name="Picture 1" descr="Picture 1"/>
          <p:cNvPicPr>
            <a:picLocks noChangeAspect="1"/>
          </p:cNvPicPr>
          <p:nvPr/>
        </p:nvPicPr>
        <p:blipFill>
          <a:blip r:embed="rId5"/>
          <a:stretch>
            <a:fillRect/>
          </a:stretch>
        </p:blipFill>
        <p:spPr>
          <a:xfrm>
            <a:off x="2097589" y="1485116"/>
            <a:ext cx="2515705" cy="1443078"/>
          </a:xfrm>
          <a:prstGeom prst="rect">
            <a:avLst/>
          </a:prstGeom>
          <a:ln w="12700">
            <a:miter lim="400000"/>
          </a:ln>
        </p:spPr>
      </p:pic>
      <p:pic>
        <p:nvPicPr>
          <p:cNvPr id="195" name="Picture 3" descr="Picture 3"/>
          <p:cNvPicPr>
            <a:picLocks noChangeAspect="1"/>
          </p:cNvPicPr>
          <p:nvPr/>
        </p:nvPicPr>
        <p:blipFill>
          <a:blip r:embed="rId6"/>
          <a:stretch>
            <a:fillRect/>
          </a:stretch>
        </p:blipFill>
        <p:spPr>
          <a:xfrm>
            <a:off x="8595610" y="5831263"/>
            <a:ext cx="2123305" cy="279404"/>
          </a:xfrm>
          <a:prstGeom prst="rect">
            <a:avLst/>
          </a:prstGeom>
          <a:ln w="12700">
            <a:miter lim="400000"/>
          </a:ln>
        </p:spPr>
      </p:pic>
    </p:spTree>
    <p:extLst>
      <p:ext uri="{BB962C8B-B14F-4D97-AF65-F5344CB8AC3E}">
        <p14:creationId xmlns:p14="http://schemas.microsoft.com/office/powerpoint/2010/main" val="44222890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Text Box 6"/>
          <p:cNvSpPr txBox="1"/>
          <p:nvPr/>
        </p:nvSpPr>
        <p:spPr>
          <a:xfrm>
            <a:off x="9815289" y="2166397"/>
            <a:ext cx="1527232" cy="501656"/>
          </a:xfrm>
          <a:prstGeom prst="rect">
            <a:avLst/>
          </a:prstGeom>
          <a:solidFill>
            <a:schemeClr val="accent2"/>
          </a:solidFill>
          <a:ln w="12700">
            <a:miter lim="400000"/>
          </a:ln>
          <a:extLst>
            <a:ext uri="{C572A759-6A51-4108-AA02-DFA0A04FC94B}">
              <ma14:wrappingTextBoxFlag xmlns:ma14="http://schemas.microsoft.com/office/mac/drawingml/2011/main" xmlns="" val="1"/>
            </a:ext>
          </a:extLst>
        </p:spPr>
        <p:txBody>
          <a:bodyPr lIns="47302" tIns="47302" rIns="47302" bIns="47302">
            <a:spAutoFit/>
          </a:bodyPr>
          <a:lstStyle>
            <a:lvl1pPr algn="ctr">
              <a:spcBef>
                <a:spcPts val="1700"/>
              </a:spcBef>
              <a:defRPr sz="2900">
                <a:latin typeface="Arial"/>
                <a:ea typeface="Arial"/>
                <a:cs typeface="Arial"/>
                <a:sym typeface="Arial"/>
              </a:defRPr>
            </a:lvl1pPr>
          </a:lstStyle>
          <a:p>
            <a:r>
              <a:t>MERS</a:t>
            </a:r>
          </a:p>
        </p:txBody>
      </p:sp>
      <p:sp>
        <p:nvSpPr>
          <p:cNvPr id="198" name="Text Box 11"/>
          <p:cNvSpPr txBox="1"/>
          <p:nvPr/>
        </p:nvSpPr>
        <p:spPr>
          <a:xfrm>
            <a:off x="1415531" y="153594"/>
            <a:ext cx="9276468" cy="511181"/>
          </a:xfrm>
          <a:prstGeom prst="rect">
            <a:avLst/>
          </a:prstGeom>
          <a:solidFill>
            <a:schemeClr val="accent2"/>
          </a:solidFill>
          <a:ln>
            <a:solidFill>
              <a:srgbClr val="000000"/>
            </a:solidFill>
            <a:miter/>
          </a:ln>
          <a:extLst>
            <a:ext uri="{C572A759-6A51-4108-AA02-DFA0A04FC94B}">
              <ma14:wrappingTextBoxFlag xmlns:ma14="http://schemas.microsoft.com/office/mac/drawingml/2011/main" xmlns="" val="1"/>
            </a:ext>
          </a:extLst>
        </p:spPr>
        <p:txBody>
          <a:bodyPr lIns="47302" tIns="47302" rIns="47302" bIns="47302">
            <a:spAutoFit/>
          </a:bodyPr>
          <a:lstStyle>
            <a:lvl1pPr algn="ctr">
              <a:spcBef>
                <a:spcPts val="1700"/>
              </a:spcBef>
              <a:defRPr sz="2900">
                <a:solidFill>
                  <a:srgbClr val="FFFFFF"/>
                </a:solidFill>
                <a:latin typeface="Arial"/>
                <a:ea typeface="Arial"/>
                <a:cs typeface="Arial"/>
                <a:sym typeface="Arial"/>
              </a:defRPr>
            </a:lvl1pPr>
          </a:lstStyle>
          <a:p>
            <a:r>
              <a:t>Radiological findings are non-specific</a:t>
            </a:r>
          </a:p>
        </p:txBody>
      </p:sp>
      <p:pic>
        <p:nvPicPr>
          <p:cNvPr id="199" name="Picture 2" descr="Picture 2"/>
          <p:cNvPicPr>
            <a:picLocks noChangeAspect="1"/>
          </p:cNvPicPr>
          <p:nvPr/>
        </p:nvPicPr>
        <p:blipFill>
          <a:blip r:embed="rId2"/>
          <a:stretch>
            <a:fillRect/>
          </a:stretch>
        </p:blipFill>
        <p:spPr>
          <a:xfrm>
            <a:off x="2164588" y="1658859"/>
            <a:ext cx="6574010" cy="1879870"/>
          </a:xfrm>
          <a:prstGeom prst="rect">
            <a:avLst/>
          </a:prstGeom>
          <a:ln w="12700">
            <a:miter lim="400000"/>
          </a:ln>
        </p:spPr>
      </p:pic>
      <p:pic>
        <p:nvPicPr>
          <p:cNvPr id="200" name="Picture 3" descr="Picture 3"/>
          <p:cNvPicPr>
            <a:picLocks noChangeAspect="1"/>
          </p:cNvPicPr>
          <p:nvPr/>
        </p:nvPicPr>
        <p:blipFill>
          <a:blip r:embed="rId3"/>
          <a:stretch>
            <a:fillRect/>
          </a:stretch>
        </p:blipFill>
        <p:spPr>
          <a:xfrm>
            <a:off x="-4258" y="1938899"/>
            <a:ext cx="2123304" cy="279404"/>
          </a:xfrm>
          <a:prstGeom prst="rect">
            <a:avLst/>
          </a:prstGeom>
          <a:ln w="12700">
            <a:miter lim="400000"/>
          </a:ln>
        </p:spPr>
      </p:pic>
      <p:sp>
        <p:nvSpPr>
          <p:cNvPr id="201" name="Content Placeholder 4"/>
          <p:cNvSpPr txBox="1">
            <a:spLocks noGrp="1"/>
          </p:cNvSpPr>
          <p:nvPr>
            <p:ph type="body" sz="half" idx="1"/>
          </p:nvPr>
        </p:nvSpPr>
        <p:spPr>
          <a:xfrm>
            <a:off x="1676399" y="1305300"/>
            <a:ext cx="7093513" cy="2504705"/>
          </a:xfrm>
          <a:prstGeom prst="rect">
            <a:avLst/>
          </a:prstGeom>
        </p:spPr>
        <p:txBody>
          <a:bodyPr/>
          <a:lstStyle/>
          <a:p>
            <a:endParaRPr/>
          </a:p>
        </p:txBody>
      </p:sp>
      <p:sp>
        <p:nvSpPr>
          <p:cNvPr id="202" name="TextBox 5"/>
          <p:cNvSpPr txBox="1"/>
          <p:nvPr/>
        </p:nvSpPr>
        <p:spPr>
          <a:xfrm>
            <a:off x="9571512" y="4457698"/>
            <a:ext cx="2048988" cy="538605"/>
          </a:xfrm>
          <a:prstGeom prst="rect">
            <a:avLst/>
          </a:prstGeom>
          <a:solidFill>
            <a:schemeClr val="accent2"/>
          </a:solidFill>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defRPr sz="2900">
                <a:latin typeface="Arial"/>
                <a:ea typeface="Arial"/>
                <a:cs typeface="Arial"/>
                <a:sym typeface="Arial"/>
              </a:defRPr>
            </a:lvl1pPr>
          </a:lstStyle>
          <a:p>
            <a:r>
              <a:rPr lang="es-ES"/>
              <a:t>COVID 19</a:t>
            </a:r>
            <a:endParaRPr dirty="0"/>
          </a:p>
        </p:txBody>
      </p:sp>
      <p:pic>
        <p:nvPicPr>
          <p:cNvPr id="203" name="15DD2228-EFF7-46FA-BE11-F801828667AA_4_5005_c.jpeg" descr="15DD2228-EFF7-46FA-BE11-F801828667AA_4_5005_c.jpeg"/>
          <p:cNvPicPr>
            <a:picLocks noChangeAspect="1"/>
          </p:cNvPicPr>
          <p:nvPr/>
        </p:nvPicPr>
        <p:blipFill>
          <a:blip r:embed="rId4"/>
          <a:stretch>
            <a:fillRect/>
          </a:stretch>
        </p:blipFill>
        <p:spPr>
          <a:xfrm>
            <a:off x="2143155" y="3746300"/>
            <a:ext cx="2012890" cy="2200276"/>
          </a:xfrm>
          <a:prstGeom prst="rect">
            <a:avLst/>
          </a:prstGeom>
          <a:ln w="12700">
            <a:miter lim="400000"/>
          </a:ln>
        </p:spPr>
      </p:pic>
      <p:pic>
        <p:nvPicPr>
          <p:cNvPr id="204" name="4E7065D6-36D8-43B9-A481-13F3A10EF258_4_5005_c.jpeg" descr="4E7065D6-36D8-43B9-A481-13F3A10EF258_4_5005_c.jpeg"/>
          <p:cNvPicPr>
            <a:picLocks noChangeAspect="1"/>
          </p:cNvPicPr>
          <p:nvPr/>
        </p:nvPicPr>
        <p:blipFill>
          <a:blip r:embed="rId5"/>
          <a:stretch>
            <a:fillRect/>
          </a:stretch>
        </p:blipFill>
        <p:spPr>
          <a:xfrm>
            <a:off x="4174244" y="3605300"/>
            <a:ext cx="5065575" cy="2482279"/>
          </a:xfrm>
          <a:prstGeom prst="rect">
            <a:avLst/>
          </a:prstGeom>
          <a:ln w="12700">
            <a:miter lim="400000"/>
          </a:ln>
        </p:spPr>
      </p:pic>
      <p:sp>
        <p:nvSpPr>
          <p:cNvPr id="205" name="Za Nau et al. A Novel Coronavirus from Patients with Pneumonia in China, 2019. DOI: 10.1056/NEJMoa2001017"/>
          <p:cNvSpPr txBox="1"/>
          <p:nvPr/>
        </p:nvSpPr>
        <p:spPr>
          <a:xfrm>
            <a:off x="800511" y="6008586"/>
            <a:ext cx="6711068" cy="4470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marL="1480185" marR="1937385" indent="-1480185" defTabSz="457200">
              <a:spcBef>
                <a:spcPts val="11600"/>
              </a:spcBef>
              <a:defRPr sz="1200">
                <a:solidFill>
                  <a:srgbClr val="1A1A1A"/>
                </a:solidFill>
              </a:defRPr>
            </a:lvl1pPr>
          </a:lstStyle>
          <a:p>
            <a:r>
              <a:rPr dirty="0"/>
              <a:t>Za Nau et al. A Novel Coronavirus from Patients with Pneumonia in China, 2019. DOI: 10.1056/NEJMoa2001017</a:t>
            </a:r>
          </a:p>
        </p:txBody>
      </p:sp>
      <p:sp>
        <p:nvSpPr>
          <p:cNvPr id="206" name="Courtesy Wuhan State Hospital"/>
          <p:cNvSpPr txBox="1"/>
          <p:nvPr/>
        </p:nvSpPr>
        <p:spPr>
          <a:xfrm>
            <a:off x="6248822" y="6065563"/>
            <a:ext cx="2979273" cy="333084"/>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a:latin typeface="+mn-lt"/>
                <a:ea typeface="+mn-ea"/>
                <a:cs typeface="+mn-cs"/>
                <a:sym typeface="Calibri"/>
              </a:defRPr>
            </a:lvl1pPr>
          </a:lstStyle>
          <a:p>
            <a:r>
              <a:t>Courtesy Wuhan State Hospital</a:t>
            </a:r>
          </a:p>
        </p:txBody>
      </p:sp>
    </p:spTree>
    <p:extLst>
      <p:ext uri="{BB962C8B-B14F-4D97-AF65-F5344CB8AC3E}">
        <p14:creationId xmlns:p14="http://schemas.microsoft.com/office/powerpoint/2010/main" val="53728710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Rectangle 3"/>
          <p:cNvSpPr txBox="1"/>
          <p:nvPr/>
        </p:nvSpPr>
        <p:spPr>
          <a:xfrm>
            <a:off x="1625269" y="6398688"/>
            <a:ext cx="391643" cy="304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algn="r">
              <a:defRPr sz="1500" b="1">
                <a:solidFill>
                  <a:srgbClr val="72BBE8"/>
                </a:solidFill>
                <a:latin typeface="Arial Narrow"/>
                <a:ea typeface="Arial Narrow"/>
                <a:cs typeface="Arial Narrow"/>
                <a:sym typeface="Arial Narrow"/>
              </a:defRPr>
            </a:pPr>
            <a:r>
              <a:t> </a:t>
            </a:r>
            <a:r>
              <a:rPr sz="2100" baseline="14000">
                <a:solidFill>
                  <a:srgbClr val="FFFFFF"/>
                </a:solidFill>
              </a:rPr>
              <a:t>|</a:t>
            </a:r>
          </a:p>
        </p:txBody>
      </p:sp>
      <p:sp>
        <p:nvSpPr>
          <p:cNvPr id="209" name="Rectangle 6"/>
          <p:cNvSpPr txBox="1">
            <a:spLocks noGrp="1"/>
          </p:cNvSpPr>
          <p:nvPr>
            <p:ph type="title"/>
          </p:nvPr>
        </p:nvSpPr>
        <p:spPr>
          <a:xfrm>
            <a:off x="609600" y="274638"/>
            <a:ext cx="10972800" cy="1143001"/>
          </a:xfrm>
          <a:prstGeom prst="rect">
            <a:avLst/>
          </a:prstGeom>
        </p:spPr>
        <p:txBody>
          <a:bodyPr lIns="0" tIns="0" rIns="0" bIns="0"/>
          <a:lstStyle>
            <a:lvl1pPr>
              <a:defRPr>
                <a:latin typeface="Arial"/>
                <a:ea typeface="Arial"/>
                <a:cs typeface="Arial"/>
                <a:sym typeface="Arial"/>
              </a:defRPr>
            </a:lvl1pPr>
          </a:lstStyle>
          <a:p>
            <a:r>
              <a:rPr dirty="0"/>
              <a:t>Recognize severe pneumonia</a:t>
            </a:r>
          </a:p>
        </p:txBody>
      </p:sp>
      <p:sp>
        <p:nvSpPr>
          <p:cNvPr id="210" name="Text Placeholder 4"/>
          <p:cNvSpPr txBox="1">
            <a:spLocks noGrp="1"/>
          </p:cNvSpPr>
          <p:nvPr>
            <p:ph type="body" sz="quarter" idx="1"/>
          </p:nvPr>
        </p:nvSpPr>
        <p:spPr>
          <a:xfrm>
            <a:off x="1789406" y="1419698"/>
            <a:ext cx="4284995" cy="639297"/>
          </a:xfrm>
          <a:prstGeom prst="rect">
            <a:avLst/>
          </a:prstGeom>
        </p:spPr>
        <p:txBody>
          <a:bodyPr>
            <a:normAutofit/>
          </a:bodyPr>
          <a:lstStyle>
            <a:lvl1pPr algn="ctr">
              <a:spcBef>
                <a:spcPts val="600"/>
              </a:spcBef>
              <a:defRPr sz="2600"/>
            </a:lvl1pPr>
          </a:lstStyle>
          <a:p>
            <a:r>
              <a:t>Non-severe pneumonia</a:t>
            </a:r>
          </a:p>
        </p:txBody>
      </p:sp>
      <p:sp>
        <p:nvSpPr>
          <p:cNvPr id="211" name="Rectangle 7"/>
          <p:cNvSpPr txBox="1"/>
          <p:nvPr/>
        </p:nvSpPr>
        <p:spPr>
          <a:xfrm>
            <a:off x="1592903" y="2104711"/>
            <a:ext cx="4193556" cy="3860949"/>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342900" indent="-342900">
              <a:lnSpc>
                <a:spcPct val="80000"/>
              </a:lnSpc>
              <a:spcBef>
                <a:spcPts val="600"/>
              </a:spcBef>
              <a:buSzPct val="100000"/>
              <a:buFont typeface="Arial"/>
              <a:buChar char="•"/>
              <a:defRPr sz="2500">
                <a:solidFill>
                  <a:srgbClr val="0070C0"/>
                </a:solidFill>
                <a:latin typeface="Arial"/>
                <a:ea typeface="Arial"/>
                <a:cs typeface="Arial"/>
                <a:sym typeface="Arial"/>
              </a:defRPr>
            </a:pPr>
            <a:r>
              <a:t>≥ 50 breaths/min in child aged 2–12 months</a:t>
            </a:r>
          </a:p>
          <a:p>
            <a:pPr marL="342900" indent="-342900">
              <a:lnSpc>
                <a:spcPct val="80000"/>
              </a:lnSpc>
              <a:spcBef>
                <a:spcPts val="500"/>
              </a:spcBef>
              <a:buSzPct val="100000"/>
              <a:buFont typeface="Arial"/>
              <a:buChar char="•"/>
              <a:defRPr sz="2500">
                <a:solidFill>
                  <a:srgbClr val="0070C0"/>
                </a:solidFill>
                <a:latin typeface="Arial"/>
                <a:ea typeface="Arial"/>
                <a:cs typeface="Arial"/>
                <a:sym typeface="Arial"/>
              </a:defRPr>
            </a:pPr>
            <a:endParaRPr/>
          </a:p>
          <a:p>
            <a:pPr marL="342900" indent="-342900">
              <a:lnSpc>
                <a:spcPct val="80000"/>
              </a:lnSpc>
              <a:spcBef>
                <a:spcPts val="600"/>
              </a:spcBef>
              <a:buSzPct val="100000"/>
              <a:buFont typeface="Arial"/>
              <a:buChar char="•"/>
              <a:defRPr sz="2400">
                <a:solidFill>
                  <a:srgbClr val="0070C0"/>
                </a:solidFill>
                <a:latin typeface="Arial"/>
                <a:ea typeface="Arial"/>
                <a:cs typeface="Arial"/>
                <a:sym typeface="Arial"/>
              </a:defRPr>
            </a:pPr>
            <a:r>
              <a:t>≥ </a:t>
            </a:r>
            <a:r>
              <a:rPr sz="2500"/>
              <a:t>40 breaths/min in child aged 1–5 years</a:t>
            </a:r>
          </a:p>
          <a:p>
            <a:pPr marL="342900" indent="-342900">
              <a:lnSpc>
                <a:spcPct val="80000"/>
              </a:lnSpc>
              <a:spcBef>
                <a:spcPts val="500"/>
              </a:spcBef>
              <a:buSzPct val="100000"/>
              <a:buFont typeface="Arial"/>
              <a:buChar char="•"/>
              <a:defRPr sz="2500">
                <a:solidFill>
                  <a:srgbClr val="0070C0"/>
                </a:solidFill>
                <a:latin typeface="Arial"/>
                <a:ea typeface="Arial"/>
                <a:cs typeface="Arial"/>
                <a:sym typeface="Arial"/>
              </a:defRPr>
            </a:pPr>
            <a:endParaRPr sz="2500"/>
          </a:p>
          <a:p>
            <a:pPr marL="342900" indent="-342900">
              <a:lnSpc>
                <a:spcPct val="80000"/>
              </a:lnSpc>
              <a:spcBef>
                <a:spcPts val="600"/>
              </a:spcBef>
              <a:buSzPct val="100000"/>
              <a:buFont typeface="Arial"/>
              <a:buChar char="•"/>
              <a:defRPr sz="2500">
                <a:solidFill>
                  <a:srgbClr val="0070C0"/>
                </a:solidFill>
                <a:latin typeface="Arial"/>
                <a:ea typeface="Arial"/>
                <a:cs typeface="Arial"/>
                <a:sym typeface="Arial"/>
              </a:defRPr>
            </a:pPr>
            <a:r>
              <a:t>chest indrawing</a:t>
            </a:r>
          </a:p>
        </p:txBody>
      </p:sp>
      <p:sp>
        <p:nvSpPr>
          <p:cNvPr id="212" name="Text Placeholder 5"/>
          <p:cNvSpPr>
            <a:spLocks noGrp="1"/>
          </p:cNvSpPr>
          <p:nvPr>
            <p:ph type="body" idx="13"/>
          </p:nvPr>
        </p:nvSpPr>
        <p:spPr>
          <a:xfrm>
            <a:off x="6173749" y="1323715"/>
            <a:ext cx="4286435" cy="639297"/>
          </a:xfrm>
          <a:prstGeom prst="rect">
            <a:avLst/>
          </a:prstGeom>
          <a:extLst>
            <a:ext uri="{C572A759-6A51-4108-AA02-DFA0A04FC94B}">
              <ma14:wrappingTextBoxFlag xmlns:ma14="http://schemas.microsoft.com/office/mac/drawingml/2011/main" xmlns="" val="1"/>
            </a:ext>
          </a:extLst>
        </p:spPr>
        <p:txBody>
          <a:bodyPr/>
          <a:lstStyle>
            <a:lvl1pPr marL="0" indent="0" algn="ctr">
              <a:spcBef>
                <a:spcPts val="600"/>
              </a:spcBef>
              <a:buSzTx/>
              <a:buNone/>
              <a:defRPr sz="2600" b="1">
                <a:solidFill>
                  <a:srgbClr val="0070C0"/>
                </a:solidFill>
              </a:defRPr>
            </a:lvl1pPr>
          </a:lstStyle>
          <a:p>
            <a:r>
              <a:t>Severe pneumonia</a:t>
            </a:r>
          </a:p>
        </p:txBody>
      </p:sp>
      <p:sp>
        <p:nvSpPr>
          <p:cNvPr id="213" name="Rectangle 13"/>
          <p:cNvSpPr txBox="1"/>
          <p:nvPr/>
        </p:nvSpPr>
        <p:spPr>
          <a:xfrm>
            <a:off x="6142685" y="1943810"/>
            <a:ext cx="5393997" cy="4914194"/>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pPr marL="342900" indent="-342900">
              <a:lnSpc>
                <a:spcPct val="90000"/>
              </a:lnSpc>
              <a:spcBef>
                <a:spcPts val="600"/>
              </a:spcBef>
              <a:buSzPct val="100000"/>
              <a:buFont typeface="Arial"/>
              <a:buChar char="•"/>
              <a:defRPr sz="2500">
                <a:solidFill>
                  <a:srgbClr val="0070C0"/>
                </a:solidFill>
                <a:latin typeface="Arial"/>
                <a:ea typeface="Arial"/>
                <a:cs typeface="Arial"/>
                <a:sym typeface="Arial"/>
              </a:defRPr>
            </a:pPr>
            <a:r>
              <a:t>Cough or difficulty breathing and</a:t>
            </a:r>
            <a:endParaRPr sz="2400"/>
          </a:p>
          <a:p>
            <a:pPr marL="342900" indent="-342900">
              <a:lnSpc>
                <a:spcPct val="90000"/>
              </a:lnSpc>
              <a:spcBef>
                <a:spcPts val="600"/>
              </a:spcBef>
              <a:buSzPct val="100000"/>
              <a:buFont typeface="Arial"/>
              <a:buChar char="•"/>
              <a:defRPr sz="2500">
                <a:solidFill>
                  <a:srgbClr val="0070C0"/>
                </a:solidFill>
                <a:latin typeface="Arial"/>
                <a:ea typeface="Arial"/>
                <a:cs typeface="Arial"/>
                <a:sym typeface="Arial"/>
              </a:defRPr>
            </a:pPr>
            <a:r>
              <a:t>≥ 1 of the following:</a:t>
            </a:r>
            <a:endParaRPr sz="2400" b="1">
              <a:solidFill>
                <a:srgbClr val="808080"/>
              </a:solidFill>
              <a:latin typeface="Segoe Condensed"/>
              <a:ea typeface="Segoe Condensed"/>
              <a:cs typeface="Segoe Condensed"/>
              <a:sym typeface="Segoe Condensed"/>
            </a:endParaRPr>
          </a:p>
          <a:p>
            <a:pPr marL="742950" lvl="1" indent="-285750">
              <a:lnSpc>
                <a:spcPct val="90000"/>
              </a:lnSpc>
              <a:spcBef>
                <a:spcPts val="500"/>
              </a:spcBef>
              <a:buSzPct val="100000"/>
              <a:buFont typeface="Arial"/>
              <a:buChar char="–"/>
              <a:defRPr sz="2100">
                <a:solidFill>
                  <a:srgbClr val="0070C0"/>
                </a:solidFill>
                <a:latin typeface="Arial"/>
                <a:ea typeface="Arial"/>
                <a:cs typeface="Arial"/>
                <a:sym typeface="Arial"/>
              </a:defRPr>
            </a:pPr>
            <a:r>
              <a:t>signs of pneumonia with a general danger sign:</a:t>
            </a:r>
            <a:endParaRPr sz="2000" b="1">
              <a:solidFill>
                <a:srgbClr val="808080"/>
              </a:solidFill>
              <a:latin typeface="Segoe Condensed"/>
              <a:ea typeface="Segoe Condensed"/>
              <a:cs typeface="Segoe Condensed"/>
              <a:sym typeface="Segoe Condensed"/>
            </a:endParaRPr>
          </a:p>
          <a:p>
            <a:pPr marL="1143000" lvl="2" indent="-228600">
              <a:lnSpc>
                <a:spcPct val="90000"/>
              </a:lnSpc>
              <a:spcBef>
                <a:spcPts val="400"/>
              </a:spcBef>
              <a:buSzPct val="100000"/>
              <a:buFont typeface="Arial"/>
              <a:buChar char="•"/>
              <a:defRPr>
                <a:solidFill>
                  <a:srgbClr val="0070C0"/>
                </a:solidFill>
                <a:latin typeface="Arial"/>
                <a:ea typeface="Arial"/>
                <a:cs typeface="Arial"/>
                <a:sym typeface="Arial"/>
              </a:defRPr>
            </a:pPr>
            <a:r>
              <a:t>lethargy or unconscious</a:t>
            </a:r>
            <a:endParaRPr b="1">
              <a:solidFill>
                <a:srgbClr val="808080"/>
              </a:solidFill>
              <a:latin typeface="Segoe Condensed"/>
              <a:ea typeface="Segoe Condensed"/>
              <a:cs typeface="Segoe Condensed"/>
              <a:sym typeface="Segoe Condensed"/>
            </a:endParaRPr>
          </a:p>
          <a:p>
            <a:pPr marL="1143000" lvl="2" indent="-228600">
              <a:lnSpc>
                <a:spcPct val="90000"/>
              </a:lnSpc>
              <a:spcBef>
                <a:spcPts val="400"/>
              </a:spcBef>
              <a:buSzPct val="100000"/>
              <a:buFont typeface="Arial"/>
              <a:buChar char="•"/>
              <a:defRPr>
                <a:solidFill>
                  <a:srgbClr val="0070C0"/>
                </a:solidFill>
                <a:latin typeface="Arial"/>
                <a:ea typeface="Arial"/>
                <a:cs typeface="Arial"/>
                <a:sym typeface="Arial"/>
              </a:defRPr>
            </a:pPr>
            <a:r>
              <a:t>convulsions</a:t>
            </a:r>
            <a:endParaRPr b="1">
              <a:solidFill>
                <a:srgbClr val="808080"/>
              </a:solidFill>
              <a:latin typeface="Segoe Condensed"/>
              <a:ea typeface="Segoe Condensed"/>
              <a:cs typeface="Segoe Condensed"/>
              <a:sym typeface="Segoe Condensed"/>
            </a:endParaRPr>
          </a:p>
          <a:p>
            <a:pPr marL="1143000" lvl="2" indent="-228600">
              <a:lnSpc>
                <a:spcPct val="90000"/>
              </a:lnSpc>
              <a:spcBef>
                <a:spcPts val="400"/>
              </a:spcBef>
              <a:buSzPct val="100000"/>
              <a:buFont typeface="Arial"/>
              <a:buChar char="•"/>
              <a:defRPr>
                <a:solidFill>
                  <a:srgbClr val="0070C0"/>
                </a:solidFill>
                <a:latin typeface="Arial"/>
                <a:ea typeface="Arial"/>
                <a:cs typeface="Arial"/>
                <a:sym typeface="Arial"/>
              </a:defRPr>
            </a:pPr>
            <a:r>
              <a:t>inability to breastfeed or drink.</a:t>
            </a:r>
            <a:endParaRPr b="1">
              <a:solidFill>
                <a:srgbClr val="808080"/>
              </a:solidFill>
              <a:latin typeface="Segoe Condensed"/>
              <a:ea typeface="Segoe Condensed"/>
              <a:cs typeface="Segoe Condensed"/>
              <a:sym typeface="Segoe Condensed"/>
            </a:endParaRPr>
          </a:p>
          <a:p>
            <a:pPr marL="1143000" lvl="2" indent="-228600">
              <a:lnSpc>
                <a:spcPct val="90000"/>
              </a:lnSpc>
              <a:spcBef>
                <a:spcPts val="400"/>
              </a:spcBef>
              <a:buSzPct val="100000"/>
              <a:buFont typeface="Arial"/>
              <a:buChar char="•"/>
              <a:defRPr b="1">
                <a:solidFill>
                  <a:srgbClr val="808080"/>
                </a:solidFill>
                <a:latin typeface="Segoe Condensed"/>
                <a:ea typeface="Segoe Condensed"/>
                <a:cs typeface="Segoe Condensed"/>
                <a:sym typeface="Segoe Condensed"/>
              </a:defRPr>
            </a:pPr>
            <a:endParaRPr b="1">
              <a:solidFill>
                <a:srgbClr val="808080"/>
              </a:solidFill>
              <a:latin typeface="Segoe Condensed"/>
              <a:ea typeface="Segoe Condensed"/>
              <a:cs typeface="Segoe Condensed"/>
              <a:sym typeface="Segoe Condensed"/>
            </a:endParaRPr>
          </a:p>
          <a:p>
            <a:pPr marL="742950" lvl="1" indent="-285750">
              <a:lnSpc>
                <a:spcPct val="90000"/>
              </a:lnSpc>
              <a:spcBef>
                <a:spcPts val="500"/>
              </a:spcBef>
              <a:buSzPct val="100000"/>
              <a:buFont typeface="Arial"/>
              <a:buChar char="–"/>
              <a:defRPr sz="2100">
                <a:solidFill>
                  <a:srgbClr val="0070C0"/>
                </a:solidFill>
                <a:latin typeface="Arial"/>
                <a:ea typeface="Arial"/>
                <a:cs typeface="Arial"/>
                <a:sym typeface="Arial"/>
              </a:defRPr>
            </a:pPr>
            <a:r>
              <a:t>central cyanosis, SpO</a:t>
            </a:r>
            <a:r>
              <a:rPr baseline="-25000"/>
              <a:t>2</a:t>
            </a:r>
            <a:r>
              <a:t> &lt; 90%</a:t>
            </a:r>
            <a:endParaRPr sz="2000" b="1">
              <a:solidFill>
                <a:srgbClr val="808080"/>
              </a:solidFill>
              <a:latin typeface="Segoe Condensed"/>
              <a:ea typeface="Segoe Condensed"/>
              <a:cs typeface="Segoe Condensed"/>
              <a:sym typeface="Segoe Condensed"/>
            </a:endParaRPr>
          </a:p>
          <a:p>
            <a:pPr marL="742950" lvl="1" indent="-285750">
              <a:lnSpc>
                <a:spcPct val="90000"/>
              </a:lnSpc>
              <a:spcBef>
                <a:spcPts val="400"/>
              </a:spcBef>
              <a:buSzPct val="100000"/>
              <a:buFont typeface="Arial"/>
              <a:buChar char="–"/>
              <a:defRPr sz="2000" b="1">
                <a:solidFill>
                  <a:srgbClr val="808080"/>
                </a:solidFill>
                <a:latin typeface="Segoe Condensed"/>
                <a:ea typeface="Segoe Condensed"/>
                <a:cs typeface="Segoe Condensed"/>
                <a:sym typeface="Segoe Condensed"/>
              </a:defRPr>
            </a:pPr>
            <a:endParaRPr sz="2000" b="1">
              <a:solidFill>
                <a:srgbClr val="808080"/>
              </a:solidFill>
              <a:latin typeface="Segoe Condensed"/>
              <a:ea typeface="Segoe Condensed"/>
              <a:cs typeface="Segoe Condensed"/>
              <a:sym typeface="Segoe Condensed"/>
            </a:endParaRPr>
          </a:p>
          <a:p>
            <a:pPr marL="742950" lvl="1" indent="-285750">
              <a:lnSpc>
                <a:spcPct val="90000"/>
              </a:lnSpc>
              <a:spcBef>
                <a:spcPts val="500"/>
              </a:spcBef>
              <a:buSzPct val="100000"/>
              <a:buFont typeface="Arial"/>
              <a:buChar char="–"/>
              <a:defRPr sz="2100">
                <a:solidFill>
                  <a:srgbClr val="0070C0"/>
                </a:solidFill>
                <a:latin typeface="Arial"/>
                <a:ea typeface="Arial"/>
                <a:cs typeface="Arial"/>
                <a:sym typeface="Arial"/>
              </a:defRPr>
            </a:pPr>
            <a:r>
              <a:t>severe respiratory distress </a:t>
            </a:r>
            <a:endParaRPr sz="2900"/>
          </a:p>
          <a:p>
            <a:pPr marL="1143000" lvl="2" indent="-228600">
              <a:lnSpc>
                <a:spcPct val="90000"/>
              </a:lnSpc>
              <a:spcBef>
                <a:spcPts val="500"/>
              </a:spcBef>
              <a:buSzPct val="100000"/>
              <a:buFont typeface="Arial"/>
              <a:buChar char="•"/>
              <a:defRPr sz="1900">
                <a:solidFill>
                  <a:srgbClr val="0070C0"/>
                </a:solidFill>
                <a:latin typeface="Arial"/>
                <a:ea typeface="Arial"/>
                <a:cs typeface="Arial"/>
                <a:sym typeface="Arial"/>
              </a:defRPr>
            </a:pPr>
            <a:r>
              <a:t>grunting</a:t>
            </a:r>
            <a:r>
              <a:rPr sz="2300"/>
              <a:t>, </a:t>
            </a:r>
            <a:r>
              <a:t>very severe chest indrawing.</a:t>
            </a:r>
          </a:p>
        </p:txBody>
      </p:sp>
      <p:pic>
        <p:nvPicPr>
          <p:cNvPr id="214" name="Picture 1" descr="Picture 1"/>
          <p:cNvPicPr>
            <a:picLocks noChangeAspect="1"/>
          </p:cNvPicPr>
          <p:nvPr/>
        </p:nvPicPr>
        <p:blipFill>
          <a:blip r:embed="rId3"/>
          <a:stretch>
            <a:fillRect/>
          </a:stretch>
        </p:blipFill>
        <p:spPr>
          <a:xfrm>
            <a:off x="280826" y="1643362"/>
            <a:ext cx="1170964" cy="1420108"/>
          </a:xfrm>
          <a:prstGeom prst="rect">
            <a:avLst/>
          </a:prstGeom>
          <a:ln w="12700">
            <a:miter lim="400000"/>
          </a:ln>
        </p:spPr>
      </p:pic>
      <p:pic>
        <p:nvPicPr>
          <p:cNvPr id="215" name="Picture 2" descr="Picture 2"/>
          <p:cNvPicPr>
            <a:picLocks noChangeAspect="1"/>
          </p:cNvPicPr>
          <p:nvPr/>
        </p:nvPicPr>
        <p:blipFill>
          <a:blip r:embed="rId4"/>
          <a:stretch>
            <a:fillRect/>
          </a:stretch>
        </p:blipFill>
        <p:spPr>
          <a:xfrm>
            <a:off x="380352" y="4759266"/>
            <a:ext cx="3551552" cy="2059621"/>
          </a:xfrm>
          <a:prstGeom prst="rect">
            <a:avLst/>
          </a:prstGeom>
          <a:ln w="12700">
            <a:miter lim="400000"/>
          </a:ln>
        </p:spPr>
      </p:pic>
      <p:pic>
        <p:nvPicPr>
          <p:cNvPr id="216" name="Picture 15" descr="Picture 15"/>
          <p:cNvPicPr>
            <a:picLocks noChangeAspect="1"/>
          </p:cNvPicPr>
          <p:nvPr/>
        </p:nvPicPr>
        <p:blipFill>
          <a:blip r:embed="rId5"/>
          <a:stretch>
            <a:fillRect/>
          </a:stretch>
        </p:blipFill>
        <p:spPr>
          <a:xfrm>
            <a:off x="10433287" y="451985"/>
            <a:ext cx="702650" cy="460753"/>
          </a:xfrm>
          <a:prstGeom prst="rect">
            <a:avLst/>
          </a:prstGeom>
          <a:ln w="12700">
            <a:miter lim="400000"/>
          </a:ln>
        </p:spPr>
      </p:pic>
      <p:sp>
        <p:nvSpPr>
          <p:cNvPr id="2" name="TextBox 1"/>
          <p:cNvSpPr txBox="1"/>
          <p:nvPr/>
        </p:nvSpPr>
        <p:spPr>
          <a:xfrm>
            <a:off x="3277590" y="214405"/>
            <a:ext cx="3804884"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s-ES_tradnl" sz="3200" b="0" i="0" u="none" strike="noStrike" cap="none" spc="0" normalizeH="0" baseline="0" dirty="0" err="1">
                <a:ln>
                  <a:noFill/>
                </a:ln>
                <a:solidFill>
                  <a:schemeClr val="bg1"/>
                </a:solidFill>
                <a:effectLst/>
                <a:uFillTx/>
                <a:latin typeface="Arial" charset="0"/>
                <a:ea typeface="Arial" charset="0"/>
                <a:cs typeface="Arial" charset="0"/>
                <a:sym typeface="Helvetica"/>
              </a:rPr>
              <a:t>Pneumonia</a:t>
            </a:r>
            <a:r>
              <a:rPr kumimoji="0" lang="es-ES_tradnl" sz="3200" b="0" i="0" u="none" strike="noStrike" cap="none" spc="0" normalizeH="0" baseline="0" dirty="0">
                <a:ln>
                  <a:noFill/>
                </a:ln>
                <a:solidFill>
                  <a:schemeClr val="bg1"/>
                </a:solidFill>
                <a:effectLst/>
                <a:uFillTx/>
                <a:latin typeface="Arial" charset="0"/>
                <a:ea typeface="Arial" charset="0"/>
                <a:cs typeface="Arial" charset="0"/>
                <a:sym typeface="Helvetica"/>
              </a:rPr>
              <a:t> </a:t>
            </a:r>
            <a:r>
              <a:rPr kumimoji="0" lang="es-ES_tradnl" sz="3200" b="0" i="0" u="none" strike="noStrike" cap="none" spc="0" normalizeH="0" baseline="0" dirty="0" err="1">
                <a:ln>
                  <a:noFill/>
                </a:ln>
                <a:solidFill>
                  <a:schemeClr val="bg1"/>
                </a:solidFill>
                <a:effectLst/>
                <a:uFillTx/>
                <a:latin typeface="Arial" charset="0"/>
                <a:ea typeface="Arial" charset="0"/>
                <a:cs typeface="Arial" charset="0"/>
                <a:sym typeface="Helvetica"/>
              </a:rPr>
              <a:t>Children</a:t>
            </a:r>
            <a:endParaRPr kumimoji="0" lang="es-ES_tradnl" sz="3200" b="0" i="0" u="none" strike="noStrike" cap="none" spc="0" normalizeH="0" baseline="0" dirty="0">
              <a:ln>
                <a:noFill/>
              </a:ln>
              <a:solidFill>
                <a:schemeClr val="bg1"/>
              </a:solidFill>
              <a:effectLst/>
              <a:uFillTx/>
              <a:latin typeface="Arial" charset="0"/>
              <a:ea typeface="Arial" charset="0"/>
              <a:cs typeface="Arial" charset="0"/>
              <a:sym typeface="Helvetica"/>
            </a:endParaRPr>
          </a:p>
        </p:txBody>
      </p:sp>
    </p:spTree>
    <p:extLst>
      <p:ext uri="{BB962C8B-B14F-4D97-AF65-F5344CB8AC3E}">
        <p14:creationId xmlns:p14="http://schemas.microsoft.com/office/powerpoint/2010/main" val="385552435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Rectangle 3"/>
          <p:cNvSpPr txBox="1"/>
          <p:nvPr/>
        </p:nvSpPr>
        <p:spPr>
          <a:xfrm>
            <a:off x="1625269" y="6398688"/>
            <a:ext cx="391643" cy="304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algn="r">
              <a:defRPr sz="1500" b="1">
                <a:solidFill>
                  <a:srgbClr val="72BBE8"/>
                </a:solidFill>
                <a:latin typeface="Arial Narrow"/>
                <a:ea typeface="Arial Narrow"/>
                <a:cs typeface="Arial Narrow"/>
                <a:sym typeface="Arial Narrow"/>
              </a:defRPr>
            </a:pPr>
            <a:r>
              <a:t> </a:t>
            </a:r>
            <a:r>
              <a:rPr sz="2100" baseline="14000">
                <a:solidFill>
                  <a:srgbClr val="FFFFFF"/>
                </a:solidFill>
              </a:rPr>
              <a:t>|</a:t>
            </a:r>
          </a:p>
        </p:txBody>
      </p:sp>
      <p:sp>
        <p:nvSpPr>
          <p:cNvPr id="221" name="Rectangle 6"/>
          <p:cNvSpPr txBox="1">
            <a:spLocks noGrp="1"/>
          </p:cNvSpPr>
          <p:nvPr>
            <p:ph type="title"/>
          </p:nvPr>
        </p:nvSpPr>
        <p:spPr>
          <a:xfrm>
            <a:off x="466890" y="116632"/>
            <a:ext cx="10972801" cy="1143001"/>
          </a:xfrm>
          <a:prstGeom prst="rect">
            <a:avLst/>
          </a:prstGeom>
        </p:spPr>
        <p:txBody>
          <a:bodyPr lIns="0" tIns="0" rIns="0" bIns="0"/>
          <a:lstStyle>
            <a:lvl1pPr>
              <a:defRPr>
                <a:latin typeface="Arial"/>
                <a:ea typeface="Arial"/>
                <a:cs typeface="Arial"/>
                <a:sym typeface="Arial"/>
              </a:defRPr>
            </a:lvl1pPr>
          </a:lstStyle>
          <a:p>
            <a:r>
              <a:t>Recognize severe pneumonia</a:t>
            </a:r>
          </a:p>
        </p:txBody>
      </p:sp>
      <p:sp>
        <p:nvSpPr>
          <p:cNvPr id="222" name="Rectangle 7"/>
          <p:cNvSpPr txBox="1">
            <a:spLocks noGrp="1"/>
          </p:cNvSpPr>
          <p:nvPr>
            <p:ph type="body" idx="1"/>
          </p:nvPr>
        </p:nvSpPr>
        <p:spPr>
          <a:xfrm>
            <a:off x="609600" y="1600201"/>
            <a:ext cx="10972800" cy="4525963"/>
          </a:xfrm>
          <a:prstGeom prst="rect">
            <a:avLst/>
          </a:prstGeom>
        </p:spPr>
        <p:txBody>
          <a:bodyPr lIns="0" tIns="0" rIns="0" bIns="0"/>
          <a:lstStyle>
            <a:lvl1pPr>
              <a:spcBef>
                <a:spcPts val="400"/>
              </a:spcBef>
              <a:buSzTx/>
              <a:buNone/>
              <a:defRPr sz="1800">
                <a:latin typeface="Arial"/>
                <a:ea typeface="Arial"/>
                <a:cs typeface="Arial"/>
                <a:sym typeface="Arial"/>
              </a:defRPr>
            </a:lvl1pPr>
          </a:lstStyle>
          <a:p>
            <a:r>
              <a:t>	</a:t>
            </a:r>
          </a:p>
        </p:txBody>
      </p:sp>
      <p:sp>
        <p:nvSpPr>
          <p:cNvPr id="223" name="Rectangle 13"/>
          <p:cNvSpPr txBox="1"/>
          <p:nvPr/>
        </p:nvSpPr>
        <p:spPr>
          <a:xfrm>
            <a:off x="1500605" y="1858495"/>
            <a:ext cx="5159693" cy="473124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pPr marL="342900" indent="-342900">
              <a:lnSpc>
                <a:spcPct val="81000"/>
              </a:lnSpc>
              <a:spcBef>
                <a:spcPts val="600"/>
              </a:spcBef>
              <a:buSzPct val="100000"/>
              <a:buFont typeface="Arial"/>
              <a:buChar char="•"/>
              <a:defRPr sz="2700" b="1">
                <a:solidFill>
                  <a:srgbClr val="0070C0"/>
                </a:solidFill>
                <a:latin typeface="Arial"/>
                <a:ea typeface="Arial"/>
                <a:cs typeface="Arial"/>
                <a:sym typeface="Arial"/>
              </a:defRPr>
            </a:pPr>
            <a:r>
              <a:t>Fever and cough</a:t>
            </a:r>
            <a:endParaRPr sz="2900">
              <a:solidFill>
                <a:srgbClr val="808080"/>
              </a:solidFill>
              <a:latin typeface="Segoe Condensed"/>
              <a:ea typeface="Segoe Condensed"/>
              <a:cs typeface="Segoe Condensed"/>
              <a:sym typeface="Segoe Condensed"/>
            </a:endParaRPr>
          </a:p>
          <a:p>
            <a:pPr marL="742950" lvl="1" indent="-285750">
              <a:lnSpc>
                <a:spcPct val="81000"/>
              </a:lnSpc>
              <a:spcBef>
                <a:spcPts val="600"/>
              </a:spcBef>
              <a:buSzPct val="100000"/>
              <a:buFont typeface="Arial"/>
              <a:buChar char="–"/>
              <a:defRPr sz="2900" b="1">
                <a:solidFill>
                  <a:srgbClr val="808080"/>
                </a:solidFill>
                <a:latin typeface="Segoe Condensed"/>
                <a:ea typeface="Segoe Condensed"/>
                <a:cs typeface="Segoe Condensed"/>
                <a:sym typeface="Segoe Condensed"/>
              </a:defRPr>
            </a:pPr>
            <a:endParaRPr sz="2900">
              <a:solidFill>
                <a:srgbClr val="808080"/>
              </a:solidFill>
              <a:latin typeface="Segoe Condensed"/>
              <a:ea typeface="Segoe Condensed"/>
              <a:cs typeface="Segoe Condensed"/>
              <a:sym typeface="Segoe Condensed"/>
            </a:endParaRPr>
          </a:p>
          <a:p>
            <a:pPr marL="342900" indent="-342900">
              <a:lnSpc>
                <a:spcPct val="81000"/>
              </a:lnSpc>
              <a:spcBef>
                <a:spcPts val="600"/>
              </a:spcBef>
              <a:buSzPct val="100000"/>
              <a:buFont typeface="Arial"/>
              <a:buChar char="•"/>
              <a:defRPr sz="2700" b="1">
                <a:solidFill>
                  <a:srgbClr val="0070C0"/>
                </a:solidFill>
                <a:latin typeface="Arial"/>
                <a:ea typeface="Arial"/>
                <a:cs typeface="Arial"/>
                <a:sym typeface="Arial"/>
              </a:defRPr>
            </a:pPr>
            <a:r>
              <a:t>RR &gt; 30/min</a:t>
            </a:r>
            <a:endParaRPr sz="2900">
              <a:solidFill>
                <a:srgbClr val="808080"/>
              </a:solidFill>
              <a:latin typeface="Segoe Condensed"/>
              <a:ea typeface="Segoe Condensed"/>
              <a:cs typeface="Segoe Condensed"/>
              <a:sym typeface="Segoe Condensed"/>
            </a:endParaRPr>
          </a:p>
          <a:p>
            <a:pPr marL="742950" lvl="1" indent="-285750">
              <a:lnSpc>
                <a:spcPct val="81000"/>
              </a:lnSpc>
              <a:spcBef>
                <a:spcPts val="600"/>
              </a:spcBef>
              <a:buSzPct val="100000"/>
              <a:buFont typeface="Arial"/>
              <a:buChar char="–"/>
              <a:defRPr sz="2900" b="1">
                <a:solidFill>
                  <a:srgbClr val="808080"/>
                </a:solidFill>
                <a:latin typeface="Segoe Condensed"/>
                <a:ea typeface="Segoe Condensed"/>
                <a:cs typeface="Segoe Condensed"/>
                <a:sym typeface="Segoe Condensed"/>
              </a:defRPr>
            </a:pPr>
            <a:endParaRPr sz="2900">
              <a:solidFill>
                <a:srgbClr val="808080"/>
              </a:solidFill>
              <a:latin typeface="Segoe Condensed"/>
              <a:ea typeface="Segoe Condensed"/>
              <a:cs typeface="Segoe Condensed"/>
              <a:sym typeface="Segoe Condensed"/>
            </a:endParaRPr>
          </a:p>
          <a:p>
            <a:pPr marL="342900" indent="-342900">
              <a:lnSpc>
                <a:spcPct val="81000"/>
              </a:lnSpc>
              <a:spcBef>
                <a:spcPts val="600"/>
              </a:spcBef>
              <a:buSzPct val="100000"/>
              <a:buFont typeface="Arial"/>
              <a:buChar char="•"/>
              <a:defRPr sz="2700" b="1">
                <a:solidFill>
                  <a:srgbClr val="0070C0"/>
                </a:solidFill>
                <a:latin typeface="Arial"/>
                <a:ea typeface="Arial"/>
                <a:cs typeface="Arial"/>
                <a:sym typeface="Arial"/>
              </a:defRPr>
            </a:pPr>
            <a:r>
              <a:t>SpO</a:t>
            </a:r>
            <a:r>
              <a:rPr baseline="-25000"/>
              <a:t>2</a:t>
            </a:r>
            <a:r>
              <a:t> &lt; 90% on room air</a:t>
            </a:r>
            <a:endParaRPr sz="2900">
              <a:solidFill>
                <a:srgbClr val="808080"/>
              </a:solidFill>
              <a:latin typeface="Segoe Condensed"/>
              <a:ea typeface="Segoe Condensed"/>
              <a:cs typeface="Segoe Condensed"/>
              <a:sym typeface="Segoe Condensed"/>
            </a:endParaRPr>
          </a:p>
          <a:p>
            <a:pPr marL="742950" lvl="1" indent="-285750">
              <a:lnSpc>
                <a:spcPct val="81000"/>
              </a:lnSpc>
              <a:spcBef>
                <a:spcPts val="600"/>
              </a:spcBef>
              <a:buSzPct val="100000"/>
              <a:buFont typeface="Arial"/>
              <a:buChar char="–"/>
              <a:defRPr sz="2900" b="1">
                <a:solidFill>
                  <a:srgbClr val="808080"/>
                </a:solidFill>
                <a:latin typeface="Segoe Condensed"/>
                <a:ea typeface="Segoe Condensed"/>
                <a:cs typeface="Segoe Condensed"/>
                <a:sym typeface="Segoe Condensed"/>
              </a:defRPr>
            </a:pPr>
            <a:endParaRPr sz="2900">
              <a:solidFill>
                <a:srgbClr val="808080"/>
              </a:solidFill>
              <a:latin typeface="Segoe Condensed"/>
              <a:ea typeface="Segoe Condensed"/>
              <a:cs typeface="Segoe Condensed"/>
              <a:sym typeface="Segoe Condensed"/>
            </a:endParaRPr>
          </a:p>
          <a:p>
            <a:pPr marL="342900" indent="-342900">
              <a:lnSpc>
                <a:spcPct val="81000"/>
              </a:lnSpc>
              <a:spcBef>
                <a:spcPts val="600"/>
              </a:spcBef>
              <a:buSzPct val="100000"/>
              <a:buFont typeface="Arial"/>
              <a:buChar char="•"/>
              <a:defRPr sz="2700" b="1">
                <a:solidFill>
                  <a:srgbClr val="0070C0"/>
                </a:solidFill>
                <a:latin typeface="Arial"/>
                <a:ea typeface="Arial"/>
                <a:cs typeface="Arial"/>
                <a:sym typeface="Arial"/>
              </a:defRPr>
            </a:pPr>
            <a:r>
              <a:t>Severe respiratory distress:</a:t>
            </a:r>
            <a:endParaRPr sz="2900">
              <a:solidFill>
                <a:srgbClr val="808080"/>
              </a:solidFill>
              <a:latin typeface="Segoe Condensed"/>
              <a:ea typeface="Segoe Condensed"/>
              <a:cs typeface="Segoe Condensed"/>
              <a:sym typeface="Segoe Condensed"/>
            </a:endParaRPr>
          </a:p>
          <a:p>
            <a:pPr marL="742950" lvl="1" indent="-285750">
              <a:lnSpc>
                <a:spcPct val="81000"/>
              </a:lnSpc>
              <a:spcBef>
                <a:spcPts val="600"/>
              </a:spcBef>
              <a:buSzPct val="100000"/>
              <a:buFont typeface="Arial"/>
              <a:buChar char="–"/>
              <a:defRPr sz="2600" b="1">
                <a:solidFill>
                  <a:srgbClr val="0070C0"/>
                </a:solidFill>
                <a:latin typeface="Arial"/>
                <a:ea typeface="Arial"/>
                <a:cs typeface="Arial"/>
                <a:sym typeface="Arial"/>
              </a:defRPr>
            </a:pPr>
            <a:r>
              <a:t>inability to speak </a:t>
            </a:r>
            <a:endParaRPr sz="2500">
              <a:solidFill>
                <a:srgbClr val="808080"/>
              </a:solidFill>
              <a:latin typeface="Segoe Condensed"/>
              <a:ea typeface="Segoe Condensed"/>
              <a:cs typeface="Segoe Condensed"/>
              <a:sym typeface="Segoe Condensed"/>
            </a:endParaRPr>
          </a:p>
          <a:p>
            <a:pPr marL="742950" lvl="1" indent="-285750">
              <a:lnSpc>
                <a:spcPct val="81000"/>
              </a:lnSpc>
              <a:spcBef>
                <a:spcPts val="600"/>
              </a:spcBef>
              <a:buSzPct val="100000"/>
              <a:buFont typeface="Arial"/>
              <a:buChar char="–"/>
              <a:defRPr sz="2600" b="1">
                <a:solidFill>
                  <a:srgbClr val="0070C0"/>
                </a:solidFill>
                <a:latin typeface="Arial"/>
                <a:ea typeface="Arial"/>
                <a:cs typeface="Arial"/>
                <a:sym typeface="Arial"/>
              </a:defRPr>
            </a:pPr>
            <a:r>
              <a:t>use of accessory muscles.</a:t>
            </a:r>
          </a:p>
        </p:txBody>
      </p:sp>
      <p:sp>
        <p:nvSpPr>
          <p:cNvPr id="224" name="Text Box 17"/>
          <p:cNvSpPr txBox="1"/>
          <p:nvPr/>
        </p:nvSpPr>
        <p:spPr>
          <a:xfrm>
            <a:off x="5761599" y="5632689"/>
            <a:ext cx="4976832" cy="22698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r">
              <a:spcBef>
                <a:spcPts val="600"/>
              </a:spcBef>
              <a:defRPr sz="1000">
                <a:solidFill>
                  <a:srgbClr val="000066"/>
                </a:solidFill>
                <a:latin typeface="Arial"/>
                <a:ea typeface="Arial"/>
                <a:cs typeface="Arial"/>
                <a:sym typeface="Arial"/>
              </a:defRPr>
            </a:lvl1pPr>
          </a:lstStyle>
          <a:p>
            <a:r>
              <a:t>Courtesy of Dr. Harry Shulman at http://chestatlas.com/cover.htm</a:t>
            </a:r>
          </a:p>
        </p:txBody>
      </p:sp>
      <p:pic>
        <p:nvPicPr>
          <p:cNvPr id="225" name="Picture 14" descr="Picture 14"/>
          <p:cNvPicPr>
            <a:picLocks noChangeAspect="1"/>
          </p:cNvPicPr>
          <p:nvPr/>
        </p:nvPicPr>
        <p:blipFill>
          <a:blip r:embed="rId2"/>
          <a:stretch>
            <a:fillRect/>
          </a:stretch>
        </p:blipFill>
        <p:spPr>
          <a:xfrm>
            <a:off x="6752570" y="1468646"/>
            <a:ext cx="4031578" cy="4115088"/>
          </a:xfrm>
          <a:prstGeom prst="rect">
            <a:avLst/>
          </a:prstGeom>
          <a:ln w="12700">
            <a:miter lim="400000"/>
          </a:ln>
        </p:spPr>
      </p:pic>
      <p:pic>
        <p:nvPicPr>
          <p:cNvPr id="226" name="Picture 1" descr="Picture 1"/>
          <p:cNvPicPr>
            <a:picLocks noChangeAspect="1"/>
          </p:cNvPicPr>
          <p:nvPr/>
        </p:nvPicPr>
        <p:blipFill>
          <a:blip r:embed="rId3"/>
          <a:stretch>
            <a:fillRect/>
          </a:stretch>
        </p:blipFill>
        <p:spPr>
          <a:xfrm>
            <a:off x="64712" y="1360914"/>
            <a:ext cx="1366897" cy="1814467"/>
          </a:xfrm>
          <a:prstGeom prst="rect">
            <a:avLst/>
          </a:prstGeom>
          <a:ln w="12700">
            <a:miter lim="400000"/>
          </a:ln>
        </p:spPr>
      </p:pic>
    </p:spTree>
    <p:extLst>
      <p:ext uri="{BB962C8B-B14F-4D97-AF65-F5344CB8AC3E}">
        <p14:creationId xmlns:p14="http://schemas.microsoft.com/office/powerpoint/2010/main" val="286023620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Rectangle 3"/>
          <p:cNvSpPr txBox="1"/>
          <p:nvPr/>
        </p:nvSpPr>
        <p:spPr>
          <a:xfrm>
            <a:off x="1625269" y="6398688"/>
            <a:ext cx="391643" cy="304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algn="r">
              <a:defRPr sz="1500" b="1">
                <a:solidFill>
                  <a:srgbClr val="72BBE8"/>
                </a:solidFill>
                <a:latin typeface="Arial Narrow"/>
                <a:ea typeface="Arial Narrow"/>
                <a:cs typeface="Arial Narrow"/>
                <a:sym typeface="Arial Narrow"/>
              </a:defRPr>
            </a:pPr>
            <a:r>
              <a:t> </a:t>
            </a:r>
            <a:r>
              <a:rPr sz="2100" baseline="14000">
                <a:solidFill>
                  <a:srgbClr val="FFFFFF"/>
                </a:solidFill>
              </a:rPr>
              <a:t>|</a:t>
            </a:r>
          </a:p>
        </p:txBody>
      </p:sp>
      <p:sp>
        <p:nvSpPr>
          <p:cNvPr id="229" name="Rectangle 6"/>
          <p:cNvSpPr txBox="1">
            <a:spLocks noGrp="1"/>
          </p:cNvSpPr>
          <p:nvPr>
            <p:ph type="title"/>
          </p:nvPr>
        </p:nvSpPr>
        <p:spPr>
          <a:xfrm>
            <a:off x="466890" y="116632"/>
            <a:ext cx="10972801" cy="1143001"/>
          </a:xfrm>
          <a:prstGeom prst="rect">
            <a:avLst/>
          </a:prstGeom>
        </p:spPr>
        <p:txBody>
          <a:bodyPr lIns="0" tIns="0" rIns="0" bIns="0"/>
          <a:lstStyle>
            <a:lvl1pPr>
              <a:defRPr>
                <a:latin typeface="Arial"/>
                <a:ea typeface="Arial"/>
                <a:cs typeface="Arial"/>
                <a:sym typeface="Arial"/>
              </a:defRPr>
            </a:lvl1pPr>
          </a:lstStyle>
          <a:p>
            <a:r>
              <a:t>Pneumonia severity scores (1/2)</a:t>
            </a:r>
          </a:p>
        </p:txBody>
      </p:sp>
      <p:sp>
        <p:nvSpPr>
          <p:cNvPr id="230" name="Rectangle 7"/>
          <p:cNvSpPr txBox="1">
            <a:spLocks noGrp="1"/>
          </p:cNvSpPr>
          <p:nvPr>
            <p:ph type="body" idx="1"/>
          </p:nvPr>
        </p:nvSpPr>
        <p:spPr>
          <a:xfrm>
            <a:off x="609600" y="1600201"/>
            <a:ext cx="10972800" cy="4525963"/>
          </a:xfrm>
          <a:prstGeom prst="rect">
            <a:avLst/>
          </a:prstGeom>
        </p:spPr>
        <p:txBody>
          <a:bodyPr lIns="0" tIns="0" rIns="0" bIns="0"/>
          <a:lstStyle>
            <a:lvl1pPr>
              <a:spcBef>
                <a:spcPts val="400"/>
              </a:spcBef>
              <a:buSzTx/>
              <a:buNone/>
              <a:defRPr sz="1800">
                <a:latin typeface="Arial"/>
                <a:ea typeface="Arial"/>
                <a:cs typeface="Arial"/>
                <a:sym typeface="Arial"/>
              </a:defRPr>
            </a:lvl1pPr>
          </a:lstStyle>
          <a:p>
            <a:r>
              <a:t>	</a:t>
            </a:r>
          </a:p>
        </p:txBody>
      </p:sp>
      <p:sp>
        <p:nvSpPr>
          <p:cNvPr id="231" name="Rectangle 13"/>
          <p:cNvSpPr txBox="1"/>
          <p:nvPr/>
        </p:nvSpPr>
        <p:spPr>
          <a:xfrm>
            <a:off x="2474269" y="1183430"/>
            <a:ext cx="9389624" cy="558805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pPr marL="342900" indent="-342900">
              <a:lnSpc>
                <a:spcPct val="81000"/>
              </a:lnSpc>
              <a:spcBef>
                <a:spcPts val="600"/>
              </a:spcBef>
              <a:buSzPct val="100000"/>
              <a:buFont typeface="Arial"/>
              <a:buChar char="•"/>
              <a:defRPr sz="2900" b="1">
                <a:solidFill>
                  <a:srgbClr val="0070C0"/>
                </a:solidFill>
                <a:latin typeface="Arial"/>
                <a:ea typeface="Arial"/>
                <a:cs typeface="Arial"/>
                <a:sym typeface="Arial"/>
              </a:defRPr>
            </a:pPr>
            <a:r>
              <a:t>Severity scores can guide decision-making process regarding hospitalization and ICU admission:</a:t>
            </a:r>
            <a:endParaRPr sz="3200">
              <a:solidFill>
                <a:srgbClr val="808080"/>
              </a:solidFill>
              <a:latin typeface="Segoe Condensed"/>
              <a:ea typeface="Segoe Condensed"/>
              <a:cs typeface="Segoe Condensed"/>
              <a:sym typeface="Segoe Condensed"/>
            </a:endParaRPr>
          </a:p>
          <a:p>
            <a:pPr marL="742950" lvl="1" indent="-285750">
              <a:lnSpc>
                <a:spcPct val="81000"/>
              </a:lnSpc>
              <a:spcBef>
                <a:spcPts val="600"/>
              </a:spcBef>
              <a:buSzPct val="100000"/>
              <a:buFont typeface="Arial"/>
              <a:buChar char="–"/>
              <a:defRPr sz="2800">
                <a:solidFill>
                  <a:srgbClr val="0070C0"/>
                </a:solidFill>
                <a:latin typeface="Arial"/>
                <a:ea typeface="Arial"/>
                <a:cs typeface="Arial"/>
                <a:sym typeface="Arial"/>
              </a:defRPr>
            </a:pPr>
            <a:r>
              <a:t> must be used alongside clinical judgement</a:t>
            </a:r>
            <a:endParaRPr b="1">
              <a:solidFill>
                <a:srgbClr val="808080"/>
              </a:solidFill>
              <a:latin typeface="Segoe Condensed"/>
              <a:ea typeface="Segoe Condensed"/>
              <a:cs typeface="Segoe Condensed"/>
              <a:sym typeface="Segoe Condensed"/>
            </a:endParaRPr>
          </a:p>
          <a:p>
            <a:pPr marL="742950" lvl="1" indent="-285750">
              <a:lnSpc>
                <a:spcPct val="81000"/>
              </a:lnSpc>
              <a:spcBef>
                <a:spcPts val="600"/>
              </a:spcBef>
              <a:buSzPct val="100000"/>
              <a:buFont typeface="Arial"/>
              <a:buChar char="–"/>
              <a:defRPr sz="2800">
                <a:solidFill>
                  <a:srgbClr val="0070C0"/>
                </a:solidFill>
                <a:latin typeface="Arial"/>
                <a:ea typeface="Arial"/>
                <a:cs typeface="Arial"/>
                <a:sym typeface="Arial"/>
              </a:defRPr>
            </a:pPr>
            <a:r>
              <a:t> validate scoring system in your setting.</a:t>
            </a:r>
            <a:endParaRPr b="1">
              <a:solidFill>
                <a:srgbClr val="808080"/>
              </a:solidFill>
              <a:latin typeface="Segoe Condensed"/>
              <a:ea typeface="Segoe Condensed"/>
              <a:cs typeface="Segoe Condensed"/>
              <a:sym typeface="Segoe Condensed"/>
            </a:endParaRPr>
          </a:p>
          <a:p>
            <a:pPr marL="742950" lvl="1" indent="-285750">
              <a:lnSpc>
                <a:spcPct val="81000"/>
              </a:lnSpc>
              <a:spcBef>
                <a:spcPts val="600"/>
              </a:spcBef>
              <a:buSzPct val="100000"/>
              <a:buFont typeface="Arial"/>
              <a:buChar char="–"/>
              <a:defRPr sz="1300" b="1">
                <a:solidFill>
                  <a:srgbClr val="808080"/>
                </a:solidFill>
                <a:latin typeface="Segoe Condensed"/>
                <a:ea typeface="Segoe Condensed"/>
                <a:cs typeface="Segoe Condensed"/>
                <a:sym typeface="Segoe Condensed"/>
              </a:defRPr>
            </a:pPr>
            <a:endParaRPr b="1">
              <a:solidFill>
                <a:srgbClr val="808080"/>
              </a:solidFill>
              <a:latin typeface="Segoe Condensed"/>
              <a:ea typeface="Segoe Condensed"/>
              <a:cs typeface="Segoe Condensed"/>
              <a:sym typeface="Segoe Condensed"/>
            </a:endParaRPr>
          </a:p>
          <a:p>
            <a:pPr marL="342900" indent="-342900">
              <a:lnSpc>
                <a:spcPct val="81000"/>
              </a:lnSpc>
              <a:spcBef>
                <a:spcPts val="700"/>
              </a:spcBef>
              <a:buSzPct val="100000"/>
              <a:buFont typeface="Arial"/>
              <a:buChar char="•"/>
              <a:defRPr sz="3200" b="1">
                <a:solidFill>
                  <a:srgbClr val="0070C0"/>
                </a:solidFill>
                <a:latin typeface="Arial"/>
                <a:ea typeface="Arial"/>
                <a:cs typeface="Arial"/>
                <a:sym typeface="Arial"/>
              </a:defRPr>
            </a:pPr>
            <a:r>
              <a:t>For example, the CURB-65 score includes:</a:t>
            </a:r>
            <a:endParaRPr>
              <a:solidFill>
                <a:srgbClr val="808080"/>
              </a:solidFill>
              <a:latin typeface="Segoe Condensed"/>
              <a:ea typeface="Segoe Condensed"/>
              <a:cs typeface="Segoe Condensed"/>
              <a:sym typeface="Segoe Condensed"/>
            </a:endParaRPr>
          </a:p>
          <a:p>
            <a:pPr marL="742950" lvl="1" indent="-285750">
              <a:lnSpc>
                <a:spcPct val="81000"/>
              </a:lnSpc>
              <a:spcBef>
                <a:spcPts val="600"/>
              </a:spcBef>
              <a:buSzPct val="100000"/>
              <a:buFont typeface="Arial"/>
              <a:buChar char="–"/>
              <a:defRPr sz="2800">
                <a:solidFill>
                  <a:srgbClr val="0070C0"/>
                </a:solidFill>
                <a:latin typeface="Arial"/>
                <a:ea typeface="Arial"/>
                <a:cs typeface="Arial"/>
                <a:sym typeface="Arial"/>
              </a:defRPr>
            </a:pPr>
            <a:r>
              <a:t>Confusion</a:t>
            </a:r>
            <a:endParaRPr b="1">
              <a:solidFill>
                <a:srgbClr val="808080"/>
              </a:solidFill>
              <a:latin typeface="Segoe Condensed"/>
              <a:ea typeface="Segoe Condensed"/>
              <a:cs typeface="Segoe Condensed"/>
              <a:sym typeface="Segoe Condensed"/>
            </a:endParaRPr>
          </a:p>
          <a:p>
            <a:pPr marL="742950" lvl="1" indent="-285750">
              <a:lnSpc>
                <a:spcPct val="81000"/>
              </a:lnSpc>
              <a:spcBef>
                <a:spcPts val="600"/>
              </a:spcBef>
              <a:buSzPct val="100000"/>
              <a:buFont typeface="Arial"/>
              <a:buChar char="–"/>
              <a:defRPr sz="2800">
                <a:solidFill>
                  <a:srgbClr val="0070C0"/>
                </a:solidFill>
                <a:latin typeface="Arial"/>
                <a:ea typeface="Arial"/>
                <a:cs typeface="Arial"/>
                <a:sym typeface="Arial"/>
              </a:defRPr>
            </a:pPr>
            <a:r>
              <a:t>Urea &gt; 7 mmol/L</a:t>
            </a:r>
            <a:endParaRPr b="1">
              <a:solidFill>
                <a:srgbClr val="808080"/>
              </a:solidFill>
              <a:latin typeface="Segoe Condensed"/>
              <a:ea typeface="Segoe Condensed"/>
              <a:cs typeface="Segoe Condensed"/>
              <a:sym typeface="Segoe Condensed"/>
            </a:endParaRPr>
          </a:p>
          <a:p>
            <a:pPr marL="742950" lvl="1" indent="-285750">
              <a:lnSpc>
                <a:spcPct val="81000"/>
              </a:lnSpc>
              <a:spcBef>
                <a:spcPts val="600"/>
              </a:spcBef>
              <a:buSzPct val="100000"/>
              <a:buFont typeface="Arial"/>
              <a:buChar char="–"/>
              <a:defRPr sz="2800">
                <a:solidFill>
                  <a:srgbClr val="0070C0"/>
                </a:solidFill>
                <a:latin typeface="Arial"/>
                <a:ea typeface="Arial"/>
                <a:cs typeface="Arial"/>
                <a:sym typeface="Arial"/>
              </a:defRPr>
            </a:pPr>
            <a:r>
              <a:t>RR ≥ 30 breaths/min</a:t>
            </a:r>
            <a:endParaRPr b="1">
              <a:solidFill>
                <a:srgbClr val="808080"/>
              </a:solidFill>
              <a:latin typeface="Segoe Condensed"/>
              <a:ea typeface="Segoe Condensed"/>
              <a:cs typeface="Segoe Condensed"/>
              <a:sym typeface="Segoe Condensed"/>
            </a:endParaRPr>
          </a:p>
          <a:p>
            <a:pPr marL="742950" lvl="1" indent="-285750">
              <a:lnSpc>
                <a:spcPct val="81000"/>
              </a:lnSpc>
              <a:spcBef>
                <a:spcPts val="600"/>
              </a:spcBef>
              <a:buSzPct val="100000"/>
              <a:buFont typeface="Arial"/>
              <a:buChar char="–"/>
              <a:defRPr sz="2800">
                <a:solidFill>
                  <a:srgbClr val="0070C0"/>
                </a:solidFill>
                <a:latin typeface="Arial"/>
                <a:ea typeface="Arial"/>
                <a:cs typeface="Arial"/>
                <a:sym typeface="Arial"/>
              </a:defRPr>
            </a:pPr>
            <a:r>
              <a:t>Blood pressure (SBP &lt; 90 mmHg or DBP ≤ 60 mmHg)</a:t>
            </a:r>
            <a:endParaRPr b="1">
              <a:solidFill>
                <a:srgbClr val="808080"/>
              </a:solidFill>
              <a:latin typeface="Segoe Condensed"/>
              <a:ea typeface="Segoe Condensed"/>
              <a:cs typeface="Segoe Condensed"/>
              <a:sym typeface="Segoe Condensed"/>
            </a:endParaRPr>
          </a:p>
          <a:p>
            <a:pPr marL="742950" lvl="1" indent="-285750">
              <a:lnSpc>
                <a:spcPct val="81000"/>
              </a:lnSpc>
              <a:spcBef>
                <a:spcPts val="600"/>
              </a:spcBef>
              <a:buSzPct val="100000"/>
              <a:buFont typeface="Arial"/>
              <a:buChar char="–"/>
              <a:defRPr sz="2800">
                <a:solidFill>
                  <a:srgbClr val="0070C0"/>
                </a:solidFill>
                <a:latin typeface="Arial"/>
                <a:ea typeface="Arial"/>
                <a:cs typeface="Arial"/>
                <a:sym typeface="Arial"/>
              </a:defRPr>
            </a:pPr>
            <a:r>
              <a:t>Age &gt; 65.</a:t>
            </a:r>
          </a:p>
        </p:txBody>
      </p:sp>
      <p:pic>
        <p:nvPicPr>
          <p:cNvPr id="232" name="Image 1" descr="Image 1"/>
          <p:cNvPicPr>
            <a:picLocks noChangeAspect="1"/>
          </p:cNvPicPr>
          <p:nvPr/>
        </p:nvPicPr>
        <p:blipFill>
          <a:blip r:embed="rId3"/>
          <a:stretch>
            <a:fillRect/>
          </a:stretch>
        </p:blipFill>
        <p:spPr>
          <a:xfrm>
            <a:off x="466890" y="1360035"/>
            <a:ext cx="691129" cy="915745"/>
          </a:xfrm>
          <a:prstGeom prst="rect">
            <a:avLst/>
          </a:prstGeom>
          <a:ln w="12700">
            <a:miter lim="400000"/>
          </a:ln>
        </p:spPr>
      </p:pic>
    </p:spTree>
    <p:extLst>
      <p:ext uri="{BB962C8B-B14F-4D97-AF65-F5344CB8AC3E}">
        <p14:creationId xmlns:p14="http://schemas.microsoft.com/office/powerpoint/2010/main" val="236599926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Rectangle 3"/>
          <p:cNvSpPr txBox="1"/>
          <p:nvPr/>
        </p:nvSpPr>
        <p:spPr>
          <a:xfrm>
            <a:off x="1625269" y="6398688"/>
            <a:ext cx="391643" cy="304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algn="r">
              <a:defRPr sz="1500" b="1">
                <a:solidFill>
                  <a:srgbClr val="72BBE8"/>
                </a:solidFill>
                <a:latin typeface="Arial Narrow"/>
                <a:ea typeface="Arial Narrow"/>
                <a:cs typeface="Arial Narrow"/>
                <a:sym typeface="Arial Narrow"/>
              </a:defRPr>
            </a:pPr>
            <a:r>
              <a:t> </a:t>
            </a:r>
            <a:r>
              <a:rPr sz="2100" baseline="14000">
                <a:solidFill>
                  <a:srgbClr val="FFFFFF"/>
                </a:solidFill>
              </a:rPr>
              <a:t>|</a:t>
            </a:r>
          </a:p>
        </p:txBody>
      </p:sp>
      <p:sp>
        <p:nvSpPr>
          <p:cNvPr id="237" name="Rectangle 6"/>
          <p:cNvSpPr txBox="1">
            <a:spLocks noGrp="1"/>
          </p:cNvSpPr>
          <p:nvPr>
            <p:ph type="title"/>
          </p:nvPr>
        </p:nvSpPr>
        <p:spPr>
          <a:xfrm>
            <a:off x="466890" y="116632"/>
            <a:ext cx="10972801" cy="1143001"/>
          </a:xfrm>
          <a:prstGeom prst="rect">
            <a:avLst/>
          </a:prstGeom>
        </p:spPr>
        <p:txBody>
          <a:bodyPr lIns="0" tIns="0" rIns="0" bIns="0"/>
          <a:lstStyle>
            <a:lvl1pPr>
              <a:defRPr>
                <a:latin typeface="Arial"/>
                <a:ea typeface="Arial"/>
                <a:cs typeface="Arial"/>
                <a:sym typeface="Arial"/>
              </a:defRPr>
            </a:lvl1pPr>
          </a:lstStyle>
          <a:p>
            <a:r>
              <a:t>Pneumonia severity scores (2/2)</a:t>
            </a:r>
          </a:p>
        </p:txBody>
      </p:sp>
      <p:sp>
        <p:nvSpPr>
          <p:cNvPr id="238" name="Rectangle 7"/>
          <p:cNvSpPr txBox="1">
            <a:spLocks noGrp="1"/>
          </p:cNvSpPr>
          <p:nvPr>
            <p:ph type="body" idx="1"/>
          </p:nvPr>
        </p:nvSpPr>
        <p:spPr>
          <a:xfrm>
            <a:off x="609600" y="1600201"/>
            <a:ext cx="10972800" cy="4525963"/>
          </a:xfrm>
          <a:prstGeom prst="rect">
            <a:avLst/>
          </a:prstGeom>
        </p:spPr>
        <p:txBody>
          <a:bodyPr lIns="0" tIns="0" rIns="0" bIns="0"/>
          <a:lstStyle>
            <a:lvl1pPr>
              <a:spcBef>
                <a:spcPts val="400"/>
              </a:spcBef>
              <a:buSzTx/>
              <a:buNone/>
              <a:defRPr sz="1800">
                <a:latin typeface="Arial"/>
                <a:ea typeface="Arial"/>
                <a:cs typeface="Arial"/>
                <a:sym typeface="Arial"/>
              </a:defRPr>
            </a:lvl1pPr>
          </a:lstStyle>
          <a:p>
            <a:r>
              <a:t>	</a:t>
            </a:r>
          </a:p>
        </p:txBody>
      </p:sp>
      <p:sp>
        <p:nvSpPr>
          <p:cNvPr id="239" name="Rectangle 13"/>
          <p:cNvSpPr txBox="1"/>
          <p:nvPr/>
        </p:nvSpPr>
        <p:spPr>
          <a:xfrm>
            <a:off x="2322511" y="757694"/>
            <a:ext cx="8970011" cy="558805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pPr marL="742950" lvl="1" indent="-285750">
              <a:lnSpc>
                <a:spcPct val="90000"/>
              </a:lnSpc>
              <a:spcBef>
                <a:spcPts val="600"/>
              </a:spcBef>
              <a:buSzPct val="100000"/>
              <a:buFont typeface="Arial"/>
              <a:buChar char="–"/>
              <a:defRPr sz="2800" b="1">
                <a:solidFill>
                  <a:srgbClr val="222268"/>
                </a:solidFill>
                <a:latin typeface="Arial"/>
                <a:ea typeface="Arial"/>
                <a:cs typeface="Arial"/>
                <a:sym typeface="Arial"/>
              </a:defRPr>
            </a:pPr>
            <a:endParaRPr/>
          </a:p>
          <a:p>
            <a:pPr marL="342900" indent="-342900">
              <a:lnSpc>
                <a:spcPct val="90000"/>
              </a:lnSpc>
              <a:spcBef>
                <a:spcPts val="600"/>
              </a:spcBef>
              <a:buSzPct val="100000"/>
              <a:buFont typeface="Arial"/>
              <a:buChar char="•"/>
              <a:defRPr sz="2900" b="1">
                <a:solidFill>
                  <a:srgbClr val="0070C0"/>
                </a:solidFill>
                <a:latin typeface="Arial"/>
                <a:ea typeface="Arial"/>
                <a:cs typeface="Arial"/>
                <a:sym typeface="Arial"/>
              </a:defRPr>
            </a:pPr>
            <a:r>
              <a:t>Higher score is associated with higher risk of death:</a:t>
            </a:r>
            <a:endParaRPr sz="3200"/>
          </a:p>
          <a:p>
            <a:pPr marL="742950" lvl="1" indent="-285750">
              <a:lnSpc>
                <a:spcPct val="90000"/>
              </a:lnSpc>
              <a:spcBef>
                <a:spcPts val="600"/>
              </a:spcBef>
              <a:buSzPct val="100000"/>
              <a:buFont typeface="Arial"/>
              <a:buChar char="–"/>
              <a:defRPr sz="2800">
                <a:solidFill>
                  <a:srgbClr val="0070C0"/>
                </a:solidFill>
                <a:latin typeface="Arial"/>
                <a:ea typeface="Arial"/>
                <a:cs typeface="Arial"/>
                <a:sym typeface="Arial"/>
              </a:defRPr>
            </a:pPr>
            <a:r>
              <a:t>score 0–1, low risk of death </a:t>
            </a:r>
            <a:endParaRPr b="1">
              <a:solidFill>
                <a:srgbClr val="808080"/>
              </a:solidFill>
              <a:latin typeface="Segoe Condensed"/>
              <a:ea typeface="Segoe Condensed"/>
              <a:cs typeface="Segoe Condensed"/>
              <a:sym typeface="Segoe Condensed"/>
            </a:endParaRPr>
          </a:p>
          <a:p>
            <a:pPr marL="1143000" lvl="2" indent="-228600">
              <a:lnSpc>
                <a:spcPct val="90000"/>
              </a:lnSpc>
              <a:spcBef>
                <a:spcPts val="500"/>
              </a:spcBef>
              <a:buSzPct val="100000"/>
              <a:buFont typeface="Arial"/>
              <a:buChar char="•"/>
              <a:defRPr sz="2400">
                <a:solidFill>
                  <a:srgbClr val="0070C0"/>
                </a:solidFill>
                <a:latin typeface="Arial"/>
                <a:ea typeface="Arial"/>
                <a:cs typeface="Arial"/>
                <a:sym typeface="Arial"/>
              </a:defRPr>
            </a:pPr>
            <a:r>
              <a:t>may be suitable for treatment at home, always take into account the patient’s social circumstances and wishes</a:t>
            </a:r>
            <a:endParaRPr b="1">
              <a:solidFill>
                <a:srgbClr val="808080"/>
              </a:solidFill>
              <a:latin typeface="Segoe Condensed"/>
              <a:ea typeface="Segoe Condensed"/>
              <a:cs typeface="Segoe Condensed"/>
              <a:sym typeface="Segoe Condensed"/>
            </a:endParaRPr>
          </a:p>
          <a:p>
            <a:pPr marL="742950" lvl="1" indent="-285750">
              <a:lnSpc>
                <a:spcPct val="90000"/>
              </a:lnSpc>
              <a:spcBef>
                <a:spcPts val="600"/>
              </a:spcBef>
              <a:buSzPct val="100000"/>
              <a:buFont typeface="Arial"/>
              <a:buChar char="–"/>
              <a:defRPr sz="2000" b="1">
                <a:solidFill>
                  <a:srgbClr val="808080"/>
                </a:solidFill>
                <a:latin typeface="Segoe Condensed"/>
                <a:ea typeface="Segoe Condensed"/>
                <a:cs typeface="Segoe Condensed"/>
                <a:sym typeface="Segoe Condensed"/>
              </a:defRPr>
            </a:pPr>
            <a:endParaRPr b="1">
              <a:solidFill>
                <a:srgbClr val="808080"/>
              </a:solidFill>
              <a:latin typeface="Segoe Condensed"/>
              <a:ea typeface="Segoe Condensed"/>
              <a:cs typeface="Segoe Condensed"/>
              <a:sym typeface="Segoe Condensed"/>
            </a:endParaRPr>
          </a:p>
          <a:p>
            <a:pPr marL="742950" lvl="1" indent="-285750">
              <a:lnSpc>
                <a:spcPct val="90000"/>
              </a:lnSpc>
              <a:spcBef>
                <a:spcPts val="600"/>
              </a:spcBef>
              <a:buSzPct val="100000"/>
              <a:buFont typeface="Arial"/>
              <a:buChar char="–"/>
              <a:defRPr sz="2800">
                <a:solidFill>
                  <a:srgbClr val="0070C0"/>
                </a:solidFill>
                <a:latin typeface="Arial"/>
                <a:ea typeface="Arial"/>
                <a:cs typeface="Arial"/>
                <a:sym typeface="Arial"/>
              </a:defRPr>
            </a:pPr>
            <a:r>
              <a:t>score 2, moderate risk of death, </a:t>
            </a:r>
            <a:endParaRPr b="1">
              <a:solidFill>
                <a:srgbClr val="808080"/>
              </a:solidFill>
              <a:latin typeface="Segoe Condensed"/>
              <a:ea typeface="Segoe Condensed"/>
              <a:cs typeface="Segoe Condensed"/>
              <a:sym typeface="Segoe Condensed"/>
            </a:endParaRPr>
          </a:p>
          <a:p>
            <a:pPr marL="1143000" lvl="2" indent="-228600">
              <a:lnSpc>
                <a:spcPct val="90000"/>
              </a:lnSpc>
              <a:spcBef>
                <a:spcPts val="500"/>
              </a:spcBef>
              <a:buSzPct val="100000"/>
              <a:buFont typeface="Arial"/>
              <a:buChar char="•"/>
              <a:defRPr sz="2400">
                <a:solidFill>
                  <a:srgbClr val="0070C0"/>
                </a:solidFill>
                <a:latin typeface="Arial"/>
                <a:ea typeface="Arial"/>
                <a:cs typeface="Arial"/>
                <a:sym typeface="Arial"/>
              </a:defRPr>
            </a:pPr>
            <a:r>
              <a:t>consider for short stay hospitalization or close outpatient treatment</a:t>
            </a:r>
            <a:endParaRPr b="1">
              <a:solidFill>
                <a:srgbClr val="808080"/>
              </a:solidFill>
              <a:latin typeface="Segoe Condensed"/>
              <a:ea typeface="Segoe Condensed"/>
              <a:cs typeface="Segoe Condensed"/>
              <a:sym typeface="Segoe Condensed"/>
            </a:endParaRPr>
          </a:p>
          <a:p>
            <a:pPr marL="742950" lvl="1" indent="-285750">
              <a:lnSpc>
                <a:spcPct val="90000"/>
              </a:lnSpc>
              <a:spcBef>
                <a:spcPts val="600"/>
              </a:spcBef>
              <a:buSzPct val="100000"/>
              <a:buFont typeface="Arial"/>
              <a:buChar char="–"/>
              <a:defRPr sz="2000" b="1">
                <a:solidFill>
                  <a:srgbClr val="808080"/>
                </a:solidFill>
                <a:latin typeface="Segoe Condensed"/>
                <a:ea typeface="Segoe Condensed"/>
                <a:cs typeface="Segoe Condensed"/>
                <a:sym typeface="Segoe Condensed"/>
              </a:defRPr>
            </a:pPr>
            <a:endParaRPr b="1">
              <a:solidFill>
                <a:srgbClr val="808080"/>
              </a:solidFill>
              <a:latin typeface="Segoe Condensed"/>
              <a:ea typeface="Segoe Condensed"/>
              <a:cs typeface="Segoe Condensed"/>
              <a:sym typeface="Segoe Condensed"/>
            </a:endParaRPr>
          </a:p>
          <a:p>
            <a:pPr marL="742950" lvl="1" indent="-285750">
              <a:lnSpc>
                <a:spcPct val="90000"/>
              </a:lnSpc>
              <a:spcBef>
                <a:spcPts val="600"/>
              </a:spcBef>
              <a:buSzPct val="100000"/>
              <a:buFont typeface="Arial"/>
              <a:buChar char="–"/>
              <a:defRPr sz="2800">
                <a:solidFill>
                  <a:srgbClr val="0070C0"/>
                </a:solidFill>
                <a:latin typeface="Arial"/>
                <a:ea typeface="Arial"/>
                <a:cs typeface="Arial"/>
                <a:sym typeface="Arial"/>
              </a:defRPr>
            </a:pPr>
            <a:r>
              <a:t>score ≥ 3, high risk of death </a:t>
            </a:r>
            <a:endParaRPr b="1">
              <a:solidFill>
                <a:srgbClr val="808080"/>
              </a:solidFill>
              <a:latin typeface="Segoe Condensed"/>
              <a:ea typeface="Segoe Condensed"/>
              <a:cs typeface="Segoe Condensed"/>
              <a:sym typeface="Segoe Condensed"/>
            </a:endParaRPr>
          </a:p>
          <a:p>
            <a:pPr marL="1143000" lvl="2" indent="-228600">
              <a:lnSpc>
                <a:spcPct val="90000"/>
              </a:lnSpc>
              <a:spcBef>
                <a:spcPts val="500"/>
              </a:spcBef>
              <a:buSzPct val="100000"/>
              <a:buFont typeface="Arial"/>
              <a:buChar char="•"/>
              <a:defRPr sz="2400">
                <a:solidFill>
                  <a:srgbClr val="0070C0"/>
                </a:solidFill>
                <a:latin typeface="Arial"/>
                <a:ea typeface="Arial"/>
                <a:cs typeface="Arial"/>
                <a:sym typeface="Arial"/>
              </a:defRPr>
            </a:pPr>
            <a:r>
              <a:t>4–5 consider for ICU hospitalization</a:t>
            </a:r>
            <a:r>
              <a:rPr b="1"/>
              <a:t>. </a:t>
            </a:r>
          </a:p>
        </p:txBody>
      </p:sp>
      <p:pic>
        <p:nvPicPr>
          <p:cNvPr id="240" name="Image 1" descr="Image 1"/>
          <p:cNvPicPr>
            <a:picLocks noChangeAspect="1"/>
          </p:cNvPicPr>
          <p:nvPr/>
        </p:nvPicPr>
        <p:blipFill>
          <a:blip r:embed="rId3"/>
          <a:stretch>
            <a:fillRect/>
          </a:stretch>
        </p:blipFill>
        <p:spPr>
          <a:xfrm>
            <a:off x="745719" y="1600200"/>
            <a:ext cx="691131" cy="915745"/>
          </a:xfrm>
          <a:prstGeom prst="rect">
            <a:avLst/>
          </a:prstGeom>
          <a:ln w="12700">
            <a:miter lim="400000"/>
          </a:ln>
        </p:spPr>
      </p:pic>
    </p:spTree>
    <p:extLst>
      <p:ext uri="{BB962C8B-B14F-4D97-AF65-F5344CB8AC3E}">
        <p14:creationId xmlns:p14="http://schemas.microsoft.com/office/powerpoint/2010/main" val="389700002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805251-9476-40B8-B9F7-BB91FED44E0F}"/>
              </a:ext>
            </a:extLst>
          </p:cNvPr>
          <p:cNvSpPr>
            <a:spLocks noGrp="1"/>
          </p:cNvSpPr>
          <p:nvPr>
            <p:ph type="title"/>
          </p:nvPr>
        </p:nvSpPr>
        <p:spPr>
          <a:xfrm>
            <a:off x="856552" y="3030643"/>
            <a:ext cx="10363201" cy="1362079"/>
          </a:xfrm>
        </p:spPr>
        <p:txBody>
          <a:bodyPr>
            <a:normAutofit fontScale="90000"/>
          </a:bodyPr>
          <a:lstStyle/>
          <a:p>
            <a:pPr algn="ctr"/>
            <a:r>
              <a:rPr lang="en-US" sz="4400" dirty="0"/>
              <a:t>ACUTE RESPIRATORY DISTRESS SYNDROME (</a:t>
            </a:r>
            <a:r>
              <a:rPr lang="en-US" sz="4400" dirty="0" err="1"/>
              <a:t>ards</a:t>
            </a:r>
            <a:r>
              <a:rPr lang="en-US" sz="4400" dirty="0"/>
              <a:t>)</a:t>
            </a:r>
          </a:p>
        </p:txBody>
      </p:sp>
    </p:spTree>
    <p:extLst>
      <p:ext uri="{BB962C8B-B14F-4D97-AF65-F5344CB8AC3E}">
        <p14:creationId xmlns:p14="http://schemas.microsoft.com/office/powerpoint/2010/main" val="84601762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Titre 6"/>
          <p:cNvSpPr txBox="1">
            <a:spLocks noGrp="1"/>
          </p:cNvSpPr>
          <p:nvPr>
            <p:ph type="title"/>
          </p:nvPr>
        </p:nvSpPr>
        <p:spPr>
          <a:xfrm>
            <a:off x="1246589" y="303394"/>
            <a:ext cx="9698822" cy="967577"/>
          </a:xfrm>
          <a:prstGeom prst="rect">
            <a:avLst/>
          </a:prstGeom>
        </p:spPr>
        <p:txBody>
          <a:bodyPr/>
          <a:lstStyle>
            <a:lvl1pPr>
              <a:defRPr sz="3200">
                <a:latin typeface="Arial"/>
                <a:ea typeface="Arial"/>
                <a:cs typeface="Arial"/>
                <a:sym typeface="Arial"/>
              </a:defRPr>
            </a:lvl1pPr>
          </a:lstStyle>
          <a:p>
            <a:r>
              <a:t>Acute respiratory distress syndrome (ARDS)</a:t>
            </a:r>
          </a:p>
        </p:txBody>
      </p:sp>
      <p:pic>
        <p:nvPicPr>
          <p:cNvPr id="245" name="Picture 4" descr="Picture 4"/>
          <p:cNvPicPr>
            <a:picLocks noChangeAspect="1"/>
          </p:cNvPicPr>
          <p:nvPr/>
        </p:nvPicPr>
        <p:blipFill>
          <a:blip r:embed="rId3"/>
          <a:stretch>
            <a:fillRect/>
          </a:stretch>
        </p:blipFill>
        <p:spPr>
          <a:xfrm>
            <a:off x="2993432" y="1399123"/>
            <a:ext cx="5923623" cy="4624140"/>
          </a:xfrm>
          <a:prstGeom prst="rect">
            <a:avLst/>
          </a:prstGeom>
          <a:ln w="12700">
            <a:miter lim="400000"/>
          </a:ln>
        </p:spPr>
      </p:pic>
      <p:sp>
        <p:nvSpPr>
          <p:cNvPr id="246" name="Text Box 25"/>
          <p:cNvSpPr txBox="1"/>
          <p:nvPr/>
        </p:nvSpPr>
        <p:spPr>
          <a:xfrm>
            <a:off x="6693572" y="6093957"/>
            <a:ext cx="2177766" cy="22698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r">
              <a:spcBef>
                <a:spcPts val="600"/>
              </a:spcBef>
              <a:defRPr sz="1000">
                <a:solidFill>
                  <a:srgbClr val="000066"/>
                </a:solidFill>
                <a:latin typeface="Arial"/>
                <a:ea typeface="Arial"/>
                <a:cs typeface="Arial"/>
                <a:sym typeface="Arial"/>
              </a:defRPr>
            </a:lvl1pPr>
          </a:lstStyle>
          <a:p>
            <a:r>
              <a:t>Courtesy Dr. WR Webb/UCSF</a:t>
            </a:r>
          </a:p>
        </p:txBody>
      </p:sp>
    </p:spTree>
    <p:extLst>
      <p:ext uri="{BB962C8B-B14F-4D97-AF65-F5344CB8AC3E}">
        <p14:creationId xmlns:p14="http://schemas.microsoft.com/office/powerpoint/2010/main" val="9661040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Title 1"/>
          <p:cNvSpPr txBox="1">
            <a:spLocks noGrp="1"/>
          </p:cNvSpPr>
          <p:nvPr>
            <p:ph type="title"/>
          </p:nvPr>
        </p:nvSpPr>
        <p:spPr>
          <a:xfrm>
            <a:off x="466890" y="116632"/>
            <a:ext cx="10972801" cy="1143001"/>
          </a:xfrm>
          <a:prstGeom prst="rect">
            <a:avLst/>
          </a:prstGeom>
        </p:spPr>
        <p:txBody>
          <a:bodyPr/>
          <a:lstStyle/>
          <a:p>
            <a:r>
              <a:t>ARDS </a:t>
            </a:r>
          </a:p>
        </p:txBody>
      </p:sp>
      <p:sp>
        <p:nvSpPr>
          <p:cNvPr id="251" name="Date Placeholder 3"/>
          <p:cNvSpPr txBox="1"/>
          <p:nvPr/>
        </p:nvSpPr>
        <p:spPr>
          <a:xfrm>
            <a:off x="8926028" y="92565"/>
            <a:ext cx="2753364" cy="2692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lgn="r">
              <a:defRPr sz="1200">
                <a:solidFill>
                  <a:srgbClr val="FFFFFF"/>
                </a:solidFill>
                <a:latin typeface="Segoe Condensed"/>
                <a:ea typeface="Segoe Condensed"/>
                <a:cs typeface="Segoe Condensed"/>
                <a:sym typeface="Segoe Condensed"/>
              </a:defRPr>
            </a:lvl1pPr>
          </a:lstStyle>
          <a:p>
            <a:r>
              <a:t>25 January 2020</a:t>
            </a:r>
          </a:p>
        </p:txBody>
      </p:sp>
      <p:graphicFrame>
        <p:nvGraphicFramePr>
          <p:cNvPr id="252" name="Content Placeholder 6"/>
          <p:cNvGraphicFramePr/>
          <p:nvPr/>
        </p:nvGraphicFramePr>
        <p:xfrm>
          <a:off x="2057400" y="1676400"/>
          <a:ext cx="7086600" cy="3352800"/>
        </p:xfrm>
        <a:graphic>
          <a:graphicData uri="http://schemas.openxmlformats.org/drawingml/2006/table">
            <a:tbl>
              <a:tblPr firstRow="1" bandRow="1">
                <a:tableStyleId>{4C3C2611-4C71-4FC5-86AE-919BDF0F9419}</a:tableStyleId>
              </a:tblPr>
              <a:tblGrid>
                <a:gridCol w="1279525">
                  <a:extLst>
                    <a:ext uri="{9D8B030D-6E8A-4147-A177-3AD203B41FA5}">
                      <a16:colId xmlns:a16="http://schemas.microsoft.com/office/drawing/2014/main" val="20000"/>
                    </a:ext>
                  </a:extLst>
                </a:gridCol>
                <a:gridCol w="5807075">
                  <a:extLst>
                    <a:ext uri="{9D8B030D-6E8A-4147-A177-3AD203B41FA5}">
                      <a16:colId xmlns:a16="http://schemas.microsoft.com/office/drawing/2014/main" val="20001"/>
                    </a:ext>
                  </a:extLst>
                </a:gridCol>
              </a:tblGrid>
              <a:tr h="838200">
                <a:tc>
                  <a:txBody>
                    <a:bodyPr/>
                    <a:lstStyle/>
                    <a:p>
                      <a:pPr algn="l">
                        <a:defRPr sz="1800" b="0">
                          <a:solidFill>
                            <a:srgbClr val="000000"/>
                          </a:solidFill>
                        </a:defRPr>
                      </a:pPr>
                      <a:r>
                        <a:rPr sz="4400" b="1">
                          <a:sym typeface="Helvetica"/>
                        </a:rPr>
                        <a:t>A</a:t>
                      </a:r>
                    </a:p>
                  </a:txBody>
                  <a:tcPr marL="45720" marR="45720" horzOverflow="overflow"/>
                </a:tc>
                <a:tc>
                  <a:txBody>
                    <a:bodyPr/>
                    <a:lstStyle/>
                    <a:p>
                      <a:pPr algn="l">
                        <a:defRPr sz="1800" b="0">
                          <a:solidFill>
                            <a:srgbClr val="000000"/>
                          </a:solidFill>
                        </a:defRPr>
                      </a:pPr>
                      <a:r>
                        <a:rPr sz="4400" b="1">
                          <a:sym typeface="Helvetica"/>
                        </a:rPr>
                        <a:t>ACUTE</a:t>
                      </a:r>
                    </a:p>
                  </a:txBody>
                  <a:tcPr marL="45720" marR="45720" horzOverflow="overflow"/>
                </a:tc>
                <a:extLst>
                  <a:ext uri="{0D108BD9-81ED-4DB2-BD59-A6C34878D82A}">
                    <a16:rowId xmlns:a16="http://schemas.microsoft.com/office/drawing/2014/main" val="10000"/>
                  </a:ext>
                </a:extLst>
              </a:tr>
              <a:tr h="838200">
                <a:tc>
                  <a:txBody>
                    <a:bodyPr/>
                    <a:lstStyle/>
                    <a:p>
                      <a:pPr algn="l">
                        <a:defRPr sz="1800"/>
                      </a:pPr>
                      <a:r>
                        <a:rPr sz="4400" b="1">
                          <a:latin typeface="+mj-lt"/>
                          <a:ea typeface="+mj-ea"/>
                          <a:cs typeface="+mj-cs"/>
                          <a:sym typeface="Helvetica"/>
                        </a:rPr>
                        <a:t>R</a:t>
                      </a:r>
                    </a:p>
                  </a:txBody>
                  <a:tcPr marL="45720" marR="45720" horzOverflow="overflow"/>
                </a:tc>
                <a:tc>
                  <a:txBody>
                    <a:bodyPr/>
                    <a:lstStyle/>
                    <a:p>
                      <a:pPr algn="l">
                        <a:defRPr sz="1800"/>
                      </a:pPr>
                      <a:r>
                        <a:rPr sz="4400" b="1">
                          <a:latin typeface="+mj-lt"/>
                          <a:ea typeface="+mj-ea"/>
                          <a:cs typeface="+mj-cs"/>
                          <a:sym typeface="Helvetica"/>
                        </a:rPr>
                        <a:t>RESPIRATORY  </a:t>
                      </a:r>
                    </a:p>
                  </a:txBody>
                  <a:tcPr marL="45720" marR="45720" horzOverflow="overflow"/>
                </a:tc>
                <a:extLst>
                  <a:ext uri="{0D108BD9-81ED-4DB2-BD59-A6C34878D82A}">
                    <a16:rowId xmlns:a16="http://schemas.microsoft.com/office/drawing/2014/main" val="10001"/>
                  </a:ext>
                </a:extLst>
              </a:tr>
              <a:tr h="838200">
                <a:tc>
                  <a:txBody>
                    <a:bodyPr/>
                    <a:lstStyle/>
                    <a:p>
                      <a:pPr algn="l">
                        <a:defRPr sz="1800"/>
                      </a:pPr>
                      <a:r>
                        <a:rPr sz="4400" b="1">
                          <a:latin typeface="+mj-lt"/>
                          <a:ea typeface="+mj-ea"/>
                          <a:cs typeface="+mj-cs"/>
                          <a:sym typeface="Helvetica"/>
                        </a:rPr>
                        <a:t>D</a:t>
                      </a:r>
                    </a:p>
                  </a:txBody>
                  <a:tcPr marL="45720" marR="45720" horzOverflow="overflow"/>
                </a:tc>
                <a:tc>
                  <a:txBody>
                    <a:bodyPr/>
                    <a:lstStyle/>
                    <a:p>
                      <a:pPr algn="l">
                        <a:defRPr sz="1800"/>
                      </a:pPr>
                      <a:r>
                        <a:rPr sz="4400" b="1">
                          <a:latin typeface="+mj-lt"/>
                          <a:ea typeface="+mj-ea"/>
                          <a:cs typeface="+mj-cs"/>
                          <a:sym typeface="Helvetica"/>
                        </a:rPr>
                        <a:t>DISTRESS  </a:t>
                      </a:r>
                    </a:p>
                  </a:txBody>
                  <a:tcPr marL="45720" marR="45720" horzOverflow="overflow"/>
                </a:tc>
                <a:extLst>
                  <a:ext uri="{0D108BD9-81ED-4DB2-BD59-A6C34878D82A}">
                    <a16:rowId xmlns:a16="http://schemas.microsoft.com/office/drawing/2014/main" val="10002"/>
                  </a:ext>
                </a:extLst>
              </a:tr>
              <a:tr h="838200">
                <a:tc>
                  <a:txBody>
                    <a:bodyPr/>
                    <a:lstStyle/>
                    <a:p>
                      <a:pPr algn="l">
                        <a:defRPr sz="1800"/>
                      </a:pPr>
                      <a:r>
                        <a:rPr sz="4400" b="1">
                          <a:latin typeface="+mj-lt"/>
                          <a:ea typeface="+mj-ea"/>
                          <a:cs typeface="+mj-cs"/>
                          <a:sym typeface="Helvetica"/>
                        </a:rPr>
                        <a:t>S</a:t>
                      </a:r>
                    </a:p>
                  </a:txBody>
                  <a:tcPr marL="45720" marR="45720" horzOverflow="overflow"/>
                </a:tc>
                <a:tc>
                  <a:txBody>
                    <a:bodyPr/>
                    <a:lstStyle/>
                    <a:p>
                      <a:pPr algn="l">
                        <a:defRPr sz="1800"/>
                      </a:pPr>
                      <a:r>
                        <a:rPr sz="4400" b="1">
                          <a:latin typeface="+mj-lt"/>
                          <a:ea typeface="+mj-ea"/>
                          <a:cs typeface="+mj-cs"/>
                          <a:sym typeface="Helvetica"/>
                        </a:rPr>
                        <a:t>SYNDROME</a:t>
                      </a:r>
                    </a:p>
                  </a:txBody>
                  <a:tcPr marL="45720" marR="45720" horzOverflow="overflow"/>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9624706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Rectangle 7"/>
          <p:cNvSpPr txBox="1">
            <a:spLocks noGrp="1"/>
          </p:cNvSpPr>
          <p:nvPr>
            <p:ph type="body" idx="1"/>
          </p:nvPr>
        </p:nvSpPr>
        <p:spPr>
          <a:xfrm>
            <a:off x="1715979" y="1472965"/>
            <a:ext cx="8794599" cy="4568643"/>
          </a:xfrm>
          <a:prstGeom prst="rect">
            <a:avLst/>
          </a:prstGeom>
        </p:spPr>
        <p:txBody>
          <a:bodyPr lIns="0" tIns="0" rIns="0" bIns="0"/>
          <a:lstStyle/>
          <a:p>
            <a:pPr>
              <a:spcBef>
                <a:spcPts val="600"/>
              </a:spcBef>
              <a:buSzTx/>
              <a:buNone/>
              <a:defRPr sz="2900">
                <a:solidFill>
                  <a:srgbClr val="0070C0"/>
                </a:solidFill>
                <a:latin typeface="Arial"/>
                <a:ea typeface="Arial"/>
                <a:cs typeface="Arial"/>
                <a:sym typeface="Arial"/>
              </a:defRPr>
            </a:pPr>
            <a:r>
              <a:rPr dirty="0"/>
              <a:t>At the end of this lecture, you will be able to:</a:t>
            </a:r>
          </a:p>
          <a:p>
            <a:pPr>
              <a:spcBef>
                <a:spcPts val="600"/>
              </a:spcBef>
              <a:defRPr sz="2900">
                <a:solidFill>
                  <a:srgbClr val="0070C0"/>
                </a:solidFill>
                <a:latin typeface="Arial"/>
                <a:ea typeface="Arial"/>
                <a:cs typeface="Arial"/>
                <a:sym typeface="Arial"/>
              </a:defRPr>
            </a:pPr>
            <a:r>
              <a:rPr dirty="0"/>
              <a:t>Describe the importance of early recognition of  patients with SARI.</a:t>
            </a:r>
          </a:p>
          <a:p>
            <a:pPr>
              <a:spcBef>
                <a:spcPts val="600"/>
              </a:spcBef>
              <a:defRPr sz="2900">
                <a:solidFill>
                  <a:srgbClr val="0070C0"/>
                </a:solidFill>
                <a:latin typeface="Arial"/>
                <a:ea typeface="Arial"/>
                <a:cs typeface="Arial"/>
                <a:sym typeface="Arial"/>
              </a:defRPr>
            </a:pPr>
            <a:r>
              <a:rPr dirty="0"/>
              <a:t>Recognize patients with severe pneumonia.</a:t>
            </a:r>
          </a:p>
          <a:p>
            <a:pPr>
              <a:spcBef>
                <a:spcPts val="600"/>
              </a:spcBef>
              <a:defRPr sz="2900">
                <a:solidFill>
                  <a:srgbClr val="0070C0"/>
                </a:solidFill>
                <a:latin typeface="Arial"/>
                <a:ea typeface="Arial"/>
                <a:cs typeface="Arial"/>
                <a:sym typeface="Arial"/>
              </a:defRPr>
            </a:pPr>
            <a:r>
              <a:rPr dirty="0"/>
              <a:t>Recognize patients with ARDS.</a:t>
            </a:r>
          </a:p>
          <a:p>
            <a:pPr>
              <a:spcBef>
                <a:spcPts val="600"/>
              </a:spcBef>
              <a:defRPr sz="2900">
                <a:solidFill>
                  <a:srgbClr val="0070C0"/>
                </a:solidFill>
                <a:latin typeface="Arial"/>
                <a:ea typeface="Arial"/>
                <a:cs typeface="Arial"/>
                <a:sym typeface="Arial"/>
              </a:defRPr>
            </a:pPr>
            <a:r>
              <a:rPr dirty="0"/>
              <a:t>Recognize patients with sepsis and septic shock.</a:t>
            </a:r>
          </a:p>
        </p:txBody>
      </p:sp>
      <p:sp>
        <p:nvSpPr>
          <p:cNvPr id="164" name="Rectangle 3"/>
          <p:cNvSpPr txBox="1"/>
          <p:nvPr/>
        </p:nvSpPr>
        <p:spPr>
          <a:xfrm>
            <a:off x="1625269" y="6398688"/>
            <a:ext cx="391643" cy="304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algn="r">
              <a:defRPr sz="1500" b="1">
                <a:solidFill>
                  <a:srgbClr val="72BBE8"/>
                </a:solidFill>
                <a:latin typeface="Arial Narrow"/>
                <a:ea typeface="Arial Narrow"/>
                <a:cs typeface="Arial Narrow"/>
                <a:sym typeface="Arial Narrow"/>
              </a:defRPr>
            </a:pPr>
            <a:r>
              <a:t> </a:t>
            </a:r>
            <a:r>
              <a:rPr sz="2100" baseline="14000">
                <a:solidFill>
                  <a:srgbClr val="FFFFFF"/>
                </a:solidFill>
              </a:rPr>
              <a:t>|</a:t>
            </a:r>
          </a:p>
        </p:txBody>
      </p:sp>
      <p:sp>
        <p:nvSpPr>
          <p:cNvPr id="165" name="Rectangle 6"/>
          <p:cNvSpPr txBox="1">
            <a:spLocks noGrp="1"/>
          </p:cNvSpPr>
          <p:nvPr>
            <p:ph type="title"/>
          </p:nvPr>
        </p:nvSpPr>
        <p:spPr>
          <a:xfrm>
            <a:off x="466890" y="116632"/>
            <a:ext cx="10972801" cy="1143001"/>
          </a:xfrm>
          <a:prstGeom prst="rect">
            <a:avLst/>
          </a:prstGeom>
        </p:spPr>
        <p:txBody>
          <a:bodyPr lIns="0" tIns="0" rIns="0" bIns="0"/>
          <a:lstStyle>
            <a:lvl1pPr>
              <a:defRPr>
                <a:latin typeface="Arial"/>
                <a:ea typeface="Arial"/>
                <a:cs typeface="Arial"/>
                <a:sym typeface="Arial"/>
              </a:defRPr>
            </a:lvl1pPr>
          </a:lstStyle>
          <a:p>
            <a:r>
              <a:t>Learning objectives </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Titre 6"/>
          <p:cNvSpPr txBox="1">
            <a:spLocks noGrp="1"/>
          </p:cNvSpPr>
          <p:nvPr>
            <p:ph type="title"/>
          </p:nvPr>
        </p:nvSpPr>
        <p:spPr>
          <a:xfrm>
            <a:off x="1246589" y="303394"/>
            <a:ext cx="9698822" cy="967577"/>
          </a:xfrm>
          <a:prstGeom prst="rect">
            <a:avLst/>
          </a:prstGeom>
        </p:spPr>
        <p:txBody>
          <a:bodyPr/>
          <a:lstStyle>
            <a:lvl1pPr>
              <a:defRPr sz="3200">
                <a:latin typeface="Arial"/>
                <a:ea typeface="Arial"/>
                <a:cs typeface="Arial"/>
                <a:sym typeface="Arial"/>
              </a:defRPr>
            </a:lvl1pPr>
          </a:lstStyle>
          <a:p>
            <a:r>
              <a:t>Acute respiratory distress syndrome (ARDS)</a:t>
            </a:r>
          </a:p>
        </p:txBody>
      </p:sp>
      <p:grpSp>
        <p:nvGrpSpPr>
          <p:cNvPr id="257" name="Rectangle 21"/>
          <p:cNvGrpSpPr/>
          <p:nvPr/>
        </p:nvGrpSpPr>
        <p:grpSpPr>
          <a:xfrm>
            <a:off x="685800" y="1270968"/>
            <a:ext cx="10515600" cy="4825036"/>
            <a:chOff x="0" y="0"/>
            <a:chExt cx="10515600" cy="4825035"/>
          </a:xfrm>
        </p:grpSpPr>
        <p:sp>
          <p:nvSpPr>
            <p:cNvPr id="255" name="Rounded Rectangle"/>
            <p:cNvSpPr/>
            <p:nvPr/>
          </p:nvSpPr>
          <p:spPr>
            <a:xfrm>
              <a:off x="0" y="-1"/>
              <a:ext cx="10515600" cy="4825036"/>
            </a:xfrm>
            <a:prstGeom prst="roundRect">
              <a:avLst>
                <a:gd name="adj" fmla="val 16667"/>
              </a:avLst>
            </a:prstGeom>
            <a:solidFill>
              <a:srgbClr val="953735"/>
            </a:solidFill>
            <a:ln w="12700" cap="flat">
              <a:noFill/>
              <a:miter lim="400000"/>
            </a:ln>
            <a:effectLst/>
          </p:spPr>
          <p:txBody>
            <a:bodyPr wrap="square" lIns="45718" tIns="45718" rIns="45718" bIns="45718" numCol="1" anchor="t">
              <a:noAutofit/>
            </a:bodyPr>
            <a:lstStyle/>
            <a:p>
              <a:pPr>
                <a:defRPr sz="2400">
                  <a:solidFill>
                    <a:srgbClr val="FFFFFF"/>
                  </a:solidFill>
                  <a:latin typeface="Arial"/>
                  <a:ea typeface="Arial"/>
                  <a:cs typeface="Arial"/>
                  <a:sym typeface="Arial"/>
                </a:defRPr>
              </a:pPr>
              <a:endParaRPr/>
            </a:p>
          </p:txBody>
        </p:sp>
        <p:sp>
          <p:nvSpPr>
            <p:cNvPr id="256" name="In adults, ARDS accounts for 10.4 % ICU admissions; 23% of patients on mechanical ventilation. Mortality ranges between 35–46% (Lung Safe, JAMA, 2016). Older age, active neoplasm, haematologic neoplasm, chronic liver failure, and more severe disease associated with higher mortality.…"/>
            <p:cNvSpPr txBox="1"/>
            <p:nvPr/>
          </p:nvSpPr>
          <p:spPr>
            <a:xfrm>
              <a:off x="235537" y="235538"/>
              <a:ext cx="9995997" cy="39524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marL="358526" indent="-311008">
                <a:buSzPct val="100000"/>
                <a:buFont typeface="Arial"/>
                <a:buChar char="•"/>
                <a:defRPr sz="2800">
                  <a:solidFill>
                    <a:srgbClr val="FFFFFF"/>
                  </a:solidFill>
                  <a:latin typeface="Arial"/>
                  <a:ea typeface="Arial"/>
                  <a:cs typeface="Arial"/>
                  <a:sym typeface="Arial"/>
                </a:defRPr>
              </a:pPr>
              <a:r>
                <a:t>In adults, ARDS accounts for 10.4 % ICU admissions; 23% of patients on mechanical ventilation. Mortality ranges between 35–46% </a:t>
              </a:r>
              <a:r>
                <a:rPr sz="2400"/>
                <a:t>(Lung Safe, JAMA, 2016). </a:t>
              </a:r>
              <a:r>
                <a:rPr b="1"/>
                <a:t>O</a:t>
              </a:r>
              <a:r>
                <a:t>lder age, active neoplasm, haematologic neoplasm, chronic liver failure, and more severe disease associated with higher mortality. </a:t>
              </a:r>
            </a:p>
            <a:p>
              <a:pPr marL="358526" indent="-311008">
                <a:buSzPct val="100000"/>
                <a:buFont typeface="Arial"/>
                <a:buChar char="•"/>
                <a:defRPr sz="2400">
                  <a:solidFill>
                    <a:srgbClr val="FFFFFF"/>
                  </a:solidFill>
                  <a:latin typeface="Arial"/>
                  <a:ea typeface="Arial"/>
                  <a:cs typeface="Arial"/>
                  <a:sym typeface="Arial"/>
                </a:defRPr>
              </a:pPr>
              <a:endParaRPr/>
            </a:p>
            <a:p>
              <a:pPr marL="358526" indent="-311008">
                <a:buSzPct val="100000"/>
                <a:buFont typeface="Arial"/>
                <a:buChar char="•"/>
                <a:defRPr sz="2800">
                  <a:solidFill>
                    <a:srgbClr val="FFFFFF"/>
                  </a:solidFill>
                  <a:latin typeface="Arial"/>
                  <a:ea typeface="Arial"/>
                  <a:cs typeface="Arial"/>
                  <a:sym typeface="Arial"/>
                </a:defRPr>
              </a:pPr>
              <a:r>
                <a:t>ARDS is less common in children, but incidence increases with age.  Mortality ranges between18–35%. Concern for under-recognition may lead to underestimation of prevalence </a:t>
              </a:r>
              <a:r>
                <a:rPr sz="2400"/>
                <a:t>(Rota et al.</a:t>
              </a:r>
              <a:r>
                <a:rPr sz="2400">
                  <a:solidFill>
                    <a:srgbClr val="000000"/>
                  </a:solidFill>
                </a:rPr>
                <a:t> </a:t>
              </a:r>
              <a:r>
                <a:rPr sz="2400"/>
                <a:t>Rev Bras Ter Intensiva. 2015;27(3):266–273).</a:t>
              </a:r>
            </a:p>
          </p:txBody>
        </p:sp>
      </p:grpSp>
    </p:spTree>
    <p:extLst>
      <p:ext uri="{BB962C8B-B14F-4D97-AF65-F5344CB8AC3E}">
        <p14:creationId xmlns:p14="http://schemas.microsoft.com/office/powerpoint/2010/main" val="4065545605"/>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Rectangle 7"/>
          <p:cNvSpPr txBox="1">
            <a:spLocks noGrp="1"/>
          </p:cNvSpPr>
          <p:nvPr>
            <p:ph type="title"/>
          </p:nvPr>
        </p:nvSpPr>
        <p:spPr>
          <a:xfrm>
            <a:off x="466890" y="116632"/>
            <a:ext cx="10972801" cy="1143001"/>
          </a:xfrm>
          <a:prstGeom prst="rect">
            <a:avLst/>
          </a:prstGeom>
        </p:spPr>
        <p:txBody>
          <a:bodyPr lIns="0" tIns="0" rIns="0" bIns="0"/>
          <a:lstStyle>
            <a:lvl1pPr>
              <a:defRPr>
                <a:latin typeface="Arial"/>
                <a:ea typeface="Arial"/>
                <a:cs typeface="Arial"/>
                <a:sym typeface="Arial"/>
              </a:defRPr>
            </a:lvl1pPr>
          </a:lstStyle>
          <a:p>
            <a:r>
              <a:t>Recognize patients with ARDS (1/2)</a:t>
            </a:r>
          </a:p>
        </p:txBody>
      </p:sp>
      <p:sp>
        <p:nvSpPr>
          <p:cNvPr id="262" name="Rectangle 8"/>
          <p:cNvSpPr txBox="1">
            <a:spLocks noGrp="1"/>
          </p:cNvSpPr>
          <p:nvPr>
            <p:ph type="body" idx="1"/>
          </p:nvPr>
        </p:nvSpPr>
        <p:spPr>
          <a:xfrm>
            <a:off x="1524480" y="1460004"/>
            <a:ext cx="9109924" cy="4960285"/>
          </a:xfrm>
          <a:prstGeom prst="rect">
            <a:avLst/>
          </a:prstGeom>
        </p:spPr>
        <p:txBody>
          <a:bodyPr lIns="0" tIns="0" rIns="0" bIns="0"/>
          <a:lstStyle/>
          <a:p>
            <a:pPr>
              <a:lnSpc>
                <a:spcPct val="90000"/>
              </a:lnSpc>
              <a:spcBef>
                <a:spcPts val="700"/>
              </a:spcBef>
              <a:defRPr sz="3200">
                <a:solidFill>
                  <a:srgbClr val="0070C0"/>
                </a:solidFill>
                <a:latin typeface="Arial"/>
                <a:ea typeface="Arial"/>
                <a:cs typeface="Arial"/>
                <a:sym typeface="Arial"/>
              </a:defRPr>
            </a:pPr>
            <a:r>
              <a:t>Rapid progression of severe respiratory distress: </a:t>
            </a:r>
          </a:p>
          <a:p>
            <a:pPr marL="742950" lvl="1" indent="-285750">
              <a:lnSpc>
                <a:spcPct val="90000"/>
              </a:lnSpc>
              <a:defRPr>
                <a:solidFill>
                  <a:srgbClr val="0070C0"/>
                </a:solidFill>
                <a:latin typeface="Arial"/>
                <a:ea typeface="Arial"/>
                <a:cs typeface="Arial"/>
                <a:sym typeface="Arial"/>
              </a:defRPr>
            </a:pPr>
            <a:r>
              <a:t>severe shortness of breath</a:t>
            </a:r>
            <a:endParaRPr sz="2000"/>
          </a:p>
          <a:p>
            <a:pPr marL="742950" lvl="1" indent="-285750">
              <a:lnSpc>
                <a:spcPct val="90000"/>
              </a:lnSpc>
              <a:spcBef>
                <a:spcPts val="400"/>
              </a:spcBef>
              <a:defRPr sz="2000">
                <a:solidFill>
                  <a:srgbClr val="0070C0"/>
                </a:solidFill>
                <a:latin typeface="Arial"/>
                <a:ea typeface="Arial"/>
                <a:cs typeface="Arial"/>
                <a:sym typeface="Arial"/>
              </a:defRPr>
            </a:pPr>
            <a:endParaRPr sz="2000"/>
          </a:p>
          <a:p>
            <a:pPr marL="742950" lvl="1" indent="-285750">
              <a:lnSpc>
                <a:spcPct val="90000"/>
              </a:lnSpc>
              <a:defRPr>
                <a:solidFill>
                  <a:srgbClr val="0070C0"/>
                </a:solidFill>
                <a:latin typeface="Arial"/>
                <a:ea typeface="Arial"/>
                <a:cs typeface="Arial"/>
                <a:sym typeface="Arial"/>
              </a:defRPr>
            </a:pPr>
            <a:r>
              <a:t>inability to complete full sentences</a:t>
            </a:r>
            <a:endParaRPr sz="2000"/>
          </a:p>
          <a:p>
            <a:pPr marL="742950" lvl="1" indent="-285750">
              <a:lnSpc>
                <a:spcPct val="90000"/>
              </a:lnSpc>
              <a:spcBef>
                <a:spcPts val="400"/>
              </a:spcBef>
              <a:defRPr sz="2000">
                <a:solidFill>
                  <a:srgbClr val="0070C0"/>
                </a:solidFill>
                <a:latin typeface="Arial"/>
                <a:ea typeface="Arial"/>
                <a:cs typeface="Arial"/>
                <a:sym typeface="Arial"/>
              </a:defRPr>
            </a:pPr>
            <a:endParaRPr sz="2000"/>
          </a:p>
          <a:p>
            <a:pPr marL="742950" lvl="1" indent="-285750">
              <a:lnSpc>
                <a:spcPct val="90000"/>
              </a:lnSpc>
              <a:defRPr>
                <a:solidFill>
                  <a:srgbClr val="0070C0"/>
                </a:solidFill>
                <a:latin typeface="Arial"/>
                <a:ea typeface="Arial"/>
                <a:cs typeface="Arial"/>
                <a:sym typeface="Arial"/>
              </a:defRPr>
            </a:pPr>
            <a:r>
              <a:t>tachypnoea</a:t>
            </a:r>
          </a:p>
          <a:p>
            <a:pPr marL="742950" lvl="1" indent="-285750">
              <a:lnSpc>
                <a:spcPct val="90000"/>
              </a:lnSpc>
              <a:spcBef>
                <a:spcPts val="400"/>
              </a:spcBef>
              <a:defRPr>
                <a:solidFill>
                  <a:srgbClr val="0070C0"/>
                </a:solidFill>
                <a:latin typeface="Arial"/>
                <a:ea typeface="Arial"/>
                <a:cs typeface="Arial"/>
                <a:sym typeface="Arial"/>
              </a:defRPr>
            </a:pPr>
            <a:endParaRPr/>
          </a:p>
          <a:p>
            <a:pPr marL="742950" lvl="1" indent="-285750">
              <a:lnSpc>
                <a:spcPct val="90000"/>
              </a:lnSpc>
              <a:defRPr>
                <a:solidFill>
                  <a:srgbClr val="0070C0"/>
                </a:solidFill>
                <a:latin typeface="Arial"/>
                <a:ea typeface="Arial"/>
                <a:cs typeface="Arial"/>
                <a:sym typeface="Arial"/>
              </a:defRPr>
            </a:pPr>
            <a:r>
              <a:t>use of accessory muscles of respiration</a:t>
            </a:r>
            <a:endParaRPr sz="2000"/>
          </a:p>
          <a:p>
            <a:pPr marL="742950" lvl="1" indent="-285750">
              <a:lnSpc>
                <a:spcPct val="90000"/>
              </a:lnSpc>
              <a:spcBef>
                <a:spcPts val="400"/>
              </a:spcBef>
              <a:defRPr sz="2000">
                <a:solidFill>
                  <a:srgbClr val="0070C0"/>
                </a:solidFill>
                <a:latin typeface="Arial"/>
                <a:ea typeface="Arial"/>
                <a:cs typeface="Arial"/>
                <a:sym typeface="Arial"/>
              </a:defRPr>
            </a:pPr>
            <a:endParaRPr sz="2000"/>
          </a:p>
          <a:p>
            <a:pPr marL="742950" lvl="1" indent="-285750">
              <a:lnSpc>
                <a:spcPct val="90000"/>
              </a:lnSpc>
              <a:defRPr>
                <a:solidFill>
                  <a:srgbClr val="0070C0"/>
                </a:solidFill>
                <a:latin typeface="Arial"/>
                <a:ea typeface="Arial"/>
                <a:cs typeface="Arial"/>
                <a:sym typeface="Arial"/>
              </a:defRPr>
            </a:pPr>
            <a:r>
              <a:t>cyanosis (very severe).</a:t>
            </a:r>
          </a:p>
        </p:txBody>
      </p:sp>
    </p:spTree>
    <p:extLst>
      <p:ext uri="{BB962C8B-B14F-4D97-AF65-F5344CB8AC3E}">
        <p14:creationId xmlns:p14="http://schemas.microsoft.com/office/powerpoint/2010/main" val="1942486979"/>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Rectangle 7"/>
          <p:cNvSpPr txBox="1">
            <a:spLocks noGrp="1"/>
          </p:cNvSpPr>
          <p:nvPr>
            <p:ph type="title"/>
          </p:nvPr>
        </p:nvSpPr>
        <p:spPr>
          <a:xfrm>
            <a:off x="466890" y="116632"/>
            <a:ext cx="10972801" cy="1143001"/>
          </a:xfrm>
          <a:prstGeom prst="rect">
            <a:avLst/>
          </a:prstGeom>
        </p:spPr>
        <p:txBody>
          <a:bodyPr lIns="0" tIns="0" rIns="0" bIns="0"/>
          <a:lstStyle>
            <a:lvl1pPr>
              <a:defRPr>
                <a:latin typeface="Arial"/>
                <a:ea typeface="Arial"/>
                <a:cs typeface="Arial"/>
                <a:sym typeface="Arial"/>
              </a:defRPr>
            </a:lvl1pPr>
          </a:lstStyle>
          <a:p>
            <a:r>
              <a:t>Recognize patients with ARDS (2/2)</a:t>
            </a:r>
          </a:p>
        </p:txBody>
      </p:sp>
      <p:sp>
        <p:nvSpPr>
          <p:cNvPr id="265" name="Rectangle 8"/>
          <p:cNvSpPr txBox="1">
            <a:spLocks noGrp="1"/>
          </p:cNvSpPr>
          <p:nvPr>
            <p:ph type="body" idx="1"/>
          </p:nvPr>
        </p:nvSpPr>
        <p:spPr>
          <a:xfrm>
            <a:off x="1524480" y="1460004"/>
            <a:ext cx="9109924" cy="4960285"/>
          </a:xfrm>
          <a:prstGeom prst="rect">
            <a:avLst/>
          </a:prstGeom>
          <a:solidFill>
            <a:srgbClr val="FFFFFF"/>
          </a:solidFill>
          <a:ln w="9525">
            <a:solidFill>
              <a:srgbClr val="632523"/>
            </a:solidFill>
            <a:round/>
          </a:ln>
        </p:spPr>
        <p:txBody>
          <a:bodyPr lIns="0" tIns="0" rIns="0" bIns="0"/>
          <a:lstStyle/>
          <a:p>
            <a:pPr>
              <a:spcBef>
                <a:spcPts val="800"/>
              </a:spcBef>
              <a:defRPr sz="3600">
                <a:solidFill>
                  <a:srgbClr val="0070C0"/>
                </a:solidFill>
                <a:latin typeface="Arial"/>
                <a:ea typeface="Arial"/>
                <a:cs typeface="Arial"/>
                <a:sym typeface="Arial"/>
              </a:defRPr>
            </a:pPr>
            <a:r>
              <a:t>S</a:t>
            </a:r>
            <a:r>
              <a:rPr sz="3200"/>
              <a:t>evere hypoxaemia requiring high-flow oxygen therapy:</a:t>
            </a:r>
          </a:p>
          <a:p>
            <a:pPr marL="742950" lvl="1" indent="-285750">
              <a:spcBef>
                <a:spcPts val="400"/>
              </a:spcBef>
              <a:defRPr sz="3200" b="1">
                <a:solidFill>
                  <a:srgbClr val="0070C0"/>
                </a:solidFill>
                <a:latin typeface="Arial"/>
                <a:ea typeface="Arial"/>
                <a:cs typeface="Arial"/>
                <a:sym typeface="Arial"/>
              </a:defRPr>
            </a:pPr>
            <a:endParaRPr sz="3200"/>
          </a:p>
          <a:p>
            <a:pPr marL="742950" lvl="1" indent="-285750">
              <a:spcBef>
                <a:spcPts val="600"/>
              </a:spcBef>
              <a:defRPr sz="2900" b="1">
                <a:solidFill>
                  <a:srgbClr val="0070C0"/>
                </a:solidFill>
                <a:latin typeface="Arial"/>
                <a:ea typeface="Arial"/>
                <a:cs typeface="Arial"/>
                <a:sym typeface="Arial"/>
              </a:defRPr>
            </a:pPr>
            <a:r>
              <a:t>SpO</a:t>
            </a:r>
            <a:r>
              <a:rPr baseline="-25000"/>
              <a:t>2</a:t>
            </a:r>
            <a:r>
              <a:t>/FiO</a:t>
            </a:r>
            <a:r>
              <a:rPr baseline="-25000"/>
              <a:t>2</a:t>
            </a:r>
            <a:r>
              <a:t>  ≤ 315  or            SpO</a:t>
            </a:r>
            <a:r>
              <a:rPr baseline="-25000"/>
              <a:t>2</a:t>
            </a:r>
            <a:r>
              <a:t>/FiO</a:t>
            </a:r>
            <a:r>
              <a:rPr baseline="-25000"/>
              <a:t>2</a:t>
            </a:r>
            <a:r>
              <a:t> ≤ 264.</a:t>
            </a:r>
            <a:endParaRPr sz="2000"/>
          </a:p>
          <a:p>
            <a:pPr marL="742950" lvl="1" indent="-285750">
              <a:spcBef>
                <a:spcPts val="400"/>
              </a:spcBef>
              <a:defRPr sz="2000" b="1">
                <a:solidFill>
                  <a:srgbClr val="0070C0"/>
                </a:solidFill>
                <a:latin typeface="Arial"/>
                <a:ea typeface="Arial"/>
                <a:cs typeface="Arial"/>
                <a:sym typeface="Arial"/>
              </a:defRPr>
            </a:pPr>
            <a:endParaRPr sz="2000"/>
          </a:p>
          <a:p>
            <a:pPr marL="0" indent="0">
              <a:buSzTx/>
              <a:buNone/>
              <a:defRPr sz="2000">
                <a:solidFill>
                  <a:srgbClr val="0070C0"/>
                </a:solidFill>
                <a:latin typeface="Arial"/>
                <a:ea typeface="Arial"/>
                <a:cs typeface="Arial"/>
                <a:sym typeface="Arial"/>
              </a:defRPr>
            </a:pPr>
            <a:endParaRPr sz="2000"/>
          </a:p>
          <a:p>
            <a:pPr>
              <a:spcBef>
                <a:spcPts val="800"/>
              </a:spcBef>
              <a:defRPr sz="3600">
                <a:solidFill>
                  <a:srgbClr val="0070C0"/>
                </a:solidFill>
                <a:latin typeface="Arial"/>
                <a:ea typeface="Arial"/>
                <a:cs typeface="Arial"/>
                <a:sym typeface="Arial"/>
              </a:defRPr>
            </a:pPr>
            <a:r>
              <a:t>Early recognition and implementation of lung protective ventilation saves lives. </a:t>
            </a:r>
          </a:p>
        </p:txBody>
      </p:sp>
      <p:pic>
        <p:nvPicPr>
          <p:cNvPr id="266" name="Picture 15" descr="Picture 15"/>
          <p:cNvPicPr>
            <a:picLocks noChangeAspect="1"/>
          </p:cNvPicPr>
          <p:nvPr/>
        </p:nvPicPr>
        <p:blipFill>
          <a:blip r:embed="rId2"/>
          <a:stretch>
            <a:fillRect/>
          </a:stretch>
        </p:blipFill>
        <p:spPr>
          <a:xfrm>
            <a:off x="6248400" y="2850087"/>
            <a:ext cx="702647" cy="460756"/>
          </a:xfrm>
          <a:prstGeom prst="rect">
            <a:avLst/>
          </a:prstGeom>
          <a:ln w="12700">
            <a:miter lim="400000"/>
          </a:ln>
        </p:spPr>
      </p:pic>
      <p:pic>
        <p:nvPicPr>
          <p:cNvPr id="267" name="Image 1" descr="Image 1"/>
          <p:cNvPicPr>
            <a:picLocks noChangeAspect="1"/>
          </p:cNvPicPr>
          <p:nvPr/>
        </p:nvPicPr>
        <p:blipFill>
          <a:blip r:embed="rId3"/>
          <a:stretch>
            <a:fillRect/>
          </a:stretch>
        </p:blipFill>
        <p:spPr>
          <a:xfrm>
            <a:off x="1588972" y="2850087"/>
            <a:ext cx="498834" cy="660958"/>
          </a:xfrm>
          <a:prstGeom prst="rect">
            <a:avLst/>
          </a:prstGeom>
          <a:ln w="12700">
            <a:miter lim="400000"/>
          </a:ln>
        </p:spPr>
      </p:pic>
    </p:spTree>
    <p:extLst>
      <p:ext uri="{BB962C8B-B14F-4D97-AF65-F5344CB8AC3E}">
        <p14:creationId xmlns:p14="http://schemas.microsoft.com/office/powerpoint/2010/main" val="1343114747"/>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Rectangle 6"/>
          <p:cNvSpPr txBox="1">
            <a:spLocks noGrp="1"/>
          </p:cNvSpPr>
          <p:nvPr>
            <p:ph type="title"/>
          </p:nvPr>
        </p:nvSpPr>
        <p:spPr>
          <a:xfrm>
            <a:off x="466890" y="116632"/>
            <a:ext cx="10972801" cy="1143001"/>
          </a:xfrm>
          <a:prstGeom prst="rect">
            <a:avLst/>
          </a:prstGeom>
        </p:spPr>
        <p:txBody>
          <a:bodyPr lIns="0" tIns="0" rIns="0" bIns="0"/>
          <a:lstStyle/>
          <a:p>
            <a:pPr>
              <a:defRPr>
                <a:latin typeface="Arial"/>
                <a:ea typeface="Arial"/>
                <a:cs typeface="Arial"/>
                <a:sym typeface="Arial"/>
              </a:defRPr>
            </a:pPr>
            <a:r>
              <a:t>ARDS: four clinical criteria (1/3) </a:t>
            </a:r>
            <a:br/>
            <a:r>
              <a:rPr sz="2100" b="0"/>
              <a:t>Berlin definition, JAMA 2012</a:t>
            </a:r>
          </a:p>
        </p:txBody>
      </p:sp>
      <p:sp>
        <p:nvSpPr>
          <p:cNvPr id="270" name="Rectangle 7"/>
          <p:cNvSpPr txBox="1">
            <a:spLocks noGrp="1"/>
          </p:cNvSpPr>
          <p:nvPr>
            <p:ph type="body" idx="1"/>
          </p:nvPr>
        </p:nvSpPr>
        <p:spPr>
          <a:xfrm>
            <a:off x="2057398" y="1343371"/>
            <a:ext cx="9109928" cy="5397999"/>
          </a:xfrm>
          <a:prstGeom prst="rect">
            <a:avLst/>
          </a:prstGeom>
        </p:spPr>
        <p:txBody>
          <a:bodyPr lIns="0" tIns="0" rIns="0" bIns="0"/>
          <a:lstStyle/>
          <a:p>
            <a:pPr marL="0" indent="0">
              <a:spcBef>
                <a:spcPts val="700"/>
              </a:spcBef>
              <a:buSzTx/>
              <a:buNone/>
              <a:defRPr sz="3200">
                <a:solidFill>
                  <a:srgbClr val="0070C0"/>
                </a:solidFill>
                <a:latin typeface="Arial"/>
                <a:ea typeface="Arial"/>
                <a:cs typeface="Arial"/>
                <a:sym typeface="Arial"/>
              </a:defRPr>
            </a:pPr>
            <a:r>
              <a:t>1. Acute onset</a:t>
            </a:r>
          </a:p>
          <a:p>
            <a:pPr marL="742950" lvl="1" indent="-285750">
              <a:defRPr>
                <a:solidFill>
                  <a:srgbClr val="0070C0"/>
                </a:solidFill>
                <a:latin typeface="Arial"/>
                <a:ea typeface="Arial"/>
                <a:cs typeface="Arial"/>
                <a:sym typeface="Arial"/>
              </a:defRPr>
            </a:pPr>
            <a:r>
              <a:t>≤1 week of </a:t>
            </a:r>
            <a:r>
              <a:rPr b="1"/>
              <a:t>known insult</a:t>
            </a:r>
            <a:r>
              <a:t> or new or worsening respiratory status. </a:t>
            </a:r>
            <a:endParaRPr sz="2000"/>
          </a:p>
          <a:p>
            <a:pPr marL="742950" lvl="1" indent="-285750">
              <a:spcBef>
                <a:spcPts val="400"/>
              </a:spcBef>
              <a:defRPr sz="2000">
                <a:solidFill>
                  <a:srgbClr val="0070C0"/>
                </a:solidFill>
                <a:latin typeface="Arial"/>
                <a:ea typeface="Arial"/>
                <a:cs typeface="Arial"/>
                <a:sym typeface="Arial"/>
              </a:defRPr>
            </a:pPr>
            <a:endParaRPr sz="2000"/>
          </a:p>
          <a:p>
            <a:pPr marL="742950" lvl="1" indent="-285750">
              <a:spcBef>
                <a:spcPts val="400"/>
              </a:spcBef>
              <a:defRPr sz="2000">
                <a:solidFill>
                  <a:srgbClr val="0070C0"/>
                </a:solidFill>
                <a:latin typeface="Arial"/>
                <a:ea typeface="Arial"/>
                <a:cs typeface="Arial"/>
                <a:sym typeface="Arial"/>
              </a:defRPr>
            </a:pPr>
            <a:endParaRPr sz="2000"/>
          </a:p>
          <a:p>
            <a:pPr marL="0" indent="0">
              <a:spcBef>
                <a:spcPts val="700"/>
              </a:spcBef>
              <a:buSzTx/>
              <a:buNone/>
              <a:defRPr sz="3200">
                <a:solidFill>
                  <a:srgbClr val="0070C0"/>
                </a:solidFill>
                <a:latin typeface="Arial"/>
                <a:ea typeface="Arial"/>
                <a:cs typeface="Arial"/>
                <a:sym typeface="Arial"/>
              </a:defRPr>
            </a:pPr>
            <a:r>
              <a:t>2. Origin of oedema: </a:t>
            </a:r>
          </a:p>
          <a:p>
            <a:pPr marL="742950" lvl="1" indent="-285750">
              <a:defRPr>
                <a:solidFill>
                  <a:srgbClr val="0070C0"/>
                </a:solidFill>
                <a:latin typeface="Arial"/>
                <a:ea typeface="Arial"/>
                <a:cs typeface="Arial"/>
                <a:sym typeface="Arial"/>
              </a:defRPr>
            </a:pPr>
            <a:r>
              <a:t>Respiratory failure not fully explained by cardiac failure or fluid overload. </a:t>
            </a:r>
            <a:endParaRPr sz="2000"/>
          </a:p>
          <a:p>
            <a:pPr marL="742950" lvl="1" indent="-285750">
              <a:spcBef>
                <a:spcPts val="400"/>
              </a:spcBef>
              <a:defRPr sz="2000">
                <a:solidFill>
                  <a:srgbClr val="0070C0"/>
                </a:solidFill>
                <a:latin typeface="Arial"/>
                <a:ea typeface="Arial"/>
                <a:cs typeface="Arial"/>
                <a:sym typeface="Arial"/>
              </a:defRPr>
            </a:pPr>
            <a:endParaRPr sz="2000"/>
          </a:p>
          <a:p>
            <a:pPr marL="742950" lvl="1" indent="-285750">
              <a:defRPr>
                <a:solidFill>
                  <a:srgbClr val="0070C0"/>
                </a:solidFill>
                <a:latin typeface="Arial"/>
                <a:ea typeface="Arial"/>
                <a:cs typeface="Arial"/>
                <a:sym typeface="Arial"/>
              </a:defRPr>
            </a:pPr>
            <a:r>
              <a:t>Need objective assessment (e.g. echocardiography) to exclude hydrostatic cause of oedema if no risk factor present.</a:t>
            </a:r>
          </a:p>
        </p:txBody>
      </p:sp>
    </p:spTree>
    <p:extLst>
      <p:ext uri="{BB962C8B-B14F-4D97-AF65-F5344CB8AC3E}">
        <p14:creationId xmlns:p14="http://schemas.microsoft.com/office/powerpoint/2010/main" val="276098124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Rectangle 6"/>
          <p:cNvSpPr txBox="1">
            <a:spLocks noGrp="1"/>
          </p:cNvSpPr>
          <p:nvPr>
            <p:ph type="title"/>
          </p:nvPr>
        </p:nvSpPr>
        <p:spPr>
          <a:xfrm>
            <a:off x="466890" y="116632"/>
            <a:ext cx="10972801" cy="1143001"/>
          </a:xfrm>
          <a:prstGeom prst="rect">
            <a:avLst/>
          </a:prstGeom>
        </p:spPr>
        <p:txBody>
          <a:bodyPr lIns="0" tIns="0" rIns="0" bIns="0"/>
          <a:lstStyle/>
          <a:p>
            <a:pPr>
              <a:defRPr>
                <a:latin typeface="Arial"/>
                <a:ea typeface="Arial"/>
                <a:cs typeface="Arial"/>
                <a:sym typeface="Arial"/>
              </a:defRPr>
            </a:pPr>
            <a:r>
              <a:t>ARDS: four clinical criteria (2/3) </a:t>
            </a:r>
            <a:br/>
            <a:r>
              <a:rPr sz="2100" b="0"/>
              <a:t>Berlin definition, JAMA 2012</a:t>
            </a:r>
          </a:p>
        </p:txBody>
      </p:sp>
      <p:sp>
        <p:nvSpPr>
          <p:cNvPr id="273" name="Content Placeholder 1"/>
          <p:cNvSpPr txBox="1">
            <a:spLocks noGrp="1"/>
          </p:cNvSpPr>
          <p:nvPr>
            <p:ph type="body" idx="1"/>
          </p:nvPr>
        </p:nvSpPr>
        <p:spPr>
          <a:xfrm>
            <a:off x="1524480" y="1337617"/>
            <a:ext cx="9109924" cy="4575847"/>
          </a:xfrm>
          <a:prstGeom prst="rect">
            <a:avLst/>
          </a:prstGeom>
        </p:spPr>
        <p:txBody>
          <a:bodyPr/>
          <a:lstStyle>
            <a:lvl1pPr marL="0" indent="0">
              <a:buSzTx/>
              <a:buNone/>
              <a:defRPr>
                <a:solidFill>
                  <a:srgbClr val="0070C0"/>
                </a:solidFill>
                <a:latin typeface="Arial"/>
                <a:ea typeface="Arial"/>
                <a:cs typeface="Arial"/>
                <a:sym typeface="Arial"/>
              </a:defRPr>
            </a:lvl1pPr>
          </a:lstStyle>
          <a:p>
            <a:r>
              <a:t>3. Severity of oxygenation impairment (if ABG available)</a:t>
            </a:r>
          </a:p>
        </p:txBody>
      </p:sp>
      <p:graphicFrame>
        <p:nvGraphicFramePr>
          <p:cNvPr id="274" name="Tableau 5"/>
          <p:cNvGraphicFramePr/>
          <p:nvPr>
            <p:extLst>
              <p:ext uri="{D42A27DB-BD31-4B8C-83A1-F6EECF244321}">
                <p14:modId xmlns:p14="http://schemas.microsoft.com/office/powerpoint/2010/main" val="46013859"/>
              </p:ext>
            </p:extLst>
          </p:nvPr>
        </p:nvGraphicFramePr>
        <p:xfrm>
          <a:off x="1845566" y="1919319"/>
          <a:ext cx="8646293" cy="3655777"/>
        </p:xfrm>
        <a:graphic>
          <a:graphicData uri="http://schemas.openxmlformats.org/drawingml/2006/table">
            <a:tbl>
              <a:tblPr>
                <a:tableStyleId>{4C3C2611-4C71-4FC5-86AE-919BDF0F9419}</a:tableStyleId>
              </a:tblPr>
              <a:tblGrid>
                <a:gridCol w="2503417">
                  <a:extLst>
                    <a:ext uri="{9D8B030D-6E8A-4147-A177-3AD203B41FA5}">
                      <a16:colId xmlns:a16="http://schemas.microsoft.com/office/drawing/2014/main" val="20000"/>
                    </a:ext>
                  </a:extLst>
                </a:gridCol>
                <a:gridCol w="2804140">
                  <a:extLst>
                    <a:ext uri="{9D8B030D-6E8A-4147-A177-3AD203B41FA5}">
                      <a16:colId xmlns:a16="http://schemas.microsoft.com/office/drawing/2014/main" val="20001"/>
                    </a:ext>
                  </a:extLst>
                </a:gridCol>
                <a:gridCol w="3338736">
                  <a:extLst>
                    <a:ext uri="{9D8B030D-6E8A-4147-A177-3AD203B41FA5}">
                      <a16:colId xmlns:a16="http://schemas.microsoft.com/office/drawing/2014/main" val="20002"/>
                    </a:ext>
                  </a:extLst>
                </a:gridCol>
              </a:tblGrid>
              <a:tr h="890050">
                <a:tc>
                  <a:txBody>
                    <a:bodyPr/>
                    <a:lstStyle/>
                    <a:p>
                      <a:pPr algn="ctr" defTabSz="457200">
                        <a:defRPr sz="1800"/>
                      </a:pPr>
                      <a:r>
                        <a:rPr sz="2200" b="1">
                          <a:solidFill>
                            <a:srgbClr val="FFFFFF"/>
                          </a:solidFill>
                          <a:latin typeface="Arial"/>
                          <a:ea typeface="Arial"/>
                          <a:cs typeface="Arial"/>
                          <a:sym typeface="Arial"/>
                        </a:rPr>
                        <a:t>Disease severity</a:t>
                      </a:r>
                    </a:p>
                  </a:txBody>
                  <a:tcPr marL="41453" marR="41453" marT="41453" marB="41453" horzOverflow="overflow">
                    <a:lnB w="38100">
                      <a:solidFill>
                        <a:srgbClr val="FFFFFF"/>
                      </a:solidFill>
                    </a:lnB>
                    <a:solidFill>
                      <a:srgbClr val="1E7FB8"/>
                    </a:solidFill>
                  </a:tcPr>
                </a:tc>
                <a:tc>
                  <a:txBody>
                    <a:bodyPr/>
                    <a:lstStyle/>
                    <a:p>
                      <a:pPr algn="ctr" defTabSz="457200">
                        <a:defRPr sz="2200" b="1">
                          <a:solidFill>
                            <a:srgbClr val="FFFFFF"/>
                          </a:solidFill>
                          <a:latin typeface="Arial"/>
                          <a:ea typeface="Arial"/>
                          <a:cs typeface="Arial"/>
                          <a:sym typeface="Arial"/>
                        </a:defRPr>
                      </a:pPr>
                      <a:r>
                        <a:rPr dirty="0"/>
                        <a:t>PaO</a:t>
                      </a:r>
                      <a:r>
                        <a:rPr baseline="-25000" dirty="0"/>
                        <a:t>2</a:t>
                      </a:r>
                      <a:r>
                        <a:rPr dirty="0"/>
                        <a:t>/FiO</a:t>
                      </a:r>
                      <a:r>
                        <a:rPr baseline="-25000" dirty="0"/>
                        <a:t>2</a:t>
                      </a:r>
                      <a:endParaRPr lang="es-ES" baseline="-25000" dirty="0"/>
                    </a:p>
                    <a:p>
                      <a:pPr algn="ctr" defTabSz="457200">
                        <a:defRPr sz="2200" b="1">
                          <a:solidFill>
                            <a:srgbClr val="FFFFFF"/>
                          </a:solidFill>
                          <a:latin typeface="Arial"/>
                          <a:ea typeface="Arial"/>
                          <a:cs typeface="Arial"/>
                          <a:sym typeface="Arial"/>
                        </a:defRPr>
                      </a:pPr>
                      <a:r>
                        <a:rPr lang="es-ES" baseline="-25000" dirty="0"/>
                        <a:t>(SpO2/FiO2)</a:t>
                      </a:r>
                      <a:endParaRPr baseline="-25000" dirty="0"/>
                    </a:p>
                  </a:txBody>
                  <a:tcPr marL="41453" marR="41453" marT="41453" marB="41453" horzOverflow="overflow">
                    <a:lnB w="38100">
                      <a:solidFill>
                        <a:srgbClr val="FFFFFF"/>
                      </a:solidFill>
                    </a:lnB>
                    <a:solidFill>
                      <a:srgbClr val="1E7FB8"/>
                    </a:solidFill>
                  </a:tcPr>
                </a:tc>
                <a:tc>
                  <a:txBody>
                    <a:bodyPr/>
                    <a:lstStyle/>
                    <a:p>
                      <a:pPr algn="ctr" defTabSz="457200">
                        <a:defRPr sz="1800"/>
                      </a:pPr>
                      <a:r>
                        <a:rPr sz="2200" b="1">
                          <a:solidFill>
                            <a:srgbClr val="FFFFFF"/>
                          </a:solidFill>
                          <a:latin typeface="Arial"/>
                          <a:ea typeface="Arial"/>
                          <a:cs typeface="Arial"/>
                          <a:sym typeface="Arial"/>
                        </a:rPr>
                        <a:t>PEEP</a:t>
                      </a:r>
                    </a:p>
                  </a:txBody>
                  <a:tcPr marL="41453" marR="41453" marT="41453" marB="41453" horzOverflow="overflow">
                    <a:lnB w="38100">
                      <a:solidFill>
                        <a:srgbClr val="FFFFFF"/>
                      </a:solidFill>
                    </a:lnB>
                    <a:solidFill>
                      <a:srgbClr val="1E7FB8"/>
                    </a:solidFill>
                  </a:tcPr>
                </a:tc>
                <a:extLst>
                  <a:ext uri="{0D108BD9-81ED-4DB2-BD59-A6C34878D82A}">
                    <a16:rowId xmlns:a16="http://schemas.microsoft.com/office/drawing/2014/main" val="10000"/>
                  </a:ext>
                </a:extLst>
              </a:tr>
              <a:tr h="890050">
                <a:tc>
                  <a:txBody>
                    <a:bodyPr/>
                    <a:lstStyle/>
                    <a:p>
                      <a:pPr algn="l" defTabSz="457200">
                        <a:defRPr sz="1800"/>
                      </a:pPr>
                      <a:r>
                        <a:rPr sz="2200" b="1">
                          <a:solidFill>
                            <a:srgbClr val="0070C0"/>
                          </a:solidFill>
                          <a:latin typeface="Arial"/>
                          <a:ea typeface="Arial"/>
                          <a:cs typeface="Arial"/>
                          <a:sym typeface="Arial"/>
                        </a:rPr>
                        <a:t>Mild ARDS</a:t>
                      </a:r>
                    </a:p>
                  </a:txBody>
                  <a:tcPr marL="41453" marR="41453" marT="41453" marB="41453" horzOverflow="overflow">
                    <a:lnT w="38100">
                      <a:solidFill>
                        <a:srgbClr val="FFFFFF"/>
                      </a:solidFill>
                    </a:lnT>
                    <a:solidFill>
                      <a:srgbClr val="96CCEE"/>
                    </a:solidFill>
                  </a:tcPr>
                </a:tc>
                <a:tc>
                  <a:txBody>
                    <a:bodyPr/>
                    <a:lstStyle/>
                    <a:p>
                      <a:pPr algn="l" defTabSz="457200">
                        <a:defRPr sz="2200">
                          <a:solidFill>
                            <a:srgbClr val="0070C0"/>
                          </a:solidFill>
                          <a:latin typeface="Arial"/>
                          <a:ea typeface="Arial"/>
                          <a:cs typeface="Arial"/>
                          <a:sym typeface="Arial"/>
                        </a:defRPr>
                      </a:pPr>
                      <a:r>
                        <a:rPr dirty="0"/>
                        <a:t>200 &lt; x ≤ </a:t>
                      </a:r>
                      <a:r>
                        <a:rPr b="1" dirty="0"/>
                        <a:t>300</a:t>
                      </a:r>
                      <a:r>
                        <a:rPr u="sng" dirty="0"/>
                        <a:t> </a:t>
                      </a:r>
                    </a:p>
                  </a:txBody>
                  <a:tcPr marL="41453" marR="41453" marT="41453" marB="41453" horzOverflow="overflow">
                    <a:lnT w="38100">
                      <a:solidFill>
                        <a:srgbClr val="FFFFFF"/>
                      </a:solidFill>
                    </a:lnT>
                    <a:solidFill>
                      <a:srgbClr val="96CCEE"/>
                    </a:solidFill>
                  </a:tcPr>
                </a:tc>
                <a:tc>
                  <a:txBody>
                    <a:bodyPr/>
                    <a:lstStyle/>
                    <a:p>
                      <a:pPr algn="l" defTabSz="457200">
                        <a:defRPr sz="2200">
                          <a:solidFill>
                            <a:srgbClr val="0070C0"/>
                          </a:solidFill>
                          <a:latin typeface="Arial"/>
                          <a:ea typeface="Arial"/>
                          <a:cs typeface="Arial"/>
                          <a:sym typeface="Arial"/>
                        </a:defRPr>
                      </a:pPr>
                      <a:r>
                        <a:t>≥ 5 cm H</a:t>
                      </a:r>
                      <a:r>
                        <a:rPr baseline="-25000"/>
                        <a:t>2</a:t>
                      </a:r>
                      <a:r>
                        <a:t>O (or CPAP)</a:t>
                      </a:r>
                    </a:p>
                  </a:txBody>
                  <a:tcPr marL="41453" marR="41453" marT="41453" marB="41453" horzOverflow="overflow">
                    <a:lnT w="38100">
                      <a:solidFill>
                        <a:srgbClr val="FFFFFF"/>
                      </a:solidFill>
                    </a:lnT>
                    <a:solidFill>
                      <a:srgbClr val="96CCEE"/>
                    </a:solidFill>
                  </a:tcPr>
                </a:tc>
                <a:extLst>
                  <a:ext uri="{0D108BD9-81ED-4DB2-BD59-A6C34878D82A}">
                    <a16:rowId xmlns:a16="http://schemas.microsoft.com/office/drawing/2014/main" val="10001"/>
                  </a:ext>
                </a:extLst>
              </a:tr>
              <a:tr h="946665">
                <a:tc>
                  <a:txBody>
                    <a:bodyPr/>
                    <a:lstStyle/>
                    <a:p>
                      <a:pPr algn="l" defTabSz="457200">
                        <a:defRPr sz="1800"/>
                      </a:pPr>
                      <a:r>
                        <a:rPr sz="2200" b="1">
                          <a:solidFill>
                            <a:srgbClr val="0070C0"/>
                          </a:solidFill>
                          <a:latin typeface="Arial"/>
                          <a:ea typeface="Arial"/>
                          <a:cs typeface="Arial"/>
                          <a:sym typeface="Arial"/>
                        </a:rPr>
                        <a:t>Moderate ARDS</a:t>
                      </a:r>
                    </a:p>
                  </a:txBody>
                  <a:tcPr marL="41453" marR="41453" marT="41453" marB="41453" horzOverflow="overflow">
                    <a:solidFill>
                      <a:srgbClr val="DCE9F8"/>
                    </a:solidFill>
                  </a:tcPr>
                </a:tc>
                <a:tc>
                  <a:txBody>
                    <a:bodyPr/>
                    <a:lstStyle/>
                    <a:p>
                      <a:pPr algn="l" defTabSz="457200">
                        <a:defRPr sz="1800"/>
                      </a:pPr>
                      <a:r>
                        <a:rPr sz="2200">
                          <a:solidFill>
                            <a:srgbClr val="0070C0"/>
                          </a:solidFill>
                          <a:latin typeface="Arial"/>
                          <a:ea typeface="Arial"/>
                          <a:cs typeface="Arial"/>
                          <a:sym typeface="Arial"/>
                        </a:rPr>
                        <a:t>100 &lt; x ≤ 200</a:t>
                      </a:r>
                    </a:p>
                  </a:txBody>
                  <a:tcPr marL="41453" marR="41453" marT="41453" marB="41453" horzOverflow="overflow">
                    <a:solidFill>
                      <a:srgbClr val="DCE9F8"/>
                    </a:solidFill>
                  </a:tcPr>
                </a:tc>
                <a:tc>
                  <a:txBody>
                    <a:bodyPr/>
                    <a:lstStyle/>
                    <a:p>
                      <a:pPr algn="l" defTabSz="457200">
                        <a:defRPr sz="2200">
                          <a:solidFill>
                            <a:srgbClr val="0070C0"/>
                          </a:solidFill>
                          <a:latin typeface="Arial"/>
                          <a:ea typeface="Arial"/>
                          <a:cs typeface="Arial"/>
                          <a:sym typeface="Arial"/>
                        </a:defRPr>
                      </a:pPr>
                      <a:r>
                        <a:t>≥ 5 cm H</a:t>
                      </a:r>
                      <a:r>
                        <a:rPr baseline="-25000"/>
                        <a:t>2</a:t>
                      </a:r>
                      <a:r>
                        <a:t>O</a:t>
                      </a:r>
                    </a:p>
                  </a:txBody>
                  <a:tcPr marL="41453" marR="41453" marT="41453" marB="41453" horzOverflow="overflow">
                    <a:solidFill>
                      <a:srgbClr val="DCE9F8"/>
                    </a:solidFill>
                  </a:tcPr>
                </a:tc>
                <a:extLst>
                  <a:ext uri="{0D108BD9-81ED-4DB2-BD59-A6C34878D82A}">
                    <a16:rowId xmlns:a16="http://schemas.microsoft.com/office/drawing/2014/main" val="10002"/>
                  </a:ext>
                </a:extLst>
              </a:tr>
              <a:tr h="929012">
                <a:tc>
                  <a:txBody>
                    <a:bodyPr/>
                    <a:lstStyle/>
                    <a:p>
                      <a:pPr algn="l" defTabSz="457200">
                        <a:defRPr sz="1800"/>
                      </a:pPr>
                      <a:r>
                        <a:rPr sz="2200" b="1">
                          <a:solidFill>
                            <a:srgbClr val="0070C0"/>
                          </a:solidFill>
                          <a:latin typeface="Arial"/>
                          <a:ea typeface="Arial"/>
                          <a:cs typeface="Arial"/>
                          <a:sym typeface="Arial"/>
                        </a:rPr>
                        <a:t>Severe ARDS</a:t>
                      </a:r>
                    </a:p>
                  </a:txBody>
                  <a:tcPr marL="41453" marR="41453" marT="41453" marB="41453" horzOverflow="overflow">
                    <a:solidFill>
                      <a:srgbClr val="96CCEE"/>
                    </a:solidFill>
                  </a:tcPr>
                </a:tc>
                <a:tc>
                  <a:txBody>
                    <a:bodyPr/>
                    <a:lstStyle/>
                    <a:p>
                      <a:pPr algn="l" defTabSz="457200">
                        <a:defRPr sz="1800"/>
                      </a:pPr>
                      <a:r>
                        <a:rPr sz="2200">
                          <a:solidFill>
                            <a:srgbClr val="0070C0"/>
                          </a:solidFill>
                          <a:latin typeface="Arial"/>
                          <a:ea typeface="Arial"/>
                          <a:cs typeface="Arial"/>
                          <a:sym typeface="Arial"/>
                        </a:rPr>
                        <a:t>x ≤ 100 </a:t>
                      </a:r>
                    </a:p>
                  </a:txBody>
                  <a:tcPr marL="41453" marR="41453" marT="41453" marB="41453" horzOverflow="overflow">
                    <a:solidFill>
                      <a:srgbClr val="96CCEE"/>
                    </a:solidFill>
                  </a:tcPr>
                </a:tc>
                <a:tc>
                  <a:txBody>
                    <a:bodyPr/>
                    <a:lstStyle/>
                    <a:p>
                      <a:pPr algn="l" defTabSz="457200">
                        <a:defRPr sz="2200">
                          <a:solidFill>
                            <a:srgbClr val="0070C0"/>
                          </a:solidFill>
                          <a:latin typeface="Arial"/>
                          <a:ea typeface="Arial"/>
                          <a:cs typeface="Arial"/>
                          <a:sym typeface="Arial"/>
                        </a:defRPr>
                      </a:pPr>
                      <a:r>
                        <a:rPr dirty="0"/>
                        <a:t>≥ 5 cm H</a:t>
                      </a:r>
                      <a:r>
                        <a:rPr baseline="-25000" dirty="0"/>
                        <a:t>2</a:t>
                      </a:r>
                      <a:r>
                        <a:rPr dirty="0"/>
                        <a:t>O</a:t>
                      </a:r>
                    </a:p>
                  </a:txBody>
                  <a:tcPr marL="41453" marR="41453" marT="41453" marB="41453" horzOverflow="overflow">
                    <a:solidFill>
                      <a:srgbClr val="96CCEE"/>
                    </a:solidFill>
                  </a:tcPr>
                </a:tc>
                <a:extLst>
                  <a:ext uri="{0D108BD9-81ED-4DB2-BD59-A6C34878D82A}">
                    <a16:rowId xmlns:a16="http://schemas.microsoft.com/office/drawing/2014/main" val="10003"/>
                  </a:ext>
                </a:extLst>
              </a:tr>
            </a:tbl>
          </a:graphicData>
        </a:graphic>
      </p:graphicFrame>
      <p:sp>
        <p:nvSpPr>
          <p:cNvPr id="275" name="Rectangle 3"/>
          <p:cNvSpPr txBox="1"/>
          <p:nvPr/>
        </p:nvSpPr>
        <p:spPr>
          <a:xfrm>
            <a:off x="1753060" y="5704680"/>
            <a:ext cx="8801067" cy="74298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ctr">
              <a:defRPr sz="2100">
                <a:latin typeface="Arial"/>
                <a:ea typeface="Arial"/>
                <a:cs typeface="Arial"/>
                <a:sym typeface="Arial"/>
              </a:defRPr>
            </a:pPr>
            <a:r>
              <a:t>*If altitude is higher than 1000 m, then correction factor should be calculated as follows: PaO</a:t>
            </a:r>
            <a:r>
              <a:rPr baseline="-25000"/>
              <a:t>2</a:t>
            </a:r>
            <a:r>
              <a:t>/FiO</a:t>
            </a:r>
            <a:r>
              <a:rPr baseline="-25000"/>
              <a:t>2 </a:t>
            </a:r>
            <a:r>
              <a:t>x barometric pressure/760 mmHg.</a:t>
            </a:r>
            <a:r>
              <a:rPr b="1" baseline="30000"/>
              <a:t> </a:t>
            </a:r>
          </a:p>
        </p:txBody>
      </p:sp>
    </p:spTree>
    <p:extLst>
      <p:ext uri="{BB962C8B-B14F-4D97-AF65-F5344CB8AC3E}">
        <p14:creationId xmlns:p14="http://schemas.microsoft.com/office/powerpoint/2010/main" val="2344305114"/>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Rectangle 6"/>
          <p:cNvSpPr txBox="1">
            <a:spLocks noGrp="1"/>
          </p:cNvSpPr>
          <p:nvPr>
            <p:ph type="title"/>
          </p:nvPr>
        </p:nvSpPr>
        <p:spPr>
          <a:xfrm>
            <a:off x="466890" y="116632"/>
            <a:ext cx="10972801" cy="1143001"/>
          </a:xfrm>
          <a:prstGeom prst="rect">
            <a:avLst/>
          </a:prstGeom>
        </p:spPr>
        <p:txBody>
          <a:bodyPr lIns="0" tIns="0" rIns="0" bIns="0"/>
          <a:lstStyle/>
          <a:p>
            <a:pPr>
              <a:defRPr>
                <a:latin typeface="Arial"/>
                <a:ea typeface="Arial"/>
                <a:cs typeface="Arial"/>
                <a:sym typeface="Arial"/>
              </a:defRPr>
            </a:pPr>
            <a:r>
              <a:t>ARDS: four clinical criteria </a:t>
            </a:r>
            <a:br/>
            <a:r>
              <a:rPr sz="2100" b="0"/>
              <a:t>Berlin definition, JAMA 2012</a:t>
            </a:r>
          </a:p>
        </p:txBody>
      </p:sp>
      <p:sp>
        <p:nvSpPr>
          <p:cNvPr id="278" name="Rectangle 7"/>
          <p:cNvSpPr txBox="1">
            <a:spLocks noGrp="1"/>
          </p:cNvSpPr>
          <p:nvPr>
            <p:ph type="body" idx="1"/>
          </p:nvPr>
        </p:nvSpPr>
        <p:spPr>
          <a:xfrm>
            <a:off x="1524480" y="1460004"/>
            <a:ext cx="9109924" cy="5397999"/>
          </a:xfrm>
          <a:prstGeom prst="rect">
            <a:avLst/>
          </a:prstGeom>
        </p:spPr>
        <p:txBody>
          <a:bodyPr lIns="0" tIns="0" rIns="0" bIns="0"/>
          <a:lstStyle>
            <a:lvl1pPr marL="0" indent="0">
              <a:buSzTx/>
              <a:buNone/>
              <a:defRPr>
                <a:solidFill>
                  <a:srgbClr val="0070C0"/>
                </a:solidFill>
                <a:latin typeface="Arial"/>
                <a:ea typeface="Arial"/>
                <a:cs typeface="Arial"/>
                <a:sym typeface="Arial"/>
              </a:defRPr>
            </a:lvl1pPr>
          </a:lstStyle>
          <a:p>
            <a:r>
              <a:t>4. Bilateral opacities, not fully explained by effusions, lobar/lung collapse or nodules on chest x-ray or CT. </a:t>
            </a:r>
          </a:p>
        </p:txBody>
      </p:sp>
      <p:pic>
        <p:nvPicPr>
          <p:cNvPr id="279" name="Picture 1" descr="Picture 1"/>
          <p:cNvPicPr>
            <a:picLocks noChangeAspect="1"/>
          </p:cNvPicPr>
          <p:nvPr/>
        </p:nvPicPr>
        <p:blipFill>
          <a:blip r:embed="rId2"/>
          <a:stretch>
            <a:fillRect/>
          </a:stretch>
        </p:blipFill>
        <p:spPr>
          <a:xfrm>
            <a:off x="6339814" y="2576833"/>
            <a:ext cx="4290754" cy="4066136"/>
          </a:xfrm>
          <a:prstGeom prst="rect">
            <a:avLst/>
          </a:prstGeom>
          <a:ln w="12700">
            <a:miter lim="400000"/>
          </a:ln>
        </p:spPr>
      </p:pic>
      <p:pic>
        <p:nvPicPr>
          <p:cNvPr id="280" name="Picture 4" descr="Picture 4"/>
          <p:cNvPicPr>
            <a:picLocks noChangeAspect="1"/>
          </p:cNvPicPr>
          <p:nvPr/>
        </p:nvPicPr>
        <p:blipFill>
          <a:blip r:embed="rId3"/>
          <a:stretch>
            <a:fillRect/>
          </a:stretch>
        </p:blipFill>
        <p:spPr>
          <a:xfrm>
            <a:off x="1764931" y="2565316"/>
            <a:ext cx="4249001" cy="3317412"/>
          </a:xfrm>
          <a:prstGeom prst="rect">
            <a:avLst/>
          </a:prstGeom>
          <a:ln w="12700">
            <a:miter lim="400000"/>
          </a:ln>
        </p:spPr>
      </p:pic>
      <p:sp>
        <p:nvSpPr>
          <p:cNvPr id="281" name="Text Box 25"/>
          <p:cNvSpPr txBox="1"/>
          <p:nvPr/>
        </p:nvSpPr>
        <p:spPr>
          <a:xfrm>
            <a:off x="3024446" y="6240488"/>
            <a:ext cx="2177764" cy="22698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r">
              <a:spcBef>
                <a:spcPts val="600"/>
              </a:spcBef>
              <a:defRPr sz="1000">
                <a:solidFill>
                  <a:srgbClr val="000066"/>
                </a:solidFill>
                <a:latin typeface="Arial"/>
                <a:ea typeface="Arial"/>
                <a:cs typeface="Arial"/>
                <a:sym typeface="Arial"/>
              </a:defRPr>
            </a:lvl1pPr>
          </a:lstStyle>
          <a:p>
            <a:r>
              <a:t>Courtesy Dr. WR Webb/UCSF</a:t>
            </a:r>
          </a:p>
        </p:txBody>
      </p:sp>
    </p:spTree>
    <p:extLst>
      <p:ext uri="{BB962C8B-B14F-4D97-AF65-F5344CB8AC3E}">
        <p14:creationId xmlns:p14="http://schemas.microsoft.com/office/powerpoint/2010/main" val="2852057945"/>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Rectangle 6"/>
          <p:cNvSpPr txBox="1">
            <a:spLocks noGrp="1"/>
          </p:cNvSpPr>
          <p:nvPr>
            <p:ph type="title"/>
          </p:nvPr>
        </p:nvSpPr>
        <p:spPr>
          <a:xfrm>
            <a:off x="466890" y="116632"/>
            <a:ext cx="10972801" cy="1143001"/>
          </a:xfrm>
          <a:prstGeom prst="rect">
            <a:avLst/>
          </a:prstGeom>
        </p:spPr>
        <p:txBody>
          <a:bodyPr lIns="0" tIns="0" rIns="0" bIns="0"/>
          <a:lstStyle>
            <a:lvl1pPr>
              <a:defRPr>
                <a:latin typeface="Arial"/>
                <a:ea typeface="Arial"/>
                <a:cs typeface="Arial"/>
                <a:sym typeface="Arial"/>
              </a:defRPr>
            </a:lvl1pPr>
          </a:lstStyle>
          <a:p>
            <a:r>
              <a:t>ARDS in resource-limited settings</a:t>
            </a:r>
          </a:p>
        </p:txBody>
      </p:sp>
      <p:sp>
        <p:nvSpPr>
          <p:cNvPr id="284" name="Content Placeholder 1"/>
          <p:cNvSpPr txBox="1">
            <a:spLocks noGrp="1"/>
          </p:cNvSpPr>
          <p:nvPr>
            <p:ph type="body" idx="1"/>
          </p:nvPr>
        </p:nvSpPr>
        <p:spPr>
          <a:xfrm>
            <a:off x="1524481" y="1460004"/>
            <a:ext cx="9536118" cy="4575847"/>
          </a:xfrm>
          <a:prstGeom prst="rect">
            <a:avLst/>
          </a:prstGeom>
        </p:spPr>
        <p:txBody>
          <a:bodyPr/>
          <a:lstStyle/>
          <a:p>
            <a:pPr>
              <a:defRPr b="1">
                <a:solidFill>
                  <a:srgbClr val="0070C0"/>
                </a:solidFill>
              </a:defRPr>
            </a:pPr>
            <a:r>
              <a:t>Kigali-modification of Berlin criteria </a:t>
            </a:r>
            <a:r>
              <a:rPr>
                <a:latin typeface="Arial"/>
                <a:ea typeface="Arial"/>
                <a:cs typeface="Arial"/>
                <a:sym typeface="Arial"/>
              </a:rPr>
              <a:t>clinical </a:t>
            </a:r>
            <a:r>
              <a:rPr>
                <a:solidFill>
                  <a:srgbClr val="FFFFFF"/>
                </a:solidFill>
                <a:latin typeface="Arial"/>
                <a:ea typeface="Arial"/>
                <a:cs typeface="Arial"/>
                <a:sym typeface="Arial"/>
              </a:rPr>
              <a:t>trial proposed Kigali modification of Berlin criteria for resource-constrained setting</a:t>
            </a:r>
          </a:p>
        </p:txBody>
      </p:sp>
      <p:graphicFrame>
        <p:nvGraphicFramePr>
          <p:cNvPr id="285" name="Tableau 5"/>
          <p:cNvGraphicFramePr/>
          <p:nvPr/>
        </p:nvGraphicFramePr>
        <p:xfrm>
          <a:off x="1967951" y="2133600"/>
          <a:ext cx="8293529" cy="3978537"/>
        </p:xfrm>
        <a:graphic>
          <a:graphicData uri="http://schemas.openxmlformats.org/drawingml/2006/table">
            <a:tbl>
              <a:tblPr>
                <a:tableStyleId>{4C3C2611-4C71-4FC5-86AE-919BDF0F9419}</a:tableStyleId>
              </a:tblPr>
              <a:tblGrid>
                <a:gridCol w="4107929">
                  <a:extLst>
                    <a:ext uri="{9D8B030D-6E8A-4147-A177-3AD203B41FA5}">
                      <a16:colId xmlns:a16="http://schemas.microsoft.com/office/drawing/2014/main" val="20000"/>
                    </a:ext>
                  </a:extLst>
                </a:gridCol>
                <a:gridCol w="4185600">
                  <a:extLst>
                    <a:ext uri="{9D8B030D-6E8A-4147-A177-3AD203B41FA5}">
                      <a16:colId xmlns:a16="http://schemas.microsoft.com/office/drawing/2014/main" val="20001"/>
                    </a:ext>
                  </a:extLst>
                </a:gridCol>
              </a:tblGrid>
              <a:tr h="1014114">
                <a:tc>
                  <a:txBody>
                    <a:bodyPr/>
                    <a:lstStyle/>
                    <a:p>
                      <a:pPr algn="ctr" defTabSz="457200">
                        <a:defRPr sz="1800"/>
                      </a:pPr>
                      <a:r>
                        <a:rPr sz="2200" b="1">
                          <a:solidFill>
                            <a:srgbClr val="FFFFFF"/>
                          </a:solidFill>
                          <a:latin typeface="Arial"/>
                          <a:ea typeface="Arial"/>
                          <a:cs typeface="Arial"/>
                          <a:sym typeface="Arial"/>
                        </a:rPr>
                        <a:t>Challenge</a:t>
                      </a:r>
                    </a:p>
                  </a:txBody>
                  <a:tcPr marL="41453" marR="41453" marT="41453" marB="41453" horzOverflow="overflow">
                    <a:lnB w="38100">
                      <a:solidFill>
                        <a:srgbClr val="FFFFFF"/>
                      </a:solidFill>
                    </a:lnB>
                    <a:solidFill>
                      <a:srgbClr val="1E7FB8"/>
                    </a:solidFill>
                  </a:tcPr>
                </a:tc>
                <a:tc>
                  <a:txBody>
                    <a:bodyPr/>
                    <a:lstStyle/>
                    <a:p>
                      <a:pPr algn="ctr" defTabSz="457200">
                        <a:defRPr sz="1800"/>
                      </a:pPr>
                      <a:r>
                        <a:rPr sz="2200" b="1">
                          <a:solidFill>
                            <a:srgbClr val="FFFFFF"/>
                          </a:solidFill>
                          <a:latin typeface="Arial"/>
                          <a:ea typeface="Arial"/>
                          <a:cs typeface="Arial"/>
                          <a:sym typeface="Arial"/>
                        </a:rPr>
                        <a:t>Adaptation </a:t>
                      </a:r>
                    </a:p>
                  </a:txBody>
                  <a:tcPr marL="41453" marR="41453" marT="41453" marB="41453" horzOverflow="overflow">
                    <a:lnB w="38100">
                      <a:solidFill>
                        <a:srgbClr val="FFFFFF"/>
                      </a:solidFill>
                    </a:lnB>
                    <a:solidFill>
                      <a:srgbClr val="1E7FB8"/>
                    </a:solidFill>
                  </a:tcPr>
                </a:tc>
                <a:extLst>
                  <a:ext uri="{0D108BD9-81ED-4DB2-BD59-A6C34878D82A}">
                    <a16:rowId xmlns:a16="http://schemas.microsoft.com/office/drawing/2014/main" val="10000"/>
                  </a:ext>
                </a:extLst>
              </a:tr>
              <a:tr h="1078130">
                <a:tc>
                  <a:txBody>
                    <a:bodyPr/>
                    <a:lstStyle/>
                    <a:p>
                      <a:pPr algn="l" defTabSz="457200">
                        <a:defRPr sz="1800"/>
                      </a:pPr>
                      <a:r>
                        <a:rPr sz="2200">
                          <a:solidFill>
                            <a:srgbClr val="0070C0"/>
                          </a:solidFill>
                          <a:latin typeface="Arial"/>
                          <a:ea typeface="Arial"/>
                          <a:cs typeface="Arial"/>
                          <a:sym typeface="Arial"/>
                        </a:rPr>
                        <a:t>No arterial blood gas analyser to assess degree of hypoxaemia</a:t>
                      </a:r>
                    </a:p>
                  </a:txBody>
                  <a:tcPr marL="41453" marR="41453" marT="41453" marB="41453" horzOverflow="overflow">
                    <a:lnT w="38100">
                      <a:solidFill>
                        <a:srgbClr val="FFFFFF"/>
                      </a:solidFill>
                    </a:lnT>
                    <a:solidFill>
                      <a:srgbClr val="96CCEE"/>
                    </a:solidFill>
                  </a:tcPr>
                </a:tc>
                <a:tc>
                  <a:txBody>
                    <a:bodyPr/>
                    <a:lstStyle/>
                    <a:p>
                      <a:pPr algn="l" defTabSz="457200">
                        <a:defRPr sz="2200">
                          <a:solidFill>
                            <a:srgbClr val="0070C0"/>
                          </a:solidFill>
                          <a:latin typeface="Arial"/>
                          <a:ea typeface="Arial"/>
                          <a:cs typeface="Arial"/>
                          <a:sym typeface="Arial"/>
                        </a:defRPr>
                      </a:pPr>
                      <a:r>
                        <a:t>SpO</a:t>
                      </a:r>
                      <a:r>
                        <a:rPr baseline="-25000"/>
                        <a:t>2</a:t>
                      </a:r>
                      <a:r>
                        <a:t>/FiO</a:t>
                      </a:r>
                      <a:r>
                        <a:rPr baseline="-25000"/>
                        <a:t>2</a:t>
                      </a:r>
                      <a:r>
                        <a:t>  ≤ 315 is ARDS</a:t>
                      </a:r>
                    </a:p>
                  </a:txBody>
                  <a:tcPr marL="41453" marR="41453" marT="41453" marB="41453" horzOverflow="overflow">
                    <a:lnT w="38100">
                      <a:solidFill>
                        <a:srgbClr val="FFFFFF"/>
                      </a:solidFill>
                    </a:lnT>
                    <a:solidFill>
                      <a:srgbClr val="96CCEE"/>
                    </a:solidFill>
                  </a:tcPr>
                </a:tc>
                <a:extLst>
                  <a:ext uri="{0D108BD9-81ED-4DB2-BD59-A6C34878D82A}">
                    <a16:rowId xmlns:a16="http://schemas.microsoft.com/office/drawing/2014/main" val="10001"/>
                  </a:ext>
                </a:extLst>
              </a:tr>
              <a:tr h="946665">
                <a:tc>
                  <a:txBody>
                    <a:bodyPr/>
                    <a:lstStyle/>
                    <a:p>
                      <a:pPr algn="l" defTabSz="457200">
                        <a:defRPr sz="1800"/>
                      </a:pPr>
                      <a:r>
                        <a:rPr sz="2200">
                          <a:solidFill>
                            <a:srgbClr val="0070C0"/>
                          </a:solidFill>
                          <a:latin typeface="Arial"/>
                          <a:ea typeface="Arial"/>
                          <a:cs typeface="Arial"/>
                          <a:sym typeface="Arial"/>
                        </a:rPr>
                        <a:t>No mechanical ventilation </a:t>
                      </a:r>
                    </a:p>
                  </a:txBody>
                  <a:tcPr marL="41453" marR="41453" marT="41453" marB="41453" horzOverflow="overflow">
                    <a:solidFill>
                      <a:srgbClr val="DCE9F8"/>
                    </a:solidFill>
                  </a:tcPr>
                </a:tc>
                <a:tc>
                  <a:txBody>
                    <a:bodyPr/>
                    <a:lstStyle/>
                    <a:p>
                      <a:pPr algn="l" defTabSz="457200">
                        <a:defRPr sz="1800"/>
                      </a:pPr>
                      <a:r>
                        <a:rPr sz="2200">
                          <a:solidFill>
                            <a:srgbClr val="0070C0"/>
                          </a:solidFill>
                          <a:latin typeface="Arial"/>
                          <a:ea typeface="Arial"/>
                          <a:cs typeface="Arial"/>
                          <a:sym typeface="Arial"/>
                        </a:rPr>
                        <a:t>Remove PEEP and CPAP from definition </a:t>
                      </a:r>
                    </a:p>
                  </a:txBody>
                  <a:tcPr marL="41453" marR="41453" marT="41453" marB="41453" horzOverflow="overflow">
                    <a:solidFill>
                      <a:srgbClr val="DCE9F8"/>
                    </a:solidFill>
                  </a:tcPr>
                </a:tc>
                <a:extLst>
                  <a:ext uri="{0D108BD9-81ED-4DB2-BD59-A6C34878D82A}">
                    <a16:rowId xmlns:a16="http://schemas.microsoft.com/office/drawing/2014/main" val="10002"/>
                  </a:ext>
                </a:extLst>
              </a:tr>
              <a:tr h="929012">
                <a:tc>
                  <a:txBody>
                    <a:bodyPr/>
                    <a:lstStyle/>
                    <a:p>
                      <a:pPr algn="l" defTabSz="457200">
                        <a:defRPr sz="1800"/>
                      </a:pPr>
                      <a:r>
                        <a:rPr sz="2200">
                          <a:solidFill>
                            <a:srgbClr val="0070C0"/>
                          </a:solidFill>
                          <a:latin typeface="Arial"/>
                          <a:ea typeface="Arial"/>
                          <a:cs typeface="Arial"/>
                          <a:sym typeface="Arial"/>
                        </a:rPr>
                        <a:t>No chest radiograph or CT scan</a:t>
                      </a:r>
                    </a:p>
                  </a:txBody>
                  <a:tcPr marL="41453" marR="41453" marT="41453" marB="41453" horzOverflow="overflow">
                    <a:solidFill>
                      <a:srgbClr val="96CCEE"/>
                    </a:solidFill>
                  </a:tcPr>
                </a:tc>
                <a:tc>
                  <a:txBody>
                    <a:bodyPr/>
                    <a:lstStyle/>
                    <a:p>
                      <a:pPr algn="l" defTabSz="457200">
                        <a:defRPr sz="1800"/>
                      </a:pPr>
                      <a:r>
                        <a:rPr sz="2200">
                          <a:solidFill>
                            <a:srgbClr val="0070C0"/>
                          </a:solidFill>
                          <a:latin typeface="Arial"/>
                          <a:ea typeface="Arial"/>
                          <a:cs typeface="Arial"/>
                          <a:sym typeface="Arial"/>
                        </a:rPr>
                        <a:t>Use ultrasound to document bilateral chest opacities</a:t>
                      </a:r>
                    </a:p>
                  </a:txBody>
                  <a:tcPr marL="41453" marR="41453" marT="41453" marB="41453" horzOverflow="overflow">
                    <a:solidFill>
                      <a:srgbClr val="96CCEE"/>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16372310"/>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Title 1"/>
          <p:cNvSpPr txBox="1">
            <a:spLocks noGrp="1"/>
          </p:cNvSpPr>
          <p:nvPr>
            <p:ph type="title"/>
          </p:nvPr>
        </p:nvSpPr>
        <p:spPr>
          <a:xfrm>
            <a:off x="466890" y="116632"/>
            <a:ext cx="10972801" cy="1143001"/>
          </a:xfrm>
          <a:prstGeom prst="rect">
            <a:avLst/>
          </a:prstGeom>
        </p:spPr>
        <p:txBody>
          <a:bodyPr/>
          <a:lstStyle/>
          <a:p>
            <a:endParaRPr/>
          </a:p>
        </p:txBody>
      </p:sp>
      <p:pic>
        <p:nvPicPr>
          <p:cNvPr id="288" name="Content Placeholder 3" descr="Content Placeholder 3"/>
          <p:cNvPicPr>
            <a:picLocks noChangeAspect="1"/>
          </p:cNvPicPr>
          <p:nvPr/>
        </p:nvPicPr>
        <p:blipFill>
          <a:blip r:embed="rId2"/>
          <a:srcRect t="4171" b="6601"/>
          <a:stretch>
            <a:fillRect/>
          </a:stretch>
        </p:blipFill>
        <p:spPr>
          <a:xfrm>
            <a:off x="1616630" y="-1"/>
            <a:ext cx="9109924" cy="5606206"/>
          </a:xfrm>
          <a:prstGeom prst="rect">
            <a:avLst/>
          </a:prstGeom>
          <a:ln w="12700">
            <a:miter lim="400000"/>
          </a:ln>
        </p:spPr>
      </p:pic>
      <p:sp>
        <p:nvSpPr>
          <p:cNvPr id="289" name="TextBox 4"/>
          <p:cNvSpPr txBox="1"/>
          <p:nvPr/>
        </p:nvSpPr>
        <p:spPr>
          <a:xfrm>
            <a:off x="1922355" y="5698359"/>
            <a:ext cx="8738928" cy="917588"/>
          </a:xfrm>
          <a:prstGeom prst="rect">
            <a:avLst/>
          </a:prstGeom>
          <a:solidFill>
            <a:srgbClr val="953735"/>
          </a:solidFill>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sz="2900">
                <a:solidFill>
                  <a:srgbClr val="FFFFFF"/>
                </a:solidFill>
                <a:latin typeface="Arial"/>
                <a:ea typeface="Arial"/>
                <a:cs typeface="Arial"/>
                <a:sym typeface="Arial"/>
              </a:defRPr>
            </a:lvl1pPr>
          </a:lstStyle>
          <a:p>
            <a:r>
              <a:t>ARDS defined as B-lines and/or consolidations present without effusions on both sides.</a:t>
            </a:r>
          </a:p>
        </p:txBody>
      </p:sp>
      <p:sp>
        <p:nvSpPr>
          <p:cNvPr id="290" name="TextBox 5"/>
          <p:cNvSpPr txBox="1"/>
          <p:nvPr/>
        </p:nvSpPr>
        <p:spPr>
          <a:xfrm>
            <a:off x="7389590" y="1996731"/>
            <a:ext cx="2699294" cy="61735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a:solidFill>
                  <a:srgbClr val="0070C0"/>
                </a:solidFill>
                <a:latin typeface="Arial"/>
                <a:ea typeface="Arial"/>
                <a:cs typeface="Arial"/>
                <a:sym typeface="Arial"/>
              </a:defRPr>
            </a:lvl1pPr>
          </a:lstStyle>
          <a:p>
            <a:r>
              <a:t>Am J Respir Crit Care Med. 2015 Sep 9</a:t>
            </a:r>
          </a:p>
        </p:txBody>
      </p:sp>
    </p:spTree>
    <p:extLst>
      <p:ext uri="{BB962C8B-B14F-4D97-AF65-F5344CB8AC3E}">
        <p14:creationId xmlns:p14="http://schemas.microsoft.com/office/powerpoint/2010/main" val="2880110925"/>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Rectangle 6"/>
          <p:cNvSpPr txBox="1">
            <a:spLocks noGrp="1"/>
          </p:cNvSpPr>
          <p:nvPr>
            <p:ph type="title"/>
          </p:nvPr>
        </p:nvSpPr>
        <p:spPr>
          <a:xfrm>
            <a:off x="466890" y="116632"/>
            <a:ext cx="10972801" cy="1143001"/>
          </a:xfrm>
          <a:prstGeom prst="rect">
            <a:avLst/>
          </a:prstGeom>
        </p:spPr>
        <p:txBody>
          <a:bodyPr lIns="0" tIns="0" rIns="0" bIns="0"/>
          <a:lstStyle>
            <a:lvl1pPr>
              <a:defRPr>
                <a:latin typeface="Arial"/>
                <a:ea typeface="Arial"/>
                <a:cs typeface="Arial"/>
                <a:sym typeface="Arial"/>
              </a:defRPr>
            </a:lvl1pPr>
          </a:lstStyle>
          <a:p>
            <a:r>
              <a:t>ARDS in infants and children (1/2)</a:t>
            </a:r>
          </a:p>
        </p:txBody>
      </p:sp>
      <p:sp>
        <p:nvSpPr>
          <p:cNvPr id="293" name="Content Placeholder 1"/>
          <p:cNvSpPr txBox="1">
            <a:spLocks noGrp="1"/>
          </p:cNvSpPr>
          <p:nvPr>
            <p:ph type="body" idx="1"/>
          </p:nvPr>
        </p:nvSpPr>
        <p:spPr>
          <a:xfrm>
            <a:off x="1524480" y="1259865"/>
            <a:ext cx="9109924" cy="4575847"/>
          </a:xfrm>
          <a:prstGeom prst="rect">
            <a:avLst/>
          </a:prstGeom>
        </p:spPr>
        <p:txBody>
          <a:bodyPr/>
          <a:lstStyle>
            <a:lvl1pPr>
              <a:defRPr>
                <a:solidFill>
                  <a:srgbClr val="0070C0"/>
                </a:solidFill>
                <a:latin typeface="Arial"/>
                <a:ea typeface="Arial"/>
                <a:cs typeface="Arial"/>
                <a:sym typeface="Arial"/>
              </a:defRPr>
            </a:lvl1pPr>
          </a:lstStyle>
          <a:p>
            <a:r>
              <a:t>International consensus statement suggests alternate definition for infants and children.</a:t>
            </a:r>
          </a:p>
        </p:txBody>
      </p:sp>
      <p:graphicFrame>
        <p:nvGraphicFramePr>
          <p:cNvPr id="294" name="Tableau 5"/>
          <p:cNvGraphicFramePr/>
          <p:nvPr>
            <p:extLst>
              <p:ext uri="{D42A27DB-BD31-4B8C-83A1-F6EECF244321}">
                <p14:modId xmlns:p14="http://schemas.microsoft.com/office/powerpoint/2010/main" val="80257154"/>
              </p:ext>
            </p:extLst>
          </p:nvPr>
        </p:nvGraphicFramePr>
        <p:xfrm>
          <a:off x="2106178" y="2257680"/>
          <a:ext cx="8293529" cy="3578026"/>
        </p:xfrm>
        <a:graphic>
          <a:graphicData uri="http://schemas.openxmlformats.org/drawingml/2006/table">
            <a:tbl>
              <a:tblPr>
                <a:tableStyleId>{4C3C2611-4C71-4FC5-86AE-919BDF0F9419}</a:tableStyleId>
              </a:tblPr>
              <a:tblGrid>
                <a:gridCol w="3747926">
                  <a:extLst>
                    <a:ext uri="{9D8B030D-6E8A-4147-A177-3AD203B41FA5}">
                      <a16:colId xmlns:a16="http://schemas.microsoft.com/office/drawing/2014/main" val="20000"/>
                    </a:ext>
                  </a:extLst>
                </a:gridCol>
                <a:gridCol w="4545603">
                  <a:extLst>
                    <a:ext uri="{9D8B030D-6E8A-4147-A177-3AD203B41FA5}">
                      <a16:colId xmlns:a16="http://schemas.microsoft.com/office/drawing/2014/main" val="20001"/>
                    </a:ext>
                  </a:extLst>
                </a:gridCol>
              </a:tblGrid>
              <a:tr h="1045005">
                <a:tc>
                  <a:txBody>
                    <a:bodyPr/>
                    <a:lstStyle/>
                    <a:p>
                      <a:pPr algn="ctr" defTabSz="457200">
                        <a:defRPr sz="1800"/>
                      </a:pPr>
                      <a:r>
                        <a:rPr sz="2200" b="1">
                          <a:solidFill>
                            <a:srgbClr val="FFFFFF"/>
                          </a:solidFill>
                          <a:latin typeface="Arial"/>
                          <a:ea typeface="Arial"/>
                          <a:cs typeface="Arial"/>
                          <a:sym typeface="Arial"/>
                        </a:rPr>
                        <a:t>Challenge</a:t>
                      </a:r>
                    </a:p>
                  </a:txBody>
                  <a:tcPr marL="41430" marR="41430" marT="41430" marB="41430" horzOverflow="overflow">
                    <a:lnB w="38100">
                      <a:solidFill>
                        <a:srgbClr val="FFFFFF"/>
                      </a:solidFill>
                    </a:lnB>
                    <a:solidFill>
                      <a:srgbClr val="1E7FB8"/>
                    </a:solidFill>
                  </a:tcPr>
                </a:tc>
                <a:tc>
                  <a:txBody>
                    <a:bodyPr/>
                    <a:lstStyle/>
                    <a:p>
                      <a:pPr algn="ctr" defTabSz="457200">
                        <a:defRPr sz="1800"/>
                      </a:pPr>
                      <a:r>
                        <a:rPr sz="2200" b="1">
                          <a:solidFill>
                            <a:srgbClr val="FFFFFF"/>
                          </a:solidFill>
                          <a:latin typeface="Arial"/>
                          <a:ea typeface="Arial"/>
                          <a:cs typeface="Arial"/>
                          <a:sym typeface="Arial"/>
                        </a:rPr>
                        <a:t>Adaptation </a:t>
                      </a:r>
                    </a:p>
                  </a:txBody>
                  <a:tcPr marL="41430" marR="41430" marT="41430" marB="41430" horzOverflow="overflow">
                    <a:lnB w="38100">
                      <a:solidFill>
                        <a:srgbClr val="FFFFFF"/>
                      </a:solidFill>
                    </a:lnB>
                    <a:solidFill>
                      <a:srgbClr val="1E7FB8"/>
                    </a:solidFill>
                  </a:tcPr>
                </a:tc>
                <a:extLst>
                  <a:ext uri="{0D108BD9-81ED-4DB2-BD59-A6C34878D82A}">
                    <a16:rowId xmlns:a16="http://schemas.microsoft.com/office/drawing/2014/main" val="10000"/>
                  </a:ext>
                </a:extLst>
              </a:tr>
              <a:tr h="2533021">
                <a:tc>
                  <a:txBody>
                    <a:bodyPr/>
                    <a:lstStyle/>
                    <a:p>
                      <a:pPr algn="l" defTabSz="457200">
                        <a:defRPr sz="1800"/>
                      </a:pPr>
                      <a:r>
                        <a:rPr sz="2800">
                          <a:solidFill>
                            <a:srgbClr val="0070C0"/>
                          </a:solidFill>
                          <a:latin typeface="Arial"/>
                          <a:ea typeface="Arial"/>
                          <a:cs typeface="Arial"/>
                          <a:sym typeface="Arial"/>
                        </a:rPr>
                        <a:t>Arterial blood gas analysis less commonly used in children</a:t>
                      </a:r>
                    </a:p>
                  </a:txBody>
                  <a:tcPr marL="41430" marR="41430" marT="41430" marB="41430" horzOverflow="overflow">
                    <a:lnT w="38100">
                      <a:solidFill>
                        <a:srgbClr val="FFFFFF"/>
                      </a:solidFill>
                    </a:lnT>
                    <a:solidFill>
                      <a:srgbClr val="96CCEE"/>
                    </a:solidFill>
                  </a:tcPr>
                </a:tc>
                <a:tc>
                  <a:txBody>
                    <a:bodyPr/>
                    <a:lstStyle/>
                    <a:p>
                      <a:pPr algn="l" defTabSz="457200">
                        <a:defRPr sz="2800">
                          <a:solidFill>
                            <a:srgbClr val="0070C0"/>
                          </a:solidFill>
                          <a:latin typeface="Arial"/>
                          <a:ea typeface="Arial"/>
                          <a:cs typeface="Arial"/>
                          <a:sym typeface="Arial"/>
                        </a:defRPr>
                      </a:pPr>
                      <a:r>
                        <a:rPr dirty="0"/>
                        <a:t>SpO</a:t>
                      </a:r>
                      <a:r>
                        <a:rPr baseline="-25000" dirty="0"/>
                        <a:t>2</a:t>
                      </a:r>
                      <a:r>
                        <a:rPr dirty="0"/>
                        <a:t> is acceptable alternative to PaO</a:t>
                      </a:r>
                      <a:r>
                        <a:rPr baseline="-25000" dirty="0"/>
                        <a:t>2</a:t>
                      </a:r>
                    </a:p>
                    <a:p>
                      <a:pPr algn="l" defTabSz="457200">
                        <a:defRPr sz="2800" baseline="-25000">
                          <a:solidFill>
                            <a:srgbClr val="0070C0"/>
                          </a:solidFill>
                          <a:latin typeface="Arial"/>
                          <a:ea typeface="Arial"/>
                          <a:cs typeface="Arial"/>
                          <a:sym typeface="Arial"/>
                        </a:defRPr>
                      </a:pPr>
                      <a:endParaRPr baseline="-25000" dirty="0"/>
                    </a:p>
                    <a:p>
                      <a:pPr algn="l" defTabSz="457200">
                        <a:defRPr sz="2800">
                          <a:solidFill>
                            <a:srgbClr val="0070C0"/>
                          </a:solidFill>
                          <a:latin typeface="Arial"/>
                          <a:ea typeface="Arial"/>
                          <a:cs typeface="Arial"/>
                          <a:sym typeface="Arial"/>
                        </a:defRPr>
                      </a:pPr>
                      <a:r>
                        <a:rPr dirty="0"/>
                        <a:t>PaO</a:t>
                      </a:r>
                      <a:r>
                        <a:rPr baseline="-25000" dirty="0"/>
                        <a:t>2</a:t>
                      </a:r>
                      <a:r>
                        <a:rPr dirty="0"/>
                        <a:t>/FiO</a:t>
                      </a:r>
                      <a:r>
                        <a:rPr baseline="-25000" dirty="0"/>
                        <a:t>2</a:t>
                      </a:r>
                      <a:r>
                        <a:rPr dirty="0"/>
                        <a:t> ≤ 300 or </a:t>
                      </a:r>
                    </a:p>
                    <a:p>
                      <a:pPr algn="l" defTabSz="457200">
                        <a:defRPr sz="2800">
                          <a:solidFill>
                            <a:srgbClr val="0070C0"/>
                          </a:solidFill>
                          <a:latin typeface="Arial"/>
                          <a:ea typeface="Arial"/>
                          <a:cs typeface="Arial"/>
                          <a:sym typeface="Arial"/>
                        </a:defRPr>
                      </a:pPr>
                      <a:endParaRPr dirty="0"/>
                    </a:p>
                    <a:p>
                      <a:pPr algn="l" defTabSz="457200">
                        <a:defRPr sz="2800">
                          <a:solidFill>
                            <a:srgbClr val="0070C0"/>
                          </a:solidFill>
                          <a:latin typeface="Arial"/>
                          <a:ea typeface="Arial"/>
                          <a:cs typeface="Arial"/>
                          <a:sym typeface="Arial"/>
                        </a:defRPr>
                      </a:pPr>
                      <a:r>
                        <a:rPr b="1" dirty="0"/>
                        <a:t>SpO</a:t>
                      </a:r>
                      <a:r>
                        <a:rPr b="1" baseline="-25000" dirty="0"/>
                        <a:t>2</a:t>
                      </a:r>
                      <a:r>
                        <a:rPr b="1" dirty="0"/>
                        <a:t> /FiO</a:t>
                      </a:r>
                      <a:r>
                        <a:rPr b="1" baseline="-25000" dirty="0"/>
                        <a:t>2</a:t>
                      </a:r>
                      <a:r>
                        <a:rPr b="1" dirty="0"/>
                        <a:t> ≤ 264</a:t>
                      </a:r>
                    </a:p>
                  </a:txBody>
                  <a:tcPr marL="41430" marR="41430" marT="41430" marB="41430" horzOverflow="overflow">
                    <a:lnT w="38100">
                      <a:solidFill>
                        <a:srgbClr val="FFFFFF"/>
                      </a:solidFill>
                    </a:lnT>
                    <a:solidFill>
                      <a:srgbClr val="96CCEE"/>
                    </a:solidFill>
                  </a:tcPr>
                </a:tc>
                <a:extLst>
                  <a:ext uri="{0D108BD9-81ED-4DB2-BD59-A6C34878D82A}">
                    <a16:rowId xmlns:a16="http://schemas.microsoft.com/office/drawing/2014/main" val="10001"/>
                  </a:ext>
                </a:extLst>
              </a:tr>
            </a:tbl>
          </a:graphicData>
        </a:graphic>
      </p:graphicFrame>
      <p:pic>
        <p:nvPicPr>
          <p:cNvPr id="295" name="Picture 15" descr="Picture 15"/>
          <p:cNvPicPr>
            <a:picLocks noChangeAspect="1"/>
          </p:cNvPicPr>
          <p:nvPr/>
        </p:nvPicPr>
        <p:blipFill>
          <a:blip r:embed="rId2"/>
          <a:stretch>
            <a:fillRect/>
          </a:stretch>
        </p:blipFill>
        <p:spPr>
          <a:xfrm>
            <a:off x="9796412" y="371481"/>
            <a:ext cx="931587" cy="611938"/>
          </a:xfrm>
          <a:prstGeom prst="rect">
            <a:avLst/>
          </a:prstGeom>
          <a:ln w="12700">
            <a:miter lim="400000"/>
          </a:ln>
        </p:spPr>
      </p:pic>
    </p:spTree>
    <p:extLst>
      <p:ext uri="{BB962C8B-B14F-4D97-AF65-F5344CB8AC3E}">
        <p14:creationId xmlns:p14="http://schemas.microsoft.com/office/powerpoint/2010/main" val="693607176"/>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7" name="Title 1"/>
          <p:cNvSpPr txBox="1">
            <a:spLocks noGrp="1"/>
          </p:cNvSpPr>
          <p:nvPr>
            <p:ph type="title"/>
          </p:nvPr>
        </p:nvSpPr>
        <p:spPr>
          <a:xfrm>
            <a:off x="466890" y="116632"/>
            <a:ext cx="10972801" cy="1143001"/>
          </a:xfrm>
          <a:prstGeom prst="rect">
            <a:avLst/>
          </a:prstGeom>
        </p:spPr>
        <p:txBody>
          <a:bodyPr/>
          <a:lstStyle>
            <a:lvl1pPr>
              <a:defRPr>
                <a:latin typeface="Arial"/>
                <a:ea typeface="Arial"/>
                <a:cs typeface="Arial"/>
                <a:sym typeface="Arial"/>
              </a:defRPr>
            </a:lvl1pPr>
          </a:lstStyle>
          <a:p>
            <a:r>
              <a:t>ARDS in infants and children (2/2)</a:t>
            </a:r>
          </a:p>
        </p:txBody>
      </p:sp>
      <p:sp>
        <p:nvSpPr>
          <p:cNvPr id="298" name="Content Placeholder 2"/>
          <p:cNvSpPr txBox="1">
            <a:spLocks noGrp="1"/>
          </p:cNvSpPr>
          <p:nvPr>
            <p:ph type="body" idx="1"/>
          </p:nvPr>
        </p:nvSpPr>
        <p:spPr>
          <a:xfrm>
            <a:off x="609600" y="1600201"/>
            <a:ext cx="10972800" cy="4525963"/>
          </a:xfrm>
          <a:prstGeom prst="rect">
            <a:avLst/>
          </a:prstGeom>
        </p:spPr>
        <p:txBody>
          <a:bodyPr/>
          <a:lstStyle/>
          <a:p>
            <a:endParaRPr/>
          </a:p>
        </p:txBody>
      </p:sp>
      <p:pic>
        <p:nvPicPr>
          <p:cNvPr id="299" name="Picture 15" descr="Picture 15"/>
          <p:cNvPicPr>
            <a:picLocks noChangeAspect="1"/>
          </p:cNvPicPr>
          <p:nvPr/>
        </p:nvPicPr>
        <p:blipFill>
          <a:blip r:embed="rId2"/>
          <a:stretch>
            <a:fillRect/>
          </a:stretch>
        </p:blipFill>
        <p:spPr>
          <a:xfrm>
            <a:off x="9796412" y="371481"/>
            <a:ext cx="931587" cy="611938"/>
          </a:xfrm>
          <a:prstGeom prst="rect">
            <a:avLst/>
          </a:prstGeom>
          <a:ln w="12700">
            <a:miter lim="400000"/>
          </a:ln>
        </p:spPr>
      </p:pic>
      <p:graphicFrame>
        <p:nvGraphicFramePr>
          <p:cNvPr id="300" name="Tableau 5"/>
          <p:cNvGraphicFramePr/>
          <p:nvPr/>
        </p:nvGraphicFramePr>
        <p:xfrm>
          <a:off x="1845566" y="1596794"/>
          <a:ext cx="8646293" cy="3241100"/>
        </p:xfrm>
        <a:graphic>
          <a:graphicData uri="http://schemas.openxmlformats.org/drawingml/2006/table">
            <a:tbl>
              <a:tblPr>
                <a:tableStyleId>{4C3C2611-4C71-4FC5-86AE-919BDF0F9419}</a:tableStyleId>
              </a:tblPr>
              <a:tblGrid>
                <a:gridCol w="2718435">
                  <a:extLst>
                    <a:ext uri="{9D8B030D-6E8A-4147-A177-3AD203B41FA5}">
                      <a16:colId xmlns:a16="http://schemas.microsoft.com/office/drawing/2014/main" val="20000"/>
                    </a:ext>
                  </a:extLst>
                </a:gridCol>
                <a:gridCol w="2589122">
                  <a:extLst>
                    <a:ext uri="{9D8B030D-6E8A-4147-A177-3AD203B41FA5}">
                      <a16:colId xmlns:a16="http://schemas.microsoft.com/office/drawing/2014/main" val="20001"/>
                    </a:ext>
                  </a:extLst>
                </a:gridCol>
                <a:gridCol w="3338736">
                  <a:extLst>
                    <a:ext uri="{9D8B030D-6E8A-4147-A177-3AD203B41FA5}">
                      <a16:colId xmlns:a16="http://schemas.microsoft.com/office/drawing/2014/main" val="20002"/>
                    </a:ext>
                  </a:extLst>
                </a:gridCol>
              </a:tblGrid>
              <a:tr h="789091">
                <a:tc>
                  <a:txBody>
                    <a:bodyPr/>
                    <a:lstStyle/>
                    <a:p>
                      <a:pPr algn="ctr" defTabSz="457200">
                        <a:defRPr sz="1800"/>
                      </a:pPr>
                      <a:r>
                        <a:rPr sz="2200" b="1">
                          <a:solidFill>
                            <a:srgbClr val="FFFFFF"/>
                          </a:solidFill>
                          <a:latin typeface="Arial"/>
                          <a:ea typeface="Arial"/>
                          <a:cs typeface="Arial"/>
                          <a:sym typeface="Arial"/>
                        </a:rPr>
                        <a:t>Disease severity</a:t>
                      </a:r>
                    </a:p>
                  </a:txBody>
                  <a:tcPr marL="41449" marR="41449" marT="41449" marB="41449" horzOverflow="overflow">
                    <a:lnB w="38100">
                      <a:solidFill>
                        <a:srgbClr val="FFFFFF"/>
                      </a:solidFill>
                    </a:lnB>
                    <a:solidFill>
                      <a:srgbClr val="1E7FB8"/>
                    </a:solidFill>
                  </a:tcPr>
                </a:tc>
                <a:tc>
                  <a:txBody>
                    <a:bodyPr/>
                    <a:lstStyle/>
                    <a:p>
                      <a:pPr algn="ctr" defTabSz="457200">
                        <a:defRPr sz="1800"/>
                      </a:pPr>
                      <a:r>
                        <a:rPr sz="2200" b="1">
                          <a:solidFill>
                            <a:srgbClr val="FFFFFF"/>
                          </a:solidFill>
                          <a:latin typeface="Arial"/>
                          <a:ea typeface="Arial"/>
                          <a:cs typeface="Arial"/>
                          <a:sym typeface="Arial"/>
                        </a:rPr>
                        <a:t>OSI (oxygen saturation index)</a:t>
                      </a:r>
                    </a:p>
                  </a:txBody>
                  <a:tcPr marL="41449" marR="41449" marT="41449" marB="41449" horzOverflow="overflow">
                    <a:lnB w="38100">
                      <a:solidFill>
                        <a:srgbClr val="FFFFFF"/>
                      </a:solidFill>
                    </a:lnB>
                    <a:solidFill>
                      <a:srgbClr val="1E7FB8"/>
                    </a:solidFill>
                  </a:tcPr>
                </a:tc>
                <a:tc>
                  <a:txBody>
                    <a:bodyPr/>
                    <a:lstStyle/>
                    <a:p>
                      <a:pPr algn="ctr" defTabSz="457200">
                        <a:defRPr sz="1800"/>
                      </a:pPr>
                      <a:r>
                        <a:rPr sz="2200" b="1">
                          <a:solidFill>
                            <a:srgbClr val="FFFFFF"/>
                          </a:solidFill>
                          <a:latin typeface="Arial"/>
                          <a:ea typeface="Arial"/>
                          <a:cs typeface="Arial"/>
                          <a:sym typeface="Arial"/>
                        </a:rPr>
                        <a:t>Oxygen index (OI)</a:t>
                      </a:r>
                    </a:p>
                  </a:txBody>
                  <a:tcPr marL="41449" marR="41449" marT="41449" marB="41449" horzOverflow="overflow">
                    <a:lnB w="38100">
                      <a:solidFill>
                        <a:srgbClr val="FFFFFF"/>
                      </a:solidFill>
                    </a:lnB>
                    <a:solidFill>
                      <a:srgbClr val="1E7FB8"/>
                    </a:solidFill>
                  </a:tcPr>
                </a:tc>
                <a:extLst>
                  <a:ext uri="{0D108BD9-81ED-4DB2-BD59-A6C34878D82A}">
                    <a16:rowId xmlns:a16="http://schemas.microsoft.com/office/drawing/2014/main" val="10000"/>
                  </a:ext>
                </a:extLst>
              </a:tr>
              <a:tr h="789091">
                <a:tc>
                  <a:txBody>
                    <a:bodyPr/>
                    <a:lstStyle/>
                    <a:p>
                      <a:pPr algn="l" defTabSz="457200">
                        <a:defRPr sz="1800"/>
                      </a:pPr>
                      <a:r>
                        <a:rPr sz="2200" b="1">
                          <a:solidFill>
                            <a:srgbClr val="0070C0"/>
                          </a:solidFill>
                          <a:latin typeface="Arial"/>
                          <a:ea typeface="Arial"/>
                          <a:cs typeface="Arial"/>
                          <a:sym typeface="Arial"/>
                        </a:rPr>
                        <a:t>Mild ARDS</a:t>
                      </a:r>
                    </a:p>
                  </a:txBody>
                  <a:tcPr marL="41449" marR="41449" marT="41449" marB="41449" horzOverflow="overflow">
                    <a:lnT w="38100">
                      <a:solidFill>
                        <a:srgbClr val="FFFFFF"/>
                      </a:solidFill>
                    </a:lnT>
                    <a:solidFill>
                      <a:srgbClr val="96CCEE"/>
                    </a:solidFill>
                  </a:tcPr>
                </a:tc>
                <a:tc>
                  <a:txBody>
                    <a:bodyPr/>
                    <a:lstStyle/>
                    <a:p>
                      <a:pPr algn="l" defTabSz="457200">
                        <a:defRPr sz="1800"/>
                      </a:pPr>
                      <a:r>
                        <a:rPr sz="2200">
                          <a:solidFill>
                            <a:srgbClr val="0070C0"/>
                          </a:solidFill>
                          <a:latin typeface="Arial"/>
                          <a:ea typeface="Arial"/>
                          <a:cs typeface="Arial"/>
                          <a:sym typeface="Arial"/>
                        </a:rPr>
                        <a:t>5 ≤ x &lt; 7.5</a:t>
                      </a:r>
                    </a:p>
                  </a:txBody>
                  <a:tcPr marL="41449" marR="41449" marT="41449" marB="41449" horzOverflow="overflow">
                    <a:lnT w="38100">
                      <a:solidFill>
                        <a:srgbClr val="FFFFFF"/>
                      </a:solidFill>
                    </a:lnT>
                    <a:solidFill>
                      <a:srgbClr val="96CCEE"/>
                    </a:solidFill>
                  </a:tcPr>
                </a:tc>
                <a:tc>
                  <a:txBody>
                    <a:bodyPr/>
                    <a:lstStyle/>
                    <a:p>
                      <a:pPr algn="l" defTabSz="457200">
                        <a:defRPr sz="1800"/>
                      </a:pPr>
                      <a:r>
                        <a:rPr sz="2200">
                          <a:solidFill>
                            <a:srgbClr val="0070C0"/>
                          </a:solidFill>
                          <a:latin typeface="Arial"/>
                          <a:ea typeface="Arial"/>
                          <a:cs typeface="Arial"/>
                          <a:sym typeface="Arial"/>
                        </a:rPr>
                        <a:t>4 ≤ x &lt; 8</a:t>
                      </a:r>
                    </a:p>
                  </a:txBody>
                  <a:tcPr marL="41449" marR="41449" marT="41449" marB="41449" horzOverflow="overflow">
                    <a:lnT w="38100">
                      <a:solidFill>
                        <a:srgbClr val="FFFFFF"/>
                      </a:solidFill>
                    </a:lnT>
                    <a:solidFill>
                      <a:srgbClr val="96CCEE"/>
                    </a:solidFill>
                  </a:tcPr>
                </a:tc>
                <a:extLst>
                  <a:ext uri="{0D108BD9-81ED-4DB2-BD59-A6C34878D82A}">
                    <a16:rowId xmlns:a16="http://schemas.microsoft.com/office/drawing/2014/main" val="10001"/>
                  </a:ext>
                </a:extLst>
              </a:tr>
              <a:tr h="839284">
                <a:tc>
                  <a:txBody>
                    <a:bodyPr/>
                    <a:lstStyle/>
                    <a:p>
                      <a:pPr algn="l" defTabSz="457200">
                        <a:defRPr sz="1800"/>
                      </a:pPr>
                      <a:r>
                        <a:rPr sz="2200" b="1">
                          <a:solidFill>
                            <a:srgbClr val="0070C0"/>
                          </a:solidFill>
                          <a:latin typeface="Arial"/>
                          <a:ea typeface="Arial"/>
                          <a:cs typeface="Arial"/>
                          <a:sym typeface="Arial"/>
                        </a:rPr>
                        <a:t>Moderate ARDS</a:t>
                      </a:r>
                    </a:p>
                  </a:txBody>
                  <a:tcPr marL="41449" marR="41449" marT="41449" marB="41449" horzOverflow="overflow">
                    <a:solidFill>
                      <a:srgbClr val="DCE9F8"/>
                    </a:solidFill>
                  </a:tcPr>
                </a:tc>
                <a:tc>
                  <a:txBody>
                    <a:bodyPr/>
                    <a:lstStyle/>
                    <a:p>
                      <a:pPr algn="l" defTabSz="457200">
                        <a:defRPr sz="1800"/>
                      </a:pPr>
                      <a:r>
                        <a:rPr sz="2200">
                          <a:solidFill>
                            <a:srgbClr val="0070C0"/>
                          </a:solidFill>
                          <a:latin typeface="Arial"/>
                          <a:ea typeface="Arial"/>
                          <a:cs typeface="Arial"/>
                          <a:sym typeface="Arial"/>
                        </a:rPr>
                        <a:t>7.5 ≤ x &lt; 12.3</a:t>
                      </a:r>
                    </a:p>
                  </a:txBody>
                  <a:tcPr marL="41449" marR="41449" marT="41449" marB="41449" horzOverflow="overflow">
                    <a:solidFill>
                      <a:srgbClr val="DCE9F8"/>
                    </a:solidFill>
                  </a:tcPr>
                </a:tc>
                <a:tc>
                  <a:txBody>
                    <a:bodyPr/>
                    <a:lstStyle/>
                    <a:p>
                      <a:pPr algn="l" defTabSz="457200">
                        <a:defRPr sz="1800"/>
                      </a:pPr>
                      <a:r>
                        <a:rPr sz="2200">
                          <a:solidFill>
                            <a:srgbClr val="0070C0"/>
                          </a:solidFill>
                          <a:latin typeface="Arial"/>
                          <a:ea typeface="Arial"/>
                          <a:cs typeface="Arial"/>
                          <a:sym typeface="Arial"/>
                        </a:rPr>
                        <a:t>8 ≤ x &lt; 16</a:t>
                      </a:r>
                    </a:p>
                  </a:txBody>
                  <a:tcPr marL="41449" marR="41449" marT="41449" marB="41449" horzOverflow="overflow">
                    <a:solidFill>
                      <a:srgbClr val="DCE9F8"/>
                    </a:solidFill>
                  </a:tcPr>
                </a:tc>
                <a:extLst>
                  <a:ext uri="{0D108BD9-81ED-4DB2-BD59-A6C34878D82A}">
                    <a16:rowId xmlns:a16="http://schemas.microsoft.com/office/drawing/2014/main" val="10002"/>
                  </a:ext>
                </a:extLst>
              </a:tr>
              <a:tr h="823634">
                <a:tc>
                  <a:txBody>
                    <a:bodyPr/>
                    <a:lstStyle/>
                    <a:p>
                      <a:pPr algn="l" defTabSz="457200">
                        <a:defRPr sz="1800"/>
                      </a:pPr>
                      <a:r>
                        <a:rPr sz="2200" b="1">
                          <a:solidFill>
                            <a:srgbClr val="0070C0"/>
                          </a:solidFill>
                          <a:latin typeface="Arial"/>
                          <a:ea typeface="Arial"/>
                          <a:cs typeface="Arial"/>
                          <a:sym typeface="Arial"/>
                        </a:rPr>
                        <a:t>Severe ARDS</a:t>
                      </a:r>
                    </a:p>
                  </a:txBody>
                  <a:tcPr marL="41449" marR="41449" marT="41449" marB="41449" horzOverflow="overflow">
                    <a:solidFill>
                      <a:srgbClr val="96CCEE"/>
                    </a:solidFill>
                  </a:tcPr>
                </a:tc>
                <a:tc>
                  <a:txBody>
                    <a:bodyPr/>
                    <a:lstStyle/>
                    <a:p>
                      <a:pPr algn="l" defTabSz="457200">
                        <a:defRPr sz="1800"/>
                      </a:pPr>
                      <a:r>
                        <a:rPr sz="2200">
                          <a:solidFill>
                            <a:srgbClr val="0070C0"/>
                          </a:solidFill>
                          <a:latin typeface="Arial"/>
                          <a:ea typeface="Arial"/>
                          <a:cs typeface="Arial"/>
                          <a:sym typeface="Arial"/>
                        </a:rPr>
                        <a:t> ≥ 12.3</a:t>
                      </a:r>
                    </a:p>
                  </a:txBody>
                  <a:tcPr marL="41449" marR="41449" marT="41449" marB="41449" horzOverflow="overflow">
                    <a:solidFill>
                      <a:srgbClr val="96CCEE"/>
                    </a:solidFill>
                  </a:tcPr>
                </a:tc>
                <a:tc>
                  <a:txBody>
                    <a:bodyPr/>
                    <a:lstStyle/>
                    <a:p>
                      <a:pPr algn="l" defTabSz="457200">
                        <a:defRPr sz="1800"/>
                      </a:pPr>
                      <a:r>
                        <a:rPr sz="2200">
                          <a:solidFill>
                            <a:srgbClr val="0070C0"/>
                          </a:solidFill>
                          <a:latin typeface="Arial"/>
                          <a:ea typeface="Arial"/>
                          <a:cs typeface="Arial"/>
                          <a:sym typeface="Arial"/>
                        </a:rPr>
                        <a:t> ≥ 16</a:t>
                      </a:r>
                    </a:p>
                  </a:txBody>
                  <a:tcPr marL="41449" marR="41449" marT="41449" marB="41449" horzOverflow="overflow">
                    <a:solidFill>
                      <a:srgbClr val="96CCEE"/>
                    </a:solidFill>
                  </a:tcPr>
                </a:tc>
                <a:extLst>
                  <a:ext uri="{0D108BD9-81ED-4DB2-BD59-A6C34878D82A}">
                    <a16:rowId xmlns:a16="http://schemas.microsoft.com/office/drawing/2014/main" val="10003"/>
                  </a:ext>
                </a:extLst>
              </a:tr>
            </a:tbl>
          </a:graphicData>
        </a:graphic>
      </p:graphicFrame>
      <p:sp>
        <p:nvSpPr>
          <p:cNvPr id="301" name="TextBox 6"/>
          <p:cNvSpPr txBox="1"/>
          <p:nvPr/>
        </p:nvSpPr>
        <p:spPr>
          <a:xfrm>
            <a:off x="1834207" y="5175055"/>
            <a:ext cx="8662136" cy="1306600"/>
          </a:xfrm>
          <a:prstGeom prst="rect">
            <a:avLst/>
          </a:prstGeom>
          <a:solidFill>
            <a:srgbClr val="953735"/>
          </a:solidFill>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defRPr sz="2500">
                <a:solidFill>
                  <a:srgbClr val="FFFFFF"/>
                </a:solidFill>
                <a:latin typeface="Arial"/>
                <a:ea typeface="Arial"/>
                <a:cs typeface="Arial"/>
                <a:sym typeface="Arial"/>
              </a:defRPr>
            </a:pPr>
            <a:r>
              <a:t>OSI = FiO</a:t>
            </a:r>
            <a:r>
              <a:rPr baseline="-25000"/>
              <a:t>2</a:t>
            </a:r>
            <a:r>
              <a:t> X (mean airway pressure X 100)/SpO</a:t>
            </a:r>
            <a:r>
              <a:rPr baseline="-25000"/>
              <a:t>2</a:t>
            </a:r>
            <a:endParaRPr b="1"/>
          </a:p>
          <a:p>
            <a:pPr>
              <a:defRPr sz="2500" b="1">
                <a:solidFill>
                  <a:srgbClr val="FFFFFF"/>
                </a:solidFill>
                <a:latin typeface="Arial"/>
                <a:ea typeface="Arial"/>
                <a:cs typeface="Arial"/>
                <a:sym typeface="Arial"/>
              </a:defRPr>
            </a:pPr>
            <a:r>
              <a:t>OI = FiO</a:t>
            </a:r>
            <a:r>
              <a:rPr baseline="-25000"/>
              <a:t>2</a:t>
            </a:r>
            <a:r>
              <a:t> X (mean airway pressure X 100)/PaO</a:t>
            </a:r>
            <a:r>
              <a:rPr baseline="-25000"/>
              <a:t>2</a:t>
            </a:r>
            <a:endParaRPr sz="1600"/>
          </a:p>
          <a:p>
            <a:pPr>
              <a:defRPr sz="2500" b="1">
                <a:solidFill>
                  <a:srgbClr val="FFFFFF"/>
                </a:solidFill>
                <a:latin typeface="Arial"/>
                <a:ea typeface="Arial"/>
                <a:cs typeface="Arial"/>
                <a:sym typeface="Arial"/>
              </a:defRPr>
            </a:pPr>
            <a:r>
              <a:t>Mean airway pressure = </a:t>
            </a:r>
            <a:r>
              <a:rPr sz="1600"/>
              <a:t> </a:t>
            </a:r>
            <a:r>
              <a:rPr sz="1800" u="sng"/>
              <a:t>(Ti x PIP) + (Te x PEEP</a:t>
            </a:r>
            <a:r>
              <a:rPr sz="1800"/>
              <a:t>) ÷Tt</a:t>
            </a:r>
          </a:p>
        </p:txBody>
      </p:sp>
    </p:spTree>
    <p:extLst>
      <p:ext uri="{BB962C8B-B14F-4D97-AF65-F5344CB8AC3E}">
        <p14:creationId xmlns:p14="http://schemas.microsoft.com/office/powerpoint/2010/main" val="1040153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itle 1"/>
          <p:cNvSpPr txBox="1">
            <a:spLocks noGrp="1"/>
          </p:cNvSpPr>
          <p:nvPr>
            <p:ph type="title"/>
          </p:nvPr>
        </p:nvSpPr>
        <p:spPr>
          <a:xfrm>
            <a:off x="466890" y="116632"/>
            <a:ext cx="10972801" cy="1143001"/>
          </a:xfrm>
          <a:prstGeom prst="rect">
            <a:avLst/>
          </a:prstGeom>
        </p:spPr>
        <p:txBody>
          <a:bodyPr/>
          <a:lstStyle/>
          <a:p>
            <a:r>
              <a:t>SARI </a:t>
            </a:r>
          </a:p>
        </p:txBody>
      </p:sp>
      <p:sp>
        <p:nvSpPr>
          <p:cNvPr id="168" name="Date Placeholder 3"/>
          <p:cNvSpPr txBox="1"/>
          <p:nvPr/>
        </p:nvSpPr>
        <p:spPr>
          <a:xfrm>
            <a:off x="8926028" y="92565"/>
            <a:ext cx="2753364" cy="2692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lgn="r">
              <a:defRPr sz="1200">
                <a:solidFill>
                  <a:srgbClr val="FFFFFF"/>
                </a:solidFill>
                <a:latin typeface="Segoe Condensed"/>
                <a:ea typeface="Segoe Condensed"/>
                <a:cs typeface="Segoe Condensed"/>
                <a:sym typeface="Segoe Condensed"/>
              </a:defRPr>
            </a:lvl1pPr>
          </a:lstStyle>
          <a:p>
            <a:r>
              <a:t>25 January 2020</a:t>
            </a:r>
          </a:p>
        </p:txBody>
      </p:sp>
      <p:graphicFrame>
        <p:nvGraphicFramePr>
          <p:cNvPr id="169" name="Content Placeholder 6"/>
          <p:cNvGraphicFramePr/>
          <p:nvPr/>
        </p:nvGraphicFramePr>
        <p:xfrm>
          <a:off x="2057400" y="1676400"/>
          <a:ext cx="7086600" cy="3352800"/>
        </p:xfrm>
        <a:graphic>
          <a:graphicData uri="http://schemas.openxmlformats.org/drawingml/2006/table">
            <a:tbl>
              <a:tblPr firstRow="1" bandRow="1">
                <a:tableStyleId>{4C3C2611-4C71-4FC5-86AE-919BDF0F9419}</a:tableStyleId>
              </a:tblPr>
              <a:tblGrid>
                <a:gridCol w="1279525">
                  <a:extLst>
                    <a:ext uri="{9D8B030D-6E8A-4147-A177-3AD203B41FA5}">
                      <a16:colId xmlns:a16="http://schemas.microsoft.com/office/drawing/2014/main" val="20000"/>
                    </a:ext>
                  </a:extLst>
                </a:gridCol>
                <a:gridCol w="5807075">
                  <a:extLst>
                    <a:ext uri="{9D8B030D-6E8A-4147-A177-3AD203B41FA5}">
                      <a16:colId xmlns:a16="http://schemas.microsoft.com/office/drawing/2014/main" val="20001"/>
                    </a:ext>
                  </a:extLst>
                </a:gridCol>
              </a:tblGrid>
              <a:tr h="838200">
                <a:tc>
                  <a:txBody>
                    <a:bodyPr/>
                    <a:lstStyle/>
                    <a:p>
                      <a:pPr algn="l">
                        <a:defRPr sz="1800" b="0">
                          <a:solidFill>
                            <a:srgbClr val="000000"/>
                          </a:solidFill>
                        </a:defRPr>
                      </a:pPr>
                      <a:r>
                        <a:rPr sz="4400" b="1">
                          <a:solidFill>
                            <a:srgbClr val="FFFFFF"/>
                          </a:solidFill>
                          <a:sym typeface="Helvetica"/>
                        </a:rPr>
                        <a:t>S</a:t>
                      </a:r>
                    </a:p>
                  </a:txBody>
                  <a:tcPr marL="45720" marR="45720" horzOverflow="overflow"/>
                </a:tc>
                <a:tc>
                  <a:txBody>
                    <a:bodyPr/>
                    <a:lstStyle/>
                    <a:p>
                      <a:pPr algn="l">
                        <a:defRPr sz="1800" b="0">
                          <a:solidFill>
                            <a:srgbClr val="000000"/>
                          </a:solidFill>
                        </a:defRPr>
                      </a:pPr>
                      <a:r>
                        <a:rPr sz="4400" b="1">
                          <a:solidFill>
                            <a:srgbClr val="FFFFFF"/>
                          </a:solidFill>
                          <a:sym typeface="Helvetica"/>
                        </a:rPr>
                        <a:t>SEVERE</a:t>
                      </a:r>
                    </a:p>
                  </a:txBody>
                  <a:tcPr marL="45720" marR="45720" horzOverflow="overflow"/>
                </a:tc>
                <a:extLst>
                  <a:ext uri="{0D108BD9-81ED-4DB2-BD59-A6C34878D82A}">
                    <a16:rowId xmlns:a16="http://schemas.microsoft.com/office/drawing/2014/main" val="10000"/>
                  </a:ext>
                </a:extLst>
              </a:tr>
              <a:tr h="838200">
                <a:tc>
                  <a:txBody>
                    <a:bodyPr/>
                    <a:lstStyle/>
                    <a:p>
                      <a:pPr algn="l">
                        <a:defRPr sz="1800"/>
                      </a:pPr>
                      <a:r>
                        <a:rPr sz="4400"/>
                        <a:t>A</a:t>
                      </a:r>
                    </a:p>
                  </a:txBody>
                  <a:tcPr marL="45720" marR="45720" horzOverflow="overflow"/>
                </a:tc>
                <a:tc>
                  <a:txBody>
                    <a:bodyPr/>
                    <a:lstStyle/>
                    <a:p>
                      <a:pPr algn="l">
                        <a:defRPr sz="1800"/>
                      </a:pPr>
                      <a:r>
                        <a:rPr sz="4400"/>
                        <a:t>ACUTE </a:t>
                      </a:r>
                    </a:p>
                  </a:txBody>
                  <a:tcPr marL="45720" marR="45720" horzOverflow="overflow"/>
                </a:tc>
                <a:extLst>
                  <a:ext uri="{0D108BD9-81ED-4DB2-BD59-A6C34878D82A}">
                    <a16:rowId xmlns:a16="http://schemas.microsoft.com/office/drawing/2014/main" val="10001"/>
                  </a:ext>
                </a:extLst>
              </a:tr>
              <a:tr h="838200">
                <a:tc>
                  <a:txBody>
                    <a:bodyPr/>
                    <a:lstStyle/>
                    <a:p>
                      <a:pPr algn="l">
                        <a:defRPr sz="1800"/>
                      </a:pPr>
                      <a:r>
                        <a:rPr sz="4400"/>
                        <a:t>R</a:t>
                      </a:r>
                    </a:p>
                  </a:txBody>
                  <a:tcPr marL="45720" marR="45720" horzOverflow="overflow"/>
                </a:tc>
                <a:tc>
                  <a:txBody>
                    <a:bodyPr/>
                    <a:lstStyle/>
                    <a:p>
                      <a:pPr algn="l">
                        <a:defRPr sz="1800"/>
                      </a:pPr>
                      <a:r>
                        <a:rPr sz="4400"/>
                        <a:t>RESPIRATORY </a:t>
                      </a:r>
                    </a:p>
                  </a:txBody>
                  <a:tcPr marL="45720" marR="45720" horzOverflow="overflow"/>
                </a:tc>
                <a:extLst>
                  <a:ext uri="{0D108BD9-81ED-4DB2-BD59-A6C34878D82A}">
                    <a16:rowId xmlns:a16="http://schemas.microsoft.com/office/drawing/2014/main" val="10002"/>
                  </a:ext>
                </a:extLst>
              </a:tr>
              <a:tr h="838200">
                <a:tc>
                  <a:txBody>
                    <a:bodyPr/>
                    <a:lstStyle/>
                    <a:p>
                      <a:pPr algn="l">
                        <a:defRPr sz="1800"/>
                      </a:pPr>
                      <a:r>
                        <a:rPr sz="4400"/>
                        <a:t>I</a:t>
                      </a:r>
                    </a:p>
                  </a:txBody>
                  <a:tcPr marL="45720" marR="45720" horzOverflow="overflow"/>
                </a:tc>
                <a:tc>
                  <a:txBody>
                    <a:bodyPr/>
                    <a:lstStyle/>
                    <a:p>
                      <a:pPr algn="l">
                        <a:defRPr sz="1800"/>
                      </a:pPr>
                      <a:r>
                        <a:rPr sz="4400"/>
                        <a:t>INFECTION </a:t>
                      </a:r>
                    </a:p>
                  </a:txBody>
                  <a:tcPr marL="45720" marR="45720" horzOverflow="overflow"/>
                </a:tc>
                <a:extLst>
                  <a:ext uri="{0D108BD9-81ED-4DB2-BD59-A6C34878D82A}">
                    <a16:rowId xmlns:a16="http://schemas.microsoft.com/office/drawing/2014/main" val="10003"/>
                  </a:ext>
                </a:extLst>
              </a:tr>
            </a:tbl>
          </a:graphicData>
        </a:graphic>
      </p:graphicFrame>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Rectangle 7"/>
          <p:cNvSpPr txBox="1">
            <a:spLocks noGrp="1"/>
          </p:cNvSpPr>
          <p:nvPr>
            <p:ph type="title"/>
          </p:nvPr>
        </p:nvSpPr>
        <p:spPr>
          <a:xfrm>
            <a:off x="466890" y="116632"/>
            <a:ext cx="10972801" cy="1143001"/>
          </a:xfrm>
          <a:prstGeom prst="rect">
            <a:avLst/>
          </a:prstGeom>
        </p:spPr>
        <p:txBody>
          <a:bodyPr lIns="0" tIns="0" rIns="0" bIns="0"/>
          <a:lstStyle/>
          <a:p>
            <a:pPr>
              <a:defRPr sz="3200">
                <a:latin typeface="Arial"/>
                <a:ea typeface="Arial"/>
                <a:cs typeface="Arial"/>
                <a:sym typeface="Arial"/>
              </a:defRPr>
            </a:pPr>
            <a:r>
              <a:t>Reminder: always consider other </a:t>
            </a:r>
            <a:br/>
            <a:r>
              <a:t>causes of diffuse alveolar infiltrates</a:t>
            </a:r>
          </a:p>
        </p:txBody>
      </p:sp>
      <p:sp>
        <p:nvSpPr>
          <p:cNvPr id="304" name="Rectangle 15"/>
          <p:cNvSpPr txBox="1">
            <a:spLocks noGrp="1"/>
          </p:cNvSpPr>
          <p:nvPr>
            <p:ph type="body" idx="1"/>
          </p:nvPr>
        </p:nvSpPr>
        <p:spPr>
          <a:xfrm>
            <a:off x="1754926" y="1259632"/>
            <a:ext cx="9372601" cy="4525963"/>
          </a:xfrm>
          <a:prstGeom prst="rect">
            <a:avLst/>
          </a:prstGeom>
        </p:spPr>
        <p:txBody>
          <a:bodyPr/>
          <a:lstStyle/>
          <a:p>
            <a:pPr marL="342900" indent="-342900">
              <a:lnSpc>
                <a:spcPct val="90000"/>
              </a:lnSpc>
              <a:spcBef>
                <a:spcPts val="600"/>
              </a:spcBef>
              <a:defRPr sz="2500">
                <a:solidFill>
                  <a:srgbClr val="0070C0"/>
                </a:solidFill>
                <a:latin typeface="Arial"/>
                <a:ea typeface="Arial"/>
                <a:cs typeface="Arial"/>
                <a:sym typeface="Arial"/>
              </a:defRPr>
            </a:pPr>
            <a:r>
              <a:t>Acute heart failure.</a:t>
            </a:r>
            <a:endParaRPr sz="2200"/>
          </a:p>
          <a:p>
            <a:pPr>
              <a:lnSpc>
                <a:spcPct val="90000"/>
              </a:lnSpc>
              <a:buSzTx/>
              <a:buNone/>
              <a:defRPr sz="2200">
                <a:solidFill>
                  <a:srgbClr val="0070C0"/>
                </a:solidFill>
                <a:latin typeface="Arial"/>
                <a:ea typeface="Arial"/>
                <a:cs typeface="Arial"/>
                <a:sym typeface="Arial"/>
              </a:defRPr>
            </a:pPr>
            <a:endParaRPr sz="2200"/>
          </a:p>
          <a:p>
            <a:pPr marL="342900" indent="-342900">
              <a:lnSpc>
                <a:spcPct val="90000"/>
              </a:lnSpc>
              <a:spcBef>
                <a:spcPts val="600"/>
              </a:spcBef>
              <a:defRPr sz="2500">
                <a:solidFill>
                  <a:srgbClr val="0070C0"/>
                </a:solidFill>
                <a:latin typeface="Arial"/>
                <a:ea typeface="Arial"/>
                <a:cs typeface="Arial"/>
                <a:sym typeface="Arial"/>
              </a:defRPr>
            </a:pPr>
            <a:r>
              <a:t>Other acute pneumonias (not primary infection):</a:t>
            </a:r>
            <a:endParaRPr sz="2200"/>
          </a:p>
          <a:p>
            <a:pPr marL="742950" lvl="1" indent="-285750">
              <a:lnSpc>
                <a:spcPct val="90000"/>
              </a:lnSpc>
              <a:defRPr sz="2200">
                <a:solidFill>
                  <a:srgbClr val="0070C0"/>
                </a:solidFill>
                <a:latin typeface="Arial"/>
                <a:ea typeface="Arial"/>
                <a:cs typeface="Arial"/>
                <a:sym typeface="Arial"/>
              </a:defRPr>
            </a:pPr>
            <a:r>
              <a:t>e.g. acute interstitial pneumonia, hypersensitivity pneumonitis, cryptogenic organizing pneumonia, eosinophilic pneumonia.</a:t>
            </a:r>
            <a:endParaRPr sz="1800"/>
          </a:p>
          <a:p>
            <a:pPr marL="0" lvl="1" indent="457200">
              <a:lnSpc>
                <a:spcPct val="90000"/>
              </a:lnSpc>
              <a:spcBef>
                <a:spcPts val="400"/>
              </a:spcBef>
              <a:buSzTx/>
              <a:buNone/>
              <a:defRPr sz="1800">
                <a:solidFill>
                  <a:srgbClr val="0070C0"/>
                </a:solidFill>
                <a:latin typeface="Arial"/>
                <a:ea typeface="Arial"/>
                <a:cs typeface="Arial"/>
                <a:sym typeface="Arial"/>
              </a:defRPr>
            </a:pPr>
            <a:endParaRPr sz="1800"/>
          </a:p>
          <a:p>
            <a:pPr marL="342900" indent="-342900">
              <a:lnSpc>
                <a:spcPct val="90000"/>
              </a:lnSpc>
              <a:spcBef>
                <a:spcPts val="600"/>
              </a:spcBef>
              <a:defRPr sz="2500">
                <a:solidFill>
                  <a:srgbClr val="0070C0"/>
                </a:solidFill>
                <a:latin typeface="Arial"/>
                <a:ea typeface="Arial"/>
                <a:cs typeface="Arial"/>
                <a:sym typeface="Arial"/>
              </a:defRPr>
            </a:pPr>
            <a:r>
              <a:t>Diffuse alveolar haemorrhage:</a:t>
            </a:r>
            <a:endParaRPr sz="2200"/>
          </a:p>
          <a:p>
            <a:pPr marL="742950" lvl="1" indent="-285750">
              <a:lnSpc>
                <a:spcPct val="90000"/>
              </a:lnSpc>
              <a:defRPr sz="2200">
                <a:solidFill>
                  <a:srgbClr val="0070C0"/>
                </a:solidFill>
                <a:latin typeface="Arial"/>
                <a:ea typeface="Arial"/>
                <a:cs typeface="Arial"/>
                <a:sym typeface="Arial"/>
              </a:defRPr>
            </a:pPr>
            <a:r>
              <a:t>e.g. associated with autoimmune diseases.</a:t>
            </a:r>
            <a:endParaRPr sz="1800"/>
          </a:p>
          <a:p>
            <a:pPr marL="0" lvl="1" indent="457200">
              <a:lnSpc>
                <a:spcPct val="90000"/>
              </a:lnSpc>
              <a:spcBef>
                <a:spcPts val="400"/>
              </a:spcBef>
              <a:buSzTx/>
              <a:buNone/>
              <a:defRPr sz="1800">
                <a:solidFill>
                  <a:srgbClr val="0070C0"/>
                </a:solidFill>
                <a:latin typeface="Arial"/>
                <a:ea typeface="Arial"/>
                <a:cs typeface="Arial"/>
                <a:sym typeface="Arial"/>
              </a:defRPr>
            </a:pPr>
            <a:endParaRPr sz="1800"/>
          </a:p>
          <a:p>
            <a:pPr marL="342900" indent="-342900">
              <a:lnSpc>
                <a:spcPct val="90000"/>
              </a:lnSpc>
              <a:spcBef>
                <a:spcPts val="600"/>
              </a:spcBef>
              <a:defRPr sz="2500">
                <a:solidFill>
                  <a:srgbClr val="0070C0"/>
                </a:solidFill>
                <a:latin typeface="Arial"/>
                <a:ea typeface="Arial"/>
                <a:cs typeface="Arial"/>
                <a:sym typeface="Arial"/>
              </a:defRPr>
            </a:pPr>
            <a:r>
              <a:t>Malignancy:</a:t>
            </a:r>
            <a:endParaRPr sz="2200"/>
          </a:p>
          <a:p>
            <a:pPr marL="742950" lvl="1" indent="-285750">
              <a:lnSpc>
                <a:spcPct val="90000"/>
              </a:lnSpc>
              <a:defRPr sz="2200">
                <a:solidFill>
                  <a:srgbClr val="0070C0"/>
                </a:solidFill>
                <a:latin typeface="Arial"/>
                <a:ea typeface="Arial"/>
                <a:cs typeface="Arial"/>
                <a:sym typeface="Arial"/>
              </a:defRPr>
            </a:pPr>
            <a:r>
              <a:t>e.g. bronchoalveolar cell carcinoma.</a:t>
            </a:r>
          </a:p>
        </p:txBody>
      </p:sp>
      <p:sp>
        <p:nvSpPr>
          <p:cNvPr id="305" name="Rectangle 11"/>
          <p:cNvSpPr txBox="1"/>
          <p:nvPr/>
        </p:nvSpPr>
        <p:spPr>
          <a:xfrm>
            <a:off x="6303338" y="4872449"/>
            <a:ext cx="127001" cy="259222"/>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indent="35997">
              <a:defRPr>
                <a:latin typeface="Arial"/>
                <a:ea typeface="Arial"/>
                <a:cs typeface="Arial"/>
                <a:sym typeface="Arial"/>
              </a:defRPr>
            </a:lvl1pPr>
          </a:lstStyle>
          <a:p>
            <a:r>
              <a:t>.</a:t>
            </a:r>
          </a:p>
        </p:txBody>
      </p:sp>
    </p:spTree>
    <p:extLst>
      <p:ext uri="{BB962C8B-B14F-4D97-AF65-F5344CB8AC3E}">
        <p14:creationId xmlns:p14="http://schemas.microsoft.com/office/powerpoint/2010/main" val="3080155648"/>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805251-9476-40B8-B9F7-BB91FED44E0F}"/>
              </a:ext>
            </a:extLst>
          </p:cNvPr>
          <p:cNvSpPr>
            <a:spLocks noGrp="1"/>
          </p:cNvSpPr>
          <p:nvPr>
            <p:ph type="title"/>
          </p:nvPr>
        </p:nvSpPr>
        <p:spPr>
          <a:xfrm>
            <a:off x="856552" y="3030643"/>
            <a:ext cx="10363201" cy="1362079"/>
          </a:xfrm>
        </p:spPr>
        <p:txBody>
          <a:bodyPr>
            <a:normAutofit/>
          </a:bodyPr>
          <a:lstStyle/>
          <a:p>
            <a:pPr algn="ctr"/>
            <a:r>
              <a:rPr lang="en-US" sz="6000" dirty="0"/>
              <a:t>Sepsis</a:t>
            </a:r>
          </a:p>
        </p:txBody>
      </p:sp>
    </p:spTree>
    <p:extLst>
      <p:ext uri="{BB962C8B-B14F-4D97-AF65-F5344CB8AC3E}">
        <p14:creationId xmlns:p14="http://schemas.microsoft.com/office/powerpoint/2010/main" val="1772010228"/>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itre 6"/>
          <p:cNvSpPr txBox="1">
            <a:spLocks noGrp="1"/>
          </p:cNvSpPr>
          <p:nvPr>
            <p:ph type="title"/>
          </p:nvPr>
        </p:nvSpPr>
        <p:spPr>
          <a:xfrm>
            <a:off x="1244189" y="187116"/>
            <a:ext cx="9698822" cy="967577"/>
          </a:xfrm>
          <a:prstGeom prst="rect">
            <a:avLst/>
          </a:prstGeom>
        </p:spPr>
        <p:txBody>
          <a:bodyPr/>
          <a:lstStyle>
            <a:lvl1pPr>
              <a:defRPr sz="3900">
                <a:latin typeface="Arial"/>
                <a:ea typeface="Arial"/>
                <a:cs typeface="Arial"/>
                <a:sym typeface="Arial"/>
              </a:defRPr>
            </a:lvl1pPr>
          </a:lstStyle>
          <a:p>
            <a:r>
              <a:t>Sepsis</a:t>
            </a:r>
          </a:p>
        </p:txBody>
      </p:sp>
      <p:sp>
        <p:nvSpPr>
          <p:cNvPr id="312" name="Text Box 17"/>
          <p:cNvSpPr txBox="1"/>
          <p:nvPr/>
        </p:nvSpPr>
        <p:spPr>
          <a:xfrm>
            <a:off x="4045258" y="4304219"/>
            <a:ext cx="3352680" cy="22698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r">
              <a:spcBef>
                <a:spcPts val="600"/>
              </a:spcBef>
              <a:defRPr sz="1000">
                <a:solidFill>
                  <a:srgbClr val="000066"/>
                </a:solidFill>
                <a:latin typeface="Arial"/>
                <a:ea typeface="Arial"/>
                <a:cs typeface="Arial"/>
                <a:sym typeface="Arial"/>
              </a:defRPr>
            </a:lvl1pPr>
          </a:lstStyle>
          <a:p>
            <a:r>
              <a:t>©  WHO</a:t>
            </a:r>
          </a:p>
        </p:txBody>
      </p:sp>
      <p:pic>
        <p:nvPicPr>
          <p:cNvPr id="313" name="Picture 19" descr="Picture 19"/>
          <p:cNvPicPr>
            <a:picLocks noChangeAspect="1"/>
          </p:cNvPicPr>
          <p:nvPr/>
        </p:nvPicPr>
        <p:blipFill>
          <a:blip r:embed="rId2"/>
          <a:srcRect b="17155"/>
          <a:stretch>
            <a:fillRect/>
          </a:stretch>
        </p:blipFill>
        <p:spPr>
          <a:xfrm>
            <a:off x="9821267" y="-124616"/>
            <a:ext cx="2548536" cy="2558619"/>
          </a:xfrm>
          <a:prstGeom prst="rect">
            <a:avLst/>
          </a:prstGeom>
          <a:ln w="12700">
            <a:miter lim="400000"/>
          </a:ln>
        </p:spPr>
      </p:pic>
      <p:grpSp>
        <p:nvGrpSpPr>
          <p:cNvPr id="316" name="Rectangle 21"/>
          <p:cNvGrpSpPr/>
          <p:nvPr/>
        </p:nvGrpSpPr>
        <p:grpSpPr>
          <a:xfrm>
            <a:off x="427530" y="1802166"/>
            <a:ext cx="10210808" cy="3646360"/>
            <a:chOff x="-1" y="0"/>
            <a:chExt cx="10210806" cy="3646359"/>
          </a:xfrm>
        </p:grpSpPr>
        <p:sp>
          <p:nvSpPr>
            <p:cNvPr id="314" name="Rounded Rectangle"/>
            <p:cNvSpPr/>
            <p:nvPr/>
          </p:nvSpPr>
          <p:spPr>
            <a:xfrm>
              <a:off x="-2" y="-1"/>
              <a:ext cx="10210808" cy="3646360"/>
            </a:xfrm>
            <a:prstGeom prst="roundRect">
              <a:avLst>
                <a:gd name="adj" fmla="val 16667"/>
              </a:avLst>
            </a:prstGeom>
            <a:solidFill>
              <a:srgbClr val="953735"/>
            </a:solidFill>
            <a:ln w="12700" cap="flat">
              <a:noFill/>
              <a:miter lim="400000"/>
            </a:ln>
            <a:effectLst/>
          </p:spPr>
          <p:txBody>
            <a:bodyPr wrap="square" lIns="45718" tIns="45718" rIns="45718" bIns="45718" numCol="1" anchor="t">
              <a:noAutofit/>
            </a:bodyPr>
            <a:lstStyle/>
            <a:p>
              <a:pPr>
                <a:defRPr sz="1400">
                  <a:solidFill>
                    <a:srgbClr val="FFFFFF"/>
                  </a:solidFill>
                  <a:latin typeface="Arial"/>
                  <a:ea typeface="Arial"/>
                  <a:cs typeface="Arial"/>
                  <a:sym typeface="Arial"/>
                </a:defRPr>
              </a:pPr>
              <a:endParaRPr/>
            </a:p>
          </p:txBody>
        </p:sp>
        <p:sp>
          <p:nvSpPr>
            <p:cNvPr id="315" name="Sepsis and septic shock are medical emergencies.  Treatment and resuscitation should begin immediately (Surviving Sepsis Campaign, 2016).…"/>
            <p:cNvSpPr txBox="1"/>
            <p:nvPr/>
          </p:nvSpPr>
          <p:spPr>
            <a:xfrm>
              <a:off x="177997" y="177999"/>
              <a:ext cx="9806279" cy="315066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marL="414680" indent="-414680" algn="ctr">
                <a:buSzPct val="100000"/>
                <a:buFont typeface="Arial"/>
                <a:buChar char="•"/>
                <a:defRPr sz="3200">
                  <a:solidFill>
                    <a:srgbClr val="FFFFFF"/>
                  </a:solidFill>
                  <a:latin typeface="Arial"/>
                  <a:ea typeface="Arial"/>
                  <a:cs typeface="Arial"/>
                  <a:sym typeface="Arial"/>
                </a:defRPr>
              </a:pPr>
              <a:r>
                <a:t>Sepsis and septic shock are medical emergencies.  Treatment and resuscitation should begin immediately </a:t>
              </a:r>
              <a:r>
                <a:rPr sz="2800"/>
                <a:t>(Surviving Sepsis Campaign, 2016).</a:t>
              </a:r>
            </a:p>
            <a:p>
              <a:pPr marL="414680" indent="-414680" algn="ctr">
                <a:buSzPct val="100000"/>
                <a:buFont typeface="Arial"/>
                <a:buChar char="•"/>
                <a:defRPr sz="2800">
                  <a:solidFill>
                    <a:srgbClr val="FFFFFF"/>
                  </a:solidFill>
                  <a:latin typeface="Arial"/>
                  <a:ea typeface="Arial"/>
                  <a:cs typeface="Arial"/>
                  <a:sym typeface="Arial"/>
                </a:defRPr>
              </a:pPr>
              <a:endParaRPr sz="2800"/>
            </a:p>
            <a:p>
              <a:pPr marL="414680" indent="-414680" algn="ctr">
                <a:buSzPct val="100000"/>
                <a:buFont typeface="Arial"/>
                <a:buChar char="•"/>
                <a:defRPr sz="3200">
                  <a:solidFill>
                    <a:srgbClr val="FFFFFF"/>
                  </a:solidFill>
                  <a:latin typeface="Arial"/>
                  <a:ea typeface="Arial"/>
                  <a:cs typeface="Arial"/>
                  <a:sym typeface="Arial"/>
                </a:defRPr>
              </a:pPr>
              <a:r>
                <a:t>Global estimate: 49 million cases of hospital-treated sepsis leading to 11 million deaths annually </a:t>
              </a:r>
            </a:p>
            <a:p>
              <a:pPr algn="ctr">
                <a:defRPr sz="2800">
                  <a:solidFill>
                    <a:srgbClr val="FFFFFF"/>
                  </a:solidFill>
                  <a:latin typeface="Arial"/>
                  <a:ea typeface="Arial"/>
                  <a:cs typeface="Arial"/>
                  <a:sym typeface="Arial"/>
                </a:defRPr>
              </a:pPr>
              <a:r>
                <a:t>(Lancet 2020)*.</a:t>
              </a:r>
            </a:p>
          </p:txBody>
        </p:sp>
      </p:grpSp>
      <p:sp>
        <p:nvSpPr>
          <p:cNvPr id="317" name="*Kempker J, Martin S. A global accounting of sepsis…"/>
          <p:cNvSpPr txBox="1"/>
          <p:nvPr/>
        </p:nvSpPr>
        <p:spPr>
          <a:xfrm>
            <a:off x="3334329" y="6236777"/>
            <a:ext cx="3349088" cy="392325"/>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defTabSz="457200">
              <a:defRPr sz="1100">
                <a:latin typeface="Helvetica Neue"/>
                <a:ea typeface="Helvetica Neue"/>
                <a:cs typeface="Helvetica Neue"/>
                <a:sym typeface="Helvetica Neue"/>
              </a:defRPr>
            </a:pPr>
            <a:r>
              <a:t>*Kempker J, Martin S. A global accounting of sepsis</a:t>
            </a:r>
          </a:p>
          <a:p>
            <a:pPr defTabSz="457200">
              <a:defRPr sz="1100" u="sng">
                <a:solidFill>
                  <a:srgbClr val="0000FF"/>
                </a:solidFill>
                <a:uFill>
                  <a:solidFill>
                    <a:srgbClr val="0000FF"/>
                  </a:solidFill>
                </a:uFill>
                <a:latin typeface="Helvetica Neue"/>
                <a:ea typeface="Helvetica Neue"/>
                <a:cs typeface="Helvetica Neue"/>
                <a:sym typeface="Helvetica Neue"/>
              </a:defRPr>
            </a:pPr>
            <a:r>
              <a:rPr>
                <a:hlinkClick r:id="rId3"/>
              </a:rPr>
              <a:t>Lancet 2020:295(10219);168-170</a:t>
            </a:r>
          </a:p>
        </p:txBody>
      </p:sp>
    </p:spTree>
    <p:extLst>
      <p:ext uri="{BB962C8B-B14F-4D97-AF65-F5344CB8AC3E}">
        <p14:creationId xmlns:p14="http://schemas.microsoft.com/office/powerpoint/2010/main" val="872685400"/>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Title 1"/>
          <p:cNvSpPr txBox="1">
            <a:spLocks noGrp="1"/>
          </p:cNvSpPr>
          <p:nvPr>
            <p:ph type="title"/>
          </p:nvPr>
        </p:nvSpPr>
        <p:spPr>
          <a:xfrm>
            <a:off x="466890" y="116632"/>
            <a:ext cx="11725110" cy="1143001"/>
          </a:xfrm>
          <a:prstGeom prst="rect">
            <a:avLst/>
          </a:prstGeom>
        </p:spPr>
        <p:txBody>
          <a:bodyPr/>
          <a:lstStyle/>
          <a:p>
            <a:pPr>
              <a:defRPr sz="3200">
                <a:latin typeface="Arial"/>
                <a:ea typeface="Arial"/>
                <a:cs typeface="Arial"/>
                <a:sym typeface="Arial"/>
              </a:defRPr>
            </a:pPr>
            <a:r>
              <a:rPr dirty="0"/>
              <a:t>Importance of early recognition of</a:t>
            </a:r>
            <a:r>
              <a:rPr lang="en-US" dirty="0"/>
              <a:t> sepsis in </a:t>
            </a:r>
            <a:r>
              <a:rPr dirty="0"/>
              <a:t>SARI patients</a:t>
            </a:r>
          </a:p>
        </p:txBody>
      </p:sp>
      <p:sp>
        <p:nvSpPr>
          <p:cNvPr id="175" name="Content Placeholder 2"/>
          <p:cNvSpPr txBox="1">
            <a:spLocks noGrp="1"/>
          </p:cNvSpPr>
          <p:nvPr>
            <p:ph type="body" idx="1"/>
          </p:nvPr>
        </p:nvSpPr>
        <p:spPr>
          <a:xfrm>
            <a:off x="762000" y="1490270"/>
            <a:ext cx="9826330" cy="5084106"/>
          </a:xfrm>
          <a:prstGeom prst="rect">
            <a:avLst/>
          </a:prstGeom>
        </p:spPr>
        <p:txBody>
          <a:bodyPr/>
          <a:lstStyle/>
          <a:p>
            <a:pPr marL="0" indent="0">
              <a:spcBef>
                <a:spcPts val="700"/>
              </a:spcBef>
              <a:buNone/>
              <a:defRPr sz="3200">
                <a:solidFill>
                  <a:srgbClr val="0070C0"/>
                </a:solidFill>
                <a:latin typeface="Arial"/>
                <a:ea typeface="Arial"/>
                <a:cs typeface="Arial"/>
                <a:sym typeface="Arial"/>
              </a:defRPr>
            </a:pPr>
            <a:r>
              <a:rPr dirty="0"/>
              <a:t>Early identification of patients with SARI with sepsis and implementation of early, evidence-based therapies improves outcomes and reduces mortality.</a:t>
            </a:r>
          </a:p>
          <a:p>
            <a:pPr marL="742950" lvl="1" indent="-285750">
              <a:defRPr>
                <a:solidFill>
                  <a:srgbClr val="0070C0"/>
                </a:solidFill>
                <a:latin typeface="Arial"/>
                <a:ea typeface="Arial"/>
                <a:cs typeface="Arial"/>
                <a:sym typeface="Arial"/>
              </a:defRPr>
            </a:pPr>
            <a:r>
              <a:rPr dirty="0"/>
              <a:t>Implementing the Surviving Sepsis Campaign (2016) saves lives:</a:t>
            </a:r>
            <a:endParaRPr sz="2000" dirty="0"/>
          </a:p>
          <a:p>
            <a:pPr marL="0" lvl="2" indent="1164847">
              <a:spcBef>
                <a:spcPts val="400"/>
              </a:spcBef>
              <a:buSzTx/>
              <a:buNone/>
              <a:defRPr sz="2000">
                <a:solidFill>
                  <a:srgbClr val="0070C0"/>
                </a:solidFill>
                <a:latin typeface="Wingdings"/>
                <a:ea typeface="Wingdings"/>
                <a:cs typeface="Wingdings"/>
                <a:sym typeface="Wingdings"/>
              </a:defRPr>
            </a:pPr>
            <a:r>
              <a:rPr dirty="0"/>
              <a:t>➔</a:t>
            </a:r>
            <a:r>
              <a:rPr dirty="0">
                <a:latin typeface="Arial"/>
                <a:ea typeface="Arial"/>
                <a:cs typeface="Arial"/>
                <a:sym typeface="Arial"/>
              </a:rPr>
              <a:t>antimicrobial therapy within </a:t>
            </a:r>
            <a:r>
              <a:rPr b="1" dirty="0">
                <a:latin typeface="Arial"/>
                <a:ea typeface="Arial"/>
                <a:cs typeface="Arial"/>
                <a:sym typeface="Arial"/>
              </a:rPr>
              <a:t>1 hour </a:t>
            </a:r>
            <a:endParaRPr sz="1800" dirty="0"/>
          </a:p>
          <a:p>
            <a:pPr marL="0" lvl="2" indent="1164847">
              <a:spcBef>
                <a:spcPts val="400"/>
              </a:spcBef>
              <a:buSzTx/>
              <a:buNone/>
              <a:defRPr sz="2000">
                <a:solidFill>
                  <a:srgbClr val="0070C0"/>
                </a:solidFill>
                <a:latin typeface="Wingdings"/>
                <a:ea typeface="Wingdings"/>
                <a:cs typeface="Wingdings"/>
                <a:sym typeface="Wingdings"/>
              </a:defRPr>
            </a:pPr>
            <a:r>
              <a:rPr dirty="0"/>
              <a:t>➔</a:t>
            </a:r>
            <a:r>
              <a:rPr dirty="0">
                <a:latin typeface="Arial"/>
                <a:ea typeface="Arial"/>
                <a:cs typeface="Arial"/>
                <a:sym typeface="Arial"/>
              </a:rPr>
              <a:t>early, targeted resuscitation for septic shock </a:t>
            </a:r>
            <a:endParaRPr sz="1800" dirty="0"/>
          </a:p>
          <a:p>
            <a:pPr marL="0" lvl="2" indent="1164847">
              <a:spcBef>
                <a:spcPts val="400"/>
              </a:spcBef>
              <a:buSzTx/>
              <a:buNone/>
              <a:defRPr sz="2000">
                <a:solidFill>
                  <a:srgbClr val="0070C0"/>
                </a:solidFill>
                <a:latin typeface="Wingdings"/>
                <a:ea typeface="Wingdings"/>
                <a:cs typeface="Wingdings"/>
                <a:sym typeface="Wingdings"/>
              </a:defRPr>
            </a:pPr>
            <a:r>
              <a:rPr dirty="0"/>
              <a:t>➔</a:t>
            </a:r>
            <a:r>
              <a:rPr dirty="0">
                <a:latin typeface="Arial"/>
                <a:ea typeface="Arial"/>
                <a:cs typeface="Arial"/>
                <a:sym typeface="Arial"/>
              </a:rPr>
              <a:t>early application of lung protective ventilation for ARDS </a:t>
            </a:r>
            <a:endParaRPr sz="1800" dirty="0"/>
          </a:p>
          <a:p>
            <a:pPr marL="742950" lvl="1" indent="-285750">
              <a:defRPr>
                <a:solidFill>
                  <a:srgbClr val="0070C0"/>
                </a:solidFill>
                <a:latin typeface="Arial"/>
                <a:ea typeface="Arial"/>
                <a:cs typeface="Arial"/>
                <a:sym typeface="Arial"/>
              </a:defRPr>
            </a:pPr>
            <a:r>
              <a:rPr dirty="0"/>
              <a:t>Lack of early recognition is a major obstacle!</a:t>
            </a:r>
          </a:p>
        </p:txBody>
      </p:sp>
    </p:spTree>
    <p:extLst>
      <p:ext uri="{BB962C8B-B14F-4D97-AF65-F5344CB8AC3E}">
        <p14:creationId xmlns:p14="http://schemas.microsoft.com/office/powerpoint/2010/main" val="2057692437"/>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Title 1"/>
          <p:cNvSpPr txBox="1">
            <a:spLocks noGrp="1"/>
          </p:cNvSpPr>
          <p:nvPr>
            <p:ph type="title"/>
          </p:nvPr>
        </p:nvSpPr>
        <p:spPr>
          <a:xfrm>
            <a:off x="466890" y="116632"/>
            <a:ext cx="10972801" cy="1143001"/>
          </a:xfrm>
          <a:prstGeom prst="rect">
            <a:avLst/>
          </a:prstGeom>
        </p:spPr>
        <p:txBody>
          <a:bodyPr/>
          <a:lstStyle/>
          <a:p>
            <a:endParaRPr/>
          </a:p>
        </p:txBody>
      </p:sp>
      <p:graphicFrame>
        <p:nvGraphicFramePr>
          <p:cNvPr id="308" name="Content Placeholder 4"/>
          <p:cNvGraphicFramePr/>
          <p:nvPr/>
        </p:nvGraphicFramePr>
        <p:xfrm>
          <a:off x="1099388" y="1082079"/>
          <a:ext cx="10277308" cy="4840851"/>
        </p:xfrm>
        <a:graphic>
          <a:graphicData uri="http://schemas.openxmlformats.org/drawingml/2006/table">
            <a:tbl>
              <a:tblPr firstRow="1" bandRow="1">
                <a:tableStyleId>{4C3C2611-4C71-4FC5-86AE-919BDF0F9419}</a:tableStyleId>
              </a:tblPr>
              <a:tblGrid>
                <a:gridCol w="10277308">
                  <a:extLst>
                    <a:ext uri="{9D8B030D-6E8A-4147-A177-3AD203B41FA5}">
                      <a16:colId xmlns:a16="http://schemas.microsoft.com/office/drawing/2014/main" val="20000"/>
                    </a:ext>
                  </a:extLst>
                </a:gridCol>
              </a:tblGrid>
              <a:tr h="790050">
                <a:tc>
                  <a:txBody>
                    <a:bodyPr/>
                    <a:lstStyle/>
                    <a:p>
                      <a:pPr algn="l">
                        <a:defRPr sz="1800" b="0">
                          <a:solidFill>
                            <a:srgbClr val="000000"/>
                          </a:solidFill>
                        </a:defRPr>
                      </a:pPr>
                      <a:r>
                        <a:rPr sz="4000" b="1" dirty="0">
                          <a:sym typeface="Helvetica"/>
                        </a:rPr>
                        <a:t>SEPSIS</a:t>
                      </a:r>
                    </a:p>
                  </a:txBody>
                  <a:tcPr marL="45720" marR="45720" horzOverflow="overflow"/>
                </a:tc>
                <a:extLst>
                  <a:ext uri="{0D108BD9-81ED-4DB2-BD59-A6C34878D82A}">
                    <a16:rowId xmlns:a16="http://schemas.microsoft.com/office/drawing/2014/main" val="10000"/>
                  </a:ext>
                </a:extLst>
              </a:tr>
              <a:tr h="1350267">
                <a:tc>
                  <a:txBody>
                    <a:bodyPr/>
                    <a:lstStyle/>
                    <a:p>
                      <a:pPr algn="l">
                        <a:defRPr sz="1800"/>
                      </a:pPr>
                      <a:r>
                        <a:rPr sz="4000" b="1">
                          <a:latin typeface="+mj-lt"/>
                          <a:ea typeface="+mj-ea"/>
                          <a:cs typeface="+mj-cs"/>
                          <a:sym typeface="Helvetica"/>
                        </a:rPr>
                        <a:t>Suspected or documented infection </a:t>
                      </a:r>
                    </a:p>
                  </a:txBody>
                  <a:tcPr marL="45720" marR="45720" horzOverflow="overflow"/>
                </a:tc>
                <a:extLst>
                  <a:ext uri="{0D108BD9-81ED-4DB2-BD59-A6C34878D82A}">
                    <a16:rowId xmlns:a16="http://schemas.microsoft.com/office/drawing/2014/main" val="10001"/>
                  </a:ext>
                </a:extLst>
              </a:tr>
              <a:tr h="1350267">
                <a:tc>
                  <a:txBody>
                    <a:bodyPr/>
                    <a:lstStyle/>
                    <a:p>
                      <a:pPr algn="l">
                        <a:defRPr sz="1800"/>
                      </a:pPr>
                      <a:r>
                        <a:rPr sz="4000" b="1">
                          <a:latin typeface="+mj-lt"/>
                          <a:ea typeface="+mj-ea"/>
                          <a:cs typeface="+mj-cs"/>
                          <a:sym typeface="Helvetica"/>
                        </a:rPr>
                        <a:t>And acute, life-threatening organ dysfunction </a:t>
                      </a:r>
                    </a:p>
                  </a:txBody>
                  <a:tcPr marL="45720" marR="45720" horzOverflow="overflow"/>
                </a:tc>
                <a:extLst>
                  <a:ext uri="{0D108BD9-81ED-4DB2-BD59-A6C34878D82A}">
                    <a16:rowId xmlns:a16="http://schemas.microsoft.com/office/drawing/2014/main" val="10002"/>
                  </a:ext>
                </a:extLst>
              </a:tr>
              <a:tr h="1350267">
                <a:tc>
                  <a:txBody>
                    <a:bodyPr/>
                    <a:lstStyle/>
                    <a:p>
                      <a:pPr algn="l">
                        <a:defRPr sz="1800"/>
                      </a:pPr>
                      <a:r>
                        <a:rPr sz="4000" b="1" dirty="0">
                          <a:latin typeface="+mj-lt"/>
                          <a:ea typeface="+mj-ea"/>
                          <a:cs typeface="+mj-cs"/>
                          <a:sym typeface="Helvetica"/>
                        </a:rPr>
                        <a:t>Caused by dysregulated host response to infection. </a:t>
                      </a:r>
                    </a:p>
                  </a:txBody>
                  <a:tcPr marL="45720" marR="45720" horzOverflow="overflow"/>
                </a:tc>
                <a:extLst>
                  <a:ext uri="{0D108BD9-81ED-4DB2-BD59-A6C34878D82A}">
                    <a16:rowId xmlns:a16="http://schemas.microsoft.com/office/drawing/2014/main" val="10003"/>
                  </a:ext>
                </a:extLst>
              </a:tr>
            </a:tbl>
          </a:graphicData>
        </a:graphic>
      </p:graphicFrame>
      <p:sp>
        <p:nvSpPr>
          <p:cNvPr id="309" name="Date Placeholder 3"/>
          <p:cNvSpPr txBox="1"/>
          <p:nvPr/>
        </p:nvSpPr>
        <p:spPr>
          <a:xfrm>
            <a:off x="8926028" y="92565"/>
            <a:ext cx="2753364" cy="2692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lgn="r">
              <a:defRPr sz="1200">
                <a:solidFill>
                  <a:srgbClr val="FFFFFF"/>
                </a:solidFill>
                <a:latin typeface="Segoe Condensed"/>
                <a:ea typeface="Segoe Condensed"/>
                <a:cs typeface="Segoe Condensed"/>
                <a:sym typeface="Segoe Condensed"/>
              </a:defRPr>
            </a:lvl1pPr>
          </a:lstStyle>
          <a:p>
            <a:r>
              <a:t>25 January 2020</a:t>
            </a:r>
          </a:p>
        </p:txBody>
      </p:sp>
    </p:spTree>
    <p:extLst>
      <p:ext uri="{BB962C8B-B14F-4D97-AF65-F5344CB8AC3E}">
        <p14:creationId xmlns:p14="http://schemas.microsoft.com/office/powerpoint/2010/main" val="560137371"/>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Rectangle 3"/>
          <p:cNvSpPr txBox="1"/>
          <p:nvPr/>
        </p:nvSpPr>
        <p:spPr>
          <a:xfrm>
            <a:off x="1625269" y="6398688"/>
            <a:ext cx="391643" cy="304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algn="r">
              <a:defRPr sz="1500" b="1">
                <a:solidFill>
                  <a:srgbClr val="72BBE8"/>
                </a:solidFill>
                <a:latin typeface="Arial Narrow"/>
                <a:ea typeface="Arial Narrow"/>
                <a:cs typeface="Arial Narrow"/>
                <a:sym typeface="Arial Narrow"/>
              </a:defRPr>
            </a:pPr>
            <a:r>
              <a:t> </a:t>
            </a:r>
            <a:r>
              <a:rPr sz="2100" baseline="14000">
                <a:solidFill>
                  <a:srgbClr val="FFFFFF"/>
                </a:solidFill>
              </a:rPr>
              <a:t>|</a:t>
            </a:r>
          </a:p>
        </p:txBody>
      </p:sp>
      <p:sp>
        <p:nvSpPr>
          <p:cNvPr id="320" name="Title 2"/>
          <p:cNvSpPr txBox="1">
            <a:spLocks noGrp="1"/>
          </p:cNvSpPr>
          <p:nvPr>
            <p:ph type="title"/>
          </p:nvPr>
        </p:nvSpPr>
        <p:spPr>
          <a:xfrm>
            <a:off x="466890" y="116632"/>
            <a:ext cx="10972801" cy="1143001"/>
          </a:xfrm>
          <a:prstGeom prst="rect">
            <a:avLst/>
          </a:prstGeom>
        </p:spPr>
        <p:txBody>
          <a:bodyPr/>
          <a:lstStyle>
            <a:lvl1pPr>
              <a:defRPr>
                <a:latin typeface="Arial"/>
                <a:ea typeface="Arial"/>
                <a:cs typeface="Arial"/>
                <a:sym typeface="Arial"/>
              </a:defRPr>
            </a:lvl1pPr>
          </a:lstStyle>
          <a:p>
            <a:r>
              <a:t>SEPSIS-3: consensus (JAMA, 2016)</a:t>
            </a:r>
          </a:p>
        </p:txBody>
      </p:sp>
      <p:sp>
        <p:nvSpPr>
          <p:cNvPr id="321" name="Content Placeholder 3"/>
          <p:cNvSpPr txBox="1">
            <a:spLocks noGrp="1"/>
          </p:cNvSpPr>
          <p:nvPr>
            <p:ph type="body" idx="1"/>
          </p:nvPr>
        </p:nvSpPr>
        <p:spPr>
          <a:xfrm>
            <a:off x="609600" y="1600201"/>
            <a:ext cx="10972800" cy="4525963"/>
          </a:xfrm>
          <a:prstGeom prst="rect">
            <a:avLst/>
          </a:prstGeom>
        </p:spPr>
        <p:txBody>
          <a:bodyPr/>
          <a:lstStyle/>
          <a:p>
            <a:pPr>
              <a:spcBef>
                <a:spcPts val="800"/>
              </a:spcBef>
              <a:defRPr sz="3600" b="1">
                <a:solidFill>
                  <a:srgbClr val="0070C0"/>
                </a:solidFill>
              </a:defRPr>
            </a:pPr>
            <a:r>
              <a:rPr dirty="0"/>
              <a:t>Current definition of sepsis: </a:t>
            </a:r>
            <a:r>
              <a:rPr sz="3200" dirty="0"/>
              <a:t> </a:t>
            </a:r>
          </a:p>
          <a:p>
            <a:pPr marL="742950" lvl="1" indent="-285750">
              <a:spcBef>
                <a:spcPts val="600"/>
              </a:spcBef>
              <a:defRPr sz="2800">
                <a:solidFill>
                  <a:srgbClr val="0070C0"/>
                </a:solidFill>
              </a:defRPr>
            </a:pPr>
            <a:r>
              <a:rPr dirty="0"/>
              <a:t>suspected or documented infection </a:t>
            </a:r>
            <a:endParaRPr sz="2000" dirty="0"/>
          </a:p>
          <a:p>
            <a:pPr marL="742950" lvl="1" indent="-285750">
              <a:spcBef>
                <a:spcPts val="400"/>
              </a:spcBef>
              <a:defRPr sz="2000" b="1">
                <a:solidFill>
                  <a:srgbClr val="0070C0"/>
                </a:solidFill>
              </a:defRPr>
            </a:pPr>
            <a:endParaRPr sz="2000" dirty="0"/>
          </a:p>
          <a:p>
            <a:pPr marL="742950" lvl="1" indent="-285750">
              <a:spcBef>
                <a:spcPts val="600"/>
              </a:spcBef>
              <a:defRPr sz="2800">
                <a:solidFill>
                  <a:srgbClr val="0070C0"/>
                </a:solidFill>
              </a:defRPr>
            </a:pPr>
            <a:r>
              <a:rPr dirty="0"/>
              <a:t>And acute, life-threatening organ dysfunction </a:t>
            </a:r>
            <a:endParaRPr sz="2000" dirty="0"/>
          </a:p>
          <a:p>
            <a:pPr marL="742950" lvl="1" indent="-285750">
              <a:spcBef>
                <a:spcPts val="400"/>
              </a:spcBef>
              <a:defRPr sz="2000">
                <a:solidFill>
                  <a:srgbClr val="0070C0"/>
                </a:solidFill>
              </a:defRPr>
            </a:pPr>
            <a:endParaRPr sz="2000" dirty="0"/>
          </a:p>
          <a:p>
            <a:pPr marL="742950" lvl="1" indent="-285750">
              <a:spcBef>
                <a:spcPts val="600"/>
              </a:spcBef>
              <a:defRPr sz="2800">
                <a:solidFill>
                  <a:srgbClr val="0070C0"/>
                </a:solidFill>
              </a:defRPr>
            </a:pPr>
            <a:r>
              <a:rPr dirty="0"/>
              <a:t>caused by dysregulated host response to infection. </a:t>
            </a:r>
          </a:p>
        </p:txBody>
      </p:sp>
      <p:sp>
        <p:nvSpPr>
          <p:cNvPr id="322" name="Rectangle 8"/>
          <p:cNvSpPr txBox="1"/>
          <p:nvPr/>
        </p:nvSpPr>
        <p:spPr>
          <a:xfrm>
            <a:off x="6182390" y="1542079"/>
            <a:ext cx="4342588" cy="259222"/>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marL="354205" indent="-354205">
              <a:lnSpc>
                <a:spcPct val="80000"/>
              </a:lnSpc>
              <a:spcBef>
                <a:spcPts val="1600"/>
              </a:spcBef>
              <a:defRPr>
                <a:latin typeface="Arial"/>
                <a:ea typeface="Arial"/>
                <a:cs typeface="Arial"/>
                <a:sym typeface="Arial"/>
              </a:defRPr>
            </a:lvl1pPr>
          </a:lstStyle>
          <a:p>
            <a:r>
              <a:t> </a:t>
            </a:r>
          </a:p>
        </p:txBody>
      </p:sp>
      <p:pic>
        <p:nvPicPr>
          <p:cNvPr id="323" name="Picture 8" descr="Picture 8"/>
          <p:cNvPicPr>
            <a:picLocks noChangeAspect="1"/>
          </p:cNvPicPr>
          <p:nvPr/>
        </p:nvPicPr>
        <p:blipFill>
          <a:blip r:embed="rId2"/>
          <a:stretch>
            <a:fillRect/>
          </a:stretch>
        </p:blipFill>
        <p:spPr>
          <a:xfrm flipH="1">
            <a:off x="10258603" y="1447800"/>
            <a:ext cx="532748" cy="1425451"/>
          </a:xfrm>
          <a:prstGeom prst="rect">
            <a:avLst/>
          </a:prstGeom>
          <a:ln w="12700">
            <a:miter lim="400000"/>
          </a:ln>
        </p:spPr>
      </p:pic>
    </p:spTree>
    <p:extLst>
      <p:ext uri="{BB962C8B-B14F-4D97-AF65-F5344CB8AC3E}">
        <p14:creationId xmlns:p14="http://schemas.microsoft.com/office/powerpoint/2010/main" val="1807969596"/>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Rectangle 3"/>
          <p:cNvSpPr txBox="1"/>
          <p:nvPr/>
        </p:nvSpPr>
        <p:spPr>
          <a:xfrm>
            <a:off x="1625269" y="6398688"/>
            <a:ext cx="391643" cy="304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algn="r">
              <a:defRPr sz="1500" b="1">
                <a:solidFill>
                  <a:srgbClr val="72BBE8"/>
                </a:solidFill>
                <a:latin typeface="Arial Narrow"/>
                <a:ea typeface="Arial Narrow"/>
                <a:cs typeface="Arial Narrow"/>
                <a:sym typeface="Arial Narrow"/>
              </a:defRPr>
            </a:pPr>
            <a:r>
              <a:t> </a:t>
            </a:r>
            <a:r>
              <a:rPr sz="2100" baseline="14000">
                <a:solidFill>
                  <a:srgbClr val="FFFFFF"/>
                </a:solidFill>
              </a:rPr>
              <a:t>|</a:t>
            </a:r>
          </a:p>
        </p:txBody>
      </p:sp>
      <p:sp>
        <p:nvSpPr>
          <p:cNvPr id="326" name="Content Placeholder 3"/>
          <p:cNvSpPr txBox="1">
            <a:spLocks noGrp="1"/>
          </p:cNvSpPr>
          <p:nvPr>
            <p:ph type="body" sz="half" idx="1"/>
          </p:nvPr>
        </p:nvSpPr>
        <p:spPr>
          <a:xfrm>
            <a:off x="6065322" y="1278730"/>
            <a:ext cx="6019800" cy="4415226"/>
          </a:xfrm>
          <a:prstGeom prst="rect">
            <a:avLst/>
          </a:prstGeom>
        </p:spPr>
        <p:txBody>
          <a:bodyPr/>
          <a:lstStyle/>
          <a:p>
            <a:pPr>
              <a:lnSpc>
                <a:spcPct val="80000"/>
              </a:lnSpc>
              <a:spcBef>
                <a:spcPts val="500"/>
              </a:spcBef>
              <a:defRPr sz="2100" b="0">
                <a:solidFill>
                  <a:srgbClr val="0070C0"/>
                </a:solidFill>
                <a:latin typeface="Arial"/>
                <a:ea typeface="Arial"/>
                <a:cs typeface="Arial"/>
                <a:sym typeface="Arial"/>
              </a:defRPr>
            </a:pPr>
            <a:r>
              <a:rPr dirty="0"/>
              <a:t>Brain</a:t>
            </a:r>
            <a:endParaRPr sz="2700" dirty="0"/>
          </a:p>
          <a:p>
            <a:pPr marL="742950" lvl="1" indent="-285750">
              <a:lnSpc>
                <a:spcPct val="80000"/>
              </a:lnSpc>
              <a:spcBef>
                <a:spcPts val="300"/>
              </a:spcBef>
              <a:defRPr sz="1500" b="0">
                <a:solidFill>
                  <a:srgbClr val="0070C0"/>
                </a:solidFill>
                <a:latin typeface="Arial"/>
                <a:ea typeface="Arial"/>
                <a:cs typeface="Arial"/>
                <a:sym typeface="Arial"/>
              </a:defRPr>
            </a:pPr>
            <a:r>
              <a:rPr dirty="0"/>
              <a:t>confusion, lethargy, coma</a:t>
            </a:r>
            <a:endParaRPr sz="2300" dirty="0"/>
          </a:p>
          <a:p>
            <a:pPr>
              <a:lnSpc>
                <a:spcPct val="80000"/>
              </a:lnSpc>
              <a:spcBef>
                <a:spcPts val="500"/>
              </a:spcBef>
              <a:defRPr sz="2100" b="0">
                <a:solidFill>
                  <a:srgbClr val="0070C0"/>
                </a:solidFill>
                <a:latin typeface="Arial"/>
                <a:ea typeface="Arial"/>
                <a:cs typeface="Arial"/>
                <a:sym typeface="Arial"/>
              </a:defRPr>
            </a:pPr>
            <a:r>
              <a:rPr dirty="0"/>
              <a:t>Lungs</a:t>
            </a:r>
            <a:endParaRPr sz="2700" dirty="0"/>
          </a:p>
          <a:p>
            <a:pPr marL="742950" lvl="1" indent="-285750">
              <a:lnSpc>
                <a:spcPct val="80000"/>
              </a:lnSpc>
              <a:spcBef>
                <a:spcPts val="300"/>
              </a:spcBef>
              <a:defRPr sz="1500" b="0">
                <a:solidFill>
                  <a:srgbClr val="0070C0"/>
                </a:solidFill>
                <a:latin typeface="Arial"/>
                <a:ea typeface="Arial"/>
                <a:cs typeface="Arial"/>
                <a:sym typeface="Arial"/>
              </a:defRPr>
            </a:pPr>
            <a:r>
              <a:rPr dirty="0"/>
              <a:t>hypoxemia, acute respiratory distress syndrome</a:t>
            </a:r>
            <a:endParaRPr sz="2300" dirty="0"/>
          </a:p>
          <a:p>
            <a:pPr>
              <a:lnSpc>
                <a:spcPct val="80000"/>
              </a:lnSpc>
              <a:spcBef>
                <a:spcPts val="500"/>
              </a:spcBef>
              <a:defRPr sz="2100" b="0">
                <a:solidFill>
                  <a:srgbClr val="0070C0"/>
                </a:solidFill>
                <a:latin typeface="Arial"/>
                <a:ea typeface="Arial"/>
                <a:cs typeface="Arial"/>
                <a:sym typeface="Arial"/>
              </a:defRPr>
            </a:pPr>
            <a:r>
              <a:rPr dirty="0"/>
              <a:t>Cardiovascular</a:t>
            </a:r>
            <a:endParaRPr sz="2700" dirty="0"/>
          </a:p>
          <a:p>
            <a:pPr marL="742950" lvl="1" indent="-285750">
              <a:lnSpc>
                <a:spcPct val="80000"/>
              </a:lnSpc>
              <a:spcBef>
                <a:spcPts val="400"/>
              </a:spcBef>
              <a:defRPr sz="1700" b="0">
                <a:solidFill>
                  <a:srgbClr val="0070C0"/>
                </a:solidFill>
                <a:latin typeface="Arial"/>
                <a:ea typeface="Arial"/>
                <a:cs typeface="Arial"/>
                <a:sym typeface="Arial"/>
              </a:defRPr>
            </a:pPr>
            <a:r>
              <a:rPr dirty="0"/>
              <a:t>hypotension, hypoperfusion, shock</a:t>
            </a:r>
            <a:endParaRPr sz="2300" dirty="0"/>
          </a:p>
          <a:p>
            <a:pPr>
              <a:lnSpc>
                <a:spcPct val="80000"/>
              </a:lnSpc>
              <a:spcBef>
                <a:spcPts val="500"/>
              </a:spcBef>
              <a:defRPr sz="2100" b="0">
                <a:solidFill>
                  <a:srgbClr val="0070C0"/>
                </a:solidFill>
                <a:latin typeface="Arial"/>
                <a:ea typeface="Arial"/>
                <a:cs typeface="Arial"/>
                <a:sym typeface="Arial"/>
              </a:defRPr>
            </a:pPr>
            <a:r>
              <a:rPr dirty="0"/>
              <a:t>Kidney</a:t>
            </a:r>
            <a:endParaRPr sz="2700" dirty="0"/>
          </a:p>
          <a:p>
            <a:pPr marL="742950" lvl="1" indent="-285750">
              <a:lnSpc>
                <a:spcPct val="80000"/>
              </a:lnSpc>
              <a:spcBef>
                <a:spcPts val="300"/>
              </a:spcBef>
              <a:defRPr sz="1500" b="0">
                <a:solidFill>
                  <a:srgbClr val="0070C0"/>
                </a:solidFill>
                <a:latin typeface="Arial"/>
                <a:ea typeface="Arial"/>
                <a:cs typeface="Arial"/>
                <a:sym typeface="Arial"/>
              </a:defRPr>
            </a:pPr>
            <a:r>
              <a:rPr dirty="0"/>
              <a:t>oliguria, elevated creatinine, acute kidney injury</a:t>
            </a:r>
            <a:endParaRPr sz="2300" dirty="0"/>
          </a:p>
          <a:p>
            <a:pPr>
              <a:lnSpc>
                <a:spcPct val="80000"/>
              </a:lnSpc>
              <a:spcBef>
                <a:spcPts val="500"/>
              </a:spcBef>
              <a:defRPr sz="2100" b="0">
                <a:solidFill>
                  <a:srgbClr val="0070C0"/>
                </a:solidFill>
                <a:latin typeface="Arial"/>
                <a:ea typeface="Arial"/>
                <a:cs typeface="Arial"/>
                <a:sym typeface="Arial"/>
              </a:defRPr>
            </a:pPr>
            <a:r>
              <a:rPr dirty="0"/>
              <a:t>Liver</a:t>
            </a:r>
            <a:endParaRPr sz="2700" dirty="0"/>
          </a:p>
          <a:p>
            <a:pPr marL="742950" lvl="1" indent="-285750">
              <a:lnSpc>
                <a:spcPct val="80000"/>
              </a:lnSpc>
              <a:spcBef>
                <a:spcPts val="300"/>
              </a:spcBef>
              <a:defRPr sz="1500" b="0">
                <a:solidFill>
                  <a:srgbClr val="0070C0"/>
                </a:solidFill>
                <a:latin typeface="Arial"/>
                <a:ea typeface="Arial"/>
                <a:cs typeface="Arial"/>
                <a:sym typeface="Arial"/>
              </a:defRPr>
            </a:pPr>
            <a:r>
              <a:rPr dirty="0"/>
              <a:t>transaminitis, elevated bilirubin</a:t>
            </a:r>
            <a:endParaRPr sz="2300" dirty="0"/>
          </a:p>
          <a:p>
            <a:pPr>
              <a:lnSpc>
                <a:spcPct val="80000"/>
              </a:lnSpc>
              <a:spcBef>
                <a:spcPts val="500"/>
              </a:spcBef>
              <a:defRPr sz="2100" b="0">
                <a:solidFill>
                  <a:srgbClr val="0070C0"/>
                </a:solidFill>
                <a:latin typeface="Arial"/>
                <a:ea typeface="Arial"/>
                <a:cs typeface="Arial"/>
                <a:sym typeface="Arial"/>
              </a:defRPr>
            </a:pPr>
            <a:r>
              <a:rPr dirty="0"/>
              <a:t>Gastrointestinal</a:t>
            </a:r>
            <a:endParaRPr sz="2700" dirty="0"/>
          </a:p>
          <a:p>
            <a:pPr marL="742950" lvl="1" indent="-285750">
              <a:lnSpc>
                <a:spcPct val="80000"/>
              </a:lnSpc>
              <a:spcBef>
                <a:spcPts val="300"/>
              </a:spcBef>
              <a:defRPr sz="1500" b="0">
                <a:solidFill>
                  <a:srgbClr val="0070C0"/>
                </a:solidFill>
                <a:latin typeface="Arial"/>
                <a:ea typeface="Arial"/>
                <a:cs typeface="Arial"/>
                <a:sym typeface="Arial"/>
              </a:defRPr>
            </a:pPr>
            <a:r>
              <a:rPr dirty="0"/>
              <a:t>ileus</a:t>
            </a:r>
            <a:endParaRPr sz="2300" dirty="0"/>
          </a:p>
          <a:p>
            <a:pPr>
              <a:lnSpc>
                <a:spcPct val="80000"/>
              </a:lnSpc>
              <a:spcBef>
                <a:spcPts val="500"/>
              </a:spcBef>
              <a:defRPr sz="2100" b="0">
                <a:solidFill>
                  <a:srgbClr val="0070C0"/>
                </a:solidFill>
                <a:latin typeface="Arial"/>
                <a:ea typeface="Arial"/>
                <a:cs typeface="Arial"/>
                <a:sym typeface="Arial"/>
              </a:defRPr>
            </a:pPr>
            <a:r>
              <a:rPr dirty="0"/>
              <a:t>Hematologic</a:t>
            </a:r>
            <a:r>
              <a:rPr sz="1700" dirty="0"/>
              <a:t> </a:t>
            </a:r>
            <a:endParaRPr sz="2700" dirty="0"/>
          </a:p>
          <a:p>
            <a:pPr marL="742950" lvl="1" indent="-285750">
              <a:lnSpc>
                <a:spcPct val="80000"/>
              </a:lnSpc>
              <a:spcBef>
                <a:spcPts val="300"/>
              </a:spcBef>
              <a:defRPr sz="1500" b="0">
                <a:solidFill>
                  <a:srgbClr val="0070C0"/>
                </a:solidFill>
                <a:latin typeface="Arial"/>
                <a:ea typeface="Arial"/>
                <a:cs typeface="Arial"/>
                <a:sym typeface="Arial"/>
              </a:defRPr>
            </a:pPr>
            <a:r>
              <a:rPr dirty="0"/>
              <a:t>coagulopathy, thrombocytopenia</a:t>
            </a:r>
            <a:endParaRPr sz="2300" dirty="0"/>
          </a:p>
          <a:p>
            <a:pPr>
              <a:lnSpc>
                <a:spcPct val="80000"/>
              </a:lnSpc>
              <a:spcBef>
                <a:spcPts val="500"/>
              </a:spcBef>
              <a:defRPr sz="2100" b="0">
                <a:solidFill>
                  <a:srgbClr val="0070C0"/>
                </a:solidFill>
                <a:latin typeface="Arial"/>
                <a:ea typeface="Arial"/>
                <a:cs typeface="Arial"/>
                <a:sym typeface="Arial"/>
              </a:defRPr>
            </a:pPr>
            <a:r>
              <a:rPr dirty="0"/>
              <a:t>Lactic acidosis</a:t>
            </a:r>
          </a:p>
        </p:txBody>
      </p:sp>
      <p:sp>
        <p:nvSpPr>
          <p:cNvPr id="327" name="Text Placeholder 5"/>
          <p:cNvSpPr>
            <a:spLocks noGrp="1"/>
          </p:cNvSpPr>
          <p:nvPr>
            <p:ph type="body" idx="13"/>
          </p:nvPr>
        </p:nvSpPr>
        <p:spPr>
          <a:prstGeom prst="rect">
            <a:avLst/>
          </a:prstGeom>
        </p:spPr>
        <p:txBody>
          <a:bodyPr/>
          <a:lstStyle/>
          <a:p>
            <a:pPr marL="0" indent="0">
              <a:spcBef>
                <a:spcPts val="300"/>
              </a:spcBef>
              <a:buSzTx/>
              <a:buNone/>
              <a:defRPr sz="1400" b="1"/>
            </a:pPr>
            <a:endParaRPr/>
          </a:p>
        </p:txBody>
      </p:sp>
      <p:pic>
        <p:nvPicPr>
          <p:cNvPr id="328" name="Picture 7" descr="Picture 7"/>
          <p:cNvPicPr>
            <a:picLocks noChangeAspect="1"/>
          </p:cNvPicPr>
          <p:nvPr/>
        </p:nvPicPr>
        <p:blipFill>
          <a:blip r:embed="rId2"/>
          <a:stretch>
            <a:fillRect/>
          </a:stretch>
        </p:blipFill>
        <p:spPr>
          <a:xfrm>
            <a:off x="0" y="475013"/>
            <a:ext cx="5830784" cy="5564904"/>
          </a:xfrm>
          <a:prstGeom prst="rect">
            <a:avLst/>
          </a:prstGeom>
          <a:ln w="12700">
            <a:miter lim="400000"/>
          </a:ln>
        </p:spPr>
      </p:pic>
    </p:spTree>
    <p:extLst>
      <p:ext uri="{BB962C8B-B14F-4D97-AF65-F5344CB8AC3E}">
        <p14:creationId xmlns:p14="http://schemas.microsoft.com/office/powerpoint/2010/main" val="1798878569"/>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Title 1"/>
          <p:cNvSpPr txBox="1">
            <a:spLocks noGrp="1"/>
          </p:cNvSpPr>
          <p:nvPr>
            <p:ph type="title"/>
          </p:nvPr>
        </p:nvSpPr>
        <p:spPr>
          <a:xfrm>
            <a:off x="1246589" y="537579"/>
            <a:ext cx="9698822" cy="629220"/>
          </a:xfrm>
          <a:prstGeom prst="rect">
            <a:avLst/>
          </a:prstGeom>
        </p:spPr>
        <p:txBody>
          <a:bodyPr/>
          <a:lstStyle>
            <a:lvl1pPr>
              <a:defRPr sz="3200">
                <a:latin typeface="Arial"/>
                <a:ea typeface="Arial"/>
                <a:cs typeface="Arial"/>
                <a:sym typeface="Arial"/>
              </a:defRPr>
            </a:lvl1pPr>
          </a:lstStyle>
          <a:p>
            <a:r>
              <a:t>Sepsis-3 and SOFA score calculation </a:t>
            </a:r>
          </a:p>
        </p:txBody>
      </p:sp>
      <p:pic>
        <p:nvPicPr>
          <p:cNvPr id="331" name="Picture 1" descr="Picture 1"/>
          <p:cNvPicPr>
            <a:picLocks noChangeAspect="1"/>
          </p:cNvPicPr>
          <p:nvPr/>
        </p:nvPicPr>
        <p:blipFill>
          <a:blip r:embed="rId2"/>
          <a:stretch>
            <a:fillRect/>
          </a:stretch>
        </p:blipFill>
        <p:spPr>
          <a:xfrm>
            <a:off x="753084" y="1295400"/>
            <a:ext cx="9923076" cy="3528206"/>
          </a:xfrm>
          <a:prstGeom prst="rect">
            <a:avLst/>
          </a:prstGeom>
          <a:ln w="12700">
            <a:miter lim="400000"/>
          </a:ln>
        </p:spPr>
      </p:pic>
      <p:sp>
        <p:nvSpPr>
          <p:cNvPr id="332" name="TextBox 3"/>
          <p:cNvSpPr txBox="1"/>
          <p:nvPr/>
        </p:nvSpPr>
        <p:spPr>
          <a:xfrm>
            <a:off x="1600200" y="4952208"/>
            <a:ext cx="8458200" cy="817650"/>
          </a:xfrm>
          <a:prstGeom prst="rect">
            <a:avLst/>
          </a:prstGeom>
          <a:solidFill>
            <a:srgbClr val="953735"/>
          </a:solidFill>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1" indent="457200" algn="ctr">
              <a:defRPr sz="2500">
                <a:solidFill>
                  <a:srgbClr val="FFFFFF"/>
                </a:solidFill>
                <a:latin typeface="Arial"/>
                <a:ea typeface="Arial"/>
                <a:cs typeface="Arial"/>
                <a:sym typeface="Arial"/>
              </a:defRPr>
            </a:pPr>
            <a:r>
              <a:t>Sepsis = acute change of ≥ 2 points in the SOFA from baseline (if available).</a:t>
            </a:r>
          </a:p>
        </p:txBody>
      </p:sp>
      <p:pic>
        <p:nvPicPr>
          <p:cNvPr id="333" name="Picture 8" descr="Picture 8"/>
          <p:cNvPicPr>
            <a:picLocks noChangeAspect="1"/>
          </p:cNvPicPr>
          <p:nvPr/>
        </p:nvPicPr>
        <p:blipFill>
          <a:blip r:embed="rId3"/>
          <a:stretch>
            <a:fillRect/>
          </a:stretch>
        </p:blipFill>
        <p:spPr>
          <a:xfrm flipH="1">
            <a:off x="11125200" y="146106"/>
            <a:ext cx="532744" cy="1425451"/>
          </a:xfrm>
          <a:prstGeom prst="rect">
            <a:avLst/>
          </a:prstGeom>
          <a:ln w="12700">
            <a:miter lim="400000"/>
          </a:ln>
        </p:spPr>
      </p:pic>
    </p:spTree>
    <p:extLst>
      <p:ext uri="{BB962C8B-B14F-4D97-AF65-F5344CB8AC3E}">
        <p14:creationId xmlns:p14="http://schemas.microsoft.com/office/powerpoint/2010/main" val="1477326717"/>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 name="Rectangle 10"/>
          <p:cNvGrpSpPr/>
          <p:nvPr/>
        </p:nvGrpSpPr>
        <p:grpSpPr>
          <a:xfrm>
            <a:off x="1600660" y="3693573"/>
            <a:ext cx="8899712" cy="2640690"/>
            <a:chOff x="0" y="0"/>
            <a:chExt cx="8899711" cy="2640689"/>
          </a:xfrm>
        </p:grpSpPr>
        <p:sp>
          <p:nvSpPr>
            <p:cNvPr id="335" name="Rounded Rectangle"/>
            <p:cNvSpPr/>
            <p:nvPr/>
          </p:nvSpPr>
          <p:spPr>
            <a:xfrm>
              <a:off x="-1" y="-1"/>
              <a:ext cx="8899712" cy="2640690"/>
            </a:xfrm>
            <a:prstGeom prst="roundRect">
              <a:avLst>
                <a:gd name="adj" fmla="val 16667"/>
              </a:avLst>
            </a:prstGeom>
            <a:solidFill>
              <a:srgbClr val="D99694"/>
            </a:solidFill>
            <a:ln w="12700" cap="flat">
              <a:noFill/>
              <a:miter lim="400000"/>
            </a:ln>
            <a:effectLst/>
          </p:spPr>
          <p:txBody>
            <a:bodyPr wrap="square" lIns="45718" tIns="45718" rIns="45718" bIns="45718" numCol="1" anchor="t">
              <a:noAutofit/>
            </a:bodyPr>
            <a:lstStyle/>
            <a:p>
              <a:pPr>
                <a:defRPr>
                  <a:latin typeface="Arial"/>
                  <a:ea typeface="Arial"/>
                  <a:cs typeface="Arial"/>
                  <a:sym typeface="Arial"/>
                </a:defRPr>
              </a:pPr>
              <a:endParaRPr/>
            </a:p>
          </p:txBody>
        </p:sp>
        <p:sp>
          <p:nvSpPr>
            <p:cNvPr id="336" name="In patient with suspected infection, the presence of ≥ 2 of the following associated with increase risk of death:…"/>
            <p:cNvSpPr txBox="1"/>
            <p:nvPr/>
          </p:nvSpPr>
          <p:spPr>
            <a:xfrm>
              <a:off x="128906" y="128907"/>
              <a:ext cx="8593369" cy="183111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indent="47516" algn="ctr">
                <a:defRPr sz="2500" b="1">
                  <a:solidFill>
                    <a:srgbClr val="FFFFFF"/>
                  </a:solidFill>
                  <a:latin typeface="Arial"/>
                  <a:ea typeface="Arial"/>
                  <a:cs typeface="Arial"/>
                  <a:sym typeface="Arial"/>
                </a:defRPr>
              </a:pPr>
              <a:r>
                <a:t>In patient with suspected infection, the presence of ≥ 2 of the following associated with increase risk of death:</a:t>
              </a:r>
            </a:p>
            <a:p>
              <a:pPr marL="462196" indent="-414680">
                <a:buSzPct val="100000"/>
                <a:buFont typeface="Arial"/>
                <a:buChar char="•"/>
                <a:defRPr sz="2500" b="1">
                  <a:solidFill>
                    <a:srgbClr val="FFFFFF"/>
                  </a:solidFill>
                  <a:latin typeface="Arial"/>
                  <a:ea typeface="Arial"/>
                  <a:cs typeface="Arial"/>
                  <a:sym typeface="Arial"/>
                </a:defRPr>
              </a:pPr>
              <a:r>
                <a:t>alteration in sensorium </a:t>
              </a:r>
            </a:p>
            <a:p>
              <a:pPr marL="462196" indent="-414680">
                <a:buSzPct val="100000"/>
                <a:buFont typeface="Arial"/>
                <a:buChar char="•"/>
                <a:defRPr sz="2500" b="1">
                  <a:solidFill>
                    <a:srgbClr val="FFFFFF"/>
                  </a:solidFill>
                  <a:latin typeface="Arial"/>
                  <a:ea typeface="Arial"/>
                  <a:cs typeface="Arial"/>
                  <a:sym typeface="Arial"/>
                </a:defRPr>
              </a:pPr>
              <a:r>
                <a:t>RR ≥ 22 breaths/min </a:t>
              </a:r>
            </a:p>
            <a:p>
              <a:pPr marL="462196" indent="-414680">
                <a:buSzPct val="100000"/>
                <a:buFont typeface="Arial"/>
                <a:buChar char="•"/>
                <a:defRPr sz="2500" b="1">
                  <a:solidFill>
                    <a:srgbClr val="FFFFFF"/>
                  </a:solidFill>
                  <a:latin typeface="Arial"/>
                  <a:ea typeface="Arial"/>
                  <a:cs typeface="Arial"/>
                  <a:sym typeface="Arial"/>
                </a:defRPr>
              </a:pPr>
              <a:r>
                <a:t>SBP ≤ 100 mmHg.</a:t>
              </a:r>
            </a:p>
          </p:txBody>
        </p:sp>
      </p:grpSp>
      <p:pic>
        <p:nvPicPr>
          <p:cNvPr id="338" name="Picture 5" descr="Picture 5"/>
          <p:cNvPicPr>
            <a:picLocks noChangeAspect="1"/>
          </p:cNvPicPr>
          <p:nvPr/>
        </p:nvPicPr>
        <p:blipFill>
          <a:blip r:embed="rId3"/>
          <a:stretch>
            <a:fillRect/>
          </a:stretch>
        </p:blipFill>
        <p:spPr>
          <a:xfrm>
            <a:off x="6050515" y="4971998"/>
            <a:ext cx="4394313" cy="1740090"/>
          </a:xfrm>
          <a:prstGeom prst="rect">
            <a:avLst/>
          </a:prstGeom>
          <a:ln w="12700">
            <a:miter lim="400000"/>
          </a:ln>
        </p:spPr>
      </p:pic>
      <p:pic>
        <p:nvPicPr>
          <p:cNvPr id="339" name="Picture 6" descr="Picture 6"/>
          <p:cNvPicPr>
            <a:picLocks noChangeAspect="1"/>
          </p:cNvPicPr>
          <p:nvPr/>
        </p:nvPicPr>
        <p:blipFill>
          <a:blip r:embed="rId4"/>
          <a:stretch>
            <a:fillRect/>
          </a:stretch>
        </p:blipFill>
        <p:spPr>
          <a:xfrm>
            <a:off x="965911" y="1369775"/>
            <a:ext cx="6512439" cy="2119460"/>
          </a:xfrm>
          <a:prstGeom prst="rect">
            <a:avLst/>
          </a:prstGeom>
          <a:ln>
            <a:solidFill>
              <a:srgbClr val="000000"/>
            </a:solidFill>
          </a:ln>
          <a:effectLst>
            <a:outerShdw blurRad="50800" dist="38100" dir="2700000" rotWithShape="0">
              <a:srgbClr val="000000">
                <a:alpha val="43000"/>
              </a:srgbClr>
            </a:outerShdw>
          </a:effectLst>
        </p:spPr>
      </p:pic>
      <p:sp>
        <p:nvSpPr>
          <p:cNvPr id="340" name="Rectangle 2"/>
          <p:cNvSpPr txBox="1"/>
          <p:nvPr/>
        </p:nvSpPr>
        <p:spPr>
          <a:xfrm>
            <a:off x="7786026" y="184300"/>
            <a:ext cx="3351244" cy="2290851"/>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defRPr sz="2500" u="sng">
                <a:latin typeface="Arial"/>
                <a:ea typeface="Arial"/>
                <a:cs typeface="Arial"/>
                <a:sym typeface="Arial"/>
              </a:defRPr>
            </a:pPr>
            <a:endParaRPr/>
          </a:p>
          <a:p>
            <a:pPr>
              <a:defRPr sz="2500" u="sng">
                <a:latin typeface="Arial"/>
                <a:ea typeface="Arial"/>
                <a:cs typeface="Arial"/>
                <a:sym typeface="Arial"/>
              </a:defRPr>
            </a:pPr>
            <a:endParaRPr/>
          </a:p>
          <a:p>
            <a:pPr>
              <a:defRPr sz="2500" u="sng">
                <a:latin typeface="Arial"/>
                <a:ea typeface="Arial"/>
                <a:cs typeface="Arial"/>
                <a:sym typeface="Arial"/>
              </a:defRPr>
            </a:pPr>
            <a:endParaRPr/>
          </a:p>
          <a:p>
            <a:pPr>
              <a:defRPr sz="2500" u="sng">
                <a:latin typeface="Arial"/>
                <a:ea typeface="Arial"/>
                <a:cs typeface="Arial"/>
                <a:sym typeface="Arial"/>
              </a:defRPr>
            </a:pPr>
            <a:endParaRPr/>
          </a:p>
          <a:p>
            <a:pPr>
              <a:defRPr sz="2500" u="sng">
                <a:solidFill>
                  <a:srgbClr val="0000FF"/>
                </a:solidFill>
                <a:uFill>
                  <a:solidFill>
                    <a:srgbClr val="0000FF"/>
                  </a:solidFill>
                </a:uFill>
                <a:latin typeface="Arial"/>
                <a:ea typeface="Arial"/>
                <a:cs typeface="Arial"/>
                <a:sym typeface="Arial"/>
              </a:defRPr>
            </a:pPr>
            <a:r>
              <a:rPr>
                <a:hlinkClick r:id="rId5"/>
              </a:rPr>
              <a:t>www.jamasepsis.com</a:t>
            </a:r>
            <a:endParaRPr>
              <a:solidFill>
                <a:srgbClr val="7F7F7F"/>
              </a:solidFill>
              <a:uFill>
                <a:solidFill>
                  <a:srgbClr val="7F7F7F"/>
                </a:solidFill>
              </a:uFill>
            </a:endParaRPr>
          </a:p>
          <a:p>
            <a:pPr>
              <a:defRPr sz="2500" u="sng">
                <a:solidFill>
                  <a:srgbClr val="0000FF"/>
                </a:solidFill>
                <a:uFill>
                  <a:solidFill>
                    <a:srgbClr val="0000FF"/>
                  </a:solidFill>
                </a:uFill>
                <a:latin typeface="Arial"/>
                <a:ea typeface="Arial"/>
                <a:cs typeface="Arial"/>
                <a:sym typeface="Arial"/>
              </a:defRPr>
            </a:pPr>
            <a:r>
              <a:rPr>
                <a:hlinkClick r:id="rId6"/>
              </a:rPr>
              <a:t>www.qsofa.org</a:t>
            </a:r>
          </a:p>
        </p:txBody>
      </p:sp>
      <p:pic>
        <p:nvPicPr>
          <p:cNvPr id="341" name="Picture 8" descr="Picture 8"/>
          <p:cNvPicPr>
            <a:picLocks noChangeAspect="1"/>
          </p:cNvPicPr>
          <p:nvPr/>
        </p:nvPicPr>
        <p:blipFill>
          <a:blip r:embed="rId7"/>
          <a:stretch>
            <a:fillRect/>
          </a:stretch>
        </p:blipFill>
        <p:spPr>
          <a:xfrm flipH="1">
            <a:off x="10143414" y="201580"/>
            <a:ext cx="532748" cy="1425451"/>
          </a:xfrm>
          <a:prstGeom prst="rect">
            <a:avLst/>
          </a:prstGeom>
          <a:ln w="12700">
            <a:miter lim="400000"/>
          </a:ln>
        </p:spPr>
      </p:pic>
      <p:sp>
        <p:nvSpPr>
          <p:cNvPr id="342" name="Title 1"/>
          <p:cNvSpPr txBox="1">
            <a:spLocks noGrp="1"/>
          </p:cNvSpPr>
          <p:nvPr>
            <p:ph type="title"/>
          </p:nvPr>
        </p:nvSpPr>
        <p:spPr>
          <a:xfrm>
            <a:off x="466890" y="116632"/>
            <a:ext cx="10972801" cy="1143001"/>
          </a:xfrm>
          <a:prstGeom prst="rect">
            <a:avLst/>
          </a:prstGeom>
        </p:spPr>
        <p:txBody>
          <a:bodyPr/>
          <a:lstStyle/>
          <a:p>
            <a:r>
              <a:t>Sepsis-3 and qSOFA</a:t>
            </a:r>
          </a:p>
        </p:txBody>
      </p:sp>
    </p:spTree>
    <p:extLst>
      <p:ext uri="{BB962C8B-B14F-4D97-AF65-F5344CB8AC3E}">
        <p14:creationId xmlns:p14="http://schemas.microsoft.com/office/powerpoint/2010/main" val="224206005"/>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Rectangle 3"/>
          <p:cNvSpPr txBox="1"/>
          <p:nvPr/>
        </p:nvSpPr>
        <p:spPr>
          <a:xfrm>
            <a:off x="1625269" y="6398688"/>
            <a:ext cx="391643" cy="304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algn="r">
              <a:defRPr sz="1500" b="1">
                <a:solidFill>
                  <a:srgbClr val="72BBE8"/>
                </a:solidFill>
                <a:latin typeface="Arial Narrow"/>
                <a:ea typeface="Arial Narrow"/>
                <a:cs typeface="Arial Narrow"/>
                <a:sym typeface="Arial Narrow"/>
              </a:defRPr>
            </a:pPr>
            <a:r>
              <a:t> </a:t>
            </a:r>
            <a:r>
              <a:rPr sz="2100" baseline="14000">
                <a:solidFill>
                  <a:srgbClr val="FFFFFF"/>
                </a:solidFill>
              </a:rPr>
              <a:t>|</a:t>
            </a:r>
          </a:p>
        </p:txBody>
      </p:sp>
      <p:sp>
        <p:nvSpPr>
          <p:cNvPr id="347" name="Title 2"/>
          <p:cNvSpPr txBox="1">
            <a:spLocks noGrp="1"/>
          </p:cNvSpPr>
          <p:nvPr>
            <p:ph type="title"/>
          </p:nvPr>
        </p:nvSpPr>
        <p:spPr>
          <a:xfrm>
            <a:off x="466890" y="116632"/>
            <a:ext cx="10972801" cy="1143001"/>
          </a:xfrm>
          <a:prstGeom prst="rect">
            <a:avLst/>
          </a:prstGeom>
        </p:spPr>
        <p:txBody>
          <a:bodyPr/>
          <a:lstStyle>
            <a:lvl1pPr>
              <a:defRPr>
                <a:latin typeface="Arial"/>
                <a:ea typeface="Arial"/>
                <a:cs typeface="Arial"/>
                <a:sym typeface="Arial"/>
              </a:defRPr>
            </a:lvl1pPr>
          </a:lstStyle>
          <a:p>
            <a:r>
              <a:t>SEPSIS-3: consensus (JAMA, 2016)</a:t>
            </a:r>
          </a:p>
        </p:txBody>
      </p:sp>
      <p:sp>
        <p:nvSpPr>
          <p:cNvPr id="348" name="Content Placeholder 3"/>
          <p:cNvSpPr txBox="1">
            <a:spLocks noGrp="1"/>
          </p:cNvSpPr>
          <p:nvPr>
            <p:ph type="body" idx="1"/>
          </p:nvPr>
        </p:nvSpPr>
        <p:spPr>
          <a:xfrm>
            <a:off x="609600" y="1600201"/>
            <a:ext cx="10972800" cy="4525963"/>
          </a:xfrm>
          <a:prstGeom prst="rect">
            <a:avLst/>
          </a:prstGeom>
        </p:spPr>
        <p:txBody>
          <a:bodyPr/>
          <a:lstStyle/>
          <a:p>
            <a:pPr>
              <a:spcBef>
                <a:spcPts val="600"/>
              </a:spcBef>
              <a:defRPr sz="2800" b="1">
                <a:solidFill>
                  <a:srgbClr val="0070C0"/>
                </a:solidFill>
              </a:defRPr>
            </a:pPr>
            <a:r>
              <a:rPr dirty="0"/>
              <a:t>Current definition of septic shock (subset of sepsis): </a:t>
            </a:r>
          </a:p>
          <a:p>
            <a:pPr marL="742950" lvl="1" indent="-285750">
              <a:defRPr>
                <a:solidFill>
                  <a:srgbClr val="0070C0"/>
                </a:solidFill>
              </a:defRPr>
            </a:pPr>
            <a:r>
              <a:rPr dirty="0"/>
              <a:t>circulatory, cellular and metabolic dysfunction associated with higher mortality</a:t>
            </a:r>
            <a:endParaRPr sz="2000" dirty="0"/>
          </a:p>
          <a:p>
            <a:pPr marL="742950" lvl="1" indent="-285750">
              <a:spcBef>
                <a:spcPts val="400"/>
              </a:spcBef>
              <a:defRPr sz="2000">
                <a:solidFill>
                  <a:srgbClr val="0070C0"/>
                </a:solidFill>
              </a:defRPr>
            </a:pPr>
            <a:endParaRPr sz="2000" dirty="0"/>
          </a:p>
          <a:p>
            <a:pPr marL="742950" lvl="1" indent="-285750">
              <a:defRPr>
                <a:solidFill>
                  <a:srgbClr val="0070C0"/>
                </a:solidFill>
              </a:defRPr>
            </a:pPr>
            <a:r>
              <a:rPr dirty="0"/>
              <a:t>hypotension unresponsive to fluid challenge</a:t>
            </a:r>
            <a:endParaRPr sz="2000" dirty="0"/>
          </a:p>
          <a:p>
            <a:pPr marL="742950" lvl="1" indent="-285750">
              <a:spcBef>
                <a:spcPts val="400"/>
              </a:spcBef>
              <a:defRPr sz="2000">
                <a:solidFill>
                  <a:srgbClr val="0070C0"/>
                </a:solidFill>
              </a:defRPr>
            </a:pPr>
            <a:endParaRPr sz="2000" dirty="0"/>
          </a:p>
          <a:p>
            <a:pPr marL="742950" lvl="1" indent="-285750">
              <a:defRPr>
                <a:solidFill>
                  <a:srgbClr val="0070C0"/>
                </a:solidFill>
              </a:defRPr>
            </a:pPr>
            <a:r>
              <a:rPr dirty="0"/>
              <a:t>requires vasopressors to maintain mean arterial pressure of 65 mmHg  or greater </a:t>
            </a:r>
            <a:endParaRPr sz="2000" dirty="0"/>
          </a:p>
          <a:p>
            <a:pPr marL="742950" lvl="1" indent="-285750">
              <a:spcBef>
                <a:spcPts val="400"/>
              </a:spcBef>
              <a:defRPr sz="2000">
                <a:solidFill>
                  <a:srgbClr val="0070C0"/>
                </a:solidFill>
              </a:defRPr>
            </a:pPr>
            <a:endParaRPr sz="2000" dirty="0"/>
          </a:p>
          <a:p>
            <a:pPr marL="742950" lvl="1" indent="-285750">
              <a:defRPr>
                <a:solidFill>
                  <a:srgbClr val="0070C0"/>
                </a:solidFill>
              </a:defRPr>
            </a:pPr>
            <a:r>
              <a:rPr dirty="0"/>
              <a:t>serum lactate &gt; 2 mmol/L (when available). </a:t>
            </a:r>
          </a:p>
        </p:txBody>
      </p:sp>
      <p:sp>
        <p:nvSpPr>
          <p:cNvPr id="349" name="Rectangle 8"/>
          <p:cNvSpPr txBox="1"/>
          <p:nvPr/>
        </p:nvSpPr>
        <p:spPr>
          <a:xfrm>
            <a:off x="6182390" y="1542079"/>
            <a:ext cx="4342588" cy="259222"/>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marL="354205" indent="-354205">
              <a:lnSpc>
                <a:spcPct val="80000"/>
              </a:lnSpc>
              <a:spcBef>
                <a:spcPts val="1600"/>
              </a:spcBef>
              <a:defRPr>
                <a:latin typeface="Arial"/>
                <a:ea typeface="Arial"/>
                <a:cs typeface="Arial"/>
                <a:sym typeface="Arial"/>
              </a:defRPr>
            </a:lvl1pPr>
          </a:lstStyle>
          <a:p>
            <a:r>
              <a:t> </a:t>
            </a:r>
          </a:p>
        </p:txBody>
      </p:sp>
      <p:pic>
        <p:nvPicPr>
          <p:cNvPr id="350" name="Picture 8" descr="Picture 8"/>
          <p:cNvPicPr>
            <a:picLocks noChangeAspect="1"/>
          </p:cNvPicPr>
          <p:nvPr/>
        </p:nvPicPr>
        <p:blipFill>
          <a:blip r:embed="rId2"/>
          <a:stretch>
            <a:fillRect/>
          </a:stretch>
        </p:blipFill>
        <p:spPr>
          <a:xfrm flipH="1">
            <a:off x="10097341" y="293735"/>
            <a:ext cx="532748" cy="1425454"/>
          </a:xfrm>
          <a:prstGeom prst="rect">
            <a:avLst/>
          </a:prstGeom>
          <a:ln w="12700">
            <a:miter lim="400000"/>
          </a:ln>
        </p:spPr>
      </p:pic>
    </p:spTree>
    <p:extLst>
      <p:ext uri="{BB962C8B-B14F-4D97-AF65-F5344CB8AC3E}">
        <p14:creationId xmlns:p14="http://schemas.microsoft.com/office/powerpoint/2010/main" val="2117667278"/>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p:tmAbs val="0"/>
                                  </p:iterate>
                                  <p:childTnLst>
                                    <p:set>
                                      <p:cBhvr>
                                        <p:cTn id="6" fill="hold"/>
                                        <p:tgtEl>
                                          <p:spTgt spid="348">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348">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iterate>
                                    <p:tmAbs val="0"/>
                                  </p:iterate>
                                  <p:childTnLst>
                                    <p:set>
                                      <p:cBhvr>
                                        <p:cTn id="11" fill="hold"/>
                                        <p:tgtEl>
                                          <p:spTgt spid="348">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iterate>
                                    <p:tmAbs val="0"/>
                                  </p:iterate>
                                  <p:childTnLst>
                                    <p:set>
                                      <p:cBhvr>
                                        <p:cTn id="14" fill="hold"/>
                                        <p:tgtEl>
                                          <p:spTgt spid="348">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iterate>
                                    <p:tmAbs val="0"/>
                                  </p:iterate>
                                  <p:childTnLst>
                                    <p:set>
                                      <p:cBhvr>
                                        <p:cTn id="17" fill="hold"/>
                                        <p:tgtEl>
                                          <p:spTgt spid="348">
                                            <p:txEl>
                                              <p:pRg st="3" end="3"/>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iterate>
                                    <p:tmAbs val="0"/>
                                  </p:iterate>
                                  <p:childTnLst>
                                    <p:set>
                                      <p:cBhvr>
                                        <p:cTn id="20" fill="hold"/>
                                        <p:tgtEl>
                                          <p:spTgt spid="348">
                                            <p:txEl>
                                              <p:pRg st="4" end="4"/>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iterate>
                                    <p:tmAbs val="0"/>
                                  </p:iterate>
                                  <p:childTnLst>
                                    <p:set>
                                      <p:cBhvr>
                                        <p:cTn id="23" fill="hold"/>
                                        <p:tgtEl>
                                          <p:spTgt spid="348">
                                            <p:txEl>
                                              <p:pRg st="5" end="5"/>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iterate>
                                    <p:tmAbs val="0"/>
                                  </p:iterate>
                                  <p:childTnLst>
                                    <p:set>
                                      <p:cBhvr>
                                        <p:cTn id="26" fill="hold"/>
                                        <p:tgtEl>
                                          <p:spTgt spid="348">
                                            <p:txEl>
                                              <p:pRg st="6" end="6"/>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iterate>
                                    <p:tmAbs val="0"/>
                                  </p:iterate>
                                  <p:childTnLst>
                                    <p:set>
                                      <p:cBhvr>
                                        <p:cTn id="29" fill="hold"/>
                                        <p:tgtEl>
                                          <p:spTgt spid="34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build="p" bldLvl="5"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Title 1"/>
          <p:cNvSpPr txBox="1">
            <a:spLocks noGrp="1"/>
          </p:cNvSpPr>
          <p:nvPr>
            <p:ph type="title"/>
          </p:nvPr>
        </p:nvSpPr>
        <p:spPr>
          <a:xfrm>
            <a:off x="466890" y="116632"/>
            <a:ext cx="10972801" cy="1143001"/>
          </a:xfrm>
          <a:prstGeom prst="rect">
            <a:avLst/>
          </a:prstGeom>
        </p:spPr>
        <p:txBody>
          <a:bodyPr/>
          <a:lstStyle/>
          <a:p>
            <a:r>
              <a:rPr lang="en-US" dirty="0"/>
              <a:t>COVID- 2019</a:t>
            </a:r>
            <a:endParaRPr dirty="0"/>
          </a:p>
        </p:txBody>
      </p:sp>
      <p:sp>
        <p:nvSpPr>
          <p:cNvPr id="172" name="Text Placeholder 2"/>
          <p:cNvSpPr txBox="1">
            <a:spLocks noGrp="1"/>
          </p:cNvSpPr>
          <p:nvPr>
            <p:ph type="body" idx="1"/>
          </p:nvPr>
        </p:nvSpPr>
        <p:spPr>
          <a:xfrm>
            <a:off x="466890" y="1393371"/>
            <a:ext cx="10972801" cy="4525965"/>
          </a:xfrm>
          <a:prstGeom prst="rect">
            <a:avLst/>
          </a:prstGeom>
        </p:spPr>
        <p:txBody>
          <a:bodyPr/>
          <a:lstStyle/>
          <a:p>
            <a:pPr>
              <a:defRPr>
                <a:solidFill>
                  <a:srgbClr val="0070C0"/>
                </a:solidFill>
              </a:defRPr>
            </a:pPr>
            <a:r>
              <a:rPr lang="en-US" dirty="0"/>
              <a:t>COVID-2019</a:t>
            </a:r>
            <a:r>
              <a:rPr dirty="0"/>
              <a:t> is associated with a broad clinical spectrum of disease.</a:t>
            </a:r>
          </a:p>
          <a:p>
            <a:pPr>
              <a:defRPr>
                <a:solidFill>
                  <a:srgbClr val="0070C0"/>
                </a:solidFill>
              </a:defRPr>
            </a:pPr>
            <a:endParaRPr dirty="0"/>
          </a:p>
          <a:p>
            <a:pPr>
              <a:defRPr>
                <a:solidFill>
                  <a:srgbClr val="0070C0"/>
                </a:solidFill>
              </a:defRPr>
            </a:pPr>
            <a:r>
              <a:rPr dirty="0"/>
              <a:t>Most patients appear to have mild disease: common symptoms include fever, cough, sore throat, fatigue, myalgia.</a:t>
            </a:r>
          </a:p>
          <a:p>
            <a:pPr>
              <a:defRPr>
                <a:solidFill>
                  <a:srgbClr val="0070C0"/>
                </a:solidFill>
              </a:defRPr>
            </a:pPr>
            <a:endParaRPr dirty="0"/>
          </a:p>
          <a:p>
            <a:pPr>
              <a:defRPr>
                <a:solidFill>
                  <a:srgbClr val="0070C0"/>
                </a:solidFill>
              </a:defRPr>
            </a:pPr>
            <a:r>
              <a:rPr dirty="0"/>
              <a:t>It is estimated that </a:t>
            </a:r>
            <a:r>
              <a:rPr lang="en-US" dirty="0"/>
              <a:t>15 </a:t>
            </a:r>
            <a:r>
              <a:rPr dirty="0"/>
              <a:t>% have severe disease, which includes severe pneumonia and sepsis</a:t>
            </a:r>
            <a:r>
              <a:rPr lang="en-US" dirty="0"/>
              <a:t>; and 5% have critical illness.</a:t>
            </a:r>
            <a:endParaRPr dirty="0"/>
          </a:p>
          <a:p>
            <a:pPr>
              <a:defRPr>
                <a:solidFill>
                  <a:srgbClr val="0070C0"/>
                </a:solidFill>
              </a:defRPr>
            </a:pPr>
            <a:endParaRPr dirty="0"/>
          </a:p>
          <a:p>
            <a:pPr>
              <a:defRPr>
                <a:solidFill>
                  <a:srgbClr val="0070C0"/>
                </a:solidFill>
              </a:defRPr>
            </a:pPr>
            <a:r>
              <a:rPr dirty="0"/>
              <a:t>Of these, some patients progress to acute respiratory failure requiring mechanical ventilation.  Death has occurred in</a:t>
            </a:r>
            <a:r>
              <a:rPr lang="en-US" dirty="0"/>
              <a:t> 0.3-5</a:t>
            </a:r>
            <a:r>
              <a:rPr dirty="0"/>
              <a:t>%</a:t>
            </a:r>
            <a:r>
              <a:rPr lang="en-US" dirty="0"/>
              <a:t>)</a:t>
            </a:r>
            <a:r>
              <a:rPr dirty="0"/>
              <a:t> of cases, but CFR estimate still not available.</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Rectangle 3"/>
          <p:cNvSpPr txBox="1"/>
          <p:nvPr/>
        </p:nvSpPr>
        <p:spPr>
          <a:xfrm>
            <a:off x="1625269" y="6398688"/>
            <a:ext cx="391643" cy="304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algn="r">
              <a:defRPr sz="1500" b="1">
                <a:solidFill>
                  <a:srgbClr val="72BBE8"/>
                </a:solidFill>
                <a:latin typeface="Arial Narrow"/>
                <a:ea typeface="Arial Narrow"/>
                <a:cs typeface="Arial Narrow"/>
                <a:sym typeface="Arial Narrow"/>
              </a:defRPr>
            </a:pPr>
            <a:r>
              <a:t> </a:t>
            </a:r>
            <a:r>
              <a:rPr sz="2100" baseline="14000">
                <a:solidFill>
                  <a:srgbClr val="FFFFFF"/>
                </a:solidFill>
              </a:rPr>
              <a:t>|</a:t>
            </a:r>
          </a:p>
        </p:txBody>
      </p:sp>
      <p:sp>
        <p:nvSpPr>
          <p:cNvPr id="353" name="Rectangle 6"/>
          <p:cNvSpPr txBox="1">
            <a:spLocks noGrp="1"/>
          </p:cNvSpPr>
          <p:nvPr>
            <p:ph type="title"/>
          </p:nvPr>
        </p:nvSpPr>
        <p:spPr>
          <a:xfrm>
            <a:off x="466890" y="116632"/>
            <a:ext cx="10972801" cy="1143001"/>
          </a:xfrm>
          <a:prstGeom prst="rect">
            <a:avLst/>
          </a:prstGeom>
        </p:spPr>
        <p:txBody>
          <a:bodyPr lIns="46075" tIns="46075" rIns="46075" bIns="46075"/>
          <a:lstStyle>
            <a:lvl1pPr indent="1439">
              <a:defRPr>
                <a:latin typeface="Arial"/>
                <a:ea typeface="Arial"/>
                <a:cs typeface="Arial"/>
                <a:sym typeface="Arial"/>
              </a:defRPr>
            </a:lvl1pPr>
          </a:lstStyle>
          <a:p>
            <a:r>
              <a:t>Clinical features of shock</a:t>
            </a:r>
          </a:p>
        </p:txBody>
      </p:sp>
      <p:sp>
        <p:nvSpPr>
          <p:cNvPr id="354" name="Content Placeholder 2"/>
          <p:cNvSpPr txBox="1">
            <a:spLocks noGrp="1"/>
          </p:cNvSpPr>
          <p:nvPr>
            <p:ph type="body" idx="1"/>
          </p:nvPr>
        </p:nvSpPr>
        <p:spPr>
          <a:xfrm>
            <a:off x="466891" y="1322371"/>
            <a:ext cx="10167512" cy="4930045"/>
          </a:xfrm>
          <a:prstGeom prst="rect">
            <a:avLst/>
          </a:prstGeom>
        </p:spPr>
        <p:txBody>
          <a:bodyPr/>
          <a:lstStyle/>
          <a:p>
            <a:pPr>
              <a:spcBef>
                <a:spcPts val="600"/>
              </a:spcBef>
              <a:defRPr sz="2900">
                <a:solidFill>
                  <a:srgbClr val="0070C0"/>
                </a:solidFill>
                <a:latin typeface="Arial"/>
                <a:ea typeface="Arial"/>
                <a:cs typeface="Arial"/>
                <a:sym typeface="Arial"/>
              </a:defRPr>
            </a:pPr>
            <a:r>
              <a:rPr dirty="0"/>
              <a:t>Hypotension: </a:t>
            </a:r>
          </a:p>
          <a:p>
            <a:pPr marL="742950" lvl="1" indent="-285750">
              <a:spcBef>
                <a:spcPts val="400"/>
              </a:spcBef>
              <a:defRPr sz="2000">
                <a:solidFill>
                  <a:srgbClr val="0070C0"/>
                </a:solidFill>
                <a:latin typeface="Arial"/>
                <a:ea typeface="Arial"/>
                <a:cs typeface="Arial"/>
                <a:sym typeface="Arial"/>
              </a:defRPr>
            </a:pPr>
            <a:r>
              <a:rPr dirty="0"/>
              <a:t>SBP &lt; 100 mmHg or MAP &lt; 65 mmHg, or</a:t>
            </a:r>
          </a:p>
          <a:p>
            <a:pPr marL="742950" lvl="1" indent="-285750">
              <a:spcBef>
                <a:spcPts val="400"/>
              </a:spcBef>
              <a:defRPr sz="2000">
                <a:solidFill>
                  <a:srgbClr val="0070C0"/>
                </a:solidFill>
                <a:latin typeface="Arial"/>
                <a:ea typeface="Arial"/>
                <a:cs typeface="Arial"/>
                <a:sym typeface="Arial"/>
              </a:defRPr>
            </a:pPr>
            <a:r>
              <a:rPr dirty="0"/>
              <a:t>SBP decrease of &gt; 40 mmHg of baseline.</a:t>
            </a:r>
          </a:p>
          <a:p>
            <a:pPr marL="0" lvl="1" indent="414680">
              <a:spcBef>
                <a:spcPts val="400"/>
              </a:spcBef>
              <a:buSzTx/>
              <a:buNone/>
              <a:defRPr sz="3200">
                <a:solidFill>
                  <a:srgbClr val="0070C0"/>
                </a:solidFill>
                <a:latin typeface="Arial"/>
                <a:ea typeface="Arial"/>
                <a:cs typeface="Arial"/>
                <a:sym typeface="Arial"/>
              </a:defRPr>
            </a:pPr>
            <a:endParaRPr dirty="0"/>
          </a:p>
          <a:p>
            <a:pPr>
              <a:spcBef>
                <a:spcPts val="600"/>
              </a:spcBef>
              <a:defRPr sz="2900">
                <a:solidFill>
                  <a:srgbClr val="0070C0"/>
                </a:solidFill>
                <a:latin typeface="Arial"/>
                <a:ea typeface="Arial"/>
                <a:cs typeface="Arial"/>
                <a:sym typeface="Arial"/>
              </a:defRPr>
            </a:pPr>
            <a:r>
              <a:rPr dirty="0"/>
              <a:t>Clinical signs of hypoperfusion: </a:t>
            </a:r>
          </a:p>
          <a:p>
            <a:pPr marL="829361" lvl="1" indent="-414680">
              <a:spcBef>
                <a:spcPts val="400"/>
              </a:spcBef>
              <a:buFont typeface="Lucida Grande"/>
              <a:buChar char="­"/>
              <a:defRPr sz="2000">
                <a:solidFill>
                  <a:srgbClr val="0070C0"/>
                </a:solidFill>
                <a:latin typeface="Arial"/>
                <a:ea typeface="Arial"/>
                <a:cs typeface="Arial"/>
                <a:sym typeface="Arial"/>
              </a:defRPr>
            </a:pPr>
            <a:r>
              <a:rPr dirty="0"/>
              <a:t>altered sensorium</a:t>
            </a:r>
          </a:p>
          <a:p>
            <a:pPr marL="829361" lvl="1" indent="-414680">
              <a:spcBef>
                <a:spcPts val="400"/>
              </a:spcBef>
              <a:buFont typeface="Lucida Grande"/>
              <a:buChar char="­"/>
              <a:defRPr sz="2000">
                <a:solidFill>
                  <a:srgbClr val="0070C0"/>
                </a:solidFill>
                <a:latin typeface="Arial"/>
                <a:ea typeface="Arial"/>
                <a:cs typeface="Arial"/>
                <a:sym typeface="Arial"/>
              </a:defRPr>
            </a:pPr>
            <a:r>
              <a:rPr dirty="0"/>
              <a:t>prolonged capillary refill</a:t>
            </a:r>
          </a:p>
          <a:p>
            <a:pPr marL="829361" lvl="1" indent="-414680">
              <a:spcBef>
                <a:spcPts val="400"/>
              </a:spcBef>
              <a:buFont typeface="Lucida Grande"/>
              <a:buChar char="­"/>
              <a:defRPr sz="2000">
                <a:solidFill>
                  <a:srgbClr val="0070C0"/>
                </a:solidFill>
                <a:latin typeface="Arial"/>
                <a:ea typeface="Arial"/>
                <a:cs typeface="Arial"/>
                <a:sym typeface="Arial"/>
              </a:defRPr>
            </a:pPr>
            <a:r>
              <a:rPr dirty="0"/>
              <a:t>mottling of the skin</a:t>
            </a:r>
          </a:p>
          <a:p>
            <a:pPr marL="829361" lvl="1" indent="-414680">
              <a:spcBef>
                <a:spcPts val="400"/>
              </a:spcBef>
              <a:buFont typeface="Lucida Grande"/>
              <a:buChar char="­"/>
              <a:defRPr sz="2000">
                <a:solidFill>
                  <a:srgbClr val="0070C0"/>
                </a:solidFill>
                <a:latin typeface="Arial"/>
                <a:ea typeface="Arial"/>
                <a:cs typeface="Arial"/>
                <a:sym typeface="Arial"/>
              </a:defRPr>
            </a:pPr>
            <a:r>
              <a:rPr dirty="0"/>
              <a:t>reduced urine output.</a:t>
            </a:r>
          </a:p>
          <a:p>
            <a:pPr marL="829361" lvl="1" indent="-414680">
              <a:spcBef>
                <a:spcPts val="400"/>
              </a:spcBef>
              <a:buFont typeface="Lucida Grande"/>
              <a:buChar char="­"/>
              <a:defRPr sz="2000">
                <a:solidFill>
                  <a:srgbClr val="0070C0"/>
                </a:solidFill>
                <a:latin typeface="Arial"/>
                <a:ea typeface="Arial"/>
                <a:cs typeface="Arial"/>
                <a:sym typeface="Arial"/>
              </a:defRPr>
            </a:pPr>
            <a:endParaRPr dirty="0"/>
          </a:p>
          <a:p>
            <a:pPr>
              <a:spcBef>
                <a:spcPts val="600"/>
              </a:spcBef>
              <a:defRPr>
                <a:solidFill>
                  <a:srgbClr val="0070C0"/>
                </a:solidFill>
                <a:latin typeface="Arial"/>
                <a:ea typeface="Arial"/>
                <a:cs typeface="Arial"/>
                <a:sym typeface="Arial"/>
              </a:defRPr>
            </a:pPr>
            <a:r>
              <a:rPr dirty="0"/>
              <a:t>Elevate serum </a:t>
            </a:r>
            <a:r>
              <a:rPr sz="2900" dirty="0"/>
              <a:t>lactate &gt; 2 mmol/L</a:t>
            </a:r>
            <a:r>
              <a:rPr sz="2900" dirty="0">
                <a:solidFill>
                  <a:srgbClr val="222268"/>
                </a:solidFill>
              </a:rPr>
              <a:t>.</a:t>
            </a:r>
          </a:p>
        </p:txBody>
      </p:sp>
      <p:sp>
        <p:nvSpPr>
          <p:cNvPr id="355" name="Rectangle 8"/>
          <p:cNvSpPr txBox="1"/>
          <p:nvPr/>
        </p:nvSpPr>
        <p:spPr>
          <a:xfrm>
            <a:off x="6182390" y="1542079"/>
            <a:ext cx="4342588" cy="259222"/>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marL="354205" indent="-354205">
              <a:lnSpc>
                <a:spcPct val="80000"/>
              </a:lnSpc>
              <a:spcBef>
                <a:spcPts val="1600"/>
              </a:spcBef>
              <a:defRPr>
                <a:latin typeface="Arial"/>
                <a:ea typeface="Arial"/>
                <a:cs typeface="Arial"/>
                <a:sym typeface="Arial"/>
              </a:defRPr>
            </a:lvl1pPr>
          </a:lstStyle>
          <a:p>
            <a:r>
              <a:t> </a:t>
            </a:r>
          </a:p>
        </p:txBody>
      </p:sp>
      <p:pic>
        <p:nvPicPr>
          <p:cNvPr id="356" name="Picture 8" descr="Picture 8"/>
          <p:cNvPicPr>
            <a:picLocks noChangeAspect="1"/>
          </p:cNvPicPr>
          <p:nvPr/>
        </p:nvPicPr>
        <p:blipFill>
          <a:blip r:embed="rId2"/>
          <a:stretch>
            <a:fillRect/>
          </a:stretch>
        </p:blipFill>
        <p:spPr>
          <a:xfrm flipH="1">
            <a:off x="10143414" y="201580"/>
            <a:ext cx="532748" cy="1425451"/>
          </a:xfrm>
          <a:prstGeom prst="rect">
            <a:avLst/>
          </a:prstGeom>
          <a:ln w="12700">
            <a:miter lim="400000"/>
          </a:ln>
        </p:spPr>
      </p:pic>
      <p:pic>
        <p:nvPicPr>
          <p:cNvPr id="357" name="Picture 1" descr="Picture 1"/>
          <p:cNvPicPr>
            <a:picLocks noChangeAspect="1"/>
          </p:cNvPicPr>
          <p:nvPr/>
        </p:nvPicPr>
        <p:blipFill>
          <a:blip r:embed="rId3"/>
          <a:stretch>
            <a:fillRect/>
          </a:stretch>
        </p:blipFill>
        <p:spPr>
          <a:xfrm>
            <a:off x="7355867" y="2840789"/>
            <a:ext cx="3589548" cy="2535574"/>
          </a:xfrm>
          <a:prstGeom prst="rect">
            <a:avLst/>
          </a:prstGeom>
          <a:ln w="12700">
            <a:miter lim="400000"/>
          </a:ln>
        </p:spPr>
      </p:pic>
    </p:spTree>
    <p:extLst>
      <p:ext uri="{BB962C8B-B14F-4D97-AF65-F5344CB8AC3E}">
        <p14:creationId xmlns:p14="http://schemas.microsoft.com/office/powerpoint/2010/main" val="1387459615"/>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1" name="Groupe 15"/>
          <p:cNvGrpSpPr/>
          <p:nvPr/>
        </p:nvGrpSpPr>
        <p:grpSpPr>
          <a:xfrm>
            <a:off x="1511515" y="1439844"/>
            <a:ext cx="6762981" cy="4653603"/>
            <a:chOff x="-1" y="-1"/>
            <a:chExt cx="6762980" cy="4653601"/>
          </a:xfrm>
        </p:grpSpPr>
        <p:sp>
          <p:nvSpPr>
            <p:cNvPr id="359" name="Oval 7"/>
            <p:cNvSpPr/>
            <p:nvPr/>
          </p:nvSpPr>
          <p:spPr>
            <a:xfrm>
              <a:off x="-2" y="-2"/>
              <a:ext cx="6762981" cy="4653603"/>
            </a:xfrm>
            <a:prstGeom prst="ellipse">
              <a:avLst/>
            </a:prstGeom>
            <a:solidFill>
              <a:srgbClr val="96CCEE">
                <a:alpha val="49803"/>
              </a:srgbClr>
            </a:solidFill>
            <a:ln w="12700" cap="flat">
              <a:noFill/>
              <a:miter lim="400000"/>
            </a:ln>
            <a:effectLst/>
          </p:spPr>
          <p:txBody>
            <a:bodyPr wrap="square" lIns="45718" tIns="45718" rIns="45718" bIns="45718" numCol="1" anchor="t">
              <a:noAutofit/>
            </a:bodyPr>
            <a:lstStyle/>
            <a:p>
              <a:pPr>
                <a:defRPr>
                  <a:latin typeface="Arial"/>
                  <a:ea typeface="Arial"/>
                  <a:cs typeface="Arial"/>
                  <a:sym typeface="Arial"/>
                </a:defRPr>
              </a:pPr>
              <a:endParaRPr/>
            </a:p>
          </p:txBody>
        </p:sp>
        <p:sp>
          <p:nvSpPr>
            <p:cNvPr id="360" name="Rectangle 9"/>
            <p:cNvSpPr txBox="1"/>
            <p:nvPr/>
          </p:nvSpPr>
          <p:spPr>
            <a:xfrm>
              <a:off x="522667" y="488110"/>
              <a:ext cx="2895965" cy="250255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indent="47516" algn="ctr">
                <a:defRPr sz="2900" b="1">
                  <a:latin typeface="Arial"/>
                  <a:ea typeface="Arial"/>
                  <a:cs typeface="Arial"/>
                  <a:sym typeface="Arial"/>
                </a:defRPr>
              </a:pPr>
              <a:endParaRPr/>
            </a:p>
            <a:p>
              <a:pPr indent="47516" algn="ctr">
                <a:defRPr sz="2900" b="1">
                  <a:solidFill>
                    <a:srgbClr val="0070C0"/>
                  </a:solidFill>
                  <a:latin typeface="Arial"/>
                  <a:ea typeface="Arial"/>
                  <a:cs typeface="Arial"/>
                  <a:sym typeface="Arial"/>
                </a:defRPr>
              </a:pPr>
              <a:r>
                <a:t>Life-threatening organ dysfunction</a:t>
              </a:r>
            </a:p>
            <a:p>
              <a:pPr indent="47516" algn="ctr">
                <a:defRPr sz="2900" b="1">
                  <a:latin typeface="Arial"/>
                  <a:ea typeface="Arial"/>
                  <a:cs typeface="Arial"/>
                  <a:sym typeface="Arial"/>
                </a:defRPr>
              </a:pPr>
              <a:endParaRPr/>
            </a:p>
            <a:p>
              <a:pPr indent="47516" algn="ctr">
                <a:defRPr sz="2900" b="1">
                  <a:latin typeface="Arial"/>
                  <a:ea typeface="Arial"/>
                  <a:cs typeface="Arial"/>
                  <a:sym typeface="Arial"/>
                </a:defRPr>
              </a:pPr>
              <a:r>
                <a:t> </a:t>
              </a:r>
            </a:p>
          </p:txBody>
        </p:sp>
      </p:grpSp>
      <p:sp>
        <p:nvSpPr>
          <p:cNvPr id="362" name="Rectangle 3"/>
          <p:cNvSpPr txBox="1"/>
          <p:nvPr/>
        </p:nvSpPr>
        <p:spPr>
          <a:xfrm>
            <a:off x="1625269" y="6398688"/>
            <a:ext cx="391643" cy="304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algn="r">
              <a:defRPr sz="1500" b="1">
                <a:solidFill>
                  <a:srgbClr val="72BBE8"/>
                </a:solidFill>
                <a:latin typeface="Arial Narrow"/>
                <a:ea typeface="Arial Narrow"/>
                <a:cs typeface="Arial Narrow"/>
                <a:sym typeface="Arial Narrow"/>
              </a:defRPr>
            </a:pPr>
            <a:r>
              <a:t> </a:t>
            </a:r>
            <a:r>
              <a:rPr sz="2100" baseline="14000">
                <a:solidFill>
                  <a:srgbClr val="FFFFFF"/>
                </a:solidFill>
              </a:rPr>
              <a:t>|</a:t>
            </a:r>
          </a:p>
        </p:txBody>
      </p:sp>
      <p:grpSp>
        <p:nvGrpSpPr>
          <p:cNvPr id="365" name="Groupe 14"/>
          <p:cNvGrpSpPr/>
          <p:nvPr/>
        </p:nvGrpSpPr>
        <p:grpSpPr>
          <a:xfrm>
            <a:off x="4674866" y="1485919"/>
            <a:ext cx="5971059" cy="4607528"/>
            <a:chOff x="0" y="-1"/>
            <a:chExt cx="5971058" cy="4607526"/>
          </a:xfrm>
        </p:grpSpPr>
        <p:sp>
          <p:nvSpPr>
            <p:cNvPr id="363" name="Oval 6"/>
            <p:cNvSpPr/>
            <p:nvPr/>
          </p:nvSpPr>
          <p:spPr>
            <a:xfrm>
              <a:off x="-1" y="-2"/>
              <a:ext cx="5971059" cy="4607528"/>
            </a:xfrm>
            <a:prstGeom prst="ellipse">
              <a:avLst/>
            </a:prstGeom>
            <a:solidFill>
              <a:srgbClr val="E7CBF5">
                <a:alpha val="66666"/>
              </a:srgbClr>
            </a:solidFill>
            <a:ln w="12700" cap="flat">
              <a:noFill/>
              <a:miter lim="400000"/>
            </a:ln>
            <a:effectLst/>
          </p:spPr>
          <p:txBody>
            <a:bodyPr wrap="square" lIns="45718" tIns="45718" rIns="45718" bIns="45718" numCol="1" anchor="t">
              <a:noAutofit/>
            </a:bodyPr>
            <a:lstStyle/>
            <a:p>
              <a:pPr>
                <a:defRPr>
                  <a:latin typeface="Arial"/>
                  <a:ea typeface="Arial"/>
                  <a:cs typeface="Arial"/>
                  <a:sym typeface="Arial"/>
                </a:defRPr>
              </a:pPr>
              <a:endParaRPr/>
            </a:p>
          </p:txBody>
        </p:sp>
        <p:sp>
          <p:nvSpPr>
            <p:cNvPr id="364" name="Rectangle 8"/>
            <p:cNvSpPr txBox="1"/>
            <p:nvPr/>
          </p:nvSpPr>
          <p:spPr>
            <a:xfrm>
              <a:off x="2666600" y="505388"/>
              <a:ext cx="2796616" cy="40705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indent="47516" algn="ctr">
                <a:spcBef>
                  <a:spcPts val="1400"/>
                </a:spcBef>
                <a:defRPr sz="2900" b="1">
                  <a:solidFill>
                    <a:srgbClr val="0070C0"/>
                  </a:solidFill>
                  <a:latin typeface="Arial"/>
                  <a:ea typeface="Arial"/>
                  <a:cs typeface="Arial"/>
                  <a:sym typeface="Arial"/>
                </a:defRPr>
              </a:lvl1pPr>
            </a:lstStyle>
            <a:p>
              <a:r>
                <a:t>Infection</a:t>
              </a:r>
            </a:p>
          </p:txBody>
        </p:sp>
      </p:grpSp>
      <p:sp>
        <p:nvSpPr>
          <p:cNvPr id="366" name="Rectangle 14"/>
          <p:cNvSpPr txBox="1"/>
          <p:nvPr/>
        </p:nvSpPr>
        <p:spPr>
          <a:xfrm>
            <a:off x="5509981" y="2377189"/>
            <a:ext cx="1410193" cy="407052"/>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indent="35997" algn="ctr">
              <a:spcBef>
                <a:spcPts val="1200"/>
              </a:spcBef>
              <a:defRPr sz="2900" b="1">
                <a:solidFill>
                  <a:srgbClr val="FF0000"/>
                </a:solidFill>
                <a:latin typeface="Arial"/>
                <a:ea typeface="Arial"/>
                <a:cs typeface="Arial"/>
                <a:sym typeface="Arial"/>
              </a:defRPr>
            </a:lvl1pPr>
          </a:lstStyle>
          <a:p>
            <a:r>
              <a:t>SEPSIS</a:t>
            </a:r>
          </a:p>
        </p:txBody>
      </p:sp>
      <p:sp>
        <p:nvSpPr>
          <p:cNvPr id="367" name="Rectangle 18"/>
          <p:cNvSpPr txBox="1">
            <a:spLocks noGrp="1"/>
          </p:cNvSpPr>
          <p:nvPr>
            <p:ph type="title"/>
          </p:nvPr>
        </p:nvSpPr>
        <p:spPr>
          <a:xfrm>
            <a:off x="1511521" y="123825"/>
            <a:ext cx="8981779" cy="1143244"/>
          </a:xfrm>
          <a:prstGeom prst="rect">
            <a:avLst/>
          </a:prstGeom>
        </p:spPr>
        <p:txBody>
          <a:bodyPr lIns="46075" tIns="46075" rIns="46075" bIns="46075"/>
          <a:lstStyle/>
          <a:p>
            <a:pPr indent="1439" defTabSz="829361">
              <a:defRPr>
                <a:latin typeface="Arial"/>
                <a:ea typeface="Arial"/>
                <a:cs typeface="Arial"/>
                <a:sym typeface="Arial"/>
              </a:defRPr>
            </a:pPr>
            <a:r>
              <a:t>A spectrum of disease </a:t>
            </a:r>
            <a:br/>
            <a:r>
              <a:rPr sz="2900"/>
              <a:t>Sepsis </a:t>
            </a:r>
            <a:r>
              <a:rPr sz="2900" b="0">
                <a:latin typeface="Wingdings"/>
                <a:ea typeface="Wingdings"/>
                <a:cs typeface="Wingdings"/>
                <a:sym typeface="Wingdings"/>
              </a:rPr>
              <a:t></a:t>
            </a:r>
            <a:r>
              <a:rPr sz="2900"/>
              <a:t> septic shock</a:t>
            </a:r>
          </a:p>
        </p:txBody>
      </p:sp>
      <p:sp>
        <p:nvSpPr>
          <p:cNvPr id="368" name="Rectangle 31"/>
          <p:cNvSpPr txBox="1"/>
          <p:nvPr/>
        </p:nvSpPr>
        <p:spPr>
          <a:xfrm>
            <a:off x="4107569" y="3393725"/>
            <a:ext cx="4284608" cy="407052"/>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indent="35997" algn="ctr">
              <a:defRPr sz="2900" b="1">
                <a:solidFill>
                  <a:srgbClr val="FF0000"/>
                </a:solidFill>
                <a:latin typeface="Arial"/>
                <a:ea typeface="Arial"/>
                <a:cs typeface="Arial"/>
                <a:sym typeface="Arial"/>
              </a:defRPr>
            </a:lvl1pPr>
          </a:lstStyle>
          <a:p>
            <a:r>
              <a:t>SEPTIC SHOCK</a:t>
            </a:r>
          </a:p>
        </p:txBody>
      </p:sp>
    </p:spTree>
    <p:extLst>
      <p:ext uri="{BB962C8B-B14F-4D97-AF65-F5344CB8AC3E}">
        <p14:creationId xmlns:p14="http://schemas.microsoft.com/office/powerpoint/2010/main" val="1656310179"/>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 grpId="0" animBg="1" advAuto="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Rectangle 3"/>
          <p:cNvSpPr txBox="1"/>
          <p:nvPr/>
        </p:nvSpPr>
        <p:spPr>
          <a:xfrm>
            <a:off x="1625269" y="6398688"/>
            <a:ext cx="391643" cy="304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algn="r">
              <a:defRPr sz="1500" b="1">
                <a:solidFill>
                  <a:srgbClr val="72BBE8"/>
                </a:solidFill>
                <a:latin typeface="Arial Narrow"/>
                <a:ea typeface="Arial Narrow"/>
                <a:cs typeface="Arial Narrow"/>
                <a:sym typeface="Arial Narrow"/>
              </a:defRPr>
            </a:pPr>
            <a:r>
              <a:t> </a:t>
            </a:r>
            <a:r>
              <a:rPr sz="2100" baseline="14000">
                <a:solidFill>
                  <a:srgbClr val="FFFFFF"/>
                </a:solidFill>
              </a:rPr>
              <a:t>|</a:t>
            </a:r>
          </a:p>
        </p:txBody>
      </p:sp>
      <p:sp>
        <p:nvSpPr>
          <p:cNvPr id="373" name="Rectangle 6"/>
          <p:cNvSpPr txBox="1">
            <a:spLocks noGrp="1"/>
          </p:cNvSpPr>
          <p:nvPr>
            <p:ph type="title"/>
          </p:nvPr>
        </p:nvSpPr>
        <p:spPr>
          <a:xfrm>
            <a:off x="466890" y="116632"/>
            <a:ext cx="10972801" cy="1143001"/>
          </a:xfrm>
          <a:prstGeom prst="rect">
            <a:avLst/>
          </a:prstGeom>
          <a:solidFill>
            <a:schemeClr val="accent1"/>
          </a:solidFill>
        </p:spPr>
        <p:txBody>
          <a:bodyPr lIns="0" tIns="0" rIns="0" bIns="0"/>
          <a:lstStyle>
            <a:lvl1pPr>
              <a:defRPr>
                <a:latin typeface="Arial"/>
                <a:ea typeface="Arial"/>
                <a:cs typeface="Arial"/>
                <a:sym typeface="Arial"/>
              </a:defRPr>
            </a:lvl1pPr>
          </a:lstStyle>
          <a:p>
            <a:r>
              <a:t>Sepsis in children</a:t>
            </a:r>
          </a:p>
        </p:txBody>
      </p:sp>
      <p:sp>
        <p:nvSpPr>
          <p:cNvPr id="374" name="Rectangle 7"/>
          <p:cNvSpPr txBox="1">
            <a:spLocks noGrp="1"/>
          </p:cNvSpPr>
          <p:nvPr>
            <p:ph type="body" idx="1"/>
          </p:nvPr>
        </p:nvSpPr>
        <p:spPr>
          <a:xfrm>
            <a:off x="1524480" y="1274263"/>
            <a:ext cx="9181918" cy="5376404"/>
          </a:xfrm>
          <a:prstGeom prst="rect">
            <a:avLst/>
          </a:prstGeom>
        </p:spPr>
        <p:txBody>
          <a:bodyPr lIns="0" tIns="0" rIns="0" bIns="0"/>
          <a:lstStyle/>
          <a:p>
            <a:pPr>
              <a:spcBef>
                <a:spcPts val="600"/>
              </a:spcBef>
              <a:defRPr sz="2900">
                <a:solidFill>
                  <a:srgbClr val="0070C0"/>
                </a:solidFill>
                <a:latin typeface="Arial"/>
                <a:ea typeface="Arial"/>
                <a:cs typeface="Arial"/>
                <a:sym typeface="Arial"/>
              </a:defRPr>
            </a:pPr>
            <a:r>
              <a:t>Many similarities with adults.</a:t>
            </a:r>
          </a:p>
          <a:p>
            <a:pPr>
              <a:defRPr sz="2900">
                <a:solidFill>
                  <a:srgbClr val="0070C0"/>
                </a:solidFill>
                <a:latin typeface="Arial"/>
                <a:ea typeface="Arial"/>
                <a:cs typeface="Arial"/>
                <a:sym typeface="Arial"/>
              </a:defRPr>
            </a:pPr>
            <a:endParaRPr/>
          </a:p>
          <a:p>
            <a:pPr>
              <a:spcBef>
                <a:spcPts val="600"/>
              </a:spcBef>
              <a:defRPr sz="2900">
                <a:solidFill>
                  <a:srgbClr val="0070C0"/>
                </a:solidFill>
                <a:latin typeface="Arial"/>
                <a:ea typeface="Arial"/>
                <a:cs typeface="Arial"/>
                <a:sym typeface="Arial"/>
              </a:defRPr>
            </a:pPr>
            <a:r>
              <a:t>Children with SARI also have sepsis.</a:t>
            </a:r>
          </a:p>
          <a:p>
            <a:pPr>
              <a:defRPr sz="2900">
                <a:solidFill>
                  <a:srgbClr val="0070C0"/>
                </a:solidFill>
                <a:latin typeface="Arial"/>
                <a:ea typeface="Arial"/>
                <a:cs typeface="Arial"/>
                <a:sym typeface="Arial"/>
              </a:defRPr>
            </a:pPr>
            <a:endParaRPr/>
          </a:p>
          <a:p>
            <a:pPr>
              <a:spcBef>
                <a:spcPts val="600"/>
              </a:spcBef>
              <a:defRPr sz="2900">
                <a:solidFill>
                  <a:srgbClr val="0070C0"/>
                </a:solidFill>
                <a:latin typeface="Arial"/>
                <a:ea typeface="Arial"/>
                <a:cs typeface="Arial"/>
                <a:sym typeface="Arial"/>
              </a:defRPr>
            </a:pPr>
            <a:r>
              <a:t>New consensus definitions more similar to adults coming in the near future.</a:t>
            </a:r>
          </a:p>
        </p:txBody>
      </p:sp>
      <p:pic>
        <p:nvPicPr>
          <p:cNvPr id="375" name="Picture 4" descr="Picture 4"/>
          <p:cNvPicPr>
            <a:picLocks noChangeAspect="1"/>
          </p:cNvPicPr>
          <p:nvPr/>
        </p:nvPicPr>
        <p:blipFill>
          <a:blip r:embed="rId2"/>
          <a:stretch>
            <a:fillRect/>
          </a:stretch>
        </p:blipFill>
        <p:spPr>
          <a:xfrm>
            <a:off x="3835400" y="4263025"/>
            <a:ext cx="2765644" cy="1936789"/>
          </a:xfrm>
          <a:prstGeom prst="rect">
            <a:avLst/>
          </a:prstGeom>
          <a:ln w="12700">
            <a:miter lim="400000"/>
          </a:ln>
        </p:spPr>
      </p:pic>
    </p:spTree>
    <p:extLst>
      <p:ext uri="{BB962C8B-B14F-4D97-AF65-F5344CB8AC3E}">
        <p14:creationId xmlns:p14="http://schemas.microsoft.com/office/powerpoint/2010/main" val="911975652"/>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Rectangle 3"/>
          <p:cNvSpPr txBox="1"/>
          <p:nvPr/>
        </p:nvSpPr>
        <p:spPr>
          <a:xfrm>
            <a:off x="1625269" y="6398688"/>
            <a:ext cx="391643" cy="304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algn="r">
              <a:defRPr sz="1500" b="1">
                <a:solidFill>
                  <a:srgbClr val="72BBE8"/>
                </a:solidFill>
                <a:latin typeface="Arial Narrow"/>
                <a:ea typeface="Arial Narrow"/>
                <a:cs typeface="Arial Narrow"/>
                <a:sym typeface="Arial Narrow"/>
              </a:defRPr>
            </a:pPr>
            <a:r>
              <a:t> </a:t>
            </a:r>
            <a:r>
              <a:rPr sz="2100" baseline="14000">
                <a:solidFill>
                  <a:srgbClr val="FFFFFF"/>
                </a:solidFill>
              </a:rPr>
              <a:t>|</a:t>
            </a:r>
          </a:p>
        </p:txBody>
      </p:sp>
      <p:sp>
        <p:nvSpPr>
          <p:cNvPr id="378" name="Rectangle 6"/>
          <p:cNvSpPr txBox="1">
            <a:spLocks noGrp="1"/>
          </p:cNvSpPr>
          <p:nvPr>
            <p:ph type="title"/>
          </p:nvPr>
        </p:nvSpPr>
        <p:spPr>
          <a:xfrm>
            <a:off x="466890" y="116632"/>
            <a:ext cx="10972801" cy="1143001"/>
          </a:xfrm>
          <a:prstGeom prst="rect">
            <a:avLst/>
          </a:prstGeom>
          <a:solidFill>
            <a:srgbClr val="BBE0E3"/>
          </a:solidFill>
        </p:spPr>
        <p:txBody>
          <a:bodyPr lIns="0" tIns="0" rIns="0" bIns="0"/>
          <a:lstStyle>
            <a:lvl1pPr>
              <a:defRPr>
                <a:solidFill>
                  <a:srgbClr val="0070C0"/>
                </a:solidFill>
                <a:latin typeface="Arial"/>
                <a:ea typeface="Arial"/>
                <a:cs typeface="Arial"/>
                <a:sym typeface="Arial"/>
              </a:defRPr>
            </a:lvl1pPr>
          </a:lstStyle>
          <a:p>
            <a:r>
              <a:t>Clinical features of shock in child </a:t>
            </a:r>
          </a:p>
        </p:txBody>
      </p:sp>
      <p:sp>
        <p:nvSpPr>
          <p:cNvPr id="379" name="Rectangle 7"/>
          <p:cNvSpPr txBox="1">
            <a:spLocks noGrp="1"/>
          </p:cNvSpPr>
          <p:nvPr>
            <p:ph type="body" idx="1"/>
          </p:nvPr>
        </p:nvSpPr>
        <p:spPr>
          <a:xfrm>
            <a:off x="2003770" y="1376264"/>
            <a:ext cx="7772401" cy="4525963"/>
          </a:xfrm>
          <a:prstGeom prst="rect">
            <a:avLst/>
          </a:prstGeom>
        </p:spPr>
        <p:txBody>
          <a:bodyPr lIns="0" tIns="0" rIns="0" bIns="0"/>
          <a:lstStyle/>
          <a:p>
            <a:pPr>
              <a:lnSpc>
                <a:spcPct val="80000"/>
              </a:lnSpc>
              <a:defRPr>
                <a:solidFill>
                  <a:srgbClr val="0070C0"/>
                </a:solidFill>
                <a:latin typeface="Arial"/>
                <a:ea typeface="Arial"/>
                <a:cs typeface="Arial"/>
                <a:sym typeface="Arial"/>
              </a:defRPr>
            </a:pPr>
            <a:r>
              <a:t>Mental status alteration:</a:t>
            </a:r>
            <a:endParaRPr sz="1800"/>
          </a:p>
          <a:p>
            <a:pPr marL="742950" lvl="1" indent="-285750">
              <a:lnSpc>
                <a:spcPct val="80000"/>
              </a:lnSpc>
              <a:spcBef>
                <a:spcPts val="300"/>
              </a:spcBef>
              <a:defRPr sz="1600">
                <a:solidFill>
                  <a:srgbClr val="0070C0"/>
                </a:solidFill>
                <a:latin typeface="Arial"/>
                <a:ea typeface="Arial"/>
                <a:cs typeface="Arial"/>
                <a:sym typeface="Arial"/>
              </a:defRPr>
            </a:pPr>
            <a:r>
              <a:t>irritability, inappropriate crying, confusion</a:t>
            </a:r>
            <a:endParaRPr sz="1500"/>
          </a:p>
          <a:p>
            <a:pPr marL="742950" lvl="1" indent="-285750">
              <a:lnSpc>
                <a:spcPct val="80000"/>
              </a:lnSpc>
              <a:spcBef>
                <a:spcPts val="300"/>
              </a:spcBef>
              <a:defRPr sz="1600">
                <a:solidFill>
                  <a:srgbClr val="0070C0"/>
                </a:solidFill>
                <a:latin typeface="Arial"/>
                <a:ea typeface="Arial"/>
                <a:cs typeface="Arial"/>
                <a:sym typeface="Arial"/>
              </a:defRPr>
            </a:pPr>
            <a:r>
              <a:t>drowsiness, poor interaction, lethargy, or unarousable.</a:t>
            </a:r>
            <a:endParaRPr sz="1500"/>
          </a:p>
          <a:p>
            <a:pPr marL="742950" lvl="1" indent="-285750">
              <a:lnSpc>
                <a:spcPct val="80000"/>
              </a:lnSpc>
              <a:spcBef>
                <a:spcPts val="300"/>
              </a:spcBef>
              <a:defRPr sz="1500">
                <a:solidFill>
                  <a:srgbClr val="0070C0"/>
                </a:solidFill>
                <a:latin typeface="Arial"/>
                <a:ea typeface="Arial"/>
                <a:cs typeface="Arial"/>
                <a:sym typeface="Arial"/>
              </a:defRPr>
            </a:pPr>
            <a:endParaRPr sz="1500"/>
          </a:p>
          <a:p>
            <a:pPr>
              <a:lnSpc>
                <a:spcPct val="80000"/>
              </a:lnSpc>
              <a:defRPr>
                <a:solidFill>
                  <a:srgbClr val="0070C0"/>
                </a:solidFill>
                <a:latin typeface="Arial"/>
                <a:ea typeface="Arial"/>
                <a:cs typeface="Arial"/>
                <a:sym typeface="Arial"/>
              </a:defRPr>
            </a:pPr>
            <a:r>
              <a:t>Capillary refill abnormalities:</a:t>
            </a:r>
            <a:endParaRPr sz="1800"/>
          </a:p>
          <a:p>
            <a:pPr marL="829361" lvl="1" indent="-414680">
              <a:lnSpc>
                <a:spcPct val="80000"/>
              </a:lnSpc>
              <a:spcBef>
                <a:spcPts val="300"/>
              </a:spcBef>
              <a:buFont typeface="Lucida Grande"/>
              <a:buChar char="­"/>
              <a:defRPr sz="1600">
                <a:solidFill>
                  <a:srgbClr val="0070C0"/>
                </a:solidFill>
                <a:latin typeface="Arial"/>
                <a:ea typeface="Arial"/>
                <a:cs typeface="Arial"/>
                <a:sym typeface="Arial"/>
              </a:defRPr>
            </a:pPr>
            <a:r>
              <a:t>prolonged capillary refill </a:t>
            </a:r>
            <a:endParaRPr sz="1500"/>
          </a:p>
          <a:p>
            <a:pPr marL="829361" lvl="1" indent="-414680">
              <a:lnSpc>
                <a:spcPct val="80000"/>
              </a:lnSpc>
              <a:spcBef>
                <a:spcPts val="300"/>
              </a:spcBef>
              <a:buFont typeface="Lucida Grande"/>
              <a:buChar char="­"/>
              <a:defRPr sz="1600">
                <a:solidFill>
                  <a:srgbClr val="0070C0"/>
                </a:solidFill>
                <a:latin typeface="Arial"/>
                <a:ea typeface="Arial"/>
                <a:cs typeface="Arial"/>
                <a:sym typeface="Arial"/>
              </a:defRPr>
            </a:pPr>
            <a:r>
              <a:t>flash capillary refill. </a:t>
            </a:r>
            <a:endParaRPr sz="1500"/>
          </a:p>
          <a:p>
            <a:pPr marL="829361" lvl="1" indent="-414680">
              <a:lnSpc>
                <a:spcPct val="80000"/>
              </a:lnSpc>
              <a:spcBef>
                <a:spcPts val="300"/>
              </a:spcBef>
              <a:buFont typeface="Lucida Grande"/>
              <a:buChar char="­"/>
              <a:defRPr sz="1500">
                <a:solidFill>
                  <a:srgbClr val="0070C0"/>
                </a:solidFill>
                <a:latin typeface="Arial"/>
                <a:ea typeface="Arial"/>
                <a:cs typeface="Arial"/>
                <a:sym typeface="Arial"/>
              </a:defRPr>
            </a:pPr>
            <a:endParaRPr sz="1500"/>
          </a:p>
          <a:p>
            <a:pPr>
              <a:lnSpc>
                <a:spcPct val="80000"/>
              </a:lnSpc>
              <a:defRPr sz="2200">
                <a:solidFill>
                  <a:srgbClr val="0070C0"/>
                </a:solidFill>
                <a:latin typeface="Arial"/>
                <a:ea typeface="Arial"/>
                <a:cs typeface="Arial"/>
                <a:sym typeface="Arial"/>
              </a:defRPr>
            </a:pPr>
            <a:r>
              <a:t>Abnormal peripheral pulses: </a:t>
            </a:r>
            <a:endParaRPr sz="1800"/>
          </a:p>
          <a:p>
            <a:pPr marL="829361" lvl="1" indent="-414680">
              <a:lnSpc>
                <a:spcPct val="80000"/>
              </a:lnSpc>
              <a:spcBef>
                <a:spcPts val="300"/>
              </a:spcBef>
              <a:buFont typeface="Lucida Grande"/>
              <a:buChar char="­"/>
              <a:defRPr sz="1600">
                <a:solidFill>
                  <a:srgbClr val="0070C0"/>
                </a:solidFill>
                <a:latin typeface="Arial"/>
                <a:ea typeface="Arial"/>
                <a:cs typeface="Arial"/>
                <a:sym typeface="Arial"/>
              </a:defRPr>
            </a:pPr>
            <a:r>
              <a:t>weak distal pulses</a:t>
            </a:r>
            <a:endParaRPr sz="1500"/>
          </a:p>
          <a:p>
            <a:pPr marL="829361" lvl="1" indent="-414680">
              <a:lnSpc>
                <a:spcPct val="80000"/>
              </a:lnSpc>
              <a:spcBef>
                <a:spcPts val="300"/>
              </a:spcBef>
              <a:buFont typeface="Lucida Grande"/>
              <a:buChar char="­"/>
              <a:defRPr sz="1600">
                <a:solidFill>
                  <a:srgbClr val="0070C0"/>
                </a:solidFill>
                <a:latin typeface="Arial"/>
                <a:ea typeface="Arial"/>
                <a:cs typeface="Arial"/>
                <a:sym typeface="Arial"/>
              </a:defRPr>
            </a:pPr>
            <a:r>
              <a:t>widened pulse pressure (bounding pulses).</a:t>
            </a:r>
            <a:endParaRPr sz="1500"/>
          </a:p>
          <a:p>
            <a:pPr marL="0" lvl="1" indent="414680">
              <a:lnSpc>
                <a:spcPct val="80000"/>
              </a:lnSpc>
              <a:spcBef>
                <a:spcPts val="300"/>
              </a:spcBef>
              <a:buSzTx/>
              <a:buNone/>
              <a:defRPr sz="1500">
                <a:solidFill>
                  <a:srgbClr val="0070C0"/>
                </a:solidFill>
                <a:latin typeface="Arial"/>
                <a:ea typeface="Arial"/>
                <a:cs typeface="Arial"/>
                <a:sym typeface="Arial"/>
              </a:defRPr>
            </a:pPr>
            <a:endParaRPr sz="1500"/>
          </a:p>
          <a:p>
            <a:pPr>
              <a:lnSpc>
                <a:spcPct val="80000"/>
              </a:lnSpc>
              <a:defRPr>
                <a:solidFill>
                  <a:srgbClr val="0070C0"/>
                </a:solidFill>
                <a:latin typeface="Arial"/>
                <a:ea typeface="Arial"/>
                <a:cs typeface="Arial"/>
                <a:sym typeface="Arial"/>
              </a:defRPr>
            </a:pPr>
            <a:r>
              <a:t>Cool or mottled extremities</a:t>
            </a:r>
            <a:endParaRPr sz="1800"/>
          </a:p>
          <a:p>
            <a:pPr>
              <a:lnSpc>
                <a:spcPct val="80000"/>
              </a:lnSpc>
              <a:defRPr>
                <a:solidFill>
                  <a:srgbClr val="0070C0"/>
                </a:solidFill>
                <a:latin typeface="Arial"/>
                <a:ea typeface="Arial"/>
                <a:cs typeface="Arial"/>
                <a:sym typeface="Arial"/>
              </a:defRPr>
            </a:pPr>
            <a:r>
              <a:t>Hypotension (late finding in children)</a:t>
            </a:r>
          </a:p>
        </p:txBody>
      </p:sp>
      <p:pic>
        <p:nvPicPr>
          <p:cNvPr id="380" name="Picture 4" descr="Picture 4"/>
          <p:cNvPicPr>
            <a:picLocks noChangeAspect="1"/>
          </p:cNvPicPr>
          <p:nvPr/>
        </p:nvPicPr>
        <p:blipFill>
          <a:blip r:embed="rId2"/>
          <a:stretch>
            <a:fillRect/>
          </a:stretch>
        </p:blipFill>
        <p:spPr>
          <a:xfrm>
            <a:off x="9829800" y="262260"/>
            <a:ext cx="956060" cy="669531"/>
          </a:xfrm>
          <a:prstGeom prst="rect">
            <a:avLst/>
          </a:prstGeom>
          <a:ln w="12700">
            <a:miter lim="400000"/>
          </a:ln>
        </p:spPr>
      </p:pic>
    </p:spTree>
    <p:extLst>
      <p:ext uri="{BB962C8B-B14F-4D97-AF65-F5344CB8AC3E}">
        <p14:creationId xmlns:p14="http://schemas.microsoft.com/office/powerpoint/2010/main" val="983994525"/>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Rectangle 3"/>
          <p:cNvSpPr txBox="1"/>
          <p:nvPr/>
        </p:nvSpPr>
        <p:spPr>
          <a:xfrm>
            <a:off x="1625269" y="6398688"/>
            <a:ext cx="391643" cy="304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algn="r">
              <a:defRPr sz="1500" b="1">
                <a:solidFill>
                  <a:srgbClr val="72BBE8"/>
                </a:solidFill>
                <a:latin typeface="Arial Narrow"/>
                <a:ea typeface="Arial Narrow"/>
                <a:cs typeface="Arial Narrow"/>
                <a:sym typeface="Arial Narrow"/>
              </a:defRPr>
            </a:pPr>
            <a:r>
              <a:t> </a:t>
            </a:r>
            <a:r>
              <a:rPr sz="2100" baseline="14000">
                <a:solidFill>
                  <a:srgbClr val="FFFFFF"/>
                </a:solidFill>
              </a:rPr>
              <a:t>|</a:t>
            </a:r>
          </a:p>
        </p:txBody>
      </p:sp>
      <p:sp>
        <p:nvSpPr>
          <p:cNvPr id="383" name="Rectangle 6"/>
          <p:cNvSpPr txBox="1">
            <a:spLocks noGrp="1"/>
          </p:cNvSpPr>
          <p:nvPr>
            <p:ph type="title"/>
          </p:nvPr>
        </p:nvSpPr>
        <p:spPr>
          <a:xfrm>
            <a:off x="466890" y="116632"/>
            <a:ext cx="10972801" cy="1143001"/>
          </a:xfrm>
          <a:prstGeom prst="rect">
            <a:avLst/>
          </a:prstGeom>
          <a:solidFill>
            <a:srgbClr val="BBE0E3"/>
          </a:solidFill>
        </p:spPr>
        <p:txBody>
          <a:bodyPr lIns="0" tIns="0" rIns="0" bIns="0"/>
          <a:lstStyle>
            <a:lvl1pPr>
              <a:defRPr>
                <a:solidFill>
                  <a:srgbClr val="0070C0"/>
                </a:solidFill>
                <a:latin typeface="Arial"/>
                <a:ea typeface="Arial"/>
                <a:cs typeface="Arial"/>
                <a:sym typeface="Arial"/>
              </a:defRPr>
            </a:lvl1pPr>
          </a:lstStyle>
          <a:p>
            <a:r>
              <a:t>Shock definition WHO ETAT 2016</a:t>
            </a:r>
          </a:p>
        </p:txBody>
      </p:sp>
      <p:sp>
        <p:nvSpPr>
          <p:cNvPr id="384" name="Rectangle 7"/>
          <p:cNvSpPr txBox="1">
            <a:spLocks noGrp="1"/>
          </p:cNvSpPr>
          <p:nvPr>
            <p:ph type="body" idx="1"/>
          </p:nvPr>
        </p:nvSpPr>
        <p:spPr>
          <a:xfrm>
            <a:off x="1505283" y="1619802"/>
            <a:ext cx="9181918" cy="5376404"/>
          </a:xfrm>
          <a:prstGeom prst="rect">
            <a:avLst/>
          </a:prstGeom>
        </p:spPr>
        <p:txBody>
          <a:bodyPr lIns="0" tIns="0" rIns="0" bIns="0"/>
          <a:lstStyle/>
          <a:p>
            <a:pPr>
              <a:spcBef>
                <a:spcPts val="600"/>
              </a:spcBef>
              <a:defRPr sz="2900">
                <a:solidFill>
                  <a:srgbClr val="0070C0"/>
                </a:solidFill>
                <a:latin typeface="Arial"/>
                <a:ea typeface="Arial"/>
                <a:cs typeface="Arial"/>
                <a:sym typeface="Arial"/>
              </a:defRPr>
            </a:pPr>
            <a:r>
              <a:t>The presence of all three clinical criteria required to diagnose shock: </a:t>
            </a:r>
          </a:p>
          <a:p>
            <a:pPr marL="0" indent="0">
              <a:buSzTx/>
              <a:buNone/>
              <a:defRPr sz="2900">
                <a:solidFill>
                  <a:srgbClr val="0070C0"/>
                </a:solidFill>
                <a:latin typeface="Arial"/>
                <a:ea typeface="Arial"/>
                <a:cs typeface="Arial"/>
                <a:sym typeface="Arial"/>
              </a:defRPr>
            </a:pPr>
            <a:endParaRPr/>
          </a:p>
          <a:p>
            <a:pPr marL="742950" lvl="1" indent="-285750">
              <a:spcBef>
                <a:spcPts val="400"/>
              </a:spcBef>
              <a:defRPr sz="2000">
                <a:solidFill>
                  <a:srgbClr val="0070C0"/>
                </a:solidFill>
                <a:latin typeface="Arial"/>
                <a:ea typeface="Arial"/>
                <a:cs typeface="Arial"/>
                <a:sym typeface="Arial"/>
              </a:defRPr>
            </a:pPr>
            <a:r>
              <a:t>delayed capillary refill &gt; 3 sec, </a:t>
            </a:r>
            <a:r>
              <a:rPr b="1"/>
              <a:t>and</a:t>
            </a:r>
          </a:p>
          <a:p>
            <a:pPr marL="742950" lvl="1" indent="-285750">
              <a:spcBef>
                <a:spcPts val="400"/>
              </a:spcBef>
              <a:defRPr sz="2000">
                <a:solidFill>
                  <a:srgbClr val="0070C0"/>
                </a:solidFill>
                <a:latin typeface="Arial"/>
                <a:ea typeface="Arial"/>
                <a:cs typeface="Arial"/>
                <a:sym typeface="Arial"/>
              </a:defRPr>
            </a:pPr>
            <a:r>
              <a:t>cold extremities, </a:t>
            </a:r>
            <a:r>
              <a:rPr b="1"/>
              <a:t>and</a:t>
            </a:r>
          </a:p>
          <a:p>
            <a:pPr marL="742950" lvl="1" indent="-285750">
              <a:spcBef>
                <a:spcPts val="400"/>
              </a:spcBef>
              <a:defRPr sz="2000">
                <a:solidFill>
                  <a:srgbClr val="0070C0"/>
                </a:solidFill>
                <a:latin typeface="Arial"/>
                <a:ea typeface="Arial"/>
                <a:cs typeface="Arial"/>
                <a:sym typeface="Arial"/>
              </a:defRPr>
            </a:pPr>
            <a:r>
              <a:t>weak and fast pulse.</a:t>
            </a:r>
          </a:p>
          <a:p>
            <a:pPr marL="742950" lvl="1" indent="-285750">
              <a:defRPr sz="2000">
                <a:solidFill>
                  <a:srgbClr val="0070C0"/>
                </a:solidFill>
                <a:latin typeface="Arial"/>
                <a:ea typeface="Arial"/>
                <a:cs typeface="Arial"/>
                <a:sym typeface="Arial"/>
              </a:defRPr>
            </a:pPr>
            <a:r>
              <a:t>or, frank hypotension (age-related SBP or MAP).</a:t>
            </a:r>
            <a:r>
              <a:rPr sz="2100"/>
              <a:t> </a:t>
            </a:r>
          </a:p>
        </p:txBody>
      </p:sp>
      <p:pic>
        <p:nvPicPr>
          <p:cNvPr id="385" name="Picture 4" descr="Picture 4"/>
          <p:cNvPicPr>
            <a:picLocks noChangeAspect="1"/>
          </p:cNvPicPr>
          <p:nvPr/>
        </p:nvPicPr>
        <p:blipFill>
          <a:blip r:embed="rId2"/>
          <a:stretch>
            <a:fillRect/>
          </a:stretch>
        </p:blipFill>
        <p:spPr>
          <a:xfrm>
            <a:off x="9659625" y="414677"/>
            <a:ext cx="956064" cy="669531"/>
          </a:xfrm>
          <a:prstGeom prst="rect">
            <a:avLst/>
          </a:prstGeom>
          <a:ln w="12700">
            <a:miter lim="400000"/>
          </a:ln>
        </p:spPr>
      </p:pic>
      <p:graphicFrame>
        <p:nvGraphicFramePr>
          <p:cNvPr id="386" name="Table 1"/>
          <p:cNvGraphicFramePr/>
          <p:nvPr/>
        </p:nvGraphicFramePr>
        <p:xfrm>
          <a:off x="1855247" y="4800600"/>
          <a:ext cx="7448893" cy="1235286"/>
        </p:xfrm>
        <a:graphic>
          <a:graphicData uri="http://schemas.openxmlformats.org/drawingml/2006/table">
            <a:tbl>
              <a:tblPr firstRow="1" bandRow="1">
                <a:tableStyleId>{4C3C2611-4C71-4FC5-86AE-919BDF0F9419}</a:tableStyleId>
              </a:tblPr>
              <a:tblGrid>
                <a:gridCol w="877514">
                  <a:extLst>
                    <a:ext uri="{9D8B030D-6E8A-4147-A177-3AD203B41FA5}">
                      <a16:colId xmlns:a16="http://schemas.microsoft.com/office/drawing/2014/main" val="20000"/>
                    </a:ext>
                  </a:extLst>
                </a:gridCol>
                <a:gridCol w="1510430">
                  <a:extLst>
                    <a:ext uri="{9D8B030D-6E8A-4147-A177-3AD203B41FA5}">
                      <a16:colId xmlns:a16="http://schemas.microsoft.com/office/drawing/2014/main" val="20001"/>
                    </a:ext>
                  </a:extLst>
                </a:gridCol>
                <a:gridCol w="1432766">
                  <a:extLst>
                    <a:ext uri="{9D8B030D-6E8A-4147-A177-3AD203B41FA5}">
                      <a16:colId xmlns:a16="http://schemas.microsoft.com/office/drawing/2014/main" val="20002"/>
                    </a:ext>
                  </a:extLst>
                </a:gridCol>
                <a:gridCol w="2309591">
                  <a:extLst>
                    <a:ext uri="{9D8B030D-6E8A-4147-A177-3AD203B41FA5}">
                      <a16:colId xmlns:a16="http://schemas.microsoft.com/office/drawing/2014/main" val="20003"/>
                    </a:ext>
                  </a:extLst>
                </a:gridCol>
                <a:gridCol w="1318592">
                  <a:extLst>
                    <a:ext uri="{9D8B030D-6E8A-4147-A177-3AD203B41FA5}">
                      <a16:colId xmlns:a16="http://schemas.microsoft.com/office/drawing/2014/main" val="20004"/>
                    </a:ext>
                  </a:extLst>
                </a:gridCol>
              </a:tblGrid>
              <a:tr h="759197">
                <a:tc>
                  <a:txBody>
                    <a:bodyPr/>
                    <a:lstStyle/>
                    <a:p>
                      <a:pPr algn="l">
                        <a:defRPr sz="1800" b="0">
                          <a:solidFill>
                            <a:srgbClr val="000000"/>
                          </a:solidFill>
                        </a:defRPr>
                      </a:pPr>
                      <a:r>
                        <a:rPr sz="2000" b="1">
                          <a:solidFill>
                            <a:srgbClr val="953735"/>
                          </a:solidFill>
                          <a:sym typeface="Helvetica"/>
                        </a:rPr>
                        <a:t>Age</a:t>
                      </a:r>
                    </a:p>
                  </a:txBody>
                  <a:tcPr marL="41421" marR="41421" marT="41421" marB="41421" horzOverflow="overflow">
                    <a:solidFill>
                      <a:srgbClr val="D99694"/>
                    </a:solidFill>
                  </a:tcPr>
                </a:tc>
                <a:tc>
                  <a:txBody>
                    <a:bodyPr/>
                    <a:lstStyle/>
                    <a:p>
                      <a:pPr algn="ctr">
                        <a:defRPr sz="1800" b="0">
                          <a:solidFill>
                            <a:srgbClr val="000000"/>
                          </a:solidFill>
                        </a:defRPr>
                      </a:pPr>
                      <a:r>
                        <a:rPr sz="2000" b="1">
                          <a:solidFill>
                            <a:srgbClr val="953735"/>
                          </a:solidFill>
                          <a:sym typeface="Helvetica"/>
                        </a:rPr>
                        <a:t>&lt; 1 month</a:t>
                      </a:r>
                    </a:p>
                  </a:txBody>
                  <a:tcPr marL="41421" marR="41421" marT="41421" marB="41421" horzOverflow="overflow">
                    <a:solidFill>
                      <a:srgbClr val="D99694"/>
                    </a:solidFill>
                  </a:tcPr>
                </a:tc>
                <a:tc>
                  <a:txBody>
                    <a:bodyPr/>
                    <a:lstStyle/>
                    <a:p>
                      <a:pPr algn="ctr">
                        <a:defRPr sz="1800" b="0">
                          <a:solidFill>
                            <a:srgbClr val="000000"/>
                          </a:solidFill>
                        </a:defRPr>
                      </a:pPr>
                      <a:r>
                        <a:rPr sz="2000" b="1">
                          <a:solidFill>
                            <a:srgbClr val="953735"/>
                          </a:solidFill>
                          <a:sym typeface="Helvetica"/>
                        </a:rPr>
                        <a:t>1–12 months</a:t>
                      </a:r>
                    </a:p>
                  </a:txBody>
                  <a:tcPr marL="41421" marR="41421" marT="41421" marB="41421" horzOverflow="overflow">
                    <a:solidFill>
                      <a:srgbClr val="D99694"/>
                    </a:solidFill>
                  </a:tcPr>
                </a:tc>
                <a:tc>
                  <a:txBody>
                    <a:bodyPr/>
                    <a:lstStyle/>
                    <a:p>
                      <a:pPr algn="ctr">
                        <a:defRPr sz="1800" b="0">
                          <a:solidFill>
                            <a:srgbClr val="000000"/>
                          </a:solidFill>
                        </a:defRPr>
                      </a:pPr>
                      <a:r>
                        <a:rPr sz="2000" b="1">
                          <a:solidFill>
                            <a:srgbClr val="953735"/>
                          </a:solidFill>
                          <a:sym typeface="Helvetica"/>
                        </a:rPr>
                        <a:t>1–12 years</a:t>
                      </a:r>
                    </a:p>
                  </a:txBody>
                  <a:tcPr marL="41421" marR="41421" marT="41421" marB="41421" horzOverflow="overflow">
                    <a:solidFill>
                      <a:srgbClr val="D99694"/>
                    </a:solidFill>
                  </a:tcPr>
                </a:tc>
                <a:tc>
                  <a:txBody>
                    <a:bodyPr/>
                    <a:lstStyle/>
                    <a:p>
                      <a:pPr algn="ctr">
                        <a:defRPr sz="1800" b="0">
                          <a:solidFill>
                            <a:srgbClr val="000000"/>
                          </a:solidFill>
                        </a:defRPr>
                      </a:pPr>
                      <a:r>
                        <a:rPr sz="2000" b="1">
                          <a:solidFill>
                            <a:srgbClr val="953735"/>
                          </a:solidFill>
                          <a:sym typeface="Helvetica"/>
                        </a:rPr>
                        <a:t>&gt; 12 years</a:t>
                      </a:r>
                    </a:p>
                  </a:txBody>
                  <a:tcPr marL="41421" marR="41421" marT="41421" marB="41421" horzOverflow="overflow">
                    <a:solidFill>
                      <a:srgbClr val="D99694"/>
                    </a:solidFill>
                  </a:tcPr>
                </a:tc>
                <a:extLst>
                  <a:ext uri="{0D108BD9-81ED-4DB2-BD59-A6C34878D82A}">
                    <a16:rowId xmlns:a16="http://schemas.microsoft.com/office/drawing/2014/main" val="10000"/>
                  </a:ext>
                </a:extLst>
              </a:tr>
              <a:tr h="476089">
                <a:tc>
                  <a:txBody>
                    <a:bodyPr/>
                    <a:lstStyle/>
                    <a:p>
                      <a:pPr algn="l">
                        <a:defRPr sz="1800"/>
                      </a:pPr>
                      <a:r>
                        <a:rPr sz="2000" b="1">
                          <a:solidFill>
                            <a:srgbClr val="953735"/>
                          </a:solidFill>
                          <a:latin typeface="+mj-lt"/>
                          <a:ea typeface="+mj-ea"/>
                          <a:cs typeface="+mj-cs"/>
                          <a:sym typeface="Helvetica"/>
                        </a:rPr>
                        <a:t>SBP</a:t>
                      </a:r>
                    </a:p>
                  </a:txBody>
                  <a:tcPr marL="41421" marR="41421" marT="41421" marB="41421" horzOverflow="overflow">
                    <a:solidFill>
                      <a:srgbClr val="D99694"/>
                    </a:solidFill>
                  </a:tcPr>
                </a:tc>
                <a:tc>
                  <a:txBody>
                    <a:bodyPr/>
                    <a:lstStyle/>
                    <a:p>
                      <a:pPr algn="ctr">
                        <a:defRPr sz="1800"/>
                      </a:pPr>
                      <a:r>
                        <a:rPr sz="2000" b="1">
                          <a:solidFill>
                            <a:srgbClr val="953735"/>
                          </a:solidFill>
                          <a:latin typeface="+mj-lt"/>
                          <a:ea typeface="+mj-ea"/>
                          <a:cs typeface="+mj-cs"/>
                          <a:sym typeface="Helvetica"/>
                        </a:rPr>
                        <a:t>&lt; 50</a:t>
                      </a:r>
                    </a:p>
                  </a:txBody>
                  <a:tcPr marL="41421" marR="41421" marT="41421" marB="41421" horzOverflow="overflow">
                    <a:solidFill>
                      <a:srgbClr val="D99694"/>
                    </a:solidFill>
                  </a:tcPr>
                </a:tc>
                <a:tc>
                  <a:txBody>
                    <a:bodyPr/>
                    <a:lstStyle/>
                    <a:p>
                      <a:pPr algn="ctr">
                        <a:defRPr sz="1800"/>
                      </a:pPr>
                      <a:r>
                        <a:rPr sz="2000" b="1">
                          <a:solidFill>
                            <a:srgbClr val="953735"/>
                          </a:solidFill>
                          <a:latin typeface="+mj-lt"/>
                          <a:ea typeface="+mj-ea"/>
                          <a:cs typeface="+mj-cs"/>
                          <a:sym typeface="Helvetica"/>
                        </a:rPr>
                        <a:t>&lt; 70</a:t>
                      </a:r>
                    </a:p>
                  </a:txBody>
                  <a:tcPr marL="41421" marR="41421" marT="41421" marB="41421" horzOverflow="overflow">
                    <a:solidFill>
                      <a:srgbClr val="D99694"/>
                    </a:solidFill>
                  </a:tcPr>
                </a:tc>
                <a:tc>
                  <a:txBody>
                    <a:bodyPr/>
                    <a:lstStyle/>
                    <a:p>
                      <a:pPr algn="ctr">
                        <a:defRPr sz="2000" b="1">
                          <a:solidFill>
                            <a:srgbClr val="953735"/>
                          </a:solidFill>
                          <a:latin typeface="+mj-lt"/>
                          <a:ea typeface="+mj-ea"/>
                          <a:cs typeface="+mj-cs"/>
                          <a:sym typeface="Helvetica"/>
                        </a:defRPr>
                      </a:pPr>
                      <a:r>
                        <a:t>70 + (</a:t>
                      </a:r>
                      <a:r>
                        <a:rPr>
                          <a:latin typeface="Arial"/>
                          <a:ea typeface="Arial"/>
                          <a:cs typeface="Arial"/>
                          <a:sym typeface="Arial"/>
                        </a:rPr>
                        <a:t>2 × age) </a:t>
                      </a:r>
                    </a:p>
                  </a:txBody>
                  <a:tcPr marL="41421" marR="41421" marT="41421" marB="41421" horzOverflow="overflow">
                    <a:solidFill>
                      <a:srgbClr val="D99694"/>
                    </a:solidFill>
                  </a:tcPr>
                </a:tc>
                <a:tc>
                  <a:txBody>
                    <a:bodyPr/>
                    <a:lstStyle/>
                    <a:p>
                      <a:pPr algn="ctr">
                        <a:defRPr sz="1800"/>
                      </a:pPr>
                      <a:r>
                        <a:rPr sz="2000" b="1">
                          <a:solidFill>
                            <a:srgbClr val="953735"/>
                          </a:solidFill>
                          <a:latin typeface="+mj-lt"/>
                          <a:ea typeface="+mj-ea"/>
                          <a:cs typeface="+mj-cs"/>
                          <a:sym typeface="Helvetica"/>
                        </a:rPr>
                        <a:t>&lt; 90</a:t>
                      </a:r>
                    </a:p>
                  </a:txBody>
                  <a:tcPr marL="41421" marR="41421" marT="41421" marB="41421" horzOverflow="overflow">
                    <a:solidFill>
                      <a:srgbClr val="D99694"/>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4416128"/>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Rectangle 3"/>
          <p:cNvSpPr txBox="1"/>
          <p:nvPr/>
        </p:nvSpPr>
        <p:spPr>
          <a:xfrm>
            <a:off x="1625269" y="6398688"/>
            <a:ext cx="391643" cy="304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algn="r">
              <a:defRPr sz="1500" b="1">
                <a:solidFill>
                  <a:srgbClr val="72BBE8"/>
                </a:solidFill>
                <a:latin typeface="Arial Narrow"/>
                <a:ea typeface="Arial Narrow"/>
                <a:cs typeface="Arial Narrow"/>
                <a:sym typeface="Arial Narrow"/>
              </a:defRPr>
            </a:pPr>
            <a:r>
              <a:t> </a:t>
            </a:r>
            <a:r>
              <a:rPr sz="2100" baseline="14000">
                <a:solidFill>
                  <a:srgbClr val="FFFFFF"/>
                </a:solidFill>
              </a:rPr>
              <a:t>|</a:t>
            </a:r>
          </a:p>
        </p:txBody>
      </p:sp>
      <p:sp>
        <p:nvSpPr>
          <p:cNvPr id="389" name="Rectangle 6"/>
          <p:cNvSpPr txBox="1">
            <a:spLocks noGrp="1"/>
          </p:cNvSpPr>
          <p:nvPr>
            <p:ph type="title"/>
          </p:nvPr>
        </p:nvSpPr>
        <p:spPr>
          <a:xfrm>
            <a:off x="1246589" y="-1"/>
            <a:ext cx="9698822" cy="1151802"/>
          </a:xfrm>
          <a:prstGeom prst="rect">
            <a:avLst/>
          </a:prstGeom>
          <a:solidFill>
            <a:srgbClr val="BBE0E3"/>
          </a:solidFill>
        </p:spPr>
        <p:txBody>
          <a:bodyPr lIns="0" tIns="0" rIns="0" bIns="0"/>
          <a:lstStyle/>
          <a:p>
            <a:pPr>
              <a:defRPr>
                <a:solidFill>
                  <a:srgbClr val="0070C0"/>
                </a:solidFill>
                <a:latin typeface="Arial"/>
                <a:ea typeface="Arial"/>
                <a:cs typeface="Arial"/>
                <a:sym typeface="Arial"/>
              </a:defRPr>
            </a:pPr>
            <a:r>
              <a:t>Shock definition </a:t>
            </a:r>
            <a:r>
              <a:rPr sz="3200"/>
              <a:t>PALS 2015 (1/2) </a:t>
            </a:r>
          </a:p>
        </p:txBody>
      </p:sp>
      <p:sp>
        <p:nvSpPr>
          <p:cNvPr id="390" name="Rectangle 7"/>
          <p:cNvSpPr txBox="1">
            <a:spLocks noGrp="1"/>
          </p:cNvSpPr>
          <p:nvPr>
            <p:ph type="body" idx="1"/>
          </p:nvPr>
        </p:nvSpPr>
        <p:spPr>
          <a:xfrm>
            <a:off x="1447695" y="1232044"/>
            <a:ext cx="9181918" cy="5376403"/>
          </a:xfrm>
          <a:prstGeom prst="rect">
            <a:avLst/>
          </a:prstGeom>
        </p:spPr>
        <p:txBody>
          <a:bodyPr lIns="0" tIns="0" rIns="0" bIns="0"/>
          <a:lstStyle/>
          <a:p>
            <a:pPr>
              <a:spcBef>
                <a:spcPts val="600"/>
              </a:spcBef>
              <a:defRPr sz="2900">
                <a:solidFill>
                  <a:srgbClr val="0070C0"/>
                </a:solidFill>
                <a:latin typeface="Arial"/>
                <a:ea typeface="Arial"/>
                <a:cs typeface="Arial"/>
                <a:sym typeface="Arial"/>
              </a:defRPr>
            </a:pPr>
            <a:r>
              <a:t>Fluid-unresponsive hypotension (age-related SBP or MAP) </a:t>
            </a:r>
          </a:p>
          <a:p>
            <a:pPr>
              <a:defRPr sz="2900">
                <a:solidFill>
                  <a:srgbClr val="0070C0"/>
                </a:solidFill>
                <a:latin typeface="Arial"/>
                <a:ea typeface="Arial"/>
                <a:cs typeface="Arial"/>
                <a:sym typeface="Arial"/>
              </a:defRPr>
            </a:pPr>
            <a:endParaRPr/>
          </a:p>
          <a:p>
            <a:pPr marL="0" indent="0">
              <a:buSzTx/>
              <a:buNone/>
              <a:defRPr sz="2900">
                <a:solidFill>
                  <a:srgbClr val="0070C0"/>
                </a:solidFill>
                <a:latin typeface="Arial"/>
                <a:ea typeface="Arial"/>
                <a:cs typeface="Arial"/>
                <a:sym typeface="Arial"/>
              </a:defRPr>
            </a:pPr>
            <a:endParaRPr/>
          </a:p>
          <a:p>
            <a:pPr marL="0" indent="0">
              <a:buSzTx/>
              <a:buNone/>
              <a:defRPr sz="2900">
                <a:solidFill>
                  <a:srgbClr val="0070C0"/>
                </a:solidFill>
                <a:latin typeface="Arial"/>
                <a:ea typeface="Arial"/>
                <a:cs typeface="Arial"/>
                <a:sym typeface="Arial"/>
              </a:defRPr>
            </a:pPr>
            <a:endParaRPr/>
          </a:p>
          <a:p>
            <a:pPr>
              <a:spcBef>
                <a:spcPts val="600"/>
              </a:spcBef>
              <a:defRPr sz="2900">
                <a:solidFill>
                  <a:srgbClr val="0070C0"/>
                </a:solidFill>
                <a:latin typeface="Arial"/>
                <a:ea typeface="Arial"/>
                <a:cs typeface="Arial"/>
                <a:sym typeface="Arial"/>
              </a:defRPr>
            </a:pPr>
            <a:r>
              <a:t>Need for vasopressor</a:t>
            </a:r>
          </a:p>
          <a:p>
            <a:pPr>
              <a:spcBef>
                <a:spcPts val="600"/>
              </a:spcBef>
              <a:defRPr sz="2900">
                <a:solidFill>
                  <a:srgbClr val="0070C0"/>
                </a:solidFill>
                <a:latin typeface="Arial"/>
                <a:ea typeface="Arial"/>
                <a:cs typeface="Arial"/>
                <a:sym typeface="Arial"/>
              </a:defRPr>
            </a:pPr>
            <a:r>
              <a:t>Delayed capillary refill</a:t>
            </a:r>
          </a:p>
          <a:p>
            <a:pPr>
              <a:spcBef>
                <a:spcPts val="600"/>
              </a:spcBef>
              <a:defRPr sz="2900">
                <a:solidFill>
                  <a:srgbClr val="0070C0"/>
                </a:solidFill>
                <a:latin typeface="Arial"/>
                <a:ea typeface="Arial"/>
                <a:cs typeface="Arial"/>
                <a:sym typeface="Arial"/>
              </a:defRPr>
            </a:pPr>
            <a:r>
              <a:t>Core to peripheral temperature gap &gt; 3 </a:t>
            </a:r>
            <a:r>
              <a:rPr baseline="30000"/>
              <a:t>o</a:t>
            </a:r>
            <a:r>
              <a:t>C. </a:t>
            </a:r>
          </a:p>
        </p:txBody>
      </p:sp>
      <p:pic>
        <p:nvPicPr>
          <p:cNvPr id="391" name="Picture 4" descr="Picture 4"/>
          <p:cNvPicPr>
            <a:picLocks noChangeAspect="1"/>
          </p:cNvPicPr>
          <p:nvPr/>
        </p:nvPicPr>
        <p:blipFill>
          <a:blip r:embed="rId2"/>
          <a:stretch>
            <a:fillRect/>
          </a:stretch>
        </p:blipFill>
        <p:spPr>
          <a:xfrm>
            <a:off x="9659625" y="414677"/>
            <a:ext cx="956064" cy="669531"/>
          </a:xfrm>
          <a:prstGeom prst="rect">
            <a:avLst/>
          </a:prstGeom>
          <a:ln w="12700">
            <a:miter lim="400000"/>
          </a:ln>
        </p:spPr>
      </p:pic>
      <p:graphicFrame>
        <p:nvGraphicFramePr>
          <p:cNvPr id="392" name="Table 1"/>
          <p:cNvGraphicFramePr/>
          <p:nvPr/>
        </p:nvGraphicFramePr>
        <p:xfrm>
          <a:off x="2701750" y="2295186"/>
          <a:ext cx="7471019" cy="1215098"/>
        </p:xfrm>
        <a:graphic>
          <a:graphicData uri="http://schemas.openxmlformats.org/drawingml/2006/table">
            <a:tbl>
              <a:tblPr firstRow="1" bandRow="1">
                <a:tableStyleId>{4C3C2611-4C71-4FC5-86AE-919BDF0F9419}</a:tableStyleId>
              </a:tblPr>
              <a:tblGrid>
                <a:gridCol w="880121">
                  <a:extLst>
                    <a:ext uri="{9D8B030D-6E8A-4147-A177-3AD203B41FA5}">
                      <a16:colId xmlns:a16="http://schemas.microsoft.com/office/drawing/2014/main" val="20000"/>
                    </a:ext>
                  </a:extLst>
                </a:gridCol>
                <a:gridCol w="1514916">
                  <a:extLst>
                    <a:ext uri="{9D8B030D-6E8A-4147-A177-3AD203B41FA5}">
                      <a16:colId xmlns:a16="http://schemas.microsoft.com/office/drawing/2014/main" val="20001"/>
                    </a:ext>
                  </a:extLst>
                </a:gridCol>
                <a:gridCol w="1437022">
                  <a:extLst>
                    <a:ext uri="{9D8B030D-6E8A-4147-A177-3AD203B41FA5}">
                      <a16:colId xmlns:a16="http://schemas.microsoft.com/office/drawing/2014/main" val="20002"/>
                    </a:ext>
                  </a:extLst>
                </a:gridCol>
                <a:gridCol w="2316451">
                  <a:extLst>
                    <a:ext uri="{9D8B030D-6E8A-4147-A177-3AD203B41FA5}">
                      <a16:colId xmlns:a16="http://schemas.microsoft.com/office/drawing/2014/main" val="20003"/>
                    </a:ext>
                  </a:extLst>
                </a:gridCol>
                <a:gridCol w="1322509">
                  <a:extLst>
                    <a:ext uri="{9D8B030D-6E8A-4147-A177-3AD203B41FA5}">
                      <a16:colId xmlns:a16="http://schemas.microsoft.com/office/drawing/2014/main" val="20004"/>
                    </a:ext>
                  </a:extLst>
                </a:gridCol>
              </a:tblGrid>
              <a:tr h="781162">
                <a:tc>
                  <a:txBody>
                    <a:bodyPr/>
                    <a:lstStyle/>
                    <a:p>
                      <a:pPr algn="l">
                        <a:defRPr sz="1800" b="0">
                          <a:solidFill>
                            <a:srgbClr val="000000"/>
                          </a:solidFill>
                        </a:defRPr>
                      </a:pPr>
                      <a:r>
                        <a:rPr sz="2200" b="1">
                          <a:solidFill>
                            <a:srgbClr val="953735"/>
                          </a:solidFill>
                          <a:sym typeface="Helvetica"/>
                        </a:rPr>
                        <a:t>Age</a:t>
                      </a:r>
                    </a:p>
                  </a:txBody>
                  <a:tcPr marL="41421" marR="41421" marT="41421" marB="41421" horzOverflow="overflow">
                    <a:solidFill>
                      <a:srgbClr val="D99694"/>
                    </a:solidFill>
                  </a:tcPr>
                </a:tc>
                <a:tc>
                  <a:txBody>
                    <a:bodyPr/>
                    <a:lstStyle/>
                    <a:p>
                      <a:pPr algn="ctr">
                        <a:defRPr sz="1800" b="0">
                          <a:solidFill>
                            <a:srgbClr val="000000"/>
                          </a:solidFill>
                        </a:defRPr>
                      </a:pPr>
                      <a:r>
                        <a:rPr sz="2200" b="1">
                          <a:solidFill>
                            <a:srgbClr val="953735"/>
                          </a:solidFill>
                          <a:sym typeface="Helvetica"/>
                        </a:rPr>
                        <a:t>&lt; 1 month</a:t>
                      </a:r>
                    </a:p>
                  </a:txBody>
                  <a:tcPr marL="41421" marR="41421" marT="41421" marB="41421" horzOverflow="overflow">
                    <a:solidFill>
                      <a:srgbClr val="D99694"/>
                    </a:solidFill>
                  </a:tcPr>
                </a:tc>
                <a:tc>
                  <a:txBody>
                    <a:bodyPr/>
                    <a:lstStyle/>
                    <a:p>
                      <a:pPr algn="ctr">
                        <a:defRPr sz="1800" b="0">
                          <a:solidFill>
                            <a:srgbClr val="000000"/>
                          </a:solidFill>
                        </a:defRPr>
                      </a:pPr>
                      <a:r>
                        <a:rPr sz="2200" b="1">
                          <a:solidFill>
                            <a:srgbClr val="953735"/>
                          </a:solidFill>
                          <a:sym typeface="Helvetica"/>
                        </a:rPr>
                        <a:t>1–12 months</a:t>
                      </a:r>
                    </a:p>
                  </a:txBody>
                  <a:tcPr marL="41421" marR="41421" marT="41421" marB="41421" horzOverflow="overflow">
                    <a:solidFill>
                      <a:srgbClr val="D99694"/>
                    </a:solidFill>
                  </a:tcPr>
                </a:tc>
                <a:tc>
                  <a:txBody>
                    <a:bodyPr/>
                    <a:lstStyle/>
                    <a:p>
                      <a:pPr algn="ctr">
                        <a:defRPr sz="1800" b="0">
                          <a:solidFill>
                            <a:srgbClr val="000000"/>
                          </a:solidFill>
                        </a:defRPr>
                      </a:pPr>
                      <a:r>
                        <a:rPr sz="2200" b="1">
                          <a:solidFill>
                            <a:srgbClr val="953735"/>
                          </a:solidFill>
                          <a:sym typeface="Helvetica"/>
                        </a:rPr>
                        <a:t>1–12 years</a:t>
                      </a:r>
                    </a:p>
                  </a:txBody>
                  <a:tcPr marL="41421" marR="41421" marT="41421" marB="41421" horzOverflow="overflow">
                    <a:solidFill>
                      <a:srgbClr val="D99694"/>
                    </a:solidFill>
                  </a:tcPr>
                </a:tc>
                <a:tc>
                  <a:txBody>
                    <a:bodyPr/>
                    <a:lstStyle/>
                    <a:p>
                      <a:pPr algn="ctr">
                        <a:defRPr sz="1800" b="0">
                          <a:solidFill>
                            <a:srgbClr val="000000"/>
                          </a:solidFill>
                        </a:defRPr>
                      </a:pPr>
                      <a:r>
                        <a:rPr sz="2200" b="1">
                          <a:solidFill>
                            <a:srgbClr val="953735"/>
                          </a:solidFill>
                          <a:sym typeface="Helvetica"/>
                        </a:rPr>
                        <a:t>&gt; 12 years</a:t>
                      </a:r>
                    </a:p>
                  </a:txBody>
                  <a:tcPr marL="41421" marR="41421" marT="41421" marB="41421" horzOverflow="overflow">
                    <a:solidFill>
                      <a:srgbClr val="D99694"/>
                    </a:solidFill>
                  </a:tcPr>
                </a:tc>
                <a:extLst>
                  <a:ext uri="{0D108BD9-81ED-4DB2-BD59-A6C34878D82A}">
                    <a16:rowId xmlns:a16="http://schemas.microsoft.com/office/drawing/2014/main" val="10000"/>
                  </a:ext>
                </a:extLst>
              </a:tr>
              <a:tr h="433936">
                <a:tc>
                  <a:txBody>
                    <a:bodyPr/>
                    <a:lstStyle/>
                    <a:p>
                      <a:pPr algn="l">
                        <a:defRPr sz="1800"/>
                      </a:pPr>
                      <a:r>
                        <a:rPr sz="2200" b="1">
                          <a:solidFill>
                            <a:srgbClr val="953735"/>
                          </a:solidFill>
                          <a:latin typeface="+mj-lt"/>
                          <a:ea typeface="+mj-ea"/>
                          <a:cs typeface="+mj-cs"/>
                          <a:sym typeface="Helvetica"/>
                        </a:rPr>
                        <a:t>SBP</a:t>
                      </a:r>
                    </a:p>
                  </a:txBody>
                  <a:tcPr marL="41421" marR="41421" marT="41421" marB="41421" horzOverflow="overflow">
                    <a:solidFill>
                      <a:srgbClr val="D99694"/>
                    </a:solidFill>
                  </a:tcPr>
                </a:tc>
                <a:tc>
                  <a:txBody>
                    <a:bodyPr/>
                    <a:lstStyle/>
                    <a:p>
                      <a:pPr algn="ctr">
                        <a:defRPr sz="1800"/>
                      </a:pPr>
                      <a:r>
                        <a:rPr sz="2200" b="1">
                          <a:solidFill>
                            <a:srgbClr val="953735"/>
                          </a:solidFill>
                          <a:latin typeface="+mj-lt"/>
                          <a:ea typeface="+mj-ea"/>
                          <a:cs typeface="+mj-cs"/>
                          <a:sym typeface="Helvetica"/>
                        </a:rPr>
                        <a:t>&lt; 50</a:t>
                      </a:r>
                    </a:p>
                  </a:txBody>
                  <a:tcPr marL="41421" marR="41421" marT="41421" marB="41421" horzOverflow="overflow">
                    <a:solidFill>
                      <a:srgbClr val="D99694"/>
                    </a:solidFill>
                  </a:tcPr>
                </a:tc>
                <a:tc>
                  <a:txBody>
                    <a:bodyPr/>
                    <a:lstStyle/>
                    <a:p>
                      <a:pPr algn="ctr">
                        <a:defRPr sz="1800"/>
                      </a:pPr>
                      <a:r>
                        <a:rPr sz="2200" b="1">
                          <a:solidFill>
                            <a:srgbClr val="953735"/>
                          </a:solidFill>
                          <a:latin typeface="+mj-lt"/>
                          <a:ea typeface="+mj-ea"/>
                          <a:cs typeface="+mj-cs"/>
                          <a:sym typeface="Helvetica"/>
                        </a:rPr>
                        <a:t>&lt; 70</a:t>
                      </a:r>
                    </a:p>
                  </a:txBody>
                  <a:tcPr marL="41421" marR="41421" marT="41421" marB="41421" horzOverflow="overflow">
                    <a:solidFill>
                      <a:srgbClr val="D99694"/>
                    </a:solidFill>
                  </a:tcPr>
                </a:tc>
                <a:tc>
                  <a:txBody>
                    <a:bodyPr/>
                    <a:lstStyle/>
                    <a:p>
                      <a:pPr algn="ctr">
                        <a:defRPr sz="2200" b="1">
                          <a:solidFill>
                            <a:srgbClr val="953735"/>
                          </a:solidFill>
                          <a:latin typeface="+mj-lt"/>
                          <a:ea typeface="+mj-ea"/>
                          <a:cs typeface="+mj-cs"/>
                          <a:sym typeface="Helvetica"/>
                        </a:defRPr>
                      </a:pPr>
                      <a:r>
                        <a:t>70 + (</a:t>
                      </a:r>
                      <a:r>
                        <a:rPr>
                          <a:latin typeface="Arial"/>
                          <a:ea typeface="Arial"/>
                          <a:cs typeface="Arial"/>
                          <a:sym typeface="Arial"/>
                        </a:rPr>
                        <a:t>2 × age) </a:t>
                      </a:r>
                    </a:p>
                  </a:txBody>
                  <a:tcPr marL="41421" marR="41421" marT="41421" marB="41421" horzOverflow="overflow">
                    <a:solidFill>
                      <a:srgbClr val="D99694"/>
                    </a:solidFill>
                  </a:tcPr>
                </a:tc>
                <a:tc>
                  <a:txBody>
                    <a:bodyPr/>
                    <a:lstStyle/>
                    <a:p>
                      <a:pPr algn="ctr">
                        <a:defRPr sz="1800"/>
                      </a:pPr>
                      <a:r>
                        <a:rPr sz="2200" b="1">
                          <a:solidFill>
                            <a:srgbClr val="953735"/>
                          </a:solidFill>
                          <a:latin typeface="+mj-lt"/>
                          <a:ea typeface="+mj-ea"/>
                          <a:cs typeface="+mj-cs"/>
                          <a:sym typeface="Helvetica"/>
                        </a:rPr>
                        <a:t>&lt; 90</a:t>
                      </a:r>
                    </a:p>
                  </a:txBody>
                  <a:tcPr marL="41421" marR="41421" marT="41421" marB="41421" horzOverflow="overflow">
                    <a:solidFill>
                      <a:srgbClr val="D99694"/>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80579164"/>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Rectangle 3"/>
          <p:cNvSpPr txBox="1"/>
          <p:nvPr/>
        </p:nvSpPr>
        <p:spPr>
          <a:xfrm>
            <a:off x="1625269" y="6398688"/>
            <a:ext cx="391643" cy="304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algn="r">
              <a:defRPr sz="1500" b="1">
                <a:solidFill>
                  <a:srgbClr val="72BBE8"/>
                </a:solidFill>
                <a:latin typeface="Arial Narrow"/>
                <a:ea typeface="Arial Narrow"/>
                <a:cs typeface="Arial Narrow"/>
                <a:sym typeface="Arial Narrow"/>
              </a:defRPr>
            </a:pPr>
            <a:r>
              <a:t> </a:t>
            </a:r>
            <a:r>
              <a:rPr sz="2100" baseline="14000">
                <a:solidFill>
                  <a:srgbClr val="FFFFFF"/>
                </a:solidFill>
              </a:rPr>
              <a:t>|</a:t>
            </a:r>
          </a:p>
        </p:txBody>
      </p:sp>
      <p:sp>
        <p:nvSpPr>
          <p:cNvPr id="395" name="Rectangle 6"/>
          <p:cNvSpPr txBox="1">
            <a:spLocks noGrp="1"/>
          </p:cNvSpPr>
          <p:nvPr>
            <p:ph type="title"/>
          </p:nvPr>
        </p:nvSpPr>
        <p:spPr>
          <a:xfrm>
            <a:off x="1246589" y="-1"/>
            <a:ext cx="9698822" cy="1151802"/>
          </a:xfrm>
          <a:prstGeom prst="rect">
            <a:avLst/>
          </a:prstGeom>
          <a:solidFill>
            <a:srgbClr val="BBE0E3"/>
          </a:solidFill>
        </p:spPr>
        <p:txBody>
          <a:bodyPr lIns="0" tIns="0" rIns="0" bIns="0"/>
          <a:lstStyle/>
          <a:p>
            <a:pPr>
              <a:defRPr>
                <a:solidFill>
                  <a:srgbClr val="0070C0"/>
                </a:solidFill>
                <a:latin typeface="Arial"/>
                <a:ea typeface="Arial"/>
                <a:cs typeface="Arial"/>
                <a:sym typeface="Arial"/>
              </a:defRPr>
            </a:pPr>
            <a:r>
              <a:t>Shock definition </a:t>
            </a:r>
            <a:r>
              <a:rPr sz="3200"/>
              <a:t>PALS 2015 (2/2) </a:t>
            </a:r>
          </a:p>
        </p:txBody>
      </p:sp>
      <p:sp>
        <p:nvSpPr>
          <p:cNvPr id="396" name="Rectangle 7"/>
          <p:cNvSpPr txBox="1">
            <a:spLocks noGrp="1"/>
          </p:cNvSpPr>
          <p:nvPr>
            <p:ph type="body" idx="1"/>
          </p:nvPr>
        </p:nvSpPr>
        <p:spPr>
          <a:xfrm>
            <a:off x="1447695" y="1232044"/>
            <a:ext cx="9181918" cy="5376403"/>
          </a:xfrm>
          <a:prstGeom prst="rect">
            <a:avLst/>
          </a:prstGeom>
        </p:spPr>
        <p:txBody>
          <a:bodyPr lIns="0" tIns="0" rIns="0" bIns="0"/>
          <a:lstStyle/>
          <a:p>
            <a:pPr>
              <a:spcBef>
                <a:spcPts val="600"/>
              </a:spcBef>
              <a:defRPr sz="2900">
                <a:solidFill>
                  <a:srgbClr val="0070C0"/>
                </a:solidFill>
                <a:latin typeface="Arial"/>
                <a:ea typeface="Arial"/>
                <a:cs typeface="Arial"/>
                <a:sym typeface="Arial"/>
              </a:defRPr>
            </a:pPr>
            <a:r>
              <a:t>Oliguria ( &lt; 1  mL/kg/hr).</a:t>
            </a:r>
          </a:p>
          <a:p>
            <a:pPr>
              <a:defRPr sz="2900">
                <a:solidFill>
                  <a:srgbClr val="0070C0"/>
                </a:solidFill>
                <a:latin typeface="Arial"/>
                <a:ea typeface="Arial"/>
                <a:cs typeface="Arial"/>
                <a:sym typeface="Arial"/>
              </a:defRPr>
            </a:pPr>
            <a:endParaRPr/>
          </a:p>
          <a:p>
            <a:pPr>
              <a:spcBef>
                <a:spcPts val="600"/>
              </a:spcBef>
              <a:defRPr sz="2900">
                <a:solidFill>
                  <a:srgbClr val="0070C0"/>
                </a:solidFill>
                <a:latin typeface="Arial"/>
                <a:ea typeface="Arial"/>
                <a:cs typeface="Arial"/>
                <a:sym typeface="Arial"/>
              </a:defRPr>
            </a:pPr>
            <a:r>
              <a:t>High lactate (uncommon finding in children and can also be seen in other causes of shock).</a:t>
            </a:r>
          </a:p>
          <a:p>
            <a:pPr>
              <a:defRPr sz="2900">
                <a:solidFill>
                  <a:srgbClr val="0070C0"/>
                </a:solidFill>
                <a:latin typeface="Arial"/>
                <a:ea typeface="Arial"/>
                <a:cs typeface="Arial"/>
                <a:sym typeface="Arial"/>
              </a:defRPr>
            </a:pPr>
            <a:endParaRPr/>
          </a:p>
          <a:p>
            <a:pPr>
              <a:defRPr sz="2900">
                <a:solidFill>
                  <a:srgbClr val="0070C0"/>
                </a:solidFill>
                <a:latin typeface="Arial"/>
                <a:ea typeface="Arial"/>
                <a:cs typeface="Arial"/>
                <a:sym typeface="Arial"/>
              </a:defRPr>
            </a:pPr>
            <a:endParaRPr/>
          </a:p>
          <a:p>
            <a:pPr marL="0" indent="0">
              <a:spcBef>
                <a:spcPts val="600"/>
              </a:spcBef>
              <a:buSzTx/>
              <a:buNone/>
              <a:defRPr sz="2900">
                <a:solidFill>
                  <a:srgbClr val="0070C0"/>
                </a:solidFill>
                <a:latin typeface="Arial"/>
                <a:ea typeface="Arial"/>
                <a:cs typeface="Arial"/>
                <a:sym typeface="Arial"/>
              </a:defRPr>
            </a:pPr>
            <a:r>
              <a:t>Not all criteria need to be present to diagnose shock when using the PALS criteria. </a:t>
            </a:r>
          </a:p>
        </p:txBody>
      </p:sp>
      <p:pic>
        <p:nvPicPr>
          <p:cNvPr id="397" name="Picture 4" descr="Picture 4"/>
          <p:cNvPicPr>
            <a:picLocks noChangeAspect="1"/>
          </p:cNvPicPr>
          <p:nvPr/>
        </p:nvPicPr>
        <p:blipFill>
          <a:blip r:embed="rId2"/>
          <a:stretch>
            <a:fillRect/>
          </a:stretch>
        </p:blipFill>
        <p:spPr>
          <a:xfrm>
            <a:off x="9659625" y="414677"/>
            <a:ext cx="956064" cy="669531"/>
          </a:xfrm>
          <a:prstGeom prst="rect">
            <a:avLst/>
          </a:prstGeom>
          <a:ln w="12700">
            <a:miter lim="400000"/>
          </a:ln>
        </p:spPr>
      </p:pic>
    </p:spTree>
    <p:extLst>
      <p:ext uri="{BB962C8B-B14F-4D97-AF65-F5344CB8AC3E}">
        <p14:creationId xmlns:p14="http://schemas.microsoft.com/office/powerpoint/2010/main" val="216409825"/>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Rectangle 3"/>
          <p:cNvSpPr txBox="1"/>
          <p:nvPr/>
        </p:nvSpPr>
        <p:spPr>
          <a:xfrm>
            <a:off x="1625269" y="6398688"/>
            <a:ext cx="391643" cy="304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algn="r">
              <a:defRPr sz="1500" b="1">
                <a:solidFill>
                  <a:srgbClr val="72BBE8"/>
                </a:solidFill>
                <a:latin typeface="Arial Narrow"/>
                <a:ea typeface="Arial Narrow"/>
                <a:cs typeface="Arial Narrow"/>
                <a:sym typeface="Arial Narrow"/>
              </a:defRPr>
            </a:pPr>
            <a:r>
              <a:t> </a:t>
            </a:r>
            <a:r>
              <a:rPr sz="2100" baseline="14000">
                <a:solidFill>
                  <a:srgbClr val="FFFFFF"/>
                </a:solidFill>
              </a:rPr>
              <a:t>|</a:t>
            </a:r>
          </a:p>
        </p:txBody>
      </p:sp>
      <p:sp>
        <p:nvSpPr>
          <p:cNvPr id="400" name="Rectangle 30"/>
          <p:cNvSpPr txBox="1">
            <a:spLocks noGrp="1"/>
          </p:cNvSpPr>
          <p:nvPr>
            <p:ph type="title"/>
          </p:nvPr>
        </p:nvSpPr>
        <p:spPr>
          <a:xfrm>
            <a:off x="466890" y="116632"/>
            <a:ext cx="10972801" cy="1143001"/>
          </a:xfrm>
          <a:prstGeom prst="rect">
            <a:avLst/>
          </a:prstGeom>
        </p:spPr>
        <p:txBody>
          <a:bodyPr lIns="46075" tIns="46075" rIns="46075" bIns="46075"/>
          <a:lstStyle>
            <a:lvl1pPr indent="1439" defTabSz="829361">
              <a:defRPr>
                <a:latin typeface="Arial"/>
                <a:ea typeface="Arial"/>
                <a:cs typeface="Arial"/>
                <a:sym typeface="Arial"/>
              </a:defRPr>
            </a:lvl1pPr>
          </a:lstStyle>
          <a:p>
            <a:r>
              <a:t>Sepsis and mortality </a:t>
            </a:r>
          </a:p>
        </p:txBody>
      </p:sp>
      <p:sp>
        <p:nvSpPr>
          <p:cNvPr id="401" name="Text Box 6"/>
          <p:cNvSpPr txBox="1"/>
          <p:nvPr/>
        </p:nvSpPr>
        <p:spPr>
          <a:xfrm>
            <a:off x="784967" y="1681138"/>
            <a:ext cx="9950623" cy="408030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marL="311008" indent="-311008">
              <a:spcBef>
                <a:spcPts val="600"/>
              </a:spcBef>
              <a:buSzPct val="100000"/>
              <a:buFont typeface="Arial"/>
              <a:buChar char="•"/>
              <a:defRPr sz="3200">
                <a:solidFill>
                  <a:srgbClr val="0070C0"/>
                </a:solidFill>
                <a:latin typeface="Arial"/>
                <a:ea typeface="Arial"/>
                <a:cs typeface="Arial"/>
                <a:sym typeface="Arial"/>
              </a:defRPr>
            </a:pPr>
            <a:r>
              <a:t>Higher mortality associated with increased severity.</a:t>
            </a:r>
            <a:endParaRPr sz="4400" b="1">
              <a:solidFill>
                <a:srgbClr val="000066"/>
              </a:solidFill>
            </a:endParaRPr>
          </a:p>
          <a:p>
            <a:pPr marL="311008" indent="-311008">
              <a:spcBef>
                <a:spcPts val="900"/>
              </a:spcBef>
              <a:buSzPct val="100000"/>
              <a:buFont typeface="Arial"/>
              <a:buChar char="•"/>
              <a:defRPr sz="4400" b="1">
                <a:solidFill>
                  <a:srgbClr val="000066"/>
                </a:solidFill>
                <a:latin typeface="Arial"/>
                <a:ea typeface="Arial"/>
                <a:cs typeface="Arial"/>
                <a:sym typeface="Arial"/>
              </a:defRPr>
            </a:pPr>
            <a:endParaRPr sz="4400" b="1">
              <a:solidFill>
                <a:srgbClr val="000066"/>
              </a:solidFill>
            </a:endParaRPr>
          </a:p>
          <a:p>
            <a:pPr marL="311008" indent="-311008">
              <a:spcBef>
                <a:spcPts val="600"/>
              </a:spcBef>
              <a:buSzPct val="100000"/>
              <a:buFont typeface="Arial"/>
              <a:buChar char="•"/>
              <a:defRPr sz="3200">
                <a:solidFill>
                  <a:srgbClr val="0070C0"/>
                </a:solidFill>
                <a:latin typeface="Arial"/>
                <a:ea typeface="Arial"/>
                <a:cs typeface="Arial"/>
                <a:sym typeface="Arial"/>
              </a:defRPr>
            </a:pPr>
            <a:r>
              <a:t>Higher mortality in settings with resource limitations.</a:t>
            </a:r>
            <a:endParaRPr sz="4400" b="1">
              <a:solidFill>
                <a:srgbClr val="000066"/>
              </a:solidFill>
            </a:endParaRPr>
          </a:p>
          <a:p>
            <a:pPr marL="311008" indent="-311008">
              <a:spcBef>
                <a:spcPts val="900"/>
              </a:spcBef>
              <a:buSzPct val="100000"/>
              <a:buFont typeface="Arial"/>
              <a:buChar char="•"/>
              <a:defRPr sz="4400" b="1">
                <a:solidFill>
                  <a:srgbClr val="000066"/>
                </a:solidFill>
                <a:latin typeface="Arial"/>
                <a:ea typeface="Arial"/>
                <a:cs typeface="Arial"/>
                <a:sym typeface="Arial"/>
              </a:defRPr>
            </a:pPr>
            <a:endParaRPr sz="4400" b="1">
              <a:solidFill>
                <a:srgbClr val="000066"/>
              </a:solidFill>
            </a:endParaRPr>
          </a:p>
          <a:p>
            <a:pPr marL="311008" indent="-311008">
              <a:spcBef>
                <a:spcPts val="600"/>
              </a:spcBef>
              <a:buSzPct val="100000"/>
              <a:buFont typeface="Arial"/>
              <a:buChar char="•"/>
              <a:defRPr sz="3200">
                <a:solidFill>
                  <a:srgbClr val="0070C0"/>
                </a:solidFill>
                <a:latin typeface="Arial"/>
                <a:ea typeface="Arial"/>
                <a:cs typeface="Arial"/>
                <a:sym typeface="Arial"/>
              </a:defRPr>
            </a:pPr>
            <a:r>
              <a:t>In children, recent study in PICUs suggest an 8% prevalence and mortality of 25%, similar to adults. </a:t>
            </a:r>
            <a:endParaRPr sz="4400" b="1">
              <a:solidFill>
                <a:srgbClr val="000066"/>
              </a:solidFill>
            </a:endParaRPr>
          </a:p>
          <a:p>
            <a:pPr>
              <a:spcBef>
                <a:spcPts val="500"/>
              </a:spcBef>
              <a:defRPr sz="2800">
                <a:solidFill>
                  <a:srgbClr val="0070C0"/>
                </a:solidFill>
                <a:latin typeface="Arial"/>
                <a:ea typeface="Arial"/>
                <a:cs typeface="Arial"/>
                <a:sym typeface="Arial"/>
              </a:defRPr>
            </a:pPr>
            <a:r>
              <a:t> </a:t>
            </a:r>
          </a:p>
        </p:txBody>
      </p:sp>
    </p:spTree>
    <p:extLst>
      <p:ext uri="{BB962C8B-B14F-4D97-AF65-F5344CB8AC3E}">
        <p14:creationId xmlns:p14="http://schemas.microsoft.com/office/powerpoint/2010/main" val="1510114404"/>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Rectangle 6"/>
          <p:cNvSpPr txBox="1">
            <a:spLocks noGrp="1"/>
          </p:cNvSpPr>
          <p:nvPr>
            <p:ph type="title"/>
          </p:nvPr>
        </p:nvSpPr>
        <p:spPr>
          <a:xfrm>
            <a:off x="466890" y="116632"/>
            <a:ext cx="10972801" cy="1143001"/>
          </a:xfrm>
          <a:prstGeom prst="rect">
            <a:avLst/>
          </a:prstGeom>
        </p:spPr>
        <p:txBody>
          <a:bodyPr lIns="0" tIns="0" rIns="0" bIns="0"/>
          <a:lstStyle/>
          <a:p>
            <a:pPr>
              <a:defRPr sz="3200">
                <a:latin typeface="Arial"/>
                <a:ea typeface="Arial"/>
                <a:cs typeface="Arial"/>
                <a:sym typeface="Arial"/>
              </a:defRPr>
            </a:pPr>
            <a:r>
              <a:t>Reminder: always consider </a:t>
            </a:r>
            <a:br/>
            <a:r>
              <a:t>simultaneous cause of shock</a:t>
            </a:r>
          </a:p>
        </p:txBody>
      </p:sp>
      <p:sp>
        <p:nvSpPr>
          <p:cNvPr id="404" name="Rectangle 7"/>
          <p:cNvSpPr txBox="1">
            <a:spLocks noGrp="1"/>
          </p:cNvSpPr>
          <p:nvPr>
            <p:ph type="body" idx="1"/>
          </p:nvPr>
        </p:nvSpPr>
        <p:spPr>
          <a:xfrm>
            <a:off x="641131" y="1241239"/>
            <a:ext cx="10972801" cy="4525963"/>
          </a:xfrm>
          <a:prstGeom prst="rect">
            <a:avLst/>
          </a:prstGeom>
        </p:spPr>
        <p:txBody>
          <a:bodyPr lIns="0" tIns="0" rIns="0" bIns="0"/>
          <a:lstStyle/>
          <a:p>
            <a:pPr>
              <a:lnSpc>
                <a:spcPct val="90000"/>
              </a:lnSpc>
              <a:defRPr sz="2100">
                <a:solidFill>
                  <a:srgbClr val="0070C0"/>
                </a:solidFill>
                <a:latin typeface="Arial"/>
                <a:ea typeface="Arial"/>
                <a:cs typeface="Arial"/>
                <a:sym typeface="Arial"/>
              </a:defRPr>
            </a:pPr>
            <a:r>
              <a:t>Cardiogenic</a:t>
            </a:r>
          </a:p>
          <a:p>
            <a:pPr marL="742950" lvl="1" indent="-285750">
              <a:lnSpc>
                <a:spcPct val="90000"/>
              </a:lnSpc>
              <a:defRPr sz="2100">
                <a:solidFill>
                  <a:srgbClr val="0070C0"/>
                </a:solidFill>
                <a:latin typeface="Arial"/>
                <a:ea typeface="Arial"/>
                <a:cs typeface="Arial"/>
                <a:sym typeface="Arial"/>
              </a:defRPr>
            </a:pPr>
            <a:r>
              <a:t>impaired cardiac contractility (e.g. myocardial ischemia).</a:t>
            </a:r>
            <a:endParaRPr sz="2000"/>
          </a:p>
          <a:p>
            <a:pPr>
              <a:lnSpc>
                <a:spcPct val="90000"/>
              </a:lnSpc>
              <a:defRPr sz="2100">
                <a:solidFill>
                  <a:srgbClr val="0070C0"/>
                </a:solidFill>
                <a:latin typeface="Arial"/>
                <a:ea typeface="Arial"/>
                <a:cs typeface="Arial"/>
                <a:sym typeface="Arial"/>
              </a:defRPr>
            </a:pPr>
            <a:r>
              <a:t>Haemorrhagic</a:t>
            </a:r>
          </a:p>
          <a:p>
            <a:pPr marL="742950" lvl="1" indent="-285750">
              <a:lnSpc>
                <a:spcPct val="90000"/>
              </a:lnSpc>
              <a:defRPr sz="2100">
                <a:solidFill>
                  <a:srgbClr val="0070C0"/>
                </a:solidFill>
                <a:latin typeface="Arial"/>
                <a:ea typeface="Arial"/>
                <a:cs typeface="Arial"/>
                <a:sym typeface="Arial"/>
              </a:defRPr>
            </a:pPr>
            <a:r>
              <a:t>massive blood loss (e.g. gastrointestinal bleed, trauma).</a:t>
            </a:r>
            <a:endParaRPr sz="2000"/>
          </a:p>
          <a:p>
            <a:pPr>
              <a:lnSpc>
                <a:spcPct val="90000"/>
              </a:lnSpc>
              <a:defRPr sz="2100">
                <a:solidFill>
                  <a:srgbClr val="0070C0"/>
                </a:solidFill>
                <a:latin typeface="Arial"/>
                <a:ea typeface="Arial"/>
                <a:cs typeface="Arial"/>
                <a:sym typeface="Arial"/>
              </a:defRPr>
            </a:pPr>
            <a:r>
              <a:t>Hypovolaemic</a:t>
            </a:r>
          </a:p>
          <a:p>
            <a:pPr marL="742950" lvl="1" indent="-285750">
              <a:lnSpc>
                <a:spcPct val="90000"/>
              </a:lnSpc>
              <a:defRPr sz="2100">
                <a:solidFill>
                  <a:srgbClr val="0070C0"/>
                </a:solidFill>
                <a:latin typeface="Arial"/>
                <a:ea typeface="Arial"/>
                <a:cs typeface="Arial"/>
                <a:sym typeface="Arial"/>
              </a:defRPr>
            </a:pPr>
            <a:r>
              <a:t>severe diarrheal illness (e.g. cholera).</a:t>
            </a:r>
            <a:endParaRPr sz="2000"/>
          </a:p>
          <a:p>
            <a:pPr>
              <a:lnSpc>
                <a:spcPct val="90000"/>
              </a:lnSpc>
              <a:defRPr sz="2100">
                <a:solidFill>
                  <a:srgbClr val="0070C0"/>
                </a:solidFill>
                <a:latin typeface="Arial"/>
                <a:ea typeface="Arial"/>
                <a:cs typeface="Arial"/>
                <a:sym typeface="Arial"/>
              </a:defRPr>
            </a:pPr>
            <a:r>
              <a:t>Neurogenic</a:t>
            </a:r>
          </a:p>
          <a:p>
            <a:pPr marL="742950" lvl="1" indent="-285750">
              <a:lnSpc>
                <a:spcPct val="90000"/>
              </a:lnSpc>
              <a:defRPr sz="2100">
                <a:solidFill>
                  <a:srgbClr val="0070C0"/>
                </a:solidFill>
                <a:latin typeface="Arial"/>
                <a:ea typeface="Arial"/>
                <a:cs typeface="Arial"/>
                <a:sym typeface="Arial"/>
              </a:defRPr>
            </a:pPr>
            <a:r>
              <a:t>acute spinal cord injury (e.g. trauma).</a:t>
            </a:r>
            <a:endParaRPr sz="2000"/>
          </a:p>
          <a:p>
            <a:pPr>
              <a:lnSpc>
                <a:spcPct val="90000"/>
              </a:lnSpc>
              <a:defRPr sz="2100">
                <a:solidFill>
                  <a:srgbClr val="0070C0"/>
                </a:solidFill>
                <a:latin typeface="Arial"/>
                <a:ea typeface="Arial"/>
                <a:cs typeface="Arial"/>
                <a:sym typeface="Arial"/>
              </a:defRPr>
            </a:pPr>
            <a:r>
              <a:t>Obstructive</a:t>
            </a:r>
          </a:p>
          <a:p>
            <a:pPr marL="742950" lvl="1" indent="-285750">
              <a:lnSpc>
                <a:spcPct val="90000"/>
              </a:lnSpc>
              <a:defRPr sz="2100">
                <a:solidFill>
                  <a:srgbClr val="0070C0"/>
                </a:solidFill>
                <a:latin typeface="Arial"/>
                <a:ea typeface="Arial"/>
                <a:cs typeface="Arial"/>
                <a:sym typeface="Arial"/>
              </a:defRPr>
            </a:pPr>
            <a:r>
              <a:t>cardiac tamponade, massive pulmonary embolism.</a:t>
            </a:r>
            <a:endParaRPr sz="2000"/>
          </a:p>
          <a:p>
            <a:pPr>
              <a:lnSpc>
                <a:spcPct val="90000"/>
              </a:lnSpc>
              <a:defRPr sz="2100">
                <a:solidFill>
                  <a:srgbClr val="0070C0"/>
                </a:solidFill>
                <a:latin typeface="Arial"/>
                <a:ea typeface="Arial"/>
                <a:cs typeface="Arial"/>
                <a:sym typeface="Arial"/>
              </a:defRPr>
            </a:pPr>
            <a:r>
              <a:t>Endocrine</a:t>
            </a:r>
          </a:p>
          <a:p>
            <a:pPr marL="742950" lvl="1" indent="-285750">
              <a:lnSpc>
                <a:spcPct val="90000"/>
              </a:lnSpc>
              <a:defRPr sz="2100">
                <a:solidFill>
                  <a:srgbClr val="0070C0"/>
                </a:solidFill>
                <a:latin typeface="Arial"/>
                <a:ea typeface="Arial"/>
                <a:cs typeface="Arial"/>
                <a:sym typeface="Arial"/>
              </a:defRPr>
            </a:pPr>
            <a:r>
              <a:t>adrenal insufficiency (e.g. disseminated TB).</a:t>
            </a:r>
          </a:p>
        </p:txBody>
      </p:sp>
      <p:sp>
        <p:nvSpPr>
          <p:cNvPr id="405" name="TextBox 3"/>
          <p:cNvSpPr txBox="1"/>
          <p:nvPr/>
        </p:nvSpPr>
        <p:spPr>
          <a:xfrm>
            <a:off x="8429793" y="2010566"/>
            <a:ext cx="3218300" cy="2216311"/>
          </a:xfrm>
          <a:prstGeom prst="rect">
            <a:avLst/>
          </a:prstGeom>
          <a:solidFill>
            <a:srgbClr val="953735"/>
          </a:solidFill>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1" indent="457200">
              <a:defRPr sz="2100">
                <a:solidFill>
                  <a:srgbClr val="FFFFFF"/>
                </a:solidFill>
                <a:latin typeface="Arial"/>
                <a:ea typeface="Arial"/>
                <a:cs typeface="Arial"/>
                <a:sym typeface="Arial"/>
              </a:defRPr>
            </a:pPr>
            <a:r>
              <a:t>If clinical examination is unclear about cause of shock, then obtain further hemodynamic assessment (i.e. cardiac ultrasound) to guide therapy.</a:t>
            </a:r>
          </a:p>
        </p:txBody>
      </p:sp>
    </p:spTree>
    <p:extLst>
      <p:ext uri="{BB962C8B-B14F-4D97-AF65-F5344CB8AC3E}">
        <p14:creationId xmlns:p14="http://schemas.microsoft.com/office/powerpoint/2010/main" val="1531047782"/>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Rectangle 7"/>
          <p:cNvSpPr txBox="1">
            <a:spLocks noGrp="1"/>
          </p:cNvSpPr>
          <p:nvPr>
            <p:ph type="title"/>
          </p:nvPr>
        </p:nvSpPr>
        <p:spPr>
          <a:xfrm>
            <a:off x="466890" y="116632"/>
            <a:ext cx="10972801" cy="1143001"/>
          </a:xfrm>
          <a:prstGeom prst="rect">
            <a:avLst/>
          </a:prstGeom>
        </p:spPr>
        <p:txBody>
          <a:bodyPr lIns="0" tIns="0" rIns="0" bIns="0"/>
          <a:lstStyle>
            <a:lvl1pPr>
              <a:defRPr>
                <a:latin typeface="Arial"/>
                <a:ea typeface="Arial"/>
                <a:cs typeface="Arial"/>
                <a:sym typeface="Arial"/>
              </a:defRPr>
            </a:lvl1pPr>
          </a:lstStyle>
          <a:p>
            <a:r>
              <a:t>Summary</a:t>
            </a:r>
          </a:p>
        </p:txBody>
      </p:sp>
      <p:sp>
        <p:nvSpPr>
          <p:cNvPr id="408" name="Rectangle 12"/>
          <p:cNvSpPr txBox="1">
            <a:spLocks noGrp="1"/>
          </p:cNvSpPr>
          <p:nvPr>
            <p:ph type="body" idx="1"/>
          </p:nvPr>
        </p:nvSpPr>
        <p:spPr>
          <a:xfrm>
            <a:off x="752309" y="1127400"/>
            <a:ext cx="10144292" cy="5553504"/>
          </a:xfrm>
          <a:prstGeom prst="rect">
            <a:avLst/>
          </a:prstGeom>
        </p:spPr>
        <p:txBody>
          <a:bodyPr/>
          <a:lstStyle/>
          <a:p>
            <a:pPr marL="342900" indent="-342900">
              <a:lnSpc>
                <a:spcPct val="80000"/>
              </a:lnSpc>
              <a:spcBef>
                <a:spcPts val="600"/>
              </a:spcBef>
              <a:defRPr sz="2500">
                <a:solidFill>
                  <a:srgbClr val="0070C0"/>
                </a:solidFill>
                <a:latin typeface="Arial"/>
                <a:ea typeface="Arial"/>
                <a:cs typeface="Arial"/>
                <a:sym typeface="Arial"/>
              </a:defRPr>
            </a:pPr>
            <a:r>
              <a:t>Early identification of patients with SARI with sepsis allows implementation of early evidence-based therapies and saves lives.</a:t>
            </a:r>
          </a:p>
          <a:p>
            <a:pPr marL="342900" indent="-342900">
              <a:lnSpc>
                <a:spcPct val="80000"/>
              </a:lnSpc>
              <a:defRPr sz="2500">
                <a:solidFill>
                  <a:srgbClr val="0070C0"/>
                </a:solidFill>
                <a:latin typeface="Arial"/>
                <a:ea typeface="Arial"/>
                <a:cs typeface="Arial"/>
                <a:sym typeface="Arial"/>
              </a:defRPr>
            </a:pPr>
            <a:endParaRPr/>
          </a:p>
          <a:p>
            <a:pPr marL="342900" indent="-342900">
              <a:lnSpc>
                <a:spcPct val="80000"/>
              </a:lnSpc>
              <a:spcBef>
                <a:spcPts val="600"/>
              </a:spcBef>
              <a:defRPr sz="2500">
                <a:solidFill>
                  <a:srgbClr val="0070C0"/>
                </a:solidFill>
                <a:latin typeface="Arial"/>
                <a:ea typeface="Arial"/>
                <a:cs typeface="Arial"/>
                <a:sym typeface="Arial"/>
              </a:defRPr>
            </a:pPr>
            <a:r>
              <a:t>Suspect severe pneumonia when patient has clinical pneumonia </a:t>
            </a:r>
            <a:r>
              <a:rPr b="1"/>
              <a:t>and</a:t>
            </a:r>
            <a:r>
              <a:t> a rapid RR, signs of respiratory distress, or low SpO</a:t>
            </a:r>
            <a:r>
              <a:rPr baseline="-25000"/>
              <a:t>2</a:t>
            </a:r>
            <a:r>
              <a:t> &lt; 90%. </a:t>
            </a:r>
          </a:p>
          <a:p>
            <a:pPr marL="342900" indent="-342900">
              <a:lnSpc>
                <a:spcPct val="80000"/>
              </a:lnSpc>
              <a:defRPr sz="2500">
                <a:solidFill>
                  <a:srgbClr val="0070C0"/>
                </a:solidFill>
                <a:latin typeface="Arial"/>
                <a:ea typeface="Arial"/>
                <a:cs typeface="Arial"/>
                <a:sym typeface="Arial"/>
              </a:defRPr>
            </a:pPr>
            <a:endParaRPr/>
          </a:p>
          <a:p>
            <a:pPr marL="342900" indent="-342900">
              <a:lnSpc>
                <a:spcPct val="80000"/>
              </a:lnSpc>
              <a:spcBef>
                <a:spcPts val="600"/>
              </a:spcBef>
              <a:defRPr sz="2500">
                <a:solidFill>
                  <a:srgbClr val="0070C0"/>
                </a:solidFill>
                <a:latin typeface="Arial"/>
                <a:ea typeface="Arial"/>
                <a:cs typeface="Arial"/>
                <a:sym typeface="Arial"/>
              </a:defRPr>
            </a:pPr>
            <a:r>
              <a:t>Suspect ARDS when patient has rapid progression of severe respiratory distress, severe hypoxaemia and bilateral chest opacities.</a:t>
            </a:r>
          </a:p>
          <a:p>
            <a:pPr marL="342900" indent="-342900">
              <a:lnSpc>
                <a:spcPct val="80000"/>
              </a:lnSpc>
              <a:defRPr sz="2500">
                <a:solidFill>
                  <a:srgbClr val="0070C0"/>
                </a:solidFill>
                <a:latin typeface="Arial"/>
                <a:ea typeface="Arial"/>
                <a:cs typeface="Arial"/>
                <a:sym typeface="Arial"/>
              </a:defRPr>
            </a:pPr>
            <a:endParaRPr/>
          </a:p>
          <a:p>
            <a:pPr marL="342900" indent="-342900">
              <a:lnSpc>
                <a:spcPct val="80000"/>
              </a:lnSpc>
              <a:spcBef>
                <a:spcPts val="600"/>
              </a:spcBef>
              <a:defRPr sz="2500">
                <a:solidFill>
                  <a:srgbClr val="0070C0"/>
                </a:solidFill>
                <a:latin typeface="Arial"/>
                <a:ea typeface="Arial"/>
                <a:cs typeface="Arial"/>
                <a:sym typeface="Arial"/>
              </a:defRPr>
            </a:pPr>
            <a:r>
              <a:t>Suspect sepsis when patient has infection </a:t>
            </a:r>
            <a:r>
              <a:rPr b="1"/>
              <a:t>and</a:t>
            </a:r>
            <a:r>
              <a:t> life-threatening organ dysfunction. </a:t>
            </a:r>
          </a:p>
          <a:p>
            <a:pPr marL="342900" indent="-342900">
              <a:lnSpc>
                <a:spcPct val="80000"/>
              </a:lnSpc>
              <a:defRPr sz="2500">
                <a:solidFill>
                  <a:srgbClr val="0070C0"/>
                </a:solidFill>
                <a:latin typeface="Arial"/>
                <a:ea typeface="Arial"/>
                <a:cs typeface="Arial"/>
                <a:sym typeface="Arial"/>
              </a:defRPr>
            </a:pPr>
            <a:endParaRPr/>
          </a:p>
          <a:p>
            <a:pPr marL="342900" indent="-342900">
              <a:lnSpc>
                <a:spcPct val="80000"/>
              </a:lnSpc>
              <a:spcBef>
                <a:spcPts val="600"/>
              </a:spcBef>
              <a:defRPr sz="2500">
                <a:solidFill>
                  <a:srgbClr val="0070C0"/>
                </a:solidFill>
                <a:latin typeface="Arial"/>
                <a:ea typeface="Arial"/>
                <a:cs typeface="Arial"/>
                <a:sym typeface="Arial"/>
              </a:defRPr>
            </a:pPr>
            <a:r>
              <a:t>Suspect septic shock when patient has signs of tissue hypoperfusion or shock refractory to fluid challenge.</a:t>
            </a:r>
          </a:p>
        </p:txBody>
      </p:sp>
    </p:spTree>
    <p:extLst>
      <p:ext uri="{BB962C8B-B14F-4D97-AF65-F5344CB8AC3E}">
        <p14:creationId xmlns:p14="http://schemas.microsoft.com/office/powerpoint/2010/main" val="317744555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253BE-5270-454E-BAE1-A9179B1CEB5E}"/>
              </a:ext>
            </a:extLst>
          </p:cNvPr>
          <p:cNvSpPr>
            <a:spLocks noGrp="1"/>
          </p:cNvSpPr>
          <p:nvPr>
            <p:ph type="title"/>
          </p:nvPr>
        </p:nvSpPr>
        <p:spPr/>
        <p:txBody>
          <a:bodyPr/>
          <a:lstStyle/>
          <a:p>
            <a:r>
              <a:rPr lang="en-US" dirty="0"/>
              <a:t>Severe presentations of COVID-19</a:t>
            </a:r>
          </a:p>
        </p:txBody>
      </p:sp>
      <p:sp>
        <p:nvSpPr>
          <p:cNvPr id="3" name="Text Placeholder 2">
            <a:extLst>
              <a:ext uri="{FF2B5EF4-FFF2-40B4-BE49-F238E27FC236}">
                <a16:creationId xmlns:a16="http://schemas.microsoft.com/office/drawing/2014/main" id="{D7E601ED-4F4E-4AF9-852E-2CE0A6083455}"/>
              </a:ext>
            </a:extLst>
          </p:cNvPr>
          <p:cNvSpPr>
            <a:spLocks noGrp="1"/>
          </p:cNvSpPr>
          <p:nvPr>
            <p:ph type="body" idx="1"/>
          </p:nvPr>
        </p:nvSpPr>
        <p:spPr>
          <a:xfrm>
            <a:off x="466890" y="1273080"/>
            <a:ext cx="7174881" cy="5367206"/>
          </a:xfrm>
        </p:spPr>
        <p:txBody>
          <a:bodyPr>
            <a:normAutofit fontScale="62500" lnSpcReduction="20000"/>
          </a:bodyPr>
          <a:lstStyle/>
          <a:p>
            <a:r>
              <a:rPr lang="en-US" sz="3400" dirty="0">
                <a:solidFill>
                  <a:schemeClr val="accent1">
                    <a:lumMod val="75000"/>
                  </a:schemeClr>
                </a:solidFill>
              </a:rPr>
              <a:t>Patients who present with severe manifestations of COVID-19 may present with:</a:t>
            </a:r>
          </a:p>
          <a:p>
            <a:pPr lvl="1"/>
            <a:r>
              <a:rPr lang="en-US" sz="3400" b="1" dirty="0">
                <a:solidFill>
                  <a:schemeClr val="accent1">
                    <a:lumMod val="75000"/>
                  </a:schemeClr>
                </a:solidFill>
              </a:rPr>
              <a:t>Severe difficulty breathing</a:t>
            </a:r>
          </a:p>
          <a:p>
            <a:pPr lvl="1"/>
            <a:r>
              <a:rPr lang="en-US" sz="3400" b="1" dirty="0">
                <a:solidFill>
                  <a:schemeClr val="accent1">
                    <a:lumMod val="75000"/>
                  </a:schemeClr>
                </a:solidFill>
              </a:rPr>
              <a:t>Shock (from sepsis)</a:t>
            </a:r>
          </a:p>
          <a:p>
            <a:pPr lvl="1"/>
            <a:r>
              <a:rPr lang="en-US" sz="3400" b="1" dirty="0">
                <a:solidFill>
                  <a:schemeClr val="accent1">
                    <a:lumMod val="75000"/>
                  </a:schemeClr>
                </a:solidFill>
              </a:rPr>
              <a:t>Altered mental status (for example, from lack of oxygenation to the brain)</a:t>
            </a:r>
          </a:p>
          <a:p>
            <a:pPr lvl="1"/>
            <a:endParaRPr lang="en-US" sz="3400" b="1" dirty="0">
              <a:solidFill>
                <a:schemeClr val="accent1">
                  <a:lumMod val="75000"/>
                </a:schemeClr>
              </a:solidFill>
            </a:endParaRPr>
          </a:p>
          <a:p>
            <a:r>
              <a:rPr lang="en-US" sz="3400" dirty="0">
                <a:solidFill>
                  <a:schemeClr val="accent1">
                    <a:lumMod val="75000"/>
                  </a:schemeClr>
                </a:solidFill>
              </a:rPr>
              <a:t>WHO/ICRC Basic Emergency Care course teaches a systematic approach to assessment and management of these time sensitive conditions in the acutely ill</a:t>
            </a:r>
          </a:p>
          <a:p>
            <a:endParaRPr lang="en-US" sz="3400" dirty="0">
              <a:solidFill>
                <a:schemeClr val="accent1">
                  <a:lumMod val="75000"/>
                </a:schemeClr>
              </a:solidFill>
            </a:endParaRPr>
          </a:p>
          <a:p>
            <a:pPr lvl="1"/>
            <a:r>
              <a:rPr lang="en-US" sz="3400" dirty="0">
                <a:solidFill>
                  <a:schemeClr val="accent1">
                    <a:lumMod val="75000"/>
                  </a:schemeClr>
                </a:solidFill>
              </a:rPr>
              <a:t>Targeted toward frontline providers with limited diagnostic and therapeutic resources</a:t>
            </a:r>
          </a:p>
          <a:p>
            <a:pPr lvl="1"/>
            <a:r>
              <a:rPr lang="en-US" sz="1900" dirty="0">
                <a:hlinkClick r:id="rId3"/>
              </a:rPr>
              <a:t>https://www.who.int/publications-detail/basic-emergency-care-approach-to-the-acutely-ill-and-injured</a:t>
            </a:r>
            <a:endParaRPr lang="en-US" sz="1900" b="1" dirty="0"/>
          </a:p>
          <a:p>
            <a:pPr lvl="2">
              <a:lnSpc>
                <a:spcPct val="90000"/>
              </a:lnSpc>
              <a:spcBef>
                <a:spcPts val="600"/>
              </a:spcBef>
              <a:defRPr sz="2900">
                <a:solidFill>
                  <a:srgbClr val="0070C0"/>
                </a:solidFill>
                <a:latin typeface="Arial"/>
                <a:ea typeface="Arial"/>
                <a:cs typeface="Arial"/>
                <a:sym typeface="Arial"/>
              </a:defRPr>
            </a:pPr>
            <a:r>
              <a:rPr lang="en-US" sz="1800" dirty="0"/>
              <a:t>PDF, </a:t>
            </a:r>
            <a:r>
              <a:rPr lang="en-US" sz="1800" dirty="0" err="1"/>
              <a:t>Powerpoints</a:t>
            </a:r>
            <a:r>
              <a:rPr lang="en-US" sz="1800" dirty="0"/>
              <a:t>: </a:t>
            </a:r>
            <a:br>
              <a:rPr lang="en-US" sz="1800" dirty="0"/>
            </a:br>
            <a:r>
              <a:rPr lang="en-US" sz="1800" dirty="0">
                <a:sym typeface="Arial"/>
                <a:hlinkClick r:id="rId3"/>
              </a:rPr>
              <a:t>https://www.who.int/publications-detail/basic-emergency-care-approach-to-the-acutely-ill-and-injured</a:t>
            </a:r>
            <a:endParaRPr lang="en-US" sz="1800" dirty="0">
              <a:sym typeface="Arial"/>
            </a:endParaRPr>
          </a:p>
          <a:p>
            <a:pPr lvl="2">
              <a:lnSpc>
                <a:spcPct val="90000"/>
              </a:lnSpc>
              <a:spcBef>
                <a:spcPts val="600"/>
              </a:spcBef>
              <a:defRPr sz="2900">
                <a:solidFill>
                  <a:srgbClr val="0070C0"/>
                </a:solidFill>
                <a:latin typeface="Arial"/>
                <a:ea typeface="Arial"/>
                <a:cs typeface="Arial"/>
                <a:sym typeface="Arial"/>
              </a:defRPr>
            </a:pPr>
            <a:r>
              <a:rPr lang="en-US" sz="1800" dirty="0"/>
              <a:t>Apple App Store:</a:t>
            </a:r>
            <a:br>
              <a:rPr lang="en-US" sz="1800" dirty="0"/>
            </a:br>
            <a:r>
              <a:rPr lang="en-US" sz="1800" dirty="0">
                <a:solidFill>
                  <a:srgbClr val="0070C0"/>
                </a:solidFill>
                <a:latin typeface="Arial"/>
                <a:cs typeface="Arial"/>
                <a:sym typeface="Arial"/>
                <a:hlinkClick r:id="rId4"/>
              </a:rPr>
              <a:t>https://apps.apple.com/us/app/basic-emergency-care/id1485810807</a:t>
            </a:r>
            <a:endParaRPr lang="en-US" sz="1800" dirty="0">
              <a:solidFill>
                <a:srgbClr val="0070C0"/>
              </a:solidFill>
              <a:latin typeface="Arial"/>
              <a:cs typeface="Arial"/>
              <a:sym typeface="Arial"/>
            </a:endParaRPr>
          </a:p>
          <a:p>
            <a:pPr lvl="2">
              <a:lnSpc>
                <a:spcPct val="90000"/>
              </a:lnSpc>
              <a:spcBef>
                <a:spcPts val="600"/>
              </a:spcBef>
              <a:defRPr sz="2900">
                <a:solidFill>
                  <a:srgbClr val="0070C0"/>
                </a:solidFill>
                <a:latin typeface="Arial"/>
                <a:ea typeface="Arial"/>
                <a:cs typeface="Arial"/>
                <a:sym typeface="Arial"/>
              </a:defRPr>
            </a:pPr>
            <a:r>
              <a:rPr lang="en-US" sz="1800" dirty="0">
                <a:solidFill>
                  <a:srgbClr val="0070C0"/>
                </a:solidFill>
                <a:latin typeface="Arial"/>
                <a:cs typeface="Arial"/>
                <a:sym typeface="Arial"/>
              </a:rPr>
              <a:t>Google Play Store:</a:t>
            </a:r>
            <a:br>
              <a:rPr lang="en-US" sz="1800" dirty="0">
                <a:solidFill>
                  <a:srgbClr val="0070C0"/>
                </a:solidFill>
                <a:latin typeface="Arial"/>
                <a:cs typeface="Arial"/>
                <a:sym typeface="Arial"/>
              </a:rPr>
            </a:br>
            <a:r>
              <a:rPr lang="en-US" sz="1800" dirty="0">
                <a:solidFill>
                  <a:srgbClr val="0070C0"/>
                </a:solidFill>
                <a:latin typeface="Arial"/>
                <a:cs typeface="Arial"/>
                <a:sym typeface="Arial"/>
                <a:hlinkClick r:id="rId5"/>
              </a:rPr>
              <a:t>https://play.google.com/store/apps/details?id=com.enginious.bec.ucsf&amp;hl=en</a:t>
            </a:r>
            <a:endParaRPr lang="en-US" sz="1800" dirty="0">
              <a:solidFill>
                <a:srgbClr val="0070C0"/>
              </a:solidFill>
              <a:latin typeface="Arial"/>
              <a:cs typeface="Arial"/>
            </a:endParaRPr>
          </a:p>
          <a:p>
            <a:pPr lvl="1"/>
            <a:endParaRPr lang="en-US" b="1" dirty="0"/>
          </a:p>
          <a:p>
            <a:endParaRPr lang="en-US" dirty="0"/>
          </a:p>
        </p:txBody>
      </p:sp>
      <p:pic>
        <p:nvPicPr>
          <p:cNvPr id="4" name="Picture 7">
            <a:extLst>
              <a:ext uri="{FF2B5EF4-FFF2-40B4-BE49-F238E27FC236}">
                <a16:creationId xmlns:a16="http://schemas.microsoft.com/office/drawing/2014/main" id="{6D8476A0-E18D-4C5B-8D6A-3360C69E1B4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392"/>
          <a:stretch/>
        </p:blipFill>
        <p:spPr bwMode="auto">
          <a:xfrm>
            <a:off x="8139953" y="872267"/>
            <a:ext cx="3973265" cy="5878157"/>
          </a:xfrm>
          <a:prstGeom prst="rect">
            <a:avLst/>
          </a:prstGeom>
          <a:noFill/>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1306437"/>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Rectangle 12"/>
          <p:cNvSpPr txBox="1">
            <a:spLocks noGrp="1"/>
          </p:cNvSpPr>
          <p:nvPr>
            <p:ph type="title"/>
          </p:nvPr>
        </p:nvSpPr>
        <p:spPr>
          <a:xfrm>
            <a:off x="466890" y="116632"/>
            <a:ext cx="10972801" cy="1143001"/>
          </a:xfrm>
          <a:prstGeom prst="rect">
            <a:avLst/>
          </a:prstGeom>
        </p:spPr>
        <p:txBody>
          <a:bodyPr lIns="0" tIns="0" rIns="0" bIns="0"/>
          <a:lstStyle>
            <a:lvl1pPr>
              <a:defRPr>
                <a:latin typeface="Arial"/>
                <a:ea typeface="Arial"/>
                <a:cs typeface="Arial"/>
                <a:sym typeface="Arial"/>
              </a:defRPr>
            </a:lvl1pPr>
          </a:lstStyle>
          <a:p>
            <a:r>
              <a:t>Acknowledgements</a:t>
            </a:r>
          </a:p>
        </p:txBody>
      </p:sp>
      <p:sp>
        <p:nvSpPr>
          <p:cNvPr id="411" name="Rectangle 9"/>
          <p:cNvSpPr txBox="1">
            <a:spLocks noGrp="1"/>
          </p:cNvSpPr>
          <p:nvPr>
            <p:ph type="body" idx="1"/>
          </p:nvPr>
        </p:nvSpPr>
        <p:spPr>
          <a:xfrm>
            <a:off x="304800" y="1297210"/>
            <a:ext cx="10896600" cy="5547829"/>
          </a:xfrm>
          <a:prstGeom prst="rect">
            <a:avLst/>
          </a:prstGeom>
        </p:spPr>
        <p:txBody>
          <a:bodyPr lIns="0" tIns="0" rIns="0" bIns="0"/>
          <a:lstStyle/>
          <a:p>
            <a:pPr marL="342900" indent="-342900">
              <a:lnSpc>
                <a:spcPct val="90000"/>
              </a:lnSpc>
              <a:spcBef>
                <a:spcPts val="600"/>
              </a:spcBef>
              <a:buClr>
                <a:srgbClr val="FFFFFF"/>
              </a:buClr>
              <a:defRPr sz="2500" b="1">
                <a:solidFill>
                  <a:srgbClr val="0070C0"/>
                </a:solidFill>
                <a:latin typeface="Arial"/>
                <a:ea typeface="Arial"/>
                <a:cs typeface="Arial"/>
                <a:sym typeface="Arial"/>
              </a:defRPr>
            </a:pPr>
            <a:r>
              <a:rPr dirty="0"/>
              <a:t>Contributors</a:t>
            </a:r>
          </a:p>
          <a:p>
            <a:pPr marL="0" lvl="1" indent="617701">
              <a:lnSpc>
                <a:spcPct val="90000"/>
              </a:lnSpc>
              <a:spcBef>
                <a:spcPts val="400"/>
              </a:spcBef>
              <a:buSzTx/>
              <a:buNone/>
              <a:defRPr sz="1900">
                <a:solidFill>
                  <a:srgbClr val="0070C0"/>
                </a:solidFill>
                <a:latin typeface="Arial"/>
                <a:ea typeface="Arial"/>
                <a:cs typeface="Arial"/>
                <a:sym typeface="Arial"/>
              </a:defRPr>
            </a:pPr>
            <a:r>
              <a:rPr dirty="0"/>
              <a:t>Dr Carlos Grijalva, Vanderbilt University, Nashville, USA</a:t>
            </a:r>
            <a:endParaRPr sz="2000" dirty="0"/>
          </a:p>
          <a:p>
            <a:pPr marL="0" lvl="1" indent="617701">
              <a:lnSpc>
                <a:spcPct val="90000"/>
              </a:lnSpc>
              <a:spcBef>
                <a:spcPts val="400"/>
              </a:spcBef>
              <a:buSzTx/>
              <a:buNone/>
              <a:defRPr sz="1900">
                <a:solidFill>
                  <a:srgbClr val="0070C0"/>
                </a:solidFill>
                <a:latin typeface="Arial"/>
                <a:ea typeface="Arial"/>
                <a:cs typeface="Arial"/>
                <a:sym typeface="Arial"/>
              </a:defRPr>
            </a:pPr>
            <a:r>
              <a:rPr dirty="0"/>
              <a:t>Dr Neill Adhikari, Sunnybrook Health Sciences Centre, Toronto, Canada</a:t>
            </a:r>
            <a:endParaRPr sz="2000" dirty="0"/>
          </a:p>
          <a:p>
            <a:pPr marL="0" lvl="1" indent="617701">
              <a:lnSpc>
                <a:spcPct val="90000"/>
              </a:lnSpc>
              <a:spcBef>
                <a:spcPts val="400"/>
              </a:spcBef>
              <a:buSzTx/>
              <a:buNone/>
              <a:defRPr sz="1900">
                <a:solidFill>
                  <a:srgbClr val="0070C0"/>
                </a:solidFill>
                <a:latin typeface="Arial"/>
                <a:ea typeface="Arial"/>
                <a:cs typeface="Arial"/>
                <a:sym typeface="Arial"/>
              </a:defRPr>
            </a:pPr>
            <a:r>
              <a:rPr dirty="0"/>
              <a:t>Dr Janet V Diaz, WHO Consultant, San Francisco, USA</a:t>
            </a:r>
            <a:endParaRPr sz="2000" dirty="0"/>
          </a:p>
          <a:p>
            <a:pPr marL="0" lvl="1" indent="617701">
              <a:lnSpc>
                <a:spcPct val="90000"/>
              </a:lnSpc>
              <a:spcBef>
                <a:spcPts val="400"/>
              </a:spcBef>
              <a:buSzTx/>
              <a:buNone/>
              <a:defRPr sz="1900">
                <a:solidFill>
                  <a:srgbClr val="0070C0"/>
                </a:solidFill>
                <a:latin typeface="Arial"/>
                <a:ea typeface="Arial"/>
                <a:cs typeface="Arial"/>
                <a:sym typeface="Arial"/>
              </a:defRPr>
            </a:pPr>
            <a:r>
              <a:rPr dirty="0"/>
              <a:t>Dr </a:t>
            </a:r>
            <a:r>
              <a:rPr dirty="0" err="1"/>
              <a:t>Shevin</a:t>
            </a:r>
            <a:r>
              <a:t> Jacob, University of Washington, Seattle, USA</a:t>
            </a:r>
          </a:p>
          <a:p>
            <a:pPr marL="0" lvl="1" indent="617701">
              <a:lnSpc>
                <a:spcPct val="90000"/>
              </a:lnSpc>
              <a:spcBef>
                <a:spcPts val="400"/>
              </a:spcBef>
              <a:buSzTx/>
              <a:buNone/>
              <a:defRPr sz="1900">
                <a:solidFill>
                  <a:srgbClr val="0070C0"/>
                </a:solidFill>
                <a:latin typeface="Arial"/>
                <a:ea typeface="Arial"/>
                <a:cs typeface="Arial"/>
                <a:sym typeface="Arial"/>
              </a:defRPr>
            </a:pPr>
            <a:r>
              <a:rPr dirty="0"/>
              <a:t>Dr Niranjan Bhat, Johns Hopkins University, Baltimore, USA</a:t>
            </a:r>
            <a:endParaRPr sz="2000" dirty="0"/>
          </a:p>
          <a:p>
            <a:pPr marL="0" lvl="1" indent="617701">
              <a:lnSpc>
                <a:spcPct val="90000"/>
              </a:lnSpc>
              <a:spcBef>
                <a:spcPts val="400"/>
              </a:spcBef>
              <a:buSzTx/>
              <a:buNone/>
              <a:defRPr sz="1900">
                <a:solidFill>
                  <a:srgbClr val="0070C0"/>
                </a:solidFill>
                <a:latin typeface="Arial"/>
                <a:ea typeface="Arial"/>
                <a:cs typeface="Arial"/>
                <a:sym typeface="Arial"/>
              </a:defRPr>
            </a:pPr>
            <a:r>
              <a:rPr dirty="0"/>
              <a:t>Dr Timothy </a:t>
            </a:r>
            <a:r>
              <a:rPr dirty="0" err="1"/>
              <a:t>Uyeki</a:t>
            </a:r>
            <a:r>
              <a:rPr dirty="0"/>
              <a:t>, Centers for Disease Control and Prevention, Atlanta, USA</a:t>
            </a:r>
            <a:endParaRPr sz="2000" dirty="0"/>
          </a:p>
          <a:p>
            <a:pPr marL="0" lvl="1" indent="617701">
              <a:lnSpc>
                <a:spcPct val="90000"/>
              </a:lnSpc>
              <a:spcBef>
                <a:spcPts val="400"/>
              </a:spcBef>
              <a:buSzTx/>
              <a:buNone/>
              <a:defRPr sz="1900">
                <a:solidFill>
                  <a:srgbClr val="0070C0"/>
                </a:solidFill>
                <a:latin typeface="Arial"/>
                <a:ea typeface="Arial"/>
                <a:cs typeface="Arial"/>
                <a:sym typeface="Arial"/>
              </a:defRPr>
            </a:pPr>
            <a:r>
              <a:rPr dirty="0"/>
              <a:t>Dr Steve Webb, Royal Perth Hospital, Australia</a:t>
            </a:r>
            <a:endParaRPr sz="2000" dirty="0"/>
          </a:p>
          <a:p>
            <a:pPr marL="0" lvl="1" indent="617701">
              <a:lnSpc>
                <a:spcPct val="90000"/>
              </a:lnSpc>
              <a:spcBef>
                <a:spcPts val="400"/>
              </a:spcBef>
              <a:buSzTx/>
              <a:buNone/>
              <a:defRPr sz="1900">
                <a:solidFill>
                  <a:srgbClr val="0070C0"/>
                </a:solidFill>
                <a:latin typeface="Arial"/>
                <a:ea typeface="Arial"/>
                <a:cs typeface="Arial"/>
                <a:sym typeface="Arial"/>
              </a:defRPr>
            </a:pPr>
            <a:r>
              <a:rPr dirty="0"/>
              <a:t>Dr Paula Lister, Great Ormond Street Hospital, London, UK</a:t>
            </a:r>
            <a:endParaRPr sz="2000" dirty="0"/>
          </a:p>
          <a:p>
            <a:pPr marL="0" lvl="1" indent="617701">
              <a:lnSpc>
                <a:spcPct val="90000"/>
              </a:lnSpc>
              <a:spcBef>
                <a:spcPts val="400"/>
              </a:spcBef>
              <a:buSzTx/>
              <a:buNone/>
              <a:defRPr sz="1900">
                <a:solidFill>
                  <a:srgbClr val="0070C0"/>
                </a:solidFill>
                <a:latin typeface="Arial"/>
                <a:ea typeface="Arial"/>
                <a:cs typeface="Arial"/>
                <a:sym typeface="Arial"/>
              </a:defRPr>
            </a:pPr>
            <a:r>
              <a:rPr dirty="0"/>
              <a:t>Dr Michael </a:t>
            </a:r>
            <a:r>
              <a:rPr dirty="0" err="1"/>
              <a:t>Matthay</a:t>
            </a:r>
            <a:r>
              <a:rPr dirty="0"/>
              <a:t>, University of California San Francisco, USA</a:t>
            </a:r>
            <a:endParaRPr sz="2000" dirty="0"/>
          </a:p>
          <a:p>
            <a:pPr marL="0" lvl="1" indent="617701">
              <a:lnSpc>
                <a:spcPct val="90000"/>
              </a:lnSpc>
              <a:spcBef>
                <a:spcPts val="400"/>
              </a:spcBef>
              <a:buSzTx/>
              <a:buNone/>
              <a:defRPr sz="1900">
                <a:solidFill>
                  <a:srgbClr val="0070C0"/>
                </a:solidFill>
                <a:latin typeface="Arial"/>
                <a:ea typeface="Arial"/>
                <a:cs typeface="Arial"/>
                <a:sym typeface="Arial"/>
              </a:defRPr>
            </a:pPr>
            <a:r>
              <a:rPr dirty="0"/>
              <a:t>Dr Christopher Seymour, University of Pittsburgh Medical Center, USA</a:t>
            </a:r>
            <a:endParaRPr sz="2000" dirty="0"/>
          </a:p>
          <a:p>
            <a:pPr marL="0" lvl="1" indent="617701">
              <a:lnSpc>
                <a:spcPct val="90000"/>
              </a:lnSpc>
              <a:spcBef>
                <a:spcPts val="400"/>
              </a:spcBef>
              <a:buSzTx/>
              <a:buNone/>
              <a:defRPr sz="1900">
                <a:solidFill>
                  <a:srgbClr val="0070C0"/>
                </a:solidFill>
                <a:latin typeface="Arial"/>
                <a:ea typeface="Arial"/>
                <a:cs typeface="Arial"/>
                <a:sym typeface="Arial"/>
              </a:defRPr>
            </a:pPr>
            <a:r>
              <a:rPr dirty="0"/>
              <a:t>Dr Derek Angus, University of Pittsburgh Medical Center, USA</a:t>
            </a:r>
            <a:endParaRPr sz="2000" dirty="0"/>
          </a:p>
          <a:p>
            <a:pPr marL="0" lvl="1" indent="617701">
              <a:lnSpc>
                <a:spcPct val="90000"/>
              </a:lnSpc>
              <a:spcBef>
                <a:spcPts val="400"/>
              </a:spcBef>
              <a:buSzTx/>
              <a:buNone/>
              <a:defRPr sz="1900">
                <a:solidFill>
                  <a:srgbClr val="0070C0"/>
                </a:solidFill>
                <a:latin typeface="Arial"/>
                <a:ea typeface="Arial"/>
                <a:cs typeface="Arial"/>
                <a:sym typeface="Arial"/>
              </a:defRPr>
            </a:pPr>
            <a:r>
              <a:rPr dirty="0"/>
              <a:t>Dr. </a:t>
            </a:r>
            <a:r>
              <a:rPr dirty="0">
                <a:latin typeface="Segoe Condensed"/>
                <a:ea typeface="Segoe Condensed"/>
                <a:cs typeface="Segoe Condensed"/>
                <a:sym typeface="Segoe Condensed"/>
              </a:rPr>
              <a:t>Niranjan "</a:t>
            </a:r>
            <a:r>
              <a:rPr dirty="0" err="1">
                <a:latin typeface="Segoe Condensed"/>
                <a:ea typeface="Segoe Condensed"/>
                <a:cs typeface="Segoe Condensed"/>
                <a:sym typeface="Segoe Condensed"/>
              </a:rPr>
              <a:t>Tex</a:t>
            </a:r>
            <a:r>
              <a:rPr dirty="0">
                <a:latin typeface="Segoe Condensed"/>
                <a:ea typeface="Segoe Condensed"/>
                <a:cs typeface="Segoe Condensed"/>
                <a:sym typeface="Segoe Condensed"/>
              </a:rPr>
              <a:t>" </a:t>
            </a:r>
            <a:r>
              <a:rPr dirty="0" err="1">
                <a:latin typeface="Segoe Condensed"/>
                <a:ea typeface="Segoe Condensed"/>
                <a:cs typeface="Segoe Condensed"/>
                <a:sym typeface="Segoe Condensed"/>
              </a:rPr>
              <a:t>Kissoon</a:t>
            </a:r>
            <a:r>
              <a:rPr dirty="0">
                <a:latin typeface="Segoe Condensed"/>
                <a:ea typeface="Segoe Condensed"/>
                <a:cs typeface="Segoe Condensed"/>
                <a:sym typeface="Segoe Condensed"/>
              </a:rPr>
              <a:t>, British Colombia Children’s Hospital and </a:t>
            </a:r>
            <a:r>
              <a:rPr dirty="0" err="1">
                <a:latin typeface="Segoe Condensed"/>
                <a:ea typeface="Segoe Condensed"/>
                <a:cs typeface="Segoe Condensed"/>
                <a:sym typeface="Segoe Condensed"/>
              </a:rPr>
              <a:t>Snny</a:t>
            </a:r>
            <a:r>
              <a:rPr dirty="0">
                <a:latin typeface="Segoe Condensed"/>
                <a:ea typeface="Segoe Condensed"/>
                <a:cs typeface="Segoe Condensed"/>
                <a:sym typeface="Segoe Condensed"/>
              </a:rPr>
              <a:t> Hill Health Centre for Children</a:t>
            </a:r>
            <a:endParaRPr sz="2000" dirty="0"/>
          </a:p>
          <a:p>
            <a:pPr marL="0" lvl="1" indent="617701">
              <a:lnSpc>
                <a:spcPct val="90000"/>
              </a:lnSpc>
              <a:spcBef>
                <a:spcPts val="400"/>
              </a:spcBef>
              <a:buSzTx/>
              <a:buNone/>
              <a:defRPr sz="1900">
                <a:solidFill>
                  <a:srgbClr val="0070C0"/>
                </a:solidFill>
              </a:defRPr>
            </a:pPr>
            <a:r>
              <a:rPr dirty="0"/>
              <a:t>Dr Stephen </a:t>
            </a:r>
            <a:r>
              <a:rPr dirty="0" err="1"/>
              <a:t>Playfor</a:t>
            </a:r>
            <a:r>
              <a:rPr dirty="0"/>
              <a:t>, Royal Manchester Children’s Hospital, UK</a:t>
            </a:r>
            <a:endParaRPr sz="2000" dirty="0"/>
          </a:p>
          <a:p>
            <a:pPr marL="0" lvl="1" indent="617701">
              <a:lnSpc>
                <a:spcPct val="90000"/>
              </a:lnSpc>
              <a:spcBef>
                <a:spcPts val="400"/>
              </a:spcBef>
              <a:buSzTx/>
              <a:buNone/>
              <a:defRPr sz="1900">
                <a:solidFill>
                  <a:srgbClr val="0070C0"/>
                </a:solidFill>
                <a:latin typeface="Arial"/>
                <a:ea typeface="Arial"/>
                <a:cs typeface="Arial"/>
                <a:sym typeface="Arial"/>
              </a:defRPr>
            </a:pPr>
            <a:r>
              <a:rPr dirty="0"/>
              <a:t>Dr Leo Yee Sin, Tan Tock Seng Hospital, Communicable Disease Centre, Singapore </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D34E0-0B9E-41AB-B746-9DA2AB440B72}"/>
              </a:ext>
            </a:extLst>
          </p:cNvPr>
          <p:cNvSpPr>
            <a:spLocks noGrp="1"/>
          </p:cNvSpPr>
          <p:nvPr>
            <p:ph type="title"/>
          </p:nvPr>
        </p:nvSpPr>
        <p:spPr/>
        <p:txBody>
          <a:bodyPr/>
          <a:lstStyle/>
          <a:p>
            <a:r>
              <a:rPr lang="en-US" dirty="0"/>
              <a:t>Severe presentations of COVID-19</a:t>
            </a:r>
          </a:p>
        </p:txBody>
      </p:sp>
      <p:sp>
        <p:nvSpPr>
          <p:cNvPr id="3" name="Text Placeholder 2">
            <a:extLst>
              <a:ext uri="{FF2B5EF4-FFF2-40B4-BE49-F238E27FC236}">
                <a16:creationId xmlns:a16="http://schemas.microsoft.com/office/drawing/2014/main" id="{8DC8B11F-8F83-4F08-AD14-3E6EC9FCAFFE}"/>
              </a:ext>
            </a:extLst>
          </p:cNvPr>
          <p:cNvSpPr>
            <a:spLocks noGrp="1"/>
          </p:cNvSpPr>
          <p:nvPr>
            <p:ph type="body" idx="1"/>
          </p:nvPr>
        </p:nvSpPr>
        <p:spPr/>
        <p:txBody>
          <a:bodyPr>
            <a:normAutofit/>
          </a:bodyPr>
          <a:lstStyle/>
          <a:p>
            <a:r>
              <a:rPr lang="en-US" sz="4400" b="1" dirty="0"/>
              <a:t>Pneumonia</a:t>
            </a:r>
          </a:p>
          <a:p>
            <a:r>
              <a:rPr lang="en-US" sz="4400" b="1" dirty="0"/>
              <a:t>ARDS</a:t>
            </a:r>
          </a:p>
          <a:p>
            <a:r>
              <a:rPr lang="en-US" sz="4400" b="1" dirty="0"/>
              <a:t>Sepsis and Septic Shock</a:t>
            </a:r>
          </a:p>
          <a:p>
            <a:endParaRPr lang="en-US" sz="4400" b="1" dirty="0"/>
          </a:p>
        </p:txBody>
      </p:sp>
    </p:spTree>
    <p:extLst>
      <p:ext uri="{BB962C8B-B14F-4D97-AF65-F5344CB8AC3E}">
        <p14:creationId xmlns:p14="http://schemas.microsoft.com/office/powerpoint/2010/main" val="241055901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48587092"/>
              </p:ext>
            </p:extLst>
          </p:nvPr>
        </p:nvGraphicFramePr>
        <p:xfrm>
          <a:off x="546265" y="527920"/>
          <a:ext cx="11091552" cy="5680076"/>
        </p:xfrm>
        <a:graphic>
          <a:graphicData uri="http://schemas.openxmlformats.org/drawingml/2006/table">
            <a:tbl>
              <a:tblPr firstRow="1" firstCol="1" bandRow="1">
                <a:tableStyleId>{5940675A-B579-460E-94D1-54222C63F5DA}</a:tableStyleId>
              </a:tblPr>
              <a:tblGrid>
                <a:gridCol w="3136159">
                  <a:extLst>
                    <a:ext uri="{9D8B030D-6E8A-4147-A177-3AD203B41FA5}">
                      <a16:colId xmlns:a16="http://schemas.microsoft.com/office/drawing/2014/main" val="20000"/>
                    </a:ext>
                  </a:extLst>
                </a:gridCol>
                <a:gridCol w="7955393">
                  <a:extLst>
                    <a:ext uri="{9D8B030D-6E8A-4147-A177-3AD203B41FA5}">
                      <a16:colId xmlns:a16="http://schemas.microsoft.com/office/drawing/2014/main" val="20001"/>
                    </a:ext>
                  </a:extLst>
                </a:gridCol>
              </a:tblGrid>
              <a:tr h="525087">
                <a:tc>
                  <a:txBody>
                    <a:bodyPr/>
                    <a:lstStyle/>
                    <a:p>
                      <a:pPr algn="just">
                        <a:lnSpc>
                          <a:spcPct val="107000"/>
                        </a:lnSpc>
                        <a:spcAft>
                          <a:spcPts val="800"/>
                        </a:spcAft>
                      </a:pPr>
                      <a:r>
                        <a:rPr lang="en-GB" sz="1800" b="1">
                          <a:effectLst/>
                        </a:rPr>
                        <a:t>Uncomplicated illness</a:t>
                      </a:r>
                      <a:endParaRPr lang="en-GB" sz="1800" b="1">
                        <a:effectLst/>
                        <a:latin typeface="Calibri" charset="0"/>
                        <a:ea typeface="Calibri" charset="0"/>
                        <a:cs typeface="Times New Roman" charset="0"/>
                      </a:endParaRPr>
                    </a:p>
                  </a:txBody>
                  <a:tcPr marL="28225" marR="28225" marT="0" marB="0"/>
                </a:tc>
                <a:tc>
                  <a:txBody>
                    <a:bodyPr/>
                    <a:lstStyle/>
                    <a:p>
                      <a:pPr algn="just">
                        <a:lnSpc>
                          <a:spcPct val="107000"/>
                        </a:lnSpc>
                        <a:spcAft>
                          <a:spcPts val="800"/>
                        </a:spcAft>
                      </a:pPr>
                      <a:r>
                        <a:rPr lang="en-GB" sz="1100" dirty="0">
                          <a:effectLst/>
                        </a:rPr>
                        <a:t>Uncomplicated upper respiratory tract viral infection, they may not have specific symptoms such as fever, cough, sore throat, nasal congestion, malaise, headache or muscle pain. </a:t>
                      </a:r>
                    </a:p>
                    <a:p>
                      <a:pPr algn="just">
                        <a:lnSpc>
                          <a:spcPct val="107000"/>
                        </a:lnSpc>
                        <a:spcAft>
                          <a:spcPts val="800"/>
                        </a:spcAft>
                      </a:pPr>
                      <a:r>
                        <a:rPr lang="en-GB" sz="1100" dirty="0">
                          <a:effectLst/>
                        </a:rPr>
                        <a:t>These patients don´t have any signs of dehydration, sepsis or shortness of breath</a:t>
                      </a:r>
                      <a:endParaRPr lang="en-GB" sz="1100" dirty="0">
                        <a:effectLst/>
                        <a:latin typeface="Calibri" charset="0"/>
                        <a:ea typeface="Calibri" charset="0"/>
                        <a:cs typeface="Times New Roman" charset="0"/>
                      </a:endParaRPr>
                    </a:p>
                  </a:txBody>
                  <a:tcPr marL="28225" marR="28225" marT="0" marB="0"/>
                </a:tc>
                <a:extLst>
                  <a:ext uri="{0D108BD9-81ED-4DB2-BD59-A6C34878D82A}">
                    <a16:rowId xmlns:a16="http://schemas.microsoft.com/office/drawing/2014/main" val="10000"/>
                  </a:ext>
                </a:extLst>
              </a:tr>
              <a:tr h="1088905">
                <a:tc>
                  <a:txBody>
                    <a:bodyPr/>
                    <a:lstStyle/>
                    <a:p>
                      <a:pPr algn="just">
                        <a:lnSpc>
                          <a:spcPct val="107000"/>
                        </a:lnSpc>
                        <a:spcAft>
                          <a:spcPts val="800"/>
                        </a:spcAft>
                      </a:pPr>
                      <a:r>
                        <a:rPr lang="en-GB" sz="1800" b="1">
                          <a:effectLst/>
                        </a:rPr>
                        <a:t>Mild Pneumonia</a:t>
                      </a:r>
                      <a:endParaRPr lang="en-GB" sz="1800" b="1">
                        <a:effectLst/>
                        <a:latin typeface="Calibri" charset="0"/>
                        <a:ea typeface="Calibri" charset="0"/>
                        <a:cs typeface="Times New Roman" charset="0"/>
                      </a:endParaRPr>
                    </a:p>
                  </a:txBody>
                  <a:tcPr marL="28225" marR="28225" marT="0" marB="0"/>
                </a:tc>
                <a:tc>
                  <a:txBody>
                    <a:bodyPr/>
                    <a:lstStyle/>
                    <a:p>
                      <a:pPr algn="just">
                        <a:lnSpc>
                          <a:spcPct val="107000"/>
                        </a:lnSpc>
                        <a:spcAft>
                          <a:spcPts val="800"/>
                        </a:spcAft>
                      </a:pPr>
                      <a:r>
                        <a:rPr lang="en-GB" sz="1100" dirty="0">
                          <a:effectLst/>
                        </a:rPr>
                        <a:t>Adolescent or adult: fever or suspected respiratory infection, plus one of: respiratory rate&gt; 30 breaths/min, severe respiratory distress or SpO2&lt;90% on room air.</a:t>
                      </a:r>
                    </a:p>
                    <a:p>
                      <a:pPr algn="just">
                        <a:lnSpc>
                          <a:spcPct val="107000"/>
                        </a:lnSpc>
                        <a:spcAft>
                          <a:spcPts val="800"/>
                        </a:spcAft>
                      </a:pPr>
                      <a:r>
                        <a:rPr lang="en-GB" sz="1100" dirty="0">
                          <a:effectLst/>
                        </a:rPr>
                        <a:t>Child: with cough or difficulty in breathing, plus at least one of the following: central cyanosis or SpO2&lt;90%, severe respiratory distress (e.g. grunting, very severe chest </a:t>
                      </a:r>
                      <a:r>
                        <a:rPr lang="en-GB" sz="1100" dirty="0" err="1">
                          <a:effectLst/>
                        </a:rPr>
                        <a:t>indrawing</a:t>
                      </a:r>
                      <a:r>
                        <a:rPr lang="en-GB" sz="1100" dirty="0">
                          <a:effectLst/>
                        </a:rPr>
                        <a:t>); signs of pneumonia with a danger sign: inability to breastfeed or drink, lethargy or unconsciousness, or convulsions.  Other signs of pneumonia may be present: chest </a:t>
                      </a:r>
                      <a:r>
                        <a:rPr lang="en-GB" sz="1100" dirty="0" err="1">
                          <a:effectLst/>
                        </a:rPr>
                        <a:t>indrawing</a:t>
                      </a:r>
                      <a:r>
                        <a:rPr lang="en-GB" sz="1100" dirty="0">
                          <a:effectLst/>
                        </a:rPr>
                        <a:t>, fast breathing (in breaths/min): &lt;2 months&gt; 60,;2-11 months&gt; 50;1-5 years &gt;40. The diagnosis is clinical; chest imaging can exclude complications.</a:t>
                      </a:r>
                      <a:endParaRPr lang="en-GB" sz="1100" dirty="0">
                        <a:effectLst/>
                        <a:latin typeface="Calibri" charset="0"/>
                        <a:ea typeface="Calibri" charset="0"/>
                        <a:cs typeface="Times New Roman" charset="0"/>
                      </a:endParaRPr>
                    </a:p>
                  </a:txBody>
                  <a:tcPr marL="28225" marR="28225" marT="0" marB="0"/>
                </a:tc>
                <a:extLst>
                  <a:ext uri="{0D108BD9-81ED-4DB2-BD59-A6C34878D82A}">
                    <a16:rowId xmlns:a16="http://schemas.microsoft.com/office/drawing/2014/main" val="10001"/>
                  </a:ext>
                </a:extLst>
              </a:tr>
              <a:tr h="1297978">
                <a:tc>
                  <a:txBody>
                    <a:bodyPr/>
                    <a:lstStyle/>
                    <a:p>
                      <a:pPr algn="just">
                        <a:lnSpc>
                          <a:spcPct val="107000"/>
                        </a:lnSpc>
                        <a:spcAft>
                          <a:spcPts val="800"/>
                        </a:spcAft>
                      </a:pPr>
                      <a:r>
                        <a:rPr lang="en-GB" sz="1800" b="1">
                          <a:effectLst/>
                        </a:rPr>
                        <a:t>Acute Respiratory Distress Syndrome (ARDS)</a:t>
                      </a:r>
                      <a:endParaRPr lang="en-GB" sz="1800" b="1">
                        <a:effectLst/>
                        <a:latin typeface="Calibri" charset="0"/>
                        <a:ea typeface="Calibri" charset="0"/>
                        <a:cs typeface="Times New Roman" charset="0"/>
                      </a:endParaRPr>
                    </a:p>
                  </a:txBody>
                  <a:tcPr marL="28225" marR="28225" marT="0" marB="0"/>
                </a:tc>
                <a:tc>
                  <a:txBody>
                    <a:bodyPr/>
                    <a:lstStyle/>
                    <a:p>
                      <a:pPr algn="just">
                        <a:lnSpc>
                          <a:spcPct val="107000"/>
                        </a:lnSpc>
                        <a:spcAft>
                          <a:spcPts val="800"/>
                        </a:spcAft>
                      </a:pPr>
                      <a:r>
                        <a:rPr lang="en-GB" sz="1100" dirty="0">
                          <a:effectLst/>
                        </a:rPr>
                        <a:t>Onset: new or worsening respiratory symptoms with one week on known clinical insult</a:t>
                      </a:r>
                    </a:p>
                    <a:p>
                      <a:pPr algn="just">
                        <a:lnSpc>
                          <a:spcPct val="107000"/>
                        </a:lnSpc>
                        <a:spcAft>
                          <a:spcPts val="800"/>
                        </a:spcAft>
                      </a:pPr>
                      <a:r>
                        <a:rPr lang="en-GB" sz="1100" dirty="0">
                          <a:effectLst/>
                        </a:rPr>
                        <a:t>Chest Imaging (CXR, CT scan, Lung US): bilateral opacities, not fully explained by effusions, lobar or lung collapse or nodules.</a:t>
                      </a:r>
                    </a:p>
                    <a:p>
                      <a:pPr algn="just">
                        <a:lnSpc>
                          <a:spcPct val="107000"/>
                        </a:lnSpc>
                        <a:spcAft>
                          <a:spcPts val="800"/>
                        </a:spcAft>
                      </a:pPr>
                      <a:r>
                        <a:rPr lang="en-GB" sz="1100" dirty="0">
                          <a:effectLst/>
                        </a:rPr>
                        <a:t>Origin of oedema: Respiratory failure not fully explained by cardiac failure or fluid overload. Need objective assessment (if available Echocardiogram) to exclude hydrostatic cause of oedema if no risk factor present</a:t>
                      </a:r>
                    </a:p>
                    <a:p>
                      <a:pPr algn="just">
                        <a:lnSpc>
                          <a:spcPct val="107000"/>
                        </a:lnSpc>
                        <a:spcAft>
                          <a:spcPts val="800"/>
                        </a:spcAft>
                      </a:pPr>
                      <a:r>
                        <a:rPr lang="en-GB" sz="1100" dirty="0">
                          <a:effectLst/>
                        </a:rPr>
                        <a:t>Oxygenation (adults): SpO2/FiO2&lt;315 suggests ARDS</a:t>
                      </a:r>
                    </a:p>
                    <a:p>
                      <a:pPr algn="just">
                        <a:lnSpc>
                          <a:spcPct val="107000"/>
                        </a:lnSpc>
                        <a:spcAft>
                          <a:spcPts val="800"/>
                        </a:spcAft>
                      </a:pPr>
                      <a:r>
                        <a:rPr lang="en-GB" sz="1100" dirty="0">
                          <a:effectLst/>
                        </a:rPr>
                        <a:t>Mild: between 300-200</a:t>
                      </a:r>
                    </a:p>
                    <a:p>
                      <a:pPr algn="just">
                        <a:lnSpc>
                          <a:spcPct val="107000"/>
                        </a:lnSpc>
                        <a:spcAft>
                          <a:spcPts val="800"/>
                        </a:spcAft>
                      </a:pPr>
                      <a:r>
                        <a:rPr lang="en-GB" sz="1100" dirty="0">
                          <a:effectLst/>
                        </a:rPr>
                        <a:t>Moderate: 200-100</a:t>
                      </a:r>
                    </a:p>
                    <a:p>
                      <a:pPr algn="just">
                        <a:lnSpc>
                          <a:spcPct val="107000"/>
                        </a:lnSpc>
                        <a:spcAft>
                          <a:spcPts val="800"/>
                        </a:spcAft>
                      </a:pPr>
                      <a:r>
                        <a:rPr lang="en-GB" sz="1100" dirty="0">
                          <a:effectLst/>
                        </a:rPr>
                        <a:t>Severe: &lt;100</a:t>
                      </a:r>
                      <a:endParaRPr lang="en-GB" sz="1100" dirty="0">
                        <a:effectLst/>
                        <a:latin typeface="Calibri" charset="0"/>
                        <a:ea typeface="Calibri" charset="0"/>
                        <a:cs typeface="Times New Roman" charset="0"/>
                      </a:endParaRPr>
                    </a:p>
                  </a:txBody>
                  <a:tcPr marL="28225" marR="28225" marT="0" marB="0"/>
                </a:tc>
                <a:extLst>
                  <a:ext uri="{0D108BD9-81ED-4DB2-BD59-A6C34878D82A}">
                    <a16:rowId xmlns:a16="http://schemas.microsoft.com/office/drawing/2014/main" val="10002"/>
                  </a:ext>
                </a:extLst>
              </a:tr>
              <a:tr h="766723">
                <a:tc>
                  <a:txBody>
                    <a:bodyPr/>
                    <a:lstStyle/>
                    <a:p>
                      <a:pPr algn="just">
                        <a:lnSpc>
                          <a:spcPct val="107000"/>
                        </a:lnSpc>
                        <a:spcAft>
                          <a:spcPts val="800"/>
                        </a:spcAft>
                      </a:pPr>
                      <a:r>
                        <a:rPr lang="en-GB" sz="1800" b="1">
                          <a:effectLst/>
                        </a:rPr>
                        <a:t>Sepsis</a:t>
                      </a:r>
                      <a:endParaRPr lang="en-GB" sz="1800" b="1">
                        <a:effectLst/>
                        <a:latin typeface="Calibri" charset="0"/>
                        <a:ea typeface="Calibri" charset="0"/>
                        <a:cs typeface="Times New Roman" charset="0"/>
                      </a:endParaRPr>
                    </a:p>
                  </a:txBody>
                  <a:tcPr marL="28225" marR="28225" marT="0" marB="0"/>
                </a:tc>
                <a:tc>
                  <a:txBody>
                    <a:bodyPr/>
                    <a:lstStyle/>
                    <a:p>
                      <a:pPr algn="just">
                        <a:lnSpc>
                          <a:spcPct val="107000"/>
                        </a:lnSpc>
                        <a:spcAft>
                          <a:spcPts val="800"/>
                        </a:spcAft>
                      </a:pPr>
                      <a:r>
                        <a:rPr lang="en-GB" sz="1100">
                          <a:effectLst/>
                        </a:rPr>
                        <a:t>Life-threatening organ dysfunction caused by a dysregulated host response to suspected or proven infection, with organ dysfunction*.</a:t>
                      </a:r>
                    </a:p>
                    <a:p>
                      <a:pPr algn="just">
                        <a:lnSpc>
                          <a:spcPct val="107000"/>
                        </a:lnSpc>
                        <a:spcAft>
                          <a:spcPts val="800"/>
                        </a:spcAft>
                      </a:pPr>
                      <a:r>
                        <a:rPr lang="en-GB" sz="1100">
                          <a:effectLst/>
                        </a:rPr>
                        <a:t>Signs of organ dysfunction include: altered mental status, difficulty or fast breathing, low oxygen saturation, reduced urine output, fast heart failure, weak pulse, cold extremities or low blood pressure, skin mottling or laboratory evidence of coagulopathy, thrombocytopenia, acidosis, high lactate or hyperbilirubinemia.</a:t>
                      </a:r>
                      <a:endParaRPr lang="en-GB" sz="1100">
                        <a:effectLst/>
                        <a:latin typeface="Calibri" charset="0"/>
                        <a:ea typeface="Calibri" charset="0"/>
                        <a:cs typeface="Times New Roman" charset="0"/>
                      </a:endParaRPr>
                    </a:p>
                  </a:txBody>
                  <a:tcPr marL="28225" marR="28225" marT="0" marB="0"/>
                </a:tc>
                <a:extLst>
                  <a:ext uri="{0D108BD9-81ED-4DB2-BD59-A6C34878D82A}">
                    <a16:rowId xmlns:a16="http://schemas.microsoft.com/office/drawing/2014/main" val="10003"/>
                  </a:ext>
                </a:extLst>
              </a:tr>
              <a:tr h="847269">
                <a:tc>
                  <a:txBody>
                    <a:bodyPr/>
                    <a:lstStyle/>
                    <a:p>
                      <a:pPr algn="just">
                        <a:lnSpc>
                          <a:spcPct val="107000"/>
                        </a:lnSpc>
                        <a:spcAft>
                          <a:spcPts val="800"/>
                        </a:spcAft>
                      </a:pPr>
                      <a:r>
                        <a:rPr lang="en-GB" sz="1800" b="1" dirty="0">
                          <a:effectLst/>
                        </a:rPr>
                        <a:t>Septic Shock</a:t>
                      </a:r>
                      <a:endParaRPr lang="en-GB" sz="1800" b="1" dirty="0">
                        <a:effectLst/>
                        <a:latin typeface="Calibri" charset="0"/>
                        <a:ea typeface="Calibri" charset="0"/>
                        <a:cs typeface="Times New Roman" charset="0"/>
                      </a:endParaRPr>
                    </a:p>
                  </a:txBody>
                  <a:tcPr marL="28225" marR="28225" marT="0" marB="0"/>
                </a:tc>
                <a:tc>
                  <a:txBody>
                    <a:bodyPr/>
                    <a:lstStyle/>
                    <a:p>
                      <a:pPr algn="just">
                        <a:lnSpc>
                          <a:spcPct val="107000"/>
                        </a:lnSpc>
                        <a:spcAft>
                          <a:spcPts val="800"/>
                        </a:spcAft>
                      </a:pPr>
                      <a:r>
                        <a:rPr lang="en-GB" sz="1100" dirty="0">
                          <a:effectLst/>
                        </a:rPr>
                        <a:t>Adults: Persisting hypotension despite volume resuscitation, requiring vasopressors to maintain MAP &gt;or=65 mmHg and serum Lactate &lt; 2mmol/L</a:t>
                      </a:r>
                    </a:p>
                    <a:p>
                      <a:pPr algn="just">
                        <a:lnSpc>
                          <a:spcPct val="107000"/>
                        </a:lnSpc>
                        <a:spcAft>
                          <a:spcPts val="800"/>
                        </a:spcAft>
                      </a:pPr>
                      <a:r>
                        <a:rPr lang="en-GB" sz="1100" dirty="0">
                          <a:effectLst/>
                        </a:rPr>
                        <a:t>Children: any hypotension or 2-3 of the following: altered mental state, tachycardia or bradycardia (HR&lt; 90 bpm or &gt;160 bpm in infants, HR &lt;70bpm or &gt;150 bpm in children), prolonged capillary refill (&gt;2 sec) or warm vasodilation with bounding pulses, </a:t>
                      </a:r>
                      <a:r>
                        <a:rPr lang="en-GB" sz="1100" dirty="0" err="1">
                          <a:effectLst/>
                        </a:rPr>
                        <a:t>tachypnea</a:t>
                      </a:r>
                      <a:r>
                        <a:rPr lang="en-GB" sz="1100" dirty="0">
                          <a:effectLst/>
                        </a:rPr>
                        <a:t>, mottled skin or petechial or purpuric rash, increased lactate, oliguria, hyperthermia or hypothermia.</a:t>
                      </a:r>
                      <a:endParaRPr lang="en-GB" sz="1100" dirty="0">
                        <a:effectLst/>
                        <a:latin typeface="Calibri" charset="0"/>
                        <a:ea typeface="Calibri" charset="0"/>
                        <a:cs typeface="Times New Roman" charset="0"/>
                      </a:endParaRPr>
                    </a:p>
                  </a:txBody>
                  <a:tcPr marL="28225" marR="28225"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911080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805251-9476-40B8-B9F7-BB91FED44E0F}"/>
              </a:ext>
            </a:extLst>
          </p:cNvPr>
          <p:cNvSpPr>
            <a:spLocks noGrp="1"/>
          </p:cNvSpPr>
          <p:nvPr>
            <p:ph type="title"/>
          </p:nvPr>
        </p:nvSpPr>
        <p:spPr>
          <a:xfrm>
            <a:off x="856552" y="3030643"/>
            <a:ext cx="10363201" cy="1362079"/>
          </a:xfrm>
        </p:spPr>
        <p:txBody>
          <a:bodyPr>
            <a:normAutofit/>
          </a:bodyPr>
          <a:lstStyle/>
          <a:p>
            <a:pPr algn="ctr"/>
            <a:r>
              <a:rPr lang="en-US" sz="5400" dirty="0"/>
              <a:t>PNEUMONIA</a:t>
            </a:r>
          </a:p>
        </p:txBody>
      </p:sp>
    </p:spTree>
    <p:extLst>
      <p:ext uri="{BB962C8B-B14F-4D97-AF65-F5344CB8AC3E}">
        <p14:creationId xmlns:p14="http://schemas.microsoft.com/office/powerpoint/2010/main" val="295839840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Title 1"/>
          <p:cNvSpPr txBox="1">
            <a:spLocks noGrp="1"/>
          </p:cNvSpPr>
          <p:nvPr>
            <p:ph type="title"/>
          </p:nvPr>
        </p:nvSpPr>
        <p:spPr>
          <a:xfrm>
            <a:off x="466890" y="116632"/>
            <a:ext cx="10972801" cy="1143001"/>
          </a:xfrm>
          <a:prstGeom prst="rect">
            <a:avLst/>
          </a:prstGeom>
        </p:spPr>
        <p:txBody>
          <a:bodyPr/>
          <a:lstStyle/>
          <a:p>
            <a:r>
              <a:t>Pneumonia </a:t>
            </a:r>
          </a:p>
        </p:txBody>
      </p:sp>
      <p:pic>
        <p:nvPicPr>
          <p:cNvPr id="178" name="Picture 15" descr="Picture 15"/>
          <p:cNvPicPr>
            <a:picLocks noChangeAspect="1"/>
          </p:cNvPicPr>
          <p:nvPr/>
        </p:nvPicPr>
        <p:blipFill>
          <a:blip r:embed="rId2"/>
          <a:srcRect t="13521" b="13521"/>
          <a:stretch>
            <a:fillRect/>
          </a:stretch>
        </p:blipFill>
        <p:spPr>
          <a:xfrm>
            <a:off x="3581400" y="610813"/>
            <a:ext cx="4358424" cy="3279983"/>
          </a:xfrm>
          <a:prstGeom prst="rect">
            <a:avLst/>
          </a:prstGeom>
          <a:ln w="12700">
            <a:miter lim="400000"/>
          </a:ln>
        </p:spPr>
      </p:pic>
      <p:grpSp>
        <p:nvGrpSpPr>
          <p:cNvPr id="181" name="Rectangle 21"/>
          <p:cNvGrpSpPr/>
          <p:nvPr/>
        </p:nvGrpSpPr>
        <p:grpSpPr>
          <a:xfrm>
            <a:off x="1246587" y="4190995"/>
            <a:ext cx="9698827" cy="2250815"/>
            <a:chOff x="0" y="-1"/>
            <a:chExt cx="9698826" cy="2250814"/>
          </a:xfrm>
        </p:grpSpPr>
        <p:sp>
          <p:nvSpPr>
            <p:cNvPr id="179" name="Rounded Rectangle"/>
            <p:cNvSpPr/>
            <p:nvPr/>
          </p:nvSpPr>
          <p:spPr>
            <a:xfrm>
              <a:off x="-1" y="-2"/>
              <a:ext cx="9698827" cy="2250816"/>
            </a:xfrm>
            <a:prstGeom prst="roundRect">
              <a:avLst>
                <a:gd name="adj" fmla="val 16667"/>
              </a:avLst>
            </a:prstGeom>
            <a:solidFill>
              <a:srgbClr val="000066"/>
            </a:solidFill>
            <a:ln w="12700" cap="flat">
              <a:noFill/>
              <a:miter lim="400000"/>
            </a:ln>
            <a:effectLst/>
          </p:spPr>
          <p:txBody>
            <a:bodyPr wrap="square" lIns="45718" tIns="45718" rIns="45718" bIns="45718" numCol="1" anchor="t">
              <a:noAutofit/>
            </a:bodyPr>
            <a:lstStyle/>
            <a:p>
              <a:pPr>
                <a:defRPr sz="1400">
                  <a:solidFill>
                    <a:srgbClr val="FFFFFF"/>
                  </a:solidFill>
                  <a:latin typeface="Arial"/>
                  <a:ea typeface="Arial"/>
                  <a:cs typeface="Arial"/>
                  <a:sym typeface="Arial"/>
                </a:defRPr>
              </a:pPr>
              <a:endParaRPr/>
            </a:p>
          </p:txBody>
        </p:sp>
        <p:sp>
          <p:nvSpPr>
            <p:cNvPr id="180" name="Lower respiratory tract infections (pneumonia) and diarrhoea are the second leading cause of death and disability-adjusted life years lost in adults and children globally.…"/>
            <p:cNvSpPr txBox="1"/>
            <p:nvPr/>
          </p:nvSpPr>
          <p:spPr>
            <a:xfrm>
              <a:off x="109873" y="109873"/>
              <a:ext cx="9430550" cy="170577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algn="ctr">
                <a:defRPr sz="2500">
                  <a:solidFill>
                    <a:srgbClr val="FFFFFF"/>
                  </a:solidFill>
                  <a:latin typeface="Arial"/>
                  <a:ea typeface="Arial"/>
                  <a:cs typeface="Arial"/>
                  <a:sym typeface="Arial"/>
                </a:defRPr>
              </a:pPr>
              <a:r>
                <a:t>Lower respiratory tract infections (pneumonia) and diarrhoea are the second leading cause of death and disability-adjusted life years lost in adults and children globally.   </a:t>
              </a:r>
            </a:p>
            <a:p>
              <a:pPr algn="ctr">
                <a:defRPr sz="2100">
                  <a:solidFill>
                    <a:srgbClr val="FFFFFF"/>
                  </a:solidFill>
                  <a:latin typeface="Arial"/>
                  <a:ea typeface="Arial"/>
                  <a:cs typeface="Arial"/>
                  <a:sym typeface="Arial"/>
                </a:defRPr>
              </a:pPr>
              <a:endParaRPr/>
            </a:p>
            <a:p>
              <a:pPr>
                <a:defRPr sz="2100">
                  <a:solidFill>
                    <a:srgbClr val="FFFFFF"/>
                  </a:solidFill>
                  <a:latin typeface="Arial"/>
                  <a:ea typeface="Arial"/>
                  <a:cs typeface="Arial"/>
                  <a:sym typeface="Arial"/>
                </a:defRPr>
              </a:pPr>
              <a:r>
                <a:t>Global Burden of Disease Study  (http://vizhub.healthdata.org/gbd-compare/)</a:t>
              </a:r>
            </a:p>
          </p:txBody>
        </p:sp>
      </p:grpSp>
      <p:sp>
        <p:nvSpPr>
          <p:cNvPr id="2" name="TextBox 1"/>
          <p:cNvSpPr txBox="1"/>
          <p:nvPr/>
        </p:nvSpPr>
        <p:spPr>
          <a:xfrm>
            <a:off x="8275329" y="1588664"/>
            <a:ext cx="3389993" cy="19731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a:lnSpc>
                <a:spcPct val="107000"/>
              </a:lnSpc>
              <a:spcAft>
                <a:spcPts val="800"/>
              </a:spcAft>
            </a:pPr>
            <a:r>
              <a:rPr lang="en-GB" dirty="0"/>
              <a:t>Fever or suspected respiratory infection, plus one of: respiratory rate&gt; 30 breaths/min, severe respiratory distress or SpO2&lt;90% on room air.</a:t>
            </a:r>
          </a:p>
        </p:txBody>
      </p:sp>
    </p:spTree>
    <p:extLst>
      <p:ext uri="{BB962C8B-B14F-4D97-AF65-F5344CB8AC3E}">
        <p14:creationId xmlns:p14="http://schemas.microsoft.com/office/powerpoint/2010/main" val="3538534404"/>
      </p:ext>
    </p:extLst>
  </p:cSld>
  <p:clrMapOvr>
    <a:masterClrMapping/>
  </p:clrMapOvr>
  <p:transition spd="med"/>
</p:sld>
</file>

<file path=ppt/theme/theme1.xml><?xml version="1.0" encoding="utf-8"?>
<a:theme xmlns:a="http://schemas.openxmlformats.org/drawingml/2006/main" name="1_Office Theme">
  <a:themeElements>
    <a:clrScheme name="1_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1_Office Theme">
      <a:majorFont>
        <a:latin typeface="Helvetica"/>
        <a:ea typeface="Helvetica"/>
        <a:cs typeface="Helvetica"/>
      </a:majorFont>
      <a:minorFont>
        <a:latin typeface="Calibri"/>
        <a:ea typeface="Calibri"/>
        <a:cs typeface="Calibri"/>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Office Theme">
  <a:themeElements>
    <a:clrScheme name="1_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1_Office Theme">
      <a:majorFont>
        <a:latin typeface="Helvetica"/>
        <a:ea typeface="Helvetica"/>
        <a:cs typeface="Helvetica"/>
      </a:majorFont>
      <a:minorFont>
        <a:latin typeface="Calibri"/>
        <a:ea typeface="Calibri"/>
        <a:cs typeface="Calibri"/>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1375</TotalTime>
  <Words>3249</Words>
  <Application>Microsoft Macintosh PowerPoint</Application>
  <PresentationFormat>Widescreen</PresentationFormat>
  <Paragraphs>488</Paragraphs>
  <Slides>50</Slides>
  <Notes>8</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50</vt:i4>
      </vt:variant>
    </vt:vector>
  </HeadingPairs>
  <TitlesOfParts>
    <vt:vector size="61" baseType="lpstr">
      <vt:lpstr>Arial</vt:lpstr>
      <vt:lpstr>Arial Narrow</vt:lpstr>
      <vt:lpstr>Calibri</vt:lpstr>
      <vt:lpstr>Corbel</vt:lpstr>
      <vt:lpstr>Helvetica</vt:lpstr>
      <vt:lpstr>Helvetica Neue</vt:lpstr>
      <vt:lpstr>Leelawadee</vt:lpstr>
      <vt:lpstr>Lucida Grande</vt:lpstr>
      <vt:lpstr>Segoe Condensed</vt:lpstr>
      <vt:lpstr>Wingdings</vt:lpstr>
      <vt:lpstr>1_Office Theme</vt:lpstr>
      <vt:lpstr>SARI CLINICAL care Training   Clinical syndromes  </vt:lpstr>
      <vt:lpstr>Learning objectives </vt:lpstr>
      <vt:lpstr>SARI </vt:lpstr>
      <vt:lpstr>COVID- 2019</vt:lpstr>
      <vt:lpstr>Severe presentations of COVID-19</vt:lpstr>
      <vt:lpstr>Severe presentations of COVID-19</vt:lpstr>
      <vt:lpstr>PowerPoint Presentation</vt:lpstr>
      <vt:lpstr>PNEUMONIA</vt:lpstr>
      <vt:lpstr>Pneumonia </vt:lpstr>
      <vt:lpstr>Common symptoms of community  acquired pneumonia (CAP)- Adults</vt:lpstr>
      <vt:lpstr>PowerPoint Presentation</vt:lpstr>
      <vt:lpstr>PowerPoint Presentation</vt:lpstr>
      <vt:lpstr>Recognize severe pneumonia</vt:lpstr>
      <vt:lpstr>Recognize severe pneumonia</vt:lpstr>
      <vt:lpstr>Pneumonia severity scores (1/2)</vt:lpstr>
      <vt:lpstr>Pneumonia severity scores (2/2)</vt:lpstr>
      <vt:lpstr>ACUTE RESPIRATORY DISTRESS SYNDROME (ards)</vt:lpstr>
      <vt:lpstr>Acute respiratory distress syndrome (ARDS)</vt:lpstr>
      <vt:lpstr>ARDS </vt:lpstr>
      <vt:lpstr>Acute respiratory distress syndrome (ARDS)</vt:lpstr>
      <vt:lpstr>Recognize patients with ARDS (1/2)</vt:lpstr>
      <vt:lpstr>Recognize patients with ARDS (2/2)</vt:lpstr>
      <vt:lpstr>ARDS: four clinical criteria (1/3)  Berlin definition, JAMA 2012</vt:lpstr>
      <vt:lpstr>ARDS: four clinical criteria (2/3)  Berlin definition, JAMA 2012</vt:lpstr>
      <vt:lpstr>ARDS: four clinical criteria  Berlin definition, JAMA 2012</vt:lpstr>
      <vt:lpstr>ARDS in resource-limited settings</vt:lpstr>
      <vt:lpstr>PowerPoint Presentation</vt:lpstr>
      <vt:lpstr>ARDS in infants and children (1/2)</vt:lpstr>
      <vt:lpstr>ARDS in infants and children (2/2)</vt:lpstr>
      <vt:lpstr>Reminder: always consider other  causes of diffuse alveolar infiltrates</vt:lpstr>
      <vt:lpstr>Sepsis</vt:lpstr>
      <vt:lpstr>Sepsis</vt:lpstr>
      <vt:lpstr>Importance of early recognition of sepsis in SARI patients</vt:lpstr>
      <vt:lpstr>PowerPoint Presentation</vt:lpstr>
      <vt:lpstr>SEPSIS-3: consensus (JAMA, 2016)</vt:lpstr>
      <vt:lpstr>PowerPoint Presentation</vt:lpstr>
      <vt:lpstr>Sepsis-3 and SOFA score calculation </vt:lpstr>
      <vt:lpstr>Sepsis-3 and qSOFA</vt:lpstr>
      <vt:lpstr>SEPSIS-3: consensus (JAMA, 2016)</vt:lpstr>
      <vt:lpstr>Clinical features of shock</vt:lpstr>
      <vt:lpstr>A spectrum of disease  Sepsis  septic shock</vt:lpstr>
      <vt:lpstr>Sepsis in children</vt:lpstr>
      <vt:lpstr>Clinical features of shock in child </vt:lpstr>
      <vt:lpstr>Shock definition WHO ETAT 2016</vt:lpstr>
      <vt:lpstr>Shock definition PALS 2015 (1/2) </vt:lpstr>
      <vt:lpstr>Shock definition PALS 2015 (2/2) </vt:lpstr>
      <vt:lpstr>Sepsis and mortality </vt:lpstr>
      <vt:lpstr>Reminder: always consider  simultaneous cause of shock</vt:lpstr>
      <vt:lpstr>Summary</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SARI critical care Training   Clinical syndromes</dc:title>
  <dc:creator>RELAN, Pryanka</dc:creator>
  <cp:lastModifiedBy>Rabkin, Miriam</cp:lastModifiedBy>
  <cp:revision>13</cp:revision>
  <dcterms:modified xsi:type="dcterms:W3CDTF">2020-04-21T14:57:40Z</dcterms:modified>
</cp:coreProperties>
</file>