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91" r:id="rId5"/>
    <p:sldId id="284" r:id="rId6"/>
    <p:sldId id="296" r:id="rId7"/>
    <p:sldId id="297" r:id="rId8"/>
    <p:sldId id="294" r:id="rId9"/>
    <p:sldId id="261" r:id="rId10"/>
    <p:sldId id="299" r:id="rId11"/>
    <p:sldId id="262" r:id="rId12"/>
    <p:sldId id="300" r:id="rId13"/>
    <p:sldId id="301" r:id="rId14"/>
    <p:sldId id="302" r:id="rId15"/>
    <p:sldId id="264" r:id="rId16"/>
    <p:sldId id="265" r:id="rId17"/>
    <p:sldId id="266" r:id="rId18"/>
    <p:sldId id="283" r:id="rId19"/>
    <p:sldId id="286" r:id="rId20"/>
    <p:sldId id="267" r:id="rId21"/>
    <p:sldId id="268" r:id="rId22"/>
    <p:sldId id="287" r:id="rId23"/>
    <p:sldId id="288" r:id="rId24"/>
    <p:sldId id="289" r:id="rId25"/>
    <p:sldId id="274" r:id="rId26"/>
    <p:sldId id="270" r:id="rId27"/>
    <p:sldId id="292" r:id="rId28"/>
    <p:sldId id="278" r:id="rId29"/>
    <p:sldId id="295" r:id="rId30"/>
    <p:sldId id="279" r:id="rId31"/>
    <p:sldId id="280" r:id="rId32"/>
    <p:sldId id="281"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AN, Pryanka" initials="R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FCF"/>
          </a:solidFill>
        </a:fill>
      </a:tcStyle>
    </a:wholeTbl>
    <a:band2H>
      <a:tcTxStyle/>
      <a:tcStyle>
        <a:tcBdr/>
        <a:fill>
          <a:solidFill>
            <a:srgbClr val="F4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p:restoredTop sz="94354" autoAdjust="0"/>
  </p:normalViewPr>
  <p:slideViewPr>
    <p:cSldViewPr snapToGrid="0" snapToObjects="1">
      <p:cViewPr varScale="1">
        <p:scale>
          <a:sx n="116" d="100"/>
          <a:sy n="116" d="100"/>
        </p:scale>
        <p:origin x="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F26C6-426E-4643-8FF5-B76366C9B9D6}" type="doc">
      <dgm:prSet loTypeId="urn:microsoft.com/office/officeart/2005/8/layout/pyramid1" loCatId="relationship" qsTypeId="urn:microsoft.com/office/officeart/2005/8/quickstyle/simple1" qsCatId="simple" csTypeId="urn:microsoft.com/office/officeart/2005/8/colors/accent1_2" csCatId="accent1" phldr="1"/>
      <dgm:spPr/>
      <dgm:t>
        <a:bodyPr/>
        <a:lstStyle/>
        <a:p>
          <a:endParaRPr lang="en-US"/>
        </a:p>
      </dgm:t>
    </dgm:pt>
    <dgm:pt modelId="{F9C45448-AEB9-7D44-BCC4-7417E71C231F}">
      <dgm:prSet phldrT="[Text]" custT="1"/>
      <dgm:spPr/>
      <dgm:t>
        <a:bodyPr/>
        <a:lstStyle/>
        <a:p>
          <a:r>
            <a:rPr lang="en-US" sz="2800" dirty="0"/>
            <a:t>Critical</a:t>
          </a:r>
          <a:r>
            <a:rPr lang="en-US" sz="6500" dirty="0"/>
            <a:t> </a:t>
          </a:r>
        </a:p>
      </dgm:t>
    </dgm:pt>
    <dgm:pt modelId="{EB7BCC8E-9692-5248-A513-E1A1BD8571C0}" type="parTrans" cxnId="{37DB2DDB-69F4-6B47-AD3E-334C481DCAEE}">
      <dgm:prSet/>
      <dgm:spPr/>
      <dgm:t>
        <a:bodyPr/>
        <a:lstStyle/>
        <a:p>
          <a:endParaRPr lang="en-US"/>
        </a:p>
      </dgm:t>
    </dgm:pt>
    <dgm:pt modelId="{83CE3E90-02AF-E544-89F6-7A412244E9FB}" type="sibTrans" cxnId="{37DB2DDB-69F4-6B47-AD3E-334C481DCAEE}">
      <dgm:prSet/>
      <dgm:spPr/>
      <dgm:t>
        <a:bodyPr/>
        <a:lstStyle/>
        <a:p>
          <a:endParaRPr lang="en-US"/>
        </a:p>
      </dgm:t>
    </dgm:pt>
    <dgm:pt modelId="{FF3DEA99-B518-8A4B-951E-008BCED48AFD}">
      <dgm:prSet phldrT="[Text]"/>
      <dgm:spPr/>
      <dgm:t>
        <a:bodyPr/>
        <a:lstStyle/>
        <a:p>
          <a:r>
            <a:rPr lang="en-US" dirty="0"/>
            <a:t>Severe</a:t>
          </a:r>
        </a:p>
      </dgm:t>
    </dgm:pt>
    <dgm:pt modelId="{F3B4A9C7-0E3E-3E41-8342-D89DAC9CF575}" type="parTrans" cxnId="{10DB5AE0-4015-3947-BCA0-4003199DF1A1}">
      <dgm:prSet/>
      <dgm:spPr/>
      <dgm:t>
        <a:bodyPr/>
        <a:lstStyle/>
        <a:p>
          <a:endParaRPr lang="en-US"/>
        </a:p>
      </dgm:t>
    </dgm:pt>
    <dgm:pt modelId="{AE92F168-EF18-A241-893E-029FE5F9EA24}" type="sibTrans" cxnId="{10DB5AE0-4015-3947-BCA0-4003199DF1A1}">
      <dgm:prSet/>
      <dgm:spPr/>
      <dgm:t>
        <a:bodyPr/>
        <a:lstStyle/>
        <a:p>
          <a:endParaRPr lang="en-US"/>
        </a:p>
      </dgm:t>
    </dgm:pt>
    <dgm:pt modelId="{6E93D0F6-E24A-2348-A58A-EB9D1BAE5530}">
      <dgm:prSet phldrT="[Text]"/>
      <dgm:spPr/>
      <dgm:t>
        <a:bodyPr/>
        <a:lstStyle/>
        <a:p>
          <a:r>
            <a:rPr lang="en-US" dirty="0"/>
            <a:t>Mild</a:t>
          </a:r>
        </a:p>
      </dgm:t>
    </dgm:pt>
    <dgm:pt modelId="{52E977AD-8FE8-584C-9299-B363AA2DC5F1}" type="parTrans" cxnId="{873B4A74-A241-A94B-9054-55DB605353E6}">
      <dgm:prSet/>
      <dgm:spPr/>
      <dgm:t>
        <a:bodyPr/>
        <a:lstStyle/>
        <a:p>
          <a:endParaRPr lang="en-US"/>
        </a:p>
      </dgm:t>
    </dgm:pt>
    <dgm:pt modelId="{F3F6FDC1-0E49-1F41-BEBC-124F963C05EF}" type="sibTrans" cxnId="{873B4A74-A241-A94B-9054-55DB605353E6}">
      <dgm:prSet/>
      <dgm:spPr/>
      <dgm:t>
        <a:bodyPr/>
        <a:lstStyle/>
        <a:p>
          <a:endParaRPr lang="en-US"/>
        </a:p>
      </dgm:t>
    </dgm:pt>
    <dgm:pt modelId="{1522EB9B-D407-2E42-BC01-8225465E7622}" type="pres">
      <dgm:prSet presAssocID="{353F26C6-426E-4643-8FF5-B76366C9B9D6}" presName="Name0" presStyleCnt="0">
        <dgm:presLayoutVars>
          <dgm:dir/>
          <dgm:animLvl val="lvl"/>
          <dgm:resizeHandles val="exact"/>
        </dgm:presLayoutVars>
      </dgm:prSet>
      <dgm:spPr/>
    </dgm:pt>
    <dgm:pt modelId="{2F03E481-3061-544E-BCDA-8C39A0122C94}" type="pres">
      <dgm:prSet presAssocID="{F9C45448-AEB9-7D44-BCC4-7417E71C231F}" presName="Name8" presStyleCnt="0"/>
      <dgm:spPr/>
    </dgm:pt>
    <dgm:pt modelId="{0F927652-E0AF-0A4A-AF5A-FC0D4D3B6CD6}" type="pres">
      <dgm:prSet presAssocID="{F9C45448-AEB9-7D44-BCC4-7417E71C231F}" presName="level" presStyleLbl="node1" presStyleIdx="0" presStyleCnt="3">
        <dgm:presLayoutVars>
          <dgm:chMax val="1"/>
          <dgm:bulletEnabled val="1"/>
        </dgm:presLayoutVars>
      </dgm:prSet>
      <dgm:spPr/>
    </dgm:pt>
    <dgm:pt modelId="{5FE8F78B-A149-6949-89C2-E7A4DF2C28E2}" type="pres">
      <dgm:prSet presAssocID="{F9C45448-AEB9-7D44-BCC4-7417E71C231F}" presName="levelTx" presStyleLbl="revTx" presStyleIdx="0" presStyleCnt="0">
        <dgm:presLayoutVars>
          <dgm:chMax val="1"/>
          <dgm:bulletEnabled val="1"/>
        </dgm:presLayoutVars>
      </dgm:prSet>
      <dgm:spPr/>
    </dgm:pt>
    <dgm:pt modelId="{1058BB07-4255-FE44-9FA0-851149E5D2C1}" type="pres">
      <dgm:prSet presAssocID="{FF3DEA99-B518-8A4B-951E-008BCED48AFD}" presName="Name8" presStyleCnt="0"/>
      <dgm:spPr/>
    </dgm:pt>
    <dgm:pt modelId="{FE5F7820-2F55-4549-8AAE-7928BD8563B2}" type="pres">
      <dgm:prSet presAssocID="{FF3DEA99-B518-8A4B-951E-008BCED48AFD}" presName="level" presStyleLbl="node1" presStyleIdx="1" presStyleCnt="3">
        <dgm:presLayoutVars>
          <dgm:chMax val="1"/>
          <dgm:bulletEnabled val="1"/>
        </dgm:presLayoutVars>
      </dgm:prSet>
      <dgm:spPr/>
    </dgm:pt>
    <dgm:pt modelId="{EF6D9BED-8722-3244-8730-F3249788F6DB}" type="pres">
      <dgm:prSet presAssocID="{FF3DEA99-B518-8A4B-951E-008BCED48AFD}" presName="levelTx" presStyleLbl="revTx" presStyleIdx="0" presStyleCnt="0">
        <dgm:presLayoutVars>
          <dgm:chMax val="1"/>
          <dgm:bulletEnabled val="1"/>
        </dgm:presLayoutVars>
      </dgm:prSet>
      <dgm:spPr/>
    </dgm:pt>
    <dgm:pt modelId="{C3F9D496-8332-4649-9CD1-5E53D10CA89F}" type="pres">
      <dgm:prSet presAssocID="{6E93D0F6-E24A-2348-A58A-EB9D1BAE5530}" presName="Name8" presStyleCnt="0"/>
      <dgm:spPr/>
    </dgm:pt>
    <dgm:pt modelId="{8DAA8D12-DD0D-F746-9337-99D2443DDD73}" type="pres">
      <dgm:prSet presAssocID="{6E93D0F6-E24A-2348-A58A-EB9D1BAE5530}" presName="level" presStyleLbl="node1" presStyleIdx="2" presStyleCnt="3">
        <dgm:presLayoutVars>
          <dgm:chMax val="1"/>
          <dgm:bulletEnabled val="1"/>
        </dgm:presLayoutVars>
      </dgm:prSet>
      <dgm:spPr/>
    </dgm:pt>
    <dgm:pt modelId="{A1CE5073-F807-2846-925C-DFC9DB6FDB7D}" type="pres">
      <dgm:prSet presAssocID="{6E93D0F6-E24A-2348-A58A-EB9D1BAE5530}" presName="levelTx" presStyleLbl="revTx" presStyleIdx="0" presStyleCnt="0">
        <dgm:presLayoutVars>
          <dgm:chMax val="1"/>
          <dgm:bulletEnabled val="1"/>
        </dgm:presLayoutVars>
      </dgm:prSet>
      <dgm:spPr/>
    </dgm:pt>
  </dgm:ptLst>
  <dgm:cxnLst>
    <dgm:cxn modelId="{6E725011-5661-9E40-B3A5-8AB0937C0FFE}" type="presOf" srcId="{353F26C6-426E-4643-8FF5-B76366C9B9D6}" destId="{1522EB9B-D407-2E42-BC01-8225465E7622}" srcOrd="0" destOrd="0" presId="urn:microsoft.com/office/officeart/2005/8/layout/pyramid1"/>
    <dgm:cxn modelId="{CA286162-8E97-944D-B2ED-6CB83838841C}" type="presOf" srcId="{FF3DEA99-B518-8A4B-951E-008BCED48AFD}" destId="{EF6D9BED-8722-3244-8730-F3249788F6DB}" srcOrd="1" destOrd="0" presId="urn:microsoft.com/office/officeart/2005/8/layout/pyramid1"/>
    <dgm:cxn modelId="{186FE56C-C69E-5440-BD48-B02B3E4B1525}" type="presOf" srcId="{F9C45448-AEB9-7D44-BCC4-7417E71C231F}" destId="{0F927652-E0AF-0A4A-AF5A-FC0D4D3B6CD6}" srcOrd="0" destOrd="0" presId="urn:microsoft.com/office/officeart/2005/8/layout/pyramid1"/>
    <dgm:cxn modelId="{873B4A74-A241-A94B-9054-55DB605353E6}" srcId="{353F26C6-426E-4643-8FF5-B76366C9B9D6}" destId="{6E93D0F6-E24A-2348-A58A-EB9D1BAE5530}" srcOrd="2" destOrd="0" parTransId="{52E977AD-8FE8-584C-9299-B363AA2DC5F1}" sibTransId="{F3F6FDC1-0E49-1F41-BEBC-124F963C05EF}"/>
    <dgm:cxn modelId="{5ED96D81-7E12-E440-9FD8-705BEE96F661}" type="presOf" srcId="{F9C45448-AEB9-7D44-BCC4-7417E71C231F}" destId="{5FE8F78B-A149-6949-89C2-E7A4DF2C28E2}" srcOrd="1" destOrd="0" presId="urn:microsoft.com/office/officeart/2005/8/layout/pyramid1"/>
    <dgm:cxn modelId="{59A6CF95-FB18-004B-845A-E71D8F66A31D}" type="presOf" srcId="{FF3DEA99-B518-8A4B-951E-008BCED48AFD}" destId="{FE5F7820-2F55-4549-8AAE-7928BD8563B2}" srcOrd="0" destOrd="0" presId="urn:microsoft.com/office/officeart/2005/8/layout/pyramid1"/>
    <dgm:cxn modelId="{4C3F20C7-7693-9A4A-A4C0-98F582BBFFD7}" type="presOf" srcId="{6E93D0F6-E24A-2348-A58A-EB9D1BAE5530}" destId="{8DAA8D12-DD0D-F746-9337-99D2443DDD73}" srcOrd="0" destOrd="0" presId="urn:microsoft.com/office/officeart/2005/8/layout/pyramid1"/>
    <dgm:cxn modelId="{3DF408DB-C9CB-624B-810F-CA144A7EB784}" type="presOf" srcId="{6E93D0F6-E24A-2348-A58A-EB9D1BAE5530}" destId="{A1CE5073-F807-2846-925C-DFC9DB6FDB7D}" srcOrd="1" destOrd="0" presId="urn:microsoft.com/office/officeart/2005/8/layout/pyramid1"/>
    <dgm:cxn modelId="{37DB2DDB-69F4-6B47-AD3E-334C481DCAEE}" srcId="{353F26C6-426E-4643-8FF5-B76366C9B9D6}" destId="{F9C45448-AEB9-7D44-BCC4-7417E71C231F}" srcOrd="0" destOrd="0" parTransId="{EB7BCC8E-9692-5248-A513-E1A1BD8571C0}" sibTransId="{83CE3E90-02AF-E544-89F6-7A412244E9FB}"/>
    <dgm:cxn modelId="{10DB5AE0-4015-3947-BCA0-4003199DF1A1}" srcId="{353F26C6-426E-4643-8FF5-B76366C9B9D6}" destId="{FF3DEA99-B518-8A4B-951E-008BCED48AFD}" srcOrd="1" destOrd="0" parTransId="{F3B4A9C7-0E3E-3E41-8342-D89DAC9CF575}" sibTransId="{AE92F168-EF18-A241-893E-029FE5F9EA24}"/>
    <dgm:cxn modelId="{1F6630BD-C742-F741-9F4D-7C3D7635360F}" type="presParOf" srcId="{1522EB9B-D407-2E42-BC01-8225465E7622}" destId="{2F03E481-3061-544E-BCDA-8C39A0122C94}" srcOrd="0" destOrd="0" presId="urn:microsoft.com/office/officeart/2005/8/layout/pyramid1"/>
    <dgm:cxn modelId="{06DBDCD8-2293-404A-9620-67CE6114803B}" type="presParOf" srcId="{2F03E481-3061-544E-BCDA-8C39A0122C94}" destId="{0F927652-E0AF-0A4A-AF5A-FC0D4D3B6CD6}" srcOrd="0" destOrd="0" presId="urn:microsoft.com/office/officeart/2005/8/layout/pyramid1"/>
    <dgm:cxn modelId="{FB82380C-ECDD-9B4B-B00F-90D12C1CE5ED}" type="presParOf" srcId="{2F03E481-3061-544E-BCDA-8C39A0122C94}" destId="{5FE8F78B-A149-6949-89C2-E7A4DF2C28E2}" srcOrd="1" destOrd="0" presId="urn:microsoft.com/office/officeart/2005/8/layout/pyramid1"/>
    <dgm:cxn modelId="{17F43656-461B-3140-85DC-AD0B2C333F33}" type="presParOf" srcId="{1522EB9B-D407-2E42-BC01-8225465E7622}" destId="{1058BB07-4255-FE44-9FA0-851149E5D2C1}" srcOrd="1" destOrd="0" presId="urn:microsoft.com/office/officeart/2005/8/layout/pyramid1"/>
    <dgm:cxn modelId="{77B1C649-F43C-2A46-989F-806701D34074}" type="presParOf" srcId="{1058BB07-4255-FE44-9FA0-851149E5D2C1}" destId="{FE5F7820-2F55-4549-8AAE-7928BD8563B2}" srcOrd="0" destOrd="0" presId="urn:microsoft.com/office/officeart/2005/8/layout/pyramid1"/>
    <dgm:cxn modelId="{EEEB086F-82AF-AF4A-8EC1-E63D0E389E3D}" type="presParOf" srcId="{1058BB07-4255-FE44-9FA0-851149E5D2C1}" destId="{EF6D9BED-8722-3244-8730-F3249788F6DB}" srcOrd="1" destOrd="0" presId="urn:microsoft.com/office/officeart/2005/8/layout/pyramid1"/>
    <dgm:cxn modelId="{DD7B7B7F-3CF8-BD47-A8E5-6B2A2DCC2A25}" type="presParOf" srcId="{1522EB9B-D407-2E42-BC01-8225465E7622}" destId="{C3F9D496-8332-4649-9CD1-5E53D10CA89F}" srcOrd="2" destOrd="0" presId="urn:microsoft.com/office/officeart/2005/8/layout/pyramid1"/>
    <dgm:cxn modelId="{C38C8C4B-305C-E247-9A2E-9FE92C2615B8}" type="presParOf" srcId="{C3F9D496-8332-4649-9CD1-5E53D10CA89F}" destId="{8DAA8D12-DD0D-F746-9337-99D2443DDD73}" srcOrd="0" destOrd="0" presId="urn:microsoft.com/office/officeart/2005/8/layout/pyramid1"/>
    <dgm:cxn modelId="{BCA26D57-1AC4-7A48-8218-3A44FB33AEF5}" type="presParOf" srcId="{C3F9D496-8332-4649-9CD1-5E53D10CA89F}" destId="{A1CE5073-F807-2846-925C-DFC9DB6FDB7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27652-E0AF-0A4A-AF5A-FC0D4D3B6CD6}">
      <dsp:nvSpPr>
        <dsp:cNvPr id="0" name=""/>
        <dsp:cNvSpPr/>
      </dsp:nvSpPr>
      <dsp:spPr>
        <a:xfrm>
          <a:off x="2709333" y="0"/>
          <a:ext cx="2709333" cy="1806222"/>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Critical</a:t>
          </a:r>
          <a:r>
            <a:rPr lang="en-US" sz="6500" kern="1200" dirty="0"/>
            <a:t> </a:t>
          </a:r>
        </a:p>
      </dsp:txBody>
      <dsp:txXfrm>
        <a:off x="2709333" y="0"/>
        <a:ext cx="2709333" cy="1806222"/>
      </dsp:txXfrm>
    </dsp:sp>
    <dsp:sp modelId="{FE5F7820-2F55-4549-8AAE-7928BD8563B2}">
      <dsp:nvSpPr>
        <dsp:cNvPr id="0" name=""/>
        <dsp:cNvSpPr/>
      </dsp:nvSpPr>
      <dsp:spPr>
        <a:xfrm>
          <a:off x="1354666" y="1806222"/>
          <a:ext cx="5418666" cy="1806222"/>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Severe</a:t>
          </a:r>
        </a:p>
      </dsp:txBody>
      <dsp:txXfrm>
        <a:off x="2302933" y="1806222"/>
        <a:ext cx="3522133" cy="1806222"/>
      </dsp:txXfrm>
    </dsp:sp>
    <dsp:sp modelId="{8DAA8D12-DD0D-F746-9337-99D2443DDD73}">
      <dsp:nvSpPr>
        <dsp:cNvPr id="0" name=""/>
        <dsp:cNvSpPr/>
      </dsp:nvSpPr>
      <dsp:spPr>
        <a:xfrm>
          <a:off x="0" y="3612444"/>
          <a:ext cx="8128000" cy="1806222"/>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Mild</a:t>
          </a:r>
        </a:p>
      </dsp:txBody>
      <dsp:txXfrm>
        <a:off x="1422399" y="3612444"/>
        <a:ext cx="5283200" cy="18062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59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lvl1pPr>
              <a:spcBef>
                <a:spcPts val="0"/>
              </a:spcBef>
              <a:defRPr sz="1600"/>
            </a:lvl1pPr>
          </a:lstStyle>
          <a:p>
            <a:r>
              <a:t>Hospitalization depends on patient factors such as social situations, ability to follow up and resources.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xfrm>
            <a:off x="381000" y="685800"/>
            <a:ext cx="6096000" cy="3429000"/>
          </a:xfrm>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t>* Non-severe pneumonia or low risk pneumonia could be treated at home in select patients with careful monitoring. </a:t>
            </a:r>
          </a:p>
        </p:txBody>
      </p:sp>
    </p:spTree>
    <p:extLst>
      <p:ext uri="{BB962C8B-B14F-4D97-AF65-F5344CB8AC3E}">
        <p14:creationId xmlns:p14="http://schemas.microsoft.com/office/powerpoint/2010/main" val="1175351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9" name="Rectangle 6"/>
          <p:cNvSpPr/>
          <p:nvPr/>
        </p:nvSpPr>
        <p:spPr>
          <a:xfrm>
            <a:off x="0" y="-27385"/>
            <a:ext cx="12192000" cy="1196819"/>
          </a:xfrm>
          <a:prstGeom prst="rect">
            <a:avLst/>
          </a:prstGeom>
          <a:solidFill>
            <a:srgbClr val="1E7FB8"/>
          </a:solidFill>
          <a:ln w="12700">
            <a:miter lim="400000"/>
          </a:ln>
        </p:spPr>
        <p:txBody>
          <a:bodyPr lIns="45719" rIns="45719" anchor="ctr"/>
          <a:lstStyle/>
          <a:p>
            <a:pPr algn="ctr">
              <a:defRPr>
                <a:solidFill>
                  <a:srgbClr val="FFFFFF"/>
                </a:solidFill>
              </a:defRPr>
            </a:pPr>
            <a:endParaRPr/>
          </a:p>
        </p:txBody>
      </p:sp>
      <p:grpSp>
        <p:nvGrpSpPr>
          <p:cNvPr id="24" name="Group 8"/>
          <p:cNvGrpSpPr/>
          <p:nvPr/>
        </p:nvGrpSpPr>
        <p:grpSpPr>
          <a:xfrm>
            <a:off x="9111950" y="6150623"/>
            <a:ext cx="2424104" cy="564637"/>
            <a:chOff x="0" y="0"/>
            <a:chExt cx="2424103" cy="564636"/>
          </a:xfrm>
        </p:grpSpPr>
        <p:sp>
          <p:nvSpPr>
            <p:cNvPr id="20" name="TextBox 9"/>
            <p:cNvSpPr txBox="1"/>
            <p:nvPr/>
          </p:nvSpPr>
          <p:spPr>
            <a:xfrm>
              <a:off x="19199" y="0"/>
              <a:ext cx="2404904" cy="231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23" name="Group 10"/>
            <p:cNvGrpSpPr/>
            <p:nvPr/>
          </p:nvGrpSpPr>
          <p:grpSpPr>
            <a:xfrm>
              <a:off x="-1" y="88041"/>
              <a:ext cx="2414504" cy="476596"/>
              <a:chOff x="0" y="0"/>
              <a:chExt cx="2414503" cy="476594"/>
            </a:xfrm>
          </p:grpSpPr>
          <p:sp>
            <p:nvSpPr>
              <p:cNvPr id="21" name="TextBox 11"/>
              <p:cNvSpPr txBox="1"/>
              <p:nvPr/>
            </p:nvSpPr>
            <p:spPr>
              <a:xfrm>
                <a:off x="1291200" y="220054"/>
                <a:ext cx="1094118" cy="25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22" name="TextBox 12"/>
              <p:cNvSpPr txBox="1"/>
              <p:nvPr/>
            </p:nvSpPr>
            <p:spPr>
              <a:xfrm>
                <a:off x="0" y="0"/>
                <a:ext cx="2414503"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25" name="Straight Connector 15"/>
          <p:cNvSpPr/>
          <p:nvPr/>
        </p:nvSpPr>
        <p:spPr>
          <a:xfrm>
            <a:off x="-12289" y="6021287"/>
            <a:ext cx="12204289" cy="1"/>
          </a:xfrm>
          <a:prstGeom prst="line">
            <a:avLst/>
          </a:prstGeom>
          <a:ln w="25400">
            <a:solidFill>
              <a:srgbClr val="4A7EBB"/>
            </a:solidFill>
          </a:ln>
        </p:spPr>
        <p:txBody>
          <a:bodyPr lIns="45719" rIns="45719"/>
          <a:lstStyle/>
          <a:p>
            <a:endParaRPr/>
          </a:p>
        </p:txBody>
      </p:sp>
      <p:pic>
        <p:nvPicPr>
          <p:cNvPr id="26" name="Picture 14" descr="Picture 14"/>
          <p:cNvPicPr>
            <a:picLocks noChangeAspect="1"/>
          </p:cNvPicPr>
          <p:nvPr/>
        </p:nvPicPr>
        <p:blipFill>
          <a:blip r:embed="rId2"/>
          <a:stretch>
            <a:fillRect/>
          </a:stretch>
        </p:blipFill>
        <p:spPr>
          <a:xfrm>
            <a:off x="609600" y="6096000"/>
            <a:ext cx="2285531" cy="699536"/>
          </a:xfrm>
          <a:prstGeom prst="rect">
            <a:avLst/>
          </a:prstGeom>
          <a:ln w="12700">
            <a:miter lim="400000"/>
          </a:ln>
        </p:spPr>
      </p:pic>
      <p:sp>
        <p:nvSpPr>
          <p:cNvPr id="27" name="Rectangle 8"/>
          <p:cNvSpPr/>
          <p:nvPr/>
        </p:nvSpPr>
        <p:spPr>
          <a:xfrm>
            <a:off x="0" y="-99392"/>
            <a:ext cx="12192000" cy="1368152"/>
          </a:xfrm>
          <a:prstGeom prst="rect">
            <a:avLst/>
          </a:prstGeom>
          <a:solidFill>
            <a:srgbClr val="FFFFFF"/>
          </a:solidFill>
          <a:ln w="12700">
            <a:miter lim="400000"/>
          </a:ln>
        </p:spPr>
        <p:txBody>
          <a:bodyPr lIns="45719" rIns="45719" anchor="ctr"/>
          <a:lstStyle/>
          <a:p>
            <a:pPr algn="ctr">
              <a:defRPr>
                <a:solidFill>
                  <a:srgbClr val="BFBFBF"/>
                </a:solidFill>
              </a:defRPr>
            </a:pPr>
            <a:endParaRPr/>
          </a:p>
        </p:txBody>
      </p:sp>
      <p:sp>
        <p:nvSpPr>
          <p:cNvPr id="28" name="Title Text"/>
          <p:cNvSpPr txBox="1">
            <a:spLocks noGrp="1"/>
          </p:cNvSpPr>
          <p:nvPr>
            <p:ph type="title"/>
          </p:nvPr>
        </p:nvSpPr>
        <p:spPr>
          <a:xfrm>
            <a:off x="1828800" y="1844824"/>
            <a:ext cx="10363200" cy="1470026"/>
          </a:xfrm>
          <a:prstGeom prst="rect">
            <a:avLst/>
          </a:prstGeom>
        </p:spPr>
        <p:txBody>
          <a:bodyPr/>
          <a:lstStyle>
            <a:lvl1pPr>
              <a:defRPr sz="4400">
                <a:effectLst>
                  <a:outerShdw blurRad="38100" dist="38100" dir="2700000" rotWithShape="0">
                    <a:srgbClr val="000000">
                      <a:alpha val="43137"/>
                    </a:srgbClr>
                  </a:outerShdw>
                </a:effectLst>
              </a:defRPr>
            </a:lvl1pPr>
          </a:lstStyle>
          <a:p>
            <a:r>
              <a:t>Title Text</a:t>
            </a:r>
          </a:p>
        </p:txBody>
      </p:sp>
      <p:sp>
        <p:nvSpPr>
          <p:cNvPr id="29" name="Body Level One…"/>
          <p:cNvSpPr txBox="1">
            <a:spLocks noGrp="1"/>
          </p:cNvSpPr>
          <p:nvPr>
            <p:ph type="body" sz="quarter" idx="1"/>
          </p:nvPr>
        </p:nvSpPr>
        <p:spPr>
          <a:xfrm>
            <a:off x="1828800" y="2962188"/>
            <a:ext cx="8534400" cy="792089"/>
          </a:xfrm>
          <a:prstGeom prst="rect">
            <a:avLst/>
          </a:prstGeom>
        </p:spPr>
        <p:txBody>
          <a:bodyPr/>
          <a:lstStyle>
            <a:lvl1pPr marL="0" indent="0">
              <a:spcBef>
                <a:spcPts val="400"/>
              </a:spcBef>
              <a:buSzTx/>
              <a:buFontTx/>
              <a:buNone/>
              <a:defRPr sz="2000" b="1">
                <a:solidFill>
                  <a:srgbClr val="888888"/>
                </a:solidFill>
              </a:defRPr>
            </a:lvl1pPr>
            <a:lvl2pPr marL="0" indent="457200">
              <a:spcBef>
                <a:spcPts val="400"/>
              </a:spcBef>
              <a:buSzTx/>
              <a:buFontTx/>
              <a:buNone/>
              <a:defRPr sz="2000" b="1">
                <a:solidFill>
                  <a:srgbClr val="888888"/>
                </a:solidFill>
              </a:defRPr>
            </a:lvl2pPr>
            <a:lvl3pPr marL="0" indent="914400">
              <a:spcBef>
                <a:spcPts val="400"/>
              </a:spcBef>
              <a:buSzTx/>
              <a:buFontTx/>
              <a:buNone/>
              <a:defRPr sz="2000" b="1">
                <a:solidFill>
                  <a:srgbClr val="888888"/>
                </a:solidFill>
              </a:defRPr>
            </a:lvl3pPr>
            <a:lvl4pPr marL="0" indent="1371600">
              <a:spcBef>
                <a:spcPts val="400"/>
              </a:spcBef>
              <a:buSzTx/>
              <a:buFontTx/>
              <a:buNone/>
              <a:defRPr sz="2000" b="1">
                <a:solidFill>
                  <a:srgbClr val="888888"/>
                </a:solidFill>
              </a:defRPr>
            </a:lvl4pPr>
            <a:lvl5pPr marL="0" indent="1828800">
              <a:spcBef>
                <a:spcPts val="400"/>
              </a:spcBef>
              <a:buSzTx/>
              <a:buFontTx/>
              <a:buNone/>
              <a:defRPr sz="2000" b="1">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0" name="Rectangle 9"/>
          <p:cNvSpPr/>
          <p:nvPr/>
        </p:nvSpPr>
        <p:spPr>
          <a:xfrm>
            <a:off x="0" y="5489847"/>
            <a:ext cx="12192000" cy="1368153"/>
          </a:xfrm>
          <a:prstGeom prst="rect">
            <a:avLst/>
          </a:prstGeom>
          <a:solidFill>
            <a:srgbClr val="FFFFFF"/>
          </a:solidFill>
          <a:ln w="12700">
            <a:miter lim="400000"/>
          </a:ln>
        </p:spPr>
        <p:txBody>
          <a:bodyPr lIns="45719" rIns="45719" anchor="ctr"/>
          <a:lstStyle/>
          <a:p>
            <a:pPr algn="ctr">
              <a:defRPr>
                <a:solidFill>
                  <a:srgbClr val="BFBFBF"/>
                </a:solidFill>
              </a:defRPr>
            </a:pP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Date Placeholder 2">
            <a:extLst>
              <a:ext uri="{FF2B5EF4-FFF2-40B4-BE49-F238E27FC236}">
                <a16:creationId xmlns:a16="http://schemas.microsoft.com/office/drawing/2014/main" id="{5A5005F5-7D17-465E-9FED-3CC166D12DA8}"/>
              </a:ext>
            </a:extLst>
          </p:cNvPr>
          <p:cNvSpPr txBox="1"/>
          <p:nvPr userDrawn="1"/>
        </p:nvSpPr>
        <p:spPr>
          <a:xfrm>
            <a:off x="9392919" y="80576"/>
            <a:ext cx="2753362"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solidFill>
                  <a:srgbClr val="FFFFFF"/>
                </a:solidFill>
                <a:latin typeface="Segoe Condensed"/>
                <a:ea typeface="Segoe Condensed"/>
                <a:cs typeface="Segoe Condensed"/>
                <a:sym typeface="Segoe Condensed"/>
              </a:defRPr>
            </a:lvl1pPr>
          </a:lstStyle>
          <a:p>
            <a:r>
              <a:rPr lang="en-US" dirty="0"/>
              <a:t>9 March 2020</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7" name="Title Text"/>
          <p:cNvSpPr txBox="1">
            <a:spLocks noGrp="1"/>
          </p:cNvSpPr>
          <p:nvPr>
            <p:ph type="title"/>
          </p:nvPr>
        </p:nvSpPr>
        <p:spPr>
          <a:xfrm>
            <a:off x="963084" y="4406901"/>
            <a:ext cx="10363201" cy="1362076"/>
          </a:xfrm>
          <a:prstGeom prst="rect">
            <a:avLst/>
          </a:prstGeom>
        </p:spPr>
        <p:txBody>
          <a:bodyPr anchor="t"/>
          <a:lstStyle>
            <a:lvl1pPr>
              <a:defRPr sz="4000" cap="all">
                <a:solidFill>
                  <a:srgbClr val="0070C0"/>
                </a:solidFill>
              </a:defRPr>
            </a:lvl1pPr>
          </a:lstStyle>
          <a:p>
            <a:r>
              <a:t>Title Text</a:t>
            </a:r>
          </a:p>
        </p:txBody>
      </p:sp>
      <p:sp>
        <p:nvSpPr>
          <p:cNvPr id="48"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b="1">
                <a:solidFill>
                  <a:srgbClr val="888888"/>
                </a:solidFill>
              </a:defRPr>
            </a:lvl1pPr>
            <a:lvl2pPr marL="0" indent="457200">
              <a:spcBef>
                <a:spcPts val="400"/>
              </a:spcBef>
              <a:buSzTx/>
              <a:buFontTx/>
              <a:buNone/>
              <a:defRPr sz="2000" b="1">
                <a:solidFill>
                  <a:srgbClr val="888888"/>
                </a:solidFill>
              </a:defRPr>
            </a:lvl2pPr>
            <a:lvl3pPr marL="0" indent="914400">
              <a:spcBef>
                <a:spcPts val="400"/>
              </a:spcBef>
              <a:buSzTx/>
              <a:buFontTx/>
              <a:buNone/>
              <a:defRPr sz="2000" b="1">
                <a:solidFill>
                  <a:srgbClr val="888888"/>
                </a:solidFill>
              </a:defRPr>
            </a:lvl3pPr>
            <a:lvl4pPr marL="0" indent="1371600">
              <a:spcBef>
                <a:spcPts val="400"/>
              </a:spcBef>
              <a:buSzTx/>
              <a:buFontTx/>
              <a:buNone/>
              <a:defRPr sz="2000" b="1">
                <a:solidFill>
                  <a:srgbClr val="888888"/>
                </a:solidFill>
              </a:defRPr>
            </a:lvl4pPr>
            <a:lvl5pPr marL="0" indent="1828800">
              <a:spcBef>
                <a:spcPts val="400"/>
              </a:spcBef>
              <a:buSzTx/>
              <a:buFontTx/>
              <a:buNone/>
              <a:defRPr sz="2000" b="1">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Date Placeholder 2">
            <a:extLst>
              <a:ext uri="{FF2B5EF4-FFF2-40B4-BE49-F238E27FC236}">
                <a16:creationId xmlns:a16="http://schemas.microsoft.com/office/drawing/2014/main" id="{9C6D6E26-14CE-4083-A18A-D1BC48C43C7B}"/>
              </a:ext>
            </a:extLst>
          </p:cNvPr>
          <p:cNvSpPr txBox="1"/>
          <p:nvPr userDrawn="1"/>
        </p:nvSpPr>
        <p:spPr>
          <a:xfrm>
            <a:off x="9392919" y="80576"/>
            <a:ext cx="2753362"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solidFill>
                  <a:srgbClr val="FFFFFF"/>
                </a:solidFill>
                <a:latin typeface="Segoe Condensed"/>
                <a:ea typeface="Segoe Condensed"/>
                <a:cs typeface="Segoe Condensed"/>
                <a:sym typeface="Segoe Condensed"/>
              </a:defRPr>
            </a:lvl1pPr>
          </a:lstStyle>
          <a:p>
            <a:r>
              <a:rPr lang="en-US" dirty="0"/>
              <a:t>9 March 2020</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6" name="Rectangle 6"/>
          <p:cNvSpPr/>
          <p:nvPr/>
        </p:nvSpPr>
        <p:spPr>
          <a:xfrm>
            <a:off x="0" y="-27385"/>
            <a:ext cx="12192000" cy="1196819"/>
          </a:xfrm>
          <a:prstGeom prst="rect">
            <a:avLst/>
          </a:prstGeom>
          <a:solidFill>
            <a:srgbClr val="1E7FB8"/>
          </a:solidFill>
          <a:ln w="12700">
            <a:miter lim="400000"/>
          </a:ln>
        </p:spPr>
        <p:txBody>
          <a:bodyPr lIns="45719" rIns="45719" anchor="ctr"/>
          <a:lstStyle/>
          <a:p>
            <a:pPr algn="ctr">
              <a:defRPr>
                <a:solidFill>
                  <a:srgbClr val="FFFFFF"/>
                </a:solidFill>
              </a:defRPr>
            </a:pPr>
            <a:endParaRPr/>
          </a:p>
        </p:txBody>
      </p:sp>
      <p:grpSp>
        <p:nvGrpSpPr>
          <p:cNvPr id="61" name="Group 8"/>
          <p:cNvGrpSpPr/>
          <p:nvPr/>
        </p:nvGrpSpPr>
        <p:grpSpPr>
          <a:xfrm>
            <a:off x="9111950" y="6150623"/>
            <a:ext cx="2424104" cy="564637"/>
            <a:chOff x="0" y="0"/>
            <a:chExt cx="2424103" cy="564636"/>
          </a:xfrm>
        </p:grpSpPr>
        <p:sp>
          <p:nvSpPr>
            <p:cNvPr id="57" name="TextBox 9"/>
            <p:cNvSpPr txBox="1"/>
            <p:nvPr/>
          </p:nvSpPr>
          <p:spPr>
            <a:xfrm>
              <a:off x="19199" y="0"/>
              <a:ext cx="2404904" cy="231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60" name="Group 10"/>
            <p:cNvGrpSpPr/>
            <p:nvPr/>
          </p:nvGrpSpPr>
          <p:grpSpPr>
            <a:xfrm>
              <a:off x="-1" y="88041"/>
              <a:ext cx="2414504" cy="476596"/>
              <a:chOff x="0" y="0"/>
              <a:chExt cx="2414503" cy="476594"/>
            </a:xfrm>
          </p:grpSpPr>
          <p:sp>
            <p:nvSpPr>
              <p:cNvPr id="58" name="TextBox 11"/>
              <p:cNvSpPr txBox="1"/>
              <p:nvPr/>
            </p:nvSpPr>
            <p:spPr>
              <a:xfrm>
                <a:off x="1291200" y="220054"/>
                <a:ext cx="1094118" cy="25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59" name="TextBox 12"/>
              <p:cNvSpPr txBox="1"/>
              <p:nvPr/>
            </p:nvSpPr>
            <p:spPr>
              <a:xfrm>
                <a:off x="0" y="0"/>
                <a:ext cx="2414503"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62" name="Straight Connector 15"/>
          <p:cNvSpPr/>
          <p:nvPr/>
        </p:nvSpPr>
        <p:spPr>
          <a:xfrm>
            <a:off x="-12289" y="6021287"/>
            <a:ext cx="12204289" cy="1"/>
          </a:xfrm>
          <a:prstGeom prst="line">
            <a:avLst/>
          </a:prstGeom>
          <a:ln w="25400">
            <a:solidFill>
              <a:srgbClr val="4A7EBB"/>
            </a:solidFill>
          </a:ln>
        </p:spPr>
        <p:txBody>
          <a:bodyPr lIns="45719" rIns="45719"/>
          <a:lstStyle/>
          <a:p>
            <a:endParaRPr/>
          </a:p>
        </p:txBody>
      </p:sp>
      <p:pic>
        <p:nvPicPr>
          <p:cNvPr id="63" name="Picture 14" descr="Picture 14"/>
          <p:cNvPicPr>
            <a:picLocks noChangeAspect="1"/>
          </p:cNvPicPr>
          <p:nvPr/>
        </p:nvPicPr>
        <p:blipFill>
          <a:blip r:embed="rId2"/>
          <a:stretch>
            <a:fillRect/>
          </a:stretch>
        </p:blipFill>
        <p:spPr>
          <a:xfrm>
            <a:off x="609600" y="6096000"/>
            <a:ext cx="2285531" cy="699536"/>
          </a:xfrm>
          <a:prstGeom prst="rect">
            <a:avLst/>
          </a:prstGeom>
          <a:ln w="12700">
            <a:miter lim="400000"/>
          </a:ln>
        </p:spPr>
      </p:pic>
      <p:sp>
        <p:nvSpPr>
          <p:cNvPr id="64" name="Title Text"/>
          <p:cNvSpPr txBox="1">
            <a:spLocks noGrp="1"/>
          </p:cNvSpPr>
          <p:nvPr>
            <p:ph type="title"/>
          </p:nvPr>
        </p:nvSpPr>
        <p:spPr>
          <a:xfrm>
            <a:off x="609600" y="274638"/>
            <a:ext cx="10972800" cy="1143001"/>
          </a:xfrm>
          <a:prstGeom prst="rect">
            <a:avLst/>
          </a:prstGeom>
        </p:spPr>
        <p:txBody>
          <a:bodyPr/>
          <a:lstStyle>
            <a:lvl1pPr>
              <a:defRPr sz="4400"/>
            </a:lvl1pPr>
          </a:lstStyle>
          <a:p>
            <a:r>
              <a:t>Title Text</a:t>
            </a:r>
          </a:p>
        </p:txBody>
      </p:sp>
      <p:sp>
        <p:nvSpPr>
          <p:cNvPr id="65" name="Body Level One…"/>
          <p:cNvSpPr txBox="1">
            <a:spLocks noGrp="1"/>
          </p:cNvSpPr>
          <p:nvPr>
            <p:ph type="body" sz="half" idx="1"/>
          </p:nvPr>
        </p:nvSpPr>
        <p:spPr>
          <a:xfrm>
            <a:off x="609600" y="1600200"/>
            <a:ext cx="5384800" cy="4525964"/>
          </a:xfrm>
          <a:prstGeom prst="rect">
            <a:avLst/>
          </a:prstGeom>
        </p:spPr>
        <p:txBody>
          <a:bodyPr/>
          <a:lstStyle>
            <a:lvl1pPr>
              <a:spcBef>
                <a:spcPts val="600"/>
              </a:spcBef>
              <a:defRPr sz="2800" b="1"/>
            </a:lvl1pPr>
            <a:lvl2pPr marL="790575" indent="-333375">
              <a:spcBef>
                <a:spcPts val="600"/>
              </a:spcBef>
              <a:defRPr sz="2800" b="1"/>
            </a:lvl2pPr>
            <a:lvl3pPr marL="1234439" indent="-320039">
              <a:spcBef>
                <a:spcPts val="600"/>
              </a:spcBef>
              <a:defRPr sz="2800" b="1"/>
            </a:lvl3pPr>
            <a:lvl4pPr marL="1727200" indent="-355600">
              <a:spcBef>
                <a:spcPts val="600"/>
              </a:spcBef>
              <a:defRPr sz="2800" b="1"/>
            </a:lvl4pPr>
            <a:lvl5pPr marL="2184400" indent="-355600">
              <a:spcBef>
                <a:spcPts val="600"/>
              </a:spcBef>
              <a:defRPr sz="2800" b="1"/>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3" name="Rectangle 6"/>
          <p:cNvSpPr/>
          <p:nvPr/>
        </p:nvSpPr>
        <p:spPr>
          <a:xfrm>
            <a:off x="0" y="-27385"/>
            <a:ext cx="12192000" cy="1196819"/>
          </a:xfrm>
          <a:prstGeom prst="rect">
            <a:avLst/>
          </a:prstGeom>
          <a:solidFill>
            <a:srgbClr val="1E7FB8"/>
          </a:solidFill>
          <a:ln w="12700">
            <a:miter lim="400000"/>
          </a:ln>
        </p:spPr>
        <p:txBody>
          <a:bodyPr lIns="45719" rIns="45719" anchor="ctr"/>
          <a:lstStyle/>
          <a:p>
            <a:pPr algn="ctr">
              <a:defRPr>
                <a:solidFill>
                  <a:srgbClr val="FFFFFF"/>
                </a:solidFill>
              </a:defRPr>
            </a:pPr>
            <a:endParaRPr/>
          </a:p>
        </p:txBody>
      </p:sp>
      <p:grpSp>
        <p:nvGrpSpPr>
          <p:cNvPr id="78" name="Group 8"/>
          <p:cNvGrpSpPr/>
          <p:nvPr/>
        </p:nvGrpSpPr>
        <p:grpSpPr>
          <a:xfrm>
            <a:off x="9111950" y="6150623"/>
            <a:ext cx="2424104" cy="564637"/>
            <a:chOff x="0" y="0"/>
            <a:chExt cx="2424103" cy="564636"/>
          </a:xfrm>
        </p:grpSpPr>
        <p:sp>
          <p:nvSpPr>
            <p:cNvPr id="74" name="TextBox 9"/>
            <p:cNvSpPr txBox="1"/>
            <p:nvPr/>
          </p:nvSpPr>
          <p:spPr>
            <a:xfrm>
              <a:off x="19199" y="0"/>
              <a:ext cx="2404904" cy="231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77" name="Group 10"/>
            <p:cNvGrpSpPr/>
            <p:nvPr/>
          </p:nvGrpSpPr>
          <p:grpSpPr>
            <a:xfrm>
              <a:off x="-1" y="88041"/>
              <a:ext cx="2414504" cy="476596"/>
              <a:chOff x="0" y="0"/>
              <a:chExt cx="2414503" cy="476594"/>
            </a:xfrm>
          </p:grpSpPr>
          <p:sp>
            <p:nvSpPr>
              <p:cNvPr id="75" name="TextBox 11"/>
              <p:cNvSpPr txBox="1"/>
              <p:nvPr/>
            </p:nvSpPr>
            <p:spPr>
              <a:xfrm>
                <a:off x="1291200" y="220054"/>
                <a:ext cx="1094118" cy="25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76" name="TextBox 12"/>
              <p:cNvSpPr txBox="1"/>
              <p:nvPr/>
            </p:nvSpPr>
            <p:spPr>
              <a:xfrm>
                <a:off x="0" y="0"/>
                <a:ext cx="2414503"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79" name="Straight Connector 15"/>
          <p:cNvSpPr/>
          <p:nvPr/>
        </p:nvSpPr>
        <p:spPr>
          <a:xfrm>
            <a:off x="-12289" y="6021287"/>
            <a:ext cx="12204289" cy="1"/>
          </a:xfrm>
          <a:prstGeom prst="line">
            <a:avLst/>
          </a:prstGeom>
          <a:ln w="25400">
            <a:solidFill>
              <a:srgbClr val="4A7EBB"/>
            </a:solidFill>
          </a:ln>
        </p:spPr>
        <p:txBody>
          <a:bodyPr lIns="45719" rIns="45719"/>
          <a:lstStyle/>
          <a:p>
            <a:endParaRPr/>
          </a:p>
        </p:txBody>
      </p:sp>
      <p:pic>
        <p:nvPicPr>
          <p:cNvPr id="80" name="Picture 14" descr="Picture 14"/>
          <p:cNvPicPr>
            <a:picLocks noChangeAspect="1"/>
          </p:cNvPicPr>
          <p:nvPr/>
        </p:nvPicPr>
        <p:blipFill>
          <a:blip r:embed="rId2"/>
          <a:stretch>
            <a:fillRect/>
          </a:stretch>
        </p:blipFill>
        <p:spPr>
          <a:xfrm>
            <a:off x="609600" y="6096000"/>
            <a:ext cx="2285531" cy="699536"/>
          </a:xfrm>
          <a:prstGeom prst="rect">
            <a:avLst/>
          </a:prstGeom>
          <a:ln w="12700">
            <a:miter lim="400000"/>
          </a:ln>
        </p:spPr>
      </p:pic>
      <p:sp>
        <p:nvSpPr>
          <p:cNvPr id="81" name="Title Text"/>
          <p:cNvSpPr txBox="1">
            <a:spLocks noGrp="1"/>
          </p:cNvSpPr>
          <p:nvPr>
            <p:ph type="title"/>
          </p:nvPr>
        </p:nvSpPr>
        <p:spPr>
          <a:xfrm>
            <a:off x="609600" y="274638"/>
            <a:ext cx="10972800" cy="1143001"/>
          </a:xfrm>
          <a:prstGeom prst="rect">
            <a:avLst/>
          </a:prstGeom>
        </p:spPr>
        <p:txBody>
          <a:bodyPr/>
          <a:lstStyle>
            <a:lvl1pPr>
              <a:defRPr sz="4400"/>
            </a:lvl1pPr>
          </a:lstStyle>
          <a:p>
            <a:r>
              <a:t>Title Text</a:t>
            </a:r>
          </a:p>
        </p:txBody>
      </p:sp>
      <p:sp>
        <p:nvSpPr>
          <p:cNvPr id="82" name="Body Level One…"/>
          <p:cNvSpPr txBox="1">
            <a:spLocks noGrp="1"/>
          </p:cNvSpPr>
          <p:nvPr>
            <p:ph type="body" sz="quarter" idx="1"/>
          </p:nvPr>
        </p:nvSpPr>
        <p:spPr>
          <a:xfrm>
            <a:off x="609600" y="1535112"/>
            <a:ext cx="5386917" cy="639763"/>
          </a:xfrm>
          <a:prstGeom prst="rect">
            <a:avLst/>
          </a:prstGeom>
        </p:spPr>
        <p:txBody>
          <a:bodyPr anchor="b"/>
          <a:lstStyle>
            <a:lvl1pPr marL="0" indent="0">
              <a:buSzTx/>
              <a:buFontTx/>
              <a:buNone/>
              <a:defRPr b="1">
                <a:solidFill>
                  <a:srgbClr val="0070C0"/>
                </a:solidFill>
              </a:defRPr>
            </a:lvl1pPr>
            <a:lvl2pPr marL="0" indent="457200">
              <a:buSzTx/>
              <a:buFontTx/>
              <a:buNone/>
              <a:defRPr b="1">
                <a:solidFill>
                  <a:srgbClr val="0070C0"/>
                </a:solidFill>
              </a:defRPr>
            </a:lvl2pPr>
            <a:lvl3pPr marL="0" indent="914400">
              <a:buSzTx/>
              <a:buFontTx/>
              <a:buNone/>
              <a:defRPr b="1">
                <a:solidFill>
                  <a:srgbClr val="0070C0"/>
                </a:solidFill>
              </a:defRPr>
            </a:lvl3pPr>
            <a:lvl4pPr marL="0" indent="1371600">
              <a:buSzTx/>
              <a:buFontTx/>
              <a:buNone/>
              <a:defRPr b="1">
                <a:solidFill>
                  <a:srgbClr val="0070C0"/>
                </a:solidFill>
              </a:defRPr>
            </a:lvl4pPr>
            <a:lvl5pPr marL="0" indent="1828800">
              <a:buSzTx/>
              <a:buFontTx/>
              <a:buNone/>
              <a:defRPr b="1">
                <a:solidFill>
                  <a:srgbClr val="0070C0"/>
                </a:solidFill>
              </a:defRPr>
            </a:lvl5pPr>
          </a:lstStyle>
          <a:p>
            <a:r>
              <a:t>Body Level One</a:t>
            </a:r>
          </a:p>
          <a:p>
            <a:pPr lvl="1"/>
            <a:r>
              <a:t>Body Level Two</a:t>
            </a:r>
          </a:p>
          <a:p>
            <a:pPr lvl="2"/>
            <a:r>
              <a:t>Body Level Three</a:t>
            </a:r>
          </a:p>
          <a:p>
            <a:pPr lvl="3"/>
            <a:r>
              <a:t>Body Level Four</a:t>
            </a:r>
          </a:p>
          <a:p>
            <a:pPr lvl="4"/>
            <a:r>
              <a:t>Body Level Five</a:t>
            </a:r>
          </a:p>
        </p:txBody>
      </p:sp>
      <p:sp>
        <p:nvSpPr>
          <p:cNvPr id="83" name="Text Placeholder 4"/>
          <p:cNvSpPr>
            <a:spLocks noGrp="1"/>
          </p:cNvSpPr>
          <p:nvPr>
            <p:ph type="body" sz="quarter" idx="13"/>
          </p:nvPr>
        </p:nvSpPr>
        <p:spPr>
          <a:xfrm>
            <a:off x="6193368" y="1535112"/>
            <a:ext cx="5389034" cy="639763"/>
          </a:xfrm>
          <a:prstGeom prst="rect">
            <a:avLst/>
          </a:prstGeom>
        </p:spPr>
        <p:txBody>
          <a:bodyPr anchor="b"/>
          <a:lstStyle/>
          <a:p>
            <a:pPr marL="0" indent="0">
              <a:buSzTx/>
              <a:buFontTx/>
              <a:buNone/>
              <a:defRPr b="1">
                <a:solidFill>
                  <a:srgbClr val="0070C0"/>
                </a:solidFill>
              </a:defRPr>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1" name="Rectangle 6"/>
          <p:cNvSpPr/>
          <p:nvPr/>
        </p:nvSpPr>
        <p:spPr>
          <a:xfrm>
            <a:off x="0" y="-27385"/>
            <a:ext cx="12192000" cy="1196819"/>
          </a:xfrm>
          <a:prstGeom prst="rect">
            <a:avLst/>
          </a:prstGeom>
          <a:solidFill>
            <a:srgbClr val="1E7FB8"/>
          </a:solidFill>
          <a:ln w="12700">
            <a:miter lim="400000"/>
          </a:ln>
        </p:spPr>
        <p:txBody>
          <a:bodyPr lIns="45719" rIns="45719" anchor="ctr"/>
          <a:lstStyle/>
          <a:p>
            <a:pPr algn="ctr">
              <a:defRPr>
                <a:solidFill>
                  <a:srgbClr val="FFFFFF"/>
                </a:solidFill>
              </a:defRPr>
            </a:pPr>
            <a:endParaRPr/>
          </a:p>
        </p:txBody>
      </p:sp>
      <p:grpSp>
        <p:nvGrpSpPr>
          <p:cNvPr id="96" name="Group 8"/>
          <p:cNvGrpSpPr/>
          <p:nvPr/>
        </p:nvGrpSpPr>
        <p:grpSpPr>
          <a:xfrm>
            <a:off x="9111950" y="6150623"/>
            <a:ext cx="2424104" cy="564637"/>
            <a:chOff x="0" y="0"/>
            <a:chExt cx="2424103" cy="564636"/>
          </a:xfrm>
        </p:grpSpPr>
        <p:sp>
          <p:nvSpPr>
            <p:cNvPr id="92" name="TextBox 9"/>
            <p:cNvSpPr txBox="1"/>
            <p:nvPr/>
          </p:nvSpPr>
          <p:spPr>
            <a:xfrm>
              <a:off x="19199" y="0"/>
              <a:ext cx="2404904" cy="231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95" name="Group 10"/>
            <p:cNvGrpSpPr/>
            <p:nvPr/>
          </p:nvGrpSpPr>
          <p:grpSpPr>
            <a:xfrm>
              <a:off x="-1" y="88041"/>
              <a:ext cx="2414504" cy="476596"/>
              <a:chOff x="0" y="0"/>
              <a:chExt cx="2414503" cy="476594"/>
            </a:xfrm>
          </p:grpSpPr>
          <p:sp>
            <p:nvSpPr>
              <p:cNvPr id="93" name="TextBox 11"/>
              <p:cNvSpPr txBox="1"/>
              <p:nvPr/>
            </p:nvSpPr>
            <p:spPr>
              <a:xfrm>
                <a:off x="1291200" y="220054"/>
                <a:ext cx="1094118" cy="25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94" name="TextBox 12"/>
              <p:cNvSpPr txBox="1"/>
              <p:nvPr/>
            </p:nvSpPr>
            <p:spPr>
              <a:xfrm>
                <a:off x="0" y="0"/>
                <a:ext cx="2414503"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97" name="Straight Connector 15"/>
          <p:cNvSpPr/>
          <p:nvPr/>
        </p:nvSpPr>
        <p:spPr>
          <a:xfrm>
            <a:off x="-12289" y="6021287"/>
            <a:ext cx="12204289" cy="1"/>
          </a:xfrm>
          <a:prstGeom prst="line">
            <a:avLst/>
          </a:prstGeom>
          <a:ln w="25400">
            <a:solidFill>
              <a:srgbClr val="4A7EBB"/>
            </a:solidFill>
          </a:ln>
        </p:spPr>
        <p:txBody>
          <a:bodyPr lIns="45719" rIns="45719"/>
          <a:lstStyle/>
          <a:p>
            <a:endParaRPr/>
          </a:p>
        </p:txBody>
      </p:sp>
      <p:pic>
        <p:nvPicPr>
          <p:cNvPr id="98" name="Picture 14" descr="Picture 14"/>
          <p:cNvPicPr>
            <a:picLocks noChangeAspect="1"/>
          </p:cNvPicPr>
          <p:nvPr/>
        </p:nvPicPr>
        <p:blipFill>
          <a:blip r:embed="rId2"/>
          <a:stretch>
            <a:fillRect/>
          </a:stretch>
        </p:blipFill>
        <p:spPr>
          <a:xfrm>
            <a:off x="609600" y="6096000"/>
            <a:ext cx="2285531" cy="699536"/>
          </a:xfrm>
          <a:prstGeom prst="rect">
            <a:avLst/>
          </a:prstGeom>
          <a:ln w="12700">
            <a:miter lim="400000"/>
          </a:ln>
        </p:spPr>
      </p:pic>
      <p:sp>
        <p:nvSpPr>
          <p:cNvPr id="99" name="Title Text"/>
          <p:cNvSpPr txBox="1">
            <a:spLocks noGrp="1"/>
          </p:cNvSpPr>
          <p:nvPr>
            <p:ph type="title"/>
          </p:nvPr>
        </p:nvSpPr>
        <p:spPr>
          <a:xfrm>
            <a:off x="609600" y="274638"/>
            <a:ext cx="10972800" cy="1143001"/>
          </a:xfrm>
          <a:prstGeom prst="rect">
            <a:avLst/>
          </a:prstGeom>
        </p:spPr>
        <p:txBody>
          <a:bodyPr/>
          <a:lstStyle>
            <a:lvl1pPr>
              <a:defRPr sz="4400"/>
            </a:lvl1pPr>
          </a:lstStyle>
          <a:p>
            <a:r>
              <a:t>Title Text</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7" name="Rectangle 6"/>
          <p:cNvSpPr/>
          <p:nvPr/>
        </p:nvSpPr>
        <p:spPr>
          <a:xfrm>
            <a:off x="0" y="-27385"/>
            <a:ext cx="12192000" cy="1196819"/>
          </a:xfrm>
          <a:prstGeom prst="rect">
            <a:avLst/>
          </a:prstGeom>
          <a:solidFill>
            <a:srgbClr val="1E7FB8"/>
          </a:solidFill>
          <a:ln w="12700">
            <a:miter lim="400000"/>
          </a:ln>
        </p:spPr>
        <p:txBody>
          <a:bodyPr lIns="45719" rIns="45719" anchor="ctr"/>
          <a:lstStyle/>
          <a:p>
            <a:pPr algn="ctr">
              <a:defRPr>
                <a:solidFill>
                  <a:srgbClr val="FFFFFF"/>
                </a:solidFill>
              </a:defRPr>
            </a:pPr>
            <a:endParaRPr/>
          </a:p>
        </p:txBody>
      </p:sp>
      <p:grpSp>
        <p:nvGrpSpPr>
          <p:cNvPr id="112" name="Group 8"/>
          <p:cNvGrpSpPr/>
          <p:nvPr/>
        </p:nvGrpSpPr>
        <p:grpSpPr>
          <a:xfrm>
            <a:off x="9111950" y="6150623"/>
            <a:ext cx="2424104" cy="564637"/>
            <a:chOff x="0" y="0"/>
            <a:chExt cx="2424103" cy="564636"/>
          </a:xfrm>
        </p:grpSpPr>
        <p:sp>
          <p:nvSpPr>
            <p:cNvPr id="108" name="TextBox 9"/>
            <p:cNvSpPr txBox="1"/>
            <p:nvPr/>
          </p:nvSpPr>
          <p:spPr>
            <a:xfrm>
              <a:off x="19199" y="0"/>
              <a:ext cx="2404904" cy="231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111" name="Group 10"/>
            <p:cNvGrpSpPr/>
            <p:nvPr/>
          </p:nvGrpSpPr>
          <p:grpSpPr>
            <a:xfrm>
              <a:off x="-1" y="88041"/>
              <a:ext cx="2414504" cy="476596"/>
              <a:chOff x="0" y="0"/>
              <a:chExt cx="2414503" cy="476594"/>
            </a:xfrm>
          </p:grpSpPr>
          <p:sp>
            <p:nvSpPr>
              <p:cNvPr id="109" name="TextBox 11"/>
              <p:cNvSpPr txBox="1"/>
              <p:nvPr/>
            </p:nvSpPr>
            <p:spPr>
              <a:xfrm>
                <a:off x="1291200" y="220054"/>
                <a:ext cx="1094118" cy="25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110" name="TextBox 12"/>
              <p:cNvSpPr txBox="1"/>
              <p:nvPr/>
            </p:nvSpPr>
            <p:spPr>
              <a:xfrm>
                <a:off x="0" y="0"/>
                <a:ext cx="2414503"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113" name="Straight Connector 15"/>
          <p:cNvSpPr/>
          <p:nvPr/>
        </p:nvSpPr>
        <p:spPr>
          <a:xfrm>
            <a:off x="-12289" y="6021287"/>
            <a:ext cx="12204289" cy="1"/>
          </a:xfrm>
          <a:prstGeom prst="line">
            <a:avLst/>
          </a:prstGeom>
          <a:ln w="25400">
            <a:solidFill>
              <a:srgbClr val="4A7EBB"/>
            </a:solidFill>
          </a:ln>
        </p:spPr>
        <p:txBody>
          <a:bodyPr lIns="45719" rIns="45719"/>
          <a:lstStyle/>
          <a:p>
            <a:endParaRPr/>
          </a:p>
        </p:txBody>
      </p:sp>
      <p:pic>
        <p:nvPicPr>
          <p:cNvPr id="114" name="Picture 14" descr="Picture 14"/>
          <p:cNvPicPr>
            <a:picLocks noChangeAspect="1"/>
          </p:cNvPicPr>
          <p:nvPr/>
        </p:nvPicPr>
        <p:blipFill>
          <a:blip r:embed="rId2"/>
          <a:stretch>
            <a:fillRect/>
          </a:stretch>
        </p:blipFill>
        <p:spPr>
          <a:xfrm>
            <a:off x="609600" y="6096000"/>
            <a:ext cx="2285531" cy="699536"/>
          </a:xfrm>
          <a:prstGeom prst="rect">
            <a:avLst/>
          </a:prstGeom>
          <a:ln w="12700">
            <a:miter lim="400000"/>
          </a:ln>
        </p:spPr>
      </p:pic>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Date Placeholder 2">
            <a:extLst>
              <a:ext uri="{FF2B5EF4-FFF2-40B4-BE49-F238E27FC236}">
                <a16:creationId xmlns:a16="http://schemas.microsoft.com/office/drawing/2014/main" id="{3C0740F7-00B5-4AB3-962F-802DA4BB1171}"/>
              </a:ext>
            </a:extLst>
          </p:cNvPr>
          <p:cNvSpPr txBox="1"/>
          <p:nvPr userDrawn="1"/>
        </p:nvSpPr>
        <p:spPr>
          <a:xfrm>
            <a:off x="9392919" y="80576"/>
            <a:ext cx="2753362"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solidFill>
                  <a:srgbClr val="FFFFFF"/>
                </a:solidFill>
                <a:latin typeface="Segoe Condensed"/>
                <a:ea typeface="Segoe Condensed"/>
                <a:cs typeface="Segoe Condensed"/>
                <a:sym typeface="Segoe Condensed"/>
              </a:defRPr>
            </a:lvl1pPr>
          </a:lstStyle>
          <a:p>
            <a:r>
              <a:rPr lang="en-US" dirty="0"/>
              <a:t>9 March 2020</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22" name="Rectangle 6"/>
          <p:cNvSpPr/>
          <p:nvPr/>
        </p:nvSpPr>
        <p:spPr>
          <a:xfrm>
            <a:off x="0" y="-27385"/>
            <a:ext cx="12192000" cy="1196819"/>
          </a:xfrm>
          <a:prstGeom prst="rect">
            <a:avLst/>
          </a:prstGeom>
          <a:solidFill>
            <a:srgbClr val="1E7FB8"/>
          </a:solidFill>
          <a:ln w="12700">
            <a:miter lim="400000"/>
          </a:ln>
        </p:spPr>
        <p:txBody>
          <a:bodyPr lIns="45719" rIns="45719" anchor="ctr"/>
          <a:lstStyle/>
          <a:p>
            <a:pPr algn="ctr">
              <a:defRPr>
                <a:solidFill>
                  <a:srgbClr val="FFFFFF"/>
                </a:solidFill>
              </a:defRPr>
            </a:pPr>
            <a:endParaRPr/>
          </a:p>
        </p:txBody>
      </p:sp>
      <p:grpSp>
        <p:nvGrpSpPr>
          <p:cNvPr id="127" name="Group 8"/>
          <p:cNvGrpSpPr/>
          <p:nvPr/>
        </p:nvGrpSpPr>
        <p:grpSpPr>
          <a:xfrm>
            <a:off x="9111950" y="6150623"/>
            <a:ext cx="2424104" cy="564637"/>
            <a:chOff x="0" y="0"/>
            <a:chExt cx="2424103" cy="564636"/>
          </a:xfrm>
        </p:grpSpPr>
        <p:sp>
          <p:nvSpPr>
            <p:cNvPr id="123" name="TextBox 9"/>
            <p:cNvSpPr txBox="1"/>
            <p:nvPr/>
          </p:nvSpPr>
          <p:spPr>
            <a:xfrm>
              <a:off x="19199" y="0"/>
              <a:ext cx="2404904" cy="231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126" name="Group 10"/>
            <p:cNvGrpSpPr/>
            <p:nvPr/>
          </p:nvGrpSpPr>
          <p:grpSpPr>
            <a:xfrm>
              <a:off x="-1" y="88041"/>
              <a:ext cx="2414504" cy="476596"/>
              <a:chOff x="0" y="0"/>
              <a:chExt cx="2414503" cy="476594"/>
            </a:xfrm>
          </p:grpSpPr>
          <p:sp>
            <p:nvSpPr>
              <p:cNvPr id="124" name="TextBox 11"/>
              <p:cNvSpPr txBox="1"/>
              <p:nvPr/>
            </p:nvSpPr>
            <p:spPr>
              <a:xfrm>
                <a:off x="1291200" y="220054"/>
                <a:ext cx="1094118" cy="25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125" name="TextBox 12"/>
              <p:cNvSpPr txBox="1"/>
              <p:nvPr/>
            </p:nvSpPr>
            <p:spPr>
              <a:xfrm>
                <a:off x="0" y="0"/>
                <a:ext cx="2414503"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128" name="Straight Connector 15"/>
          <p:cNvSpPr/>
          <p:nvPr/>
        </p:nvSpPr>
        <p:spPr>
          <a:xfrm>
            <a:off x="-12289" y="6021287"/>
            <a:ext cx="12204289" cy="1"/>
          </a:xfrm>
          <a:prstGeom prst="line">
            <a:avLst/>
          </a:prstGeom>
          <a:ln w="25400">
            <a:solidFill>
              <a:srgbClr val="4A7EBB"/>
            </a:solidFill>
          </a:ln>
        </p:spPr>
        <p:txBody>
          <a:bodyPr lIns="45719" rIns="45719"/>
          <a:lstStyle/>
          <a:p>
            <a:endParaRPr/>
          </a:p>
        </p:txBody>
      </p:sp>
      <p:pic>
        <p:nvPicPr>
          <p:cNvPr id="129" name="Picture 14" descr="Picture 14"/>
          <p:cNvPicPr>
            <a:picLocks noChangeAspect="1"/>
          </p:cNvPicPr>
          <p:nvPr/>
        </p:nvPicPr>
        <p:blipFill>
          <a:blip r:embed="rId2"/>
          <a:stretch>
            <a:fillRect/>
          </a:stretch>
        </p:blipFill>
        <p:spPr>
          <a:xfrm>
            <a:off x="609600" y="6096000"/>
            <a:ext cx="2285531" cy="699536"/>
          </a:xfrm>
          <a:prstGeom prst="rect">
            <a:avLst/>
          </a:prstGeom>
          <a:ln w="12700">
            <a:miter lim="400000"/>
          </a:ln>
        </p:spPr>
      </p:pic>
      <p:sp>
        <p:nvSpPr>
          <p:cNvPr id="130" name="Title Text"/>
          <p:cNvSpPr txBox="1">
            <a:spLocks noGrp="1"/>
          </p:cNvSpPr>
          <p:nvPr>
            <p:ph type="title"/>
          </p:nvPr>
        </p:nvSpPr>
        <p:spPr>
          <a:xfrm>
            <a:off x="609600" y="273050"/>
            <a:ext cx="10959008" cy="779686"/>
          </a:xfrm>
          <a:prstGeom prst="rect">
            <a:avLst/>
          </a:prstGeom>
        </p:spPr>
        <p:txBody>
          <a:bodyPr anchor="b"/>
          <a:lstStyle>
            <a:lvl1pPr>
              <a:defRPr sz="2000"/>
            </a:lvl1pPr>
          </a:lstStyle>
          <a:p>
            <a:r>
              <a:t>Title Text</a:t>
            </a:r>
          </a:p>
        </p:txBody>
      </p:sp>
      <p:sp>
        <p:nvSpPr>
          <p:cNvPr id="131" name="Body Level One…"/>
          <p:cNvSpPr txBox="1">
            <a:spLocks noGrp="1"/>
          </p:cNvSpPr>
          <p:nvPr>
            <p:ph type="body" sz="half" idx="1"/>
          </p:nvPr>
        </p:nvSpPr>
        <p:spPr>
          <a:xfrm>
            <a:off x="4766733" y="1268759"/>
            <a:ext cx="6815667" cy="4857405"/>
          </a:xfrm>
          <a:prstGeom prst="rect">
            <a:avLst/>
          </a:prstGeom>
        </p:spPr>
        <p:txBody>
          <a:bodyPr/>
          <a:lstStyle>
            <a:lvl1pPr>
              <a:spcBef>
                <a:spcPts val="700"/>
              </a:spcBef>
              <a:defRPr sz="3200" b="1"/>
            </a:lvl1pPr>
            <a:lvl2pPr marL="783771" indent="-326571">
              <a:spcBef>
                <a:spcPts val="700"/>
              </a:spcBef>
              <a:defRPr sz="3200" b="1"/>
            </a:lvl2pPr>
            <a:lvl3pPr>
              <a:spcBef>
                <a:spcPts val="700"/>
              </a:spcBef>
              <a:defRPr sz="3200" b="1"/>
            </a:lvl3pPr>
            <a:lvl4pPr marL="1737360" indent="-365760">
              <a:spcBef>
                <a:spcPts val="700"/>
              </a:spcBef>
              <a:defRPr sz="3200" b="1"/>
            </a:lvl4pPr>
            <a:lvl5pPr marL="2194560" indent="-365760">
              <a:spcBef>
                <a:spcPts val="700"/>
              </a:spcBef>
              <a:defRPr sz="3200" b="1"/>
            </a:lvl5pPr>
          </a:lstStyle>
          <a:p>
            <a:r>
              <a:t>Body Level One</a:t>
            </a:r>
          </a:p>
          <a:p>
            <a:pPr lvl="1"/>
            <a:r>
              <a:t>Body Level Two</a:t>
            </a:r>
          </a:p>
          <a:p>
            <a:pPr lvl="2"/>
            <a:r>
              <a:t>Body Level Three</a:t>
            </a:r>
          </a:p>
          <a:p>
            <a:pPr lvl="3"/>
            <a:r>
              <a:t>Body Level Four</a:t>
            </a:r>
          </a:p>
          <a:p>
            <a:pPr lvl="4"/>
            <a:r>
              <a:t>Body Level Five</a:t>
            </a:r>
          </a:p>
        </p:txBody>
      </p:sp>
      <p:sp>
        <p:nvSpPr>
          <p:cNvPr id="132" name="Text Placeholder 3"/>
          <p:cNvSpPr>
            <a:spLocks noGrp="1"/>
          </p:cNvSpPr>
          <p:nvPr>
            <p:ph type="body" sz="half" idx="13"/>
          </p:nvPr>
        </p:nvSpPr>
        <p:spPr>
          <a:xfrm>
            <a:off x="609600" y="1268759"/>
            <a:ext cx="4011085" cy="4857405"/>
          </a:xfrm>
          <a:prstGeom prst="rect">
            <a:avLst/>
          </a:prstGeom>
        </p:spPr>
        <p:txBody>
          <a:bodyPr/>
          <a:lstStyle/>
          <a:p>
            <a:pPr marL="0" indent="0">
              <a:spcBef>
                <a:spcPts val="300"/>
              </a:spcBef>
              <a:buSzTx/>
              <a:buFontTx/>
              <a:buNone/>
              <a:defRPr sz="1400" b="1"/>
            </a:pPr>
            <a:endParaRP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40" name="Rectangle 6"/>
          <p:cNvSpPr/>
          <p:nvPr/>
        </p:nvSpPr>
        <p:spPr>
          <a:xfrm>
            <a:off x="0" y="-27385"/>
            <a:ext cx="12192000" cy="1196819"/>
          </a:xfrm>
          <a:prstGeom prst="rect">
            <a:avLst/>
          </a:prstGeom>
          <a:solidFill>
            <a:srgbClr val="1E7FB8"/>
          </a:solidFill>
          <a:ln w="12700">
            <a:miter lim="400000"/>
          </a:ln>
        </p:spPr>
        <p:txBody>
          <a:bodyPr lIns="45719" rIns="45719" anchor="ctr"/>
          <a:lstStyle/>
          <a:p>
            <a:pPr algn="ctr">
              <a:defRPr>
                <a:solidFill>
                  <a:srgbClr val="FFFFFF"/>
                </a:solidFill>
              </a:defRPr>
            </a:pPr>
            <a:endParaRPr/>
          </a:p>
        </p:txBody>
      </p:sp>
      <p:grpSp>
        <p:nvGrpSpPr>
          <p:cNvPr id="145" name="Group 8"/>
          <p:cNvGrpSpPr/>
          <p:nvPr/>
        </p:nvGrpSpPr>
        <p:grpSpPr>
          <a:xfrm>
            <a:off x="9111950" y="6150623"/>
            <a:ext cx="2424104" cy="564637"/>
            <a:chOff x="0" y="0"/>
            <a:chExt cx="2424103" cy="564636"/>
          </a:xfrm>
        </p:grpSpPr>
        <p:sp>
          <p:nvSpPr>
            <p:cNvPr id="141" name="TextBox 9"/>
            <p:cNvSpPr txBox="1"/>
            <p:nvPr/>
          </p:nvSpPr>
          <p:spPr>
            <a:xfrm>
              <a:off x="19199" y="0"/>
              <a:ext cx="2404904" cy="231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144" name="Group 10"/>
            <p:cNvGrpSpPr/>
            <p:nvPr/>
          </p:nvGrpSpPr>
          <p:grpSpPr>
            <a:xfrm>
              <a:off x="-1" y="88041"/>
              <a:ext cx="2414504" cy="476596"/>
              <a:chOff x="0" y="0"/>
              <a:chExt cx="2414503" cy="476594"/>
            </a:xfrm>
          </p:grpSpPr>
          <p:sp>
            <p:nvSpPr>
              <p:cNvPr id="142" name="TextBox 11"/>
              <p:cNvSpPr txBox="1"/>
              <p:nvPr/>
            </p:nvSpPr>
            <p:spPr>
              <a:xfrm>
                <a:off x="1291200" y="220054"/>
                <a:ext cx="1094118" cy="25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143" name="TextBox 12"/>
              <p:cNvSpPr txBox="1"/>
              <p:nvPr/>
            </p:nvSpPr>
            <p:spPr>
              <a:xfrm>
                <a:off x="0" y="0"/>
                <a:ext cx="2414503"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146" name="Straight Connector 15"/>
          <p:cNvSpPr/>
          <p:nvPr/>
        </p:nvSpPr>
        <p:spPr>
          <a:xfrm>
            <a:off x="-12289" y="6021287"/>
            <a:ext cx="12204289" cy="1"/>
          </a:xfrm>
          <a:prstGeom prst="line">
            <a:avLst/>
          </a:prstGeom>
          <a:ln w="25400">
            <a:solidFill>
              <a:srgbClr val="4A7EBB"/>
            </a:solidFill>
          </a:ln>
        </p:spPr>
        <p:txBody>
          <a:bodyPr lIns="45719" rIns="45719"/>
          <a:lstStyle/>
          <a:p>
            <a:endParaRPr/>
          </a:p>
        </p:txBody>
      </p:sp>
      <p:pic>
        <p:nvPicPr>
          <p:cNvPr id="147" name="Picture 14" descr="Picture 14"/>
          <p:cNvPicPr>
            <a:picLocks noChangeAspect="1"/>
          </p:cNvPicPr>
          <p:nvPr/>
        </p:nvPicPr>
        <p:blipFill>
          <a:blip r:embed="rId2"/>
          <a:stretch>
            <a:fillRect/>
          </a:stretch>
        </p:blipFill>
        <p:spPr>
          <a:xfrm>
            <a:off x="609600" y="6096000"/>
            <a:ext cx="2285531" cy="699536"/>
          </a:xfrm>
          <a:prstGeom prst="rect">
            <a:avLst/>
          </a:prstGeom>
          <a:ln w="12700">
            <a:miter lim="400000"/>
          </a:ln>
        </p:spPr>
      </p:pic>
      <p:sp>
        <p:nvSpPr>
          <p:cNvPr id="148" name="Title Text"/>
          <p:cNvSpPr txBox="1">
            <a:spLocks noGrp="1"/>
          </p:cNvSpPr>
          <p:nvPr>
            <p:ph type="title"/>
          </p:nvPr>
        </p:nvSpPr>
        <p:spPr>
          <a:xfrm>
            <a:off x="2389716" y="4800600"/>
            <a:ext cx="7315201" cy="566738"/>
          </a:xfrm>
          <a:prstGeom prst="rect">
            <a:avLst/>
          </a:prstGeom>
        </p:spPr>
        <p:txBody>
          <a:bodyPr anchor="b"/>
          <a:lstStyle>
            <a:lvl1pPr>
              <a:defRPr sz="2000">
                <a:solidFill>
                  <a:srgbClr val="0070C0"/>
                </a:solidFill>
              </a:defRPr>
            </a:lvl1pPr>
          </a:lstStyle>
          <a:p>
            <a:r>
              <a:t>Title Text</a:t>
            </a:r>
          </a:p>
        </p:txBody>
      </p:sp>
      <p:sp>
        <p:nvSpPr>
          <p:cNvPr id="149" name="Picture Placeholder 2"/>
          <p:cNvSpPr>
            <a:spLocks noGrp="1"/>
          </p:cNvSpPr>
          <p:nvPr>
            <p:ph type="pic" sz="half" idx="13"/>
          </p:nvPr>
        </p:nvSpPr>
        <p:spPr>
          <a:xfrm>
            <a:off x="2389716" y="612775"/>
            <a:ext cx="7315201" cy="4114800"/>
          </a:xfrm>
          <a:prstGeom prst="rect">
            <a:avLst/>
          </a:prstGeom>
        </p:spPr>
        <p:txBody>
          <a:bodyPr lIns="91439" rIns="91439">
            <a:noAutofit/>
          </a:bodyPr>
          <a:lstStyle/>
          <a:p>
            <a:endParaRPr/>
          </a:p>
        </p:txBody>
      </p:sp>
      <p:sp>
        <p:nvSpPr>
          <p:cNvPr id="150" name="Body Level One…"/>
          <p:cNvSpPr txBox="1">
            <a:spLocks noGrp="1"/>
          </p:cNvSpPr>
          <p:nvPr>
            <p:ph type="body" sz="quarter" idx="1"/>
          </p:nvPr>
        </p:nvSpPr>
        <p:spPr>
          <a:xfrm>
            <a:off x="2389716" y="5367337"/>
            <a:ext cx="7315201" cy="581943"/>
          </a:xfrm>
          <a:prstGeom prst="rect">
            <a:avLst/>
          </a:prstGeom>
        </p:spPr>
        <p:txBody>
          <a:bodyPr/>
          <a:lstStyle>
            <a:lvl1pPr marL="0" indent="0">
              <a:spcBef>
                <a:spcPts val="300"/>
              </a:spcBef>
              <a:buSzTx/>
              <a:buFontTx/>
              <a:buNone/>
              <a:defRPr sz="1400" b="1"/>
            </a:lvl1pPr>
            <a:lvl2pPr marL="0" indent="457200">
              <a:spcBef>
                <a:spcPts val="300"/>
              </a:spcBef>
              <a:buSzTx/>
              <a:buFontTx/>
              <a:buNone/>
              <a:defRPr sz="1400" b="1"/>
            </a:lvl2pPr>
            <a:lvl3pPr marL="0" indent="914400">
              <a:spcBef>
                <a:spcPts val="300"/>
              </a:spcBef>
              <a:buSzTx/>
              <a:buFontTx/>
              <a:buNone/>
              <a:defRPr sz="1400" b="1"/>
            </a:lvl3pPr>
            <a:lvl4pPr marL="0" indent="1371600">
              <a:spcBef>
                <a:spcPts val="300"/>
              </a:spcBef>
              <a:buSzTx/>
              <a:buFontTx/>
              <a:buNone/>
              <a:defRPr sz="1400" b="1"/>
            </a:lvl4pPr>
            <a:lvl5pPr marL="0" indent="1828800">
              <a:spcBef>
                <a:spcPts val="300"/>
              </a:spcBef>
              <a:buSzTx/>
              <a:buFont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27385"/>
            <a:ext cx="12192000" cy="1196819"/>
          </a:xfrm>
          <a:prstGeom prst="rect">
            <a:avLst/>
          </a:prstGeom>
          <a:solidFill>
            <a:srgbClr val="1E7FB8"/>
          </a:solidFill>
          <a:ln w="12700">
            <a:miter lim="400000"/>
          </a:ln>
        </p:spPr>
        <p:txBody>
          <a:bodyPr lIns="45719" rIns="45719" anchor="ctr"/>
          <a:lstStyle/>
          <a:p>
            <a:pPr algn="ctr">
              <a:defRPr>
                <a:solidFill>
                  <a:srgbClr val="FFFFFF"/>
                </a:solidFill>
              </a:defRPr>
            </a:pPr>
            <a:endParaRPr/>
          </a:p>
        </p:txBody>
      </p:sp>
      <p:grpSp>
        <p:nvGrpSpPr>
          <p:cNvPr id="7" name="Group 8"/>
          <p:cNvGrpSpPr/>
          <p:nvPr/>
        </p:nvGrpSpPr>
        <p:grpSpPr>
          <a:xfrm>
            <a:off x="9111950" y="6150623"/>
            <a:ext cx="2424104" cy="564637"/>
            <a:chOff x="0" y="0"/>
            <a:chExt cx="2424103" cy="564636"/>
          </a:xfrm>
        </p:grpSpPr>
        <p:sp>
          <p:nvSpPr>
            <p:cNvPr id="3" name="TextBox 9"/>
            <p:cNvSpPr txBox="1"/>
            <p:nvPr/>
          </p:nvSpPr>
          <p:spPr>
            <a:xfrm>
              <a:off x="19199" y="0"/>
              <a:ext cx="2404904" cy="231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6" name="Group 10"/>
            <p:cNvGrpSpPr/>
            <p:nvPr/>
          </p:nvGrpSpPr>
          <p:grpSpPr>
            <a:xfrm>
              <a:off x="-1" y="88041"/>
              <a:ext cx="2414504" cy="476596"/>
              <a:chOff x="0" y="0"/>
              <a:chExt cx="2414503" cy="476594"/>
            </a:xfrm>
          </p:grpSpPr>
          <p:sp>
            <p:nvSpPr>
              <p:cNvPr id="4" name="TextBox 11"/>
              <p:cNvSpPr txBox="1"/>
              <p:nvPr/>
            </p:nvSpPr>
            <p:spPr>
              <a:xfrm>
                <a:off x="1291200" y="220054"/>
                <a:ext cx="1094118" cy="25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5" name="TextBox 12"/>
              <p:cNvSpPr txBox="1"/>
              <p:nvPr/>
            </p:nvSpPr>
            <p:spPr>
              <a:xfrm>
                <a:off x="0" y="0"/>
                <a:ext cx="2414503"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8" name="Straight Connector 15"/>
          <p:cNvSpPr/>
          <p:nvPr/>
        </p:nvSpPr>
        <p:spPr>
          <a:xfrm>
            <a:off x="-12289" y="6021287"/>
            <a:ext cx="12204289" cy="1"/>
          </a:xfrm>
          <a:prstGeom prst="line">
            <a:avLst/>
          </a:prstGeom>
          <a:ln w="25400">
            <a:solidFill>
              <a:srgbClr val="4A7EBB"/>
            </a:solidFill>
          </a:ln>
        </p:spPr>
        <p:txBody>
          <a:bodyPr lIns="45719" rIns="45719"/>
          <a:lstStyle/>
          <a:p>
            <a:endParaRPr/>
          </a:p>
        </p:txBody>
      </p:sp>
      <p:pic>
        <p:nvPicPr>
          <p:cNvPr id="9" name="Picture 14" descr="Picture 14"/>
          <p:cNvPicPr>
            <a:picLocks noChangeAspect="1"/>
          </p:cNvPicPr>
          <p:nvPr/>
        </p:nvPicPr>
        <p:blipFill>
          <a:blip r:embed="rId11"/>
          <a:stretch>
            <a:fillRect/>
          </a:stretch>
        </p:blipFill>
        <p:spPr>
          <a:xfrm>
            <a:off x="609600" y="6096000"/>
            <a:ext cx="2285531" cy="699536"/>
          </a:xfrm>
          <a:prstGeom prst="rect">
            <a:avLst/>
          </a:prstGeom>
          <a:ln w="12700">
            <a:miter lim="400000"/>
          </a:ln>
        </p:spPr>
      </p:pic>
      <p:sp>
        <p:nvSpPr>
          <p:cNvPr id="10" name="Title Text"/>
          <p:cNvSpPr txBox="1">
            <a:spLocks noGrp="1"/>
          </p:cNvSpPr>
          <p:nvPr>
            <p:ph type="title"/>
          </p:nvPr>
        </p:nvSpPr>
        <p:spPr>
          <a:xfrm>
            <a:off x="466890" y="116632"/>
            <a:ext cx="10972801"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11" name="Body Level One…"/>
          <p:cNvSpPr txBox="1">
            <a:spLocks noGrp="1"/>
          </p:cNvSpPr>
          <p:nvPr>
            <p:ph type="body" idx="1"/>
          </p:nvPr>
        </p:nvSpPr>
        <p:spPr>
          <a:xfrm>
            <a:off x="609600" y="1600200"/>
            <a:ext cx="10972800" cy="452596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11405995" y="6079699"/>
            <a:ext cx="258625"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13" name="Date Placeholder 2">
            <a:extLst>
              <a:ext uri="{FF2B5EF4-FFF2-40B4-BE49-F238E27FC236}">
                <a16:creationId xmlns:a16="http://schemas.microsoft.com/office/drawing/2014/main" id="{CB2F95AE-6B10-4014-ABBB-716CB0B9825B}"/>
              </a:ext>
            </a:extLst>
          </p:cNvPr>
          <p:cNvSpPr txBox="1"/>
          <p:nvPr userDrawn="1"/>
        </p:nvSpPr>
        <p:spPr>
          <a:xfrm>
            <a:off x="9392919" y="80576"/>
            <a:ext cx="2753362"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solidFill>
                  <a:srgbClr val="FFFFFF"/>
                </a:solidFill>
                <a:latin typeface="Segoe Condensed"/>
                <a:ea typeface="Segoe Condensed"/>
                <a:cs typeface="Segoe Condensed"/>
                <a:sym typeface="Segoe Condensed"/>
              </a:defRPr>
            </a:lvl1pPr>
          </a:lstStyle>
          <a:p>
            <a:r>
              <a:rPr lang="en-US" dirty="0"/>
              <a:t>9 March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1pPr>
      <a:lvl2pPr marL="8001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2pPr>
      <a:lvl3pPr marL="1219200" marR="0" indent="-30480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3pPr>
      <a:lvl4pPr marL="1645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4pPr>
      <a:lvl5pPr marL="21031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5pPr>
      <a:lvl6pPr marL="25603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6pPr>
      <a:lvl7pPr marL="30175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7pPr>
      <a:lvl8pPr marL="34747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8pPr>
      <a:lvl9pPr marL="3931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apps.apple.com/us/app/basic-emergency-care/id1485810807" TargetMode="External"/><Relationship Id="rId2" Type="http://schemas.openxmlformats.org/officeDocument/2006/relationships/hyperlink" Target="https://www.who.int/publications-detail/basic-emergency-care-approach-to-the-acutely-ill-and-injured"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play.google.com/store/apps/details?id=com.enginious.bec.ucsf&amp;hl=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aic.cuhk.edu.hk/web8/Anatomy%20brain%20diagrams.htm" TargetMode="External"/><Relationship Id="rId7"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aic.cuhk.edu.hk/web8/Heart%20diagrams.htm" TargetMode="External"/><Relationship Id="rId4" Type="http://schemas.openxmlformats.org/officeDocument/2006/relationships/hyperlink" Target="http://www.aic.cuhk.edu.hk/web8/Hi%20res/Kidney%20cross%20section.jpg" TargetMode="Externa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5"/>
          <p:cNvSpPr txBox="1">
            <a:spLocks noGrp="1"/>
          </p:cNvSpPr>
          <p:nvPr>
            <p:ph type="title"/>
          </p:nvPr>
        </p:nvSpPr>
        <p:spPr>
          <a:xfrm>
            <a:off x="472966" y="1905000"/>
            <a:ext cx="11277600" cy="2593428"/>
          </a:xfrm>
          <a:prstGeom prst="rect">
            <a:avLst/>
          </a:prstGeom>
        </p:spPr>
        <p:txBody>
          <a:bodyPr>
            <a:normAutofit/>
          </a:bodyPr>
          <a:lstStyle/>
          <a:p>
            <a:pPr algn="ctr" defTabSz="822959">
              <a:defRPr sz="3239"/>
            </a:pPr>
            <a:br>
              <a:rPr lang="en-US" dirty="0"/>
            </a:br>
            <a:r>
              <a:rPr lang="en-US" dirty="0">
                <a:latin typeface="Arial"/>
                <a:cs typeface="Arial"/>
                <a:sym typeface="Arial"/>
              </a:rPr>
              <a:t>t</a:t>
            </a:r>
            <a:r>
              <a:rPr dirty="0">
                <a:latin typeface="Arial"/>
                <a:ea typeface="Arial"/>
                <a:cs typeface="Arial"/>
                <a:sym typeface="Arial"/>
              </a:rPr>
              <a:t>riage</a:t>
            </a:r>
            <a:r>
              <a:rPr lang="en-US" dirty="0">
                <a:latin typeface="Arial"/>
                <a:ea typeface="Arial"/>
                <a:cs typeface="Arial"/>
                <a:sym typeface="Arial"/>
              </a:rPr>
              <a:t>, </a:t>
            </a:r>
            <a:r>
              <a:rPr dirty="0">
                <a:latin typeface="Arial"/>
                <a:ea typeface="Arial"/>
                <a:cs typeface="Arial"/>
                <a:sym typeface="Arial"/>
              </a:rPr>
              <a:t>early recognition</a:t>
            </a:r>
            <a:r>
              <a:rPr lang="en-US" dirty="0">
                <a:latin typeface="Arial"/>
                <a:ea typeface="Arial"/>
                <a:cs typeface="Arial"/>
                <a:sym typeface="Arial"/>
              </a:rPr>
              <a:t> and referral</a:t>
            </a:r>
            <a:r>
              <a:rPr dirty="0">
                <a:latin typeface="Arial"/>
                <a:ea typeface="Arial"/>
                <a:cs typeface="Arial"/>
                <a:sym typeface="Arial"/>
              </a:rPr>
              <a:t> of patients with S</a:t>
            </a:r>
            <a:r>
              <a:rPr lang="en-US" dirty="0">
                <a:latin typeface="Arial"/>
                <a:ea typeface="Arial"/>
                <a:cs typeface="Arial"/>
                <a:sym typeface="Arial"/>
              </a:rPr>
              <a:t>evere </a:t>
            </a:r>
            <a:r>
              <a:rPr dirty="0">
                <a:latin typeface="Arial"/>
                <a:ea typeface="Arial"/>
                <a:cs typeface="Arial"/>
                <a:sym typeface="Arial"/>
              </a:rPr>
              <a:t>A</a:t>
            </a:r>
            <a:r>
              <a:rPr lang="en-US" dirty="0">
                <a:latin typeface="Arial"/>
                <a:ea typeface="Arial"/>
                <a:cs typeface="Arial"/>
                <a:sym typeface="Arial"/>
              </a:rPr>
              <a:t>cute respiratory infection (SARI): COVID-19 </a:t>
            </a:r>
            <a:br>
              <a:rPr dirty="0">
                <a:latin typeface="Arial"/>
                <a:ea typeface="Arial"/>
                <a:cs typeface="Arial"/>
                <a:sym typeface="Arial"/>
              </a:rPr>
            </a:br>
            <a:endParaRPr dirty="0">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7A82CB-E3F0-479B-BD2B-585E081FEABD}"/>
              </a:ext>
            </a:extLst>
          </p:cNvPr>
          <p:cNvSpPr>
            <a:spLocks noGrp="1"/>
          </p:cNvSpPr>
          <p:nvPr>
            <p:ph type="subTitle" idx="1"/>
          </p:nvPr>
        </p:nvSpPr>
        <p:spPr>
          <a:xfrm>
            <a:off x="3977244" y="1041488"/>
            <a:ext cx="9144000" cy="1655762"/>
          </a:xfrm>
        </p:spPr>
        <p:txBody>
          <a:bodyPr>
            <a:normAutofit/>
          </a:bodyPr>
          <a:lstStyle/>
          <a:p>
            <a:r>
              <a:rPr lang="en-GB" sz="1800" dirty="0">
                <a:solidFill>
                  <a:schemeClr val="tx1"/>
                </a:solidFill>
              </a:rPr>
              <a:t>Isolation of suspected case in Isolation unit</a:t>
            </a:r>
          </a:p>
        </p:txBody>
      </p:sp>
      <p:sp>
        <p:nvSpPr>
          <p:cNvPr id="4" name="Subtitle 2">
            <a:extLst>
              <a:ext uri="{FF2B5EF4-FFF2-40B4-BE49-F238E27FC236}">
                <a16:creationId xmlns:a16="http://schemas.microsoft.com/office/drawing/2014/main" id="{46407133-38B5-4D4A-86E2-7B18DB6C0342}"/>
              </a:ext>
            </a:extLst>
          </p:cNvPr>
          <p:cNvSpPr txBox="1">
            <a:spLocks/>
          </p:cNvSpPr>
          <p:nvPr/>
        </p:nvSpPr>
        <p:spPr>
          <a:xfrm>
            <a:off x="1447800" y="11311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solidFill>
                  <a:srgbClr val="0070C0"/>
                </a:solidFill>
                <a:latin typeface="Arial" charset="0"/>
                <a:ea typeface="Arial" charset="0"/>
                <a:cs typeface="Arial" charset="0"/>
              </a:rPr>
              <a:t>Identification of suspected case in triage area of health facilities, POE, quarantine hubs (as per case definition)</a:t>
            </a:r>
          </a:p>
        </p:txBody>
      </p:sp>
      <p:sp>
        <p:nvSpPr>
          <p:cNvPr id="5" name="Subtitle 2">
            <a:extLst>
              <a:ext uri="{FF2B5EF4-FFF2-40B4-BE49-F238E27FC236}">
                <a16:creationId xmlns:a16="http://schemas.microsoft.com/office/drawing/2014/main" id="{C086C2EF-E4A6-49CE-806A-F7D94114AEE9}"/>
              </a:ext>
            </a:extLst>
          </p:cNvPr>
          <p:cNvSpPr txBox="1">
            <a:spLocks/>
          </p:cNvSpPr>
          <p:nvPr/>
        </p:nvSpPr>
        <p:spPr>
          <a:xfrm>
            <a:off x="1685925" y="173593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Inform DHMT, surveillance team</a:t>
            </a:r>
          </a:p>
        </p:txBody>
      </p:sp>
      <p:sp>
        <p:nvSpPr>
          <p:cNvPr id="6" name="Subtitle 2">
            <a:extLst>
              <a:ext uri="{FF2B5EF4-FFF2-40B4-BE49-F238E27FC236}">
                <a16:creationId xmlns:a16="http://schemas.microsoft.com/office/drawing/2014/main" id="{5623BF64-43C4-4D94-8331-9B89E3C25DBD}"/>
              </a:ext>
            </a:extLst>
          </p:cNvPr>
          <p:cNvSpPr txBox="1">
            <a:spLocks/>
          </p:cNvSpPr>
          <p:nvPr/>
        </p:nvSpPr>
        <p:spPr>
          <a:xfrm>
            <a:off x="1762125" y="239236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Specimen collection and testing as per testing algorithm</a:t>
            </a:r>
          </a:p>
        </p:txBody>
      </p:sp>
      <p:sp>
        <p:nvSpPr>
          <p:cNvPr id="7" name="Subtitle 2">
            <a:extLst>
              <a:ext uri="{FF2B5EF4-FFF2-40B4-BE49-F238E27FC236}">
                <a16:creationId xmlns:a16="http://schemas.microsoft.com/office/drawing/2014/main" id="{7D5B8BB6-70EF-40F9-9DE6-D563D3877CC3}"/>
              </a:ext>
            </a:extLst>
          </p:cNvPr>
          <p:cNvSpPr txBox="1">
            <a:spLocks/>
          </p:cNvSpPr>
          <p:nvPr/>
        </p:nvSpPr>
        <p:spPr>
          <a:xfrm>
            <a:off x="1685925" y="3040855"/>
            <a:ext cx="9144000" cy="332468"/>
          </a:xfrm>
          <a:prstGeom prst="rect">
            <a:avLst/>
          </a:prstGeom>
          <a:solidFill>
            <a:schemeClr val="accent1">
              <a:lumMod val="20000"/>
              <a:lumOff val="8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Delivery of immediate treatment/care</a:t>
            </a:r>
          </a:p>
        </p:txBody>
      </p:sp>
      <p:sp>
        <p:nvSpPr>
          <p:cNvPr id="8" name="Subtitle 2">
            <a:extLst>
              <a:ext uri="{FF2B5EF4-FFF2-40B4-BE49-F238E27FC236}">
                <a16:creationId xmlns:a16="http://schemas.microsoft.com/office/drawing/2014/main" id="{FDAEB39E-708C-43D5-8352-037FDA50821D}"/>
              </a:ext>
            </a:extLst>
          </p:cNvPr>
          <p:cNvSpPr txBox="1">
            <a:spLocks/>
          </p:cNvSpPr>
          <p:nvPr/>
        </p:nvSpPr>
        <p:spPr>
          <a:xfrm>
            <a:off x="4592587" y="374451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solidFill>
                  <a:srgbClr val="0070C0"/>
                </a:solidFill>
              </a:rPr>
              <a:t>Positive Test Result</a:t>
            </a:r>
          </a:p>
          <a:p>
            <a:endParaRPr lang="en-GB" sz="1800" dirty="0"/>
          </a:p>
        </p:txBody>
      </p:sp>
      <p:sp>
        <p:nvSpPr>
          <p:cNvPr id="9" name="Subtitle 2">
            <a:extLst>
              <a:ext uri="{FF2B5EF4-FFF2-40B4-BE49-F238E27FC236}">
                <a16:creationId xmlns:a16="http://schemas.microsoft.com/office/drawing/2014/main" id="{A7FCE7F3-8E3B-46CA-A1CE-C924BB0BB0C9}"/>
              </a:ext>
            </a:extLst>
          </p:cNvPr>
          <p:cNvSpPr txBox="1">
            <a:spLocks/>
          </p:cNvSpPr>
          <p:nvPr/>
        </p:nvSpPr>
        <p:spPr>
          <a:xfrm>
            <a:off x="-1742461" y="421833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solidFill>
                  <a:srgbClr val="0070C0"/>
                </a:solidFill>
              </a:rPr>
              <a:t>Negative Test Result</a:t>
            </a:r>
          </a:p>
          <a:p>
            <a:pPr marL="342900" indent="-342900">
              <a:buFont typeface="Arial" panose="020B0604020202020204" pitchFamily="34" charset="0"/>
              <a:buChar char="•"/>
            </a:pPr>
            <a:r>
              <a:rPr lang="en-GB" sz="1800" dirty="0"/>
              <a:t>Discharged home or</a:t>
            </a:r>
          </a:p>
          <a:p>
            <a:pPr marL="342900" indent="-342900">
              <a:buFont typeface="Arial" panose="020B0604020202020204" pitchFamily="34" charset="0"/>
              <a:buChar char="•"/>
            </a:pPr>
            <a:r>
              <a:rPr lang="en-GB" sz="1800" dirty="0"/>
              <a:t>Referred for further care within the facility</a:t>
            </a:r>
          </a:p>
        </p:txBody>
      </p:sp>
      <p:sp>
        <p:nvSpPr>
          <p:cNvPr id="10" name="Subtitle 2">
            <a:extLst>
              <a:ext uri="{FF2B5EF4-FFF2-40B4-BE49-F238E27FC236}">
                <a16:creationId xmlns:a16="http://schemas.microsoft.com/office/drawing/2014/main" id="{45555F28-9F62-4B70-BE04-5E3E4020E464}"/>
              </a:ext>
            </a:extLst>
          </p:cNvPr>
          <p:cNvSpPr txBox="1">
            <a:spLocks/>
          </p:cNvSpPr>
          <p:nvPr/>
        </p:nvSpPr>
        <p:spPr>
          <a:xfrm>
            <a:off x="2829539" y="419757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Severe</a:t>
            </a:r>
          </a:p>
          <a:p>
            <a:r>
              <a:rPr lang="en-GB" sz="1800" dirty="0"/>
              <a:t>Admission to treatment centre</a:t>
            </a:r>
          </a:p>
          <a:p>
            <a:r>
              <a:rPr lang="en-GB" sz="1800" dirty="0"/>
              <a:t>to critical care bed</a:t>
            </a:r>
          </a:p>
        </p:txBody>
      </p:sp>
      <p:sp>
        <p:nvSpPr>
          <p:cNvPr id="11" name="Subtitle 2">
            <a:extLst>
              <a:ext uri="{FF2B5EF4-FFF2-40B4-BE49-F238E27FC236}">
                <a16:creationId xmlns:a16="http://schemas.microsoft.com/office/drawing/2014/main" id="{3A4A0B73-44B8-45F2-A5B6-A7AE1D8A6900}"/>
              </a:ext>
            </a:extLst>
          </p:cNvPr>
          <p:cNvSpPr txBox="1">
            <a:spLocks/>
          </p:cNvSpPr>
          <p:nvPr/>
        </p:nvSpPr>
        <p:spPr>
          <a:xfrm>
            <a:off x="6096000" y="419520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Non-severe</a:t>
            </a:r>
          </a:p>
          <a:p>
            <a:r>
              <a:rPr lang="en-GB" sz="1800" dirty="0"/>
              <a:t>Admission to treatment centre</a:t>
            </a:r>
          </a:p>
          <a:p>
            <a:r>
              <a:rPr lang="en-GB" sz="1800" dirty="0"/>
              <a:t>to non-severe bed</a:t>
            </a:r>
          </a:p>
        </p:txBody>
      </p:sp>
      <p:sp>
        <p:nvSpPr>
          <p:cNvPr id="12" name="Arrow: Down 11">
            <a:extLst>
              <a:ext uri="{FF2B5EF4-FFF2-40B4-BE49-F238E27FC236}">
                <a16:creationId xmlns:a16="http://schemas.microsoft.com/office/drawing/2014/main" id="{2C6081B4-19C1-473E-A5D2-3A8FB134ACAE}"/>
              </a:ext>
            </a:extLst>
          </p:cNvPr>
          <p:cNvSpPr/>
          <p:nvPr/>
        </p:nvSpPr>
        <p:spPr>
          <a:xfrm>
            <a:off x="9007271" y="3391695"/>
            <a:ext cx="157316" cy="362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2009B5E3-BBEC-4FB5-A916-4C8E7D883550}"/>
              </a:ext>
            </a:extLst>
          </p:cNvPr>
          <p:cNvSpPr/>
          <p:nvPr/>
        </p:nvSpPr>
        <p:spPr>
          <a:xfrm>
            <a:off x="3178892" y="3455594"/>
            <a:ext cx="157316" cy="683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931446B6-AB52-4670-9112-322CEB26594E}"/>
              </a:ext>
            </a:extLst>
          </p:cNvPr>
          <p:cNvSpPr/>
          <p:nvPr/>
        </p:nvSpPr>
        <p:spPr>
          <a:xfrm rot="3735824">
            <a:off x="8230134" y="3899822"/>
            <a:ext cx="157316" cy="683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83B471D9-98DB-43C2-AF2C-8C1755E3812A}"/>
              </a:ext>
            </a:extLst>
          </p:cNvPr>
          <p:cNvSpPr/>
          <p:nvPr/>
        </p:nvSpPr>
        <p:spPr>
          <a:xfrm rot="18269973">
            <a:off x="9670225" y="3938407"/>
            <a:ext cx="157316" cy="683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F5C3A8C2-2AFC-4E78-B4E9-E74F18253CFA}"/>
              </a:ext>
            </a:extLst>
          </p:cNvPr>
          <p:cNvSpPr/>
          <p:nvPr/>
        </p:nvSpPr>
        <p:spPr>
          <a:xfrm>
            <a:off x="6100609" y="2693543"/>
            <a:ext cx="157316" cy="320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79A59175-5767-4A93-9FB9-3C7E4D0D2201}"/>
              </a:ext>
            </a:extLst>
          </p:cNvPr>
          <p:cNvSpPr/>
          <p:nvPr/>
        </p:nvSpPr>
        <p:spPr>
          <a:xfrm>
            <a:off x="6096000" y="2084564"/>
            <a:ext cx="157316" cy="320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D961C17D-46DA-4372-9501-BC7A10CE09B5}"/>
              </a:ext>
            </a:extLst>
          </p:cNvPr>
          <p:cNvSpPr/>
          <p:nvPr/>
        </p:nvSpPr>
        <p:spPr>
          <a:xfrm>
            <a:off x="6098151" y="1418336"/>
            <a:ext cx="157316" cy="320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A8A3F3E5-AEEB-4D7B-B1EE-DBDABDAA3715}"/>
              </a:ext>
            </a:extLst>
          </p:cNvPr>
          <p:cNvSpPr/>
          <p:nvPr/>
        </p:nvSpPr>
        <p:spPr>
          <a:xfrm>
            <a:off x="6019800" y="723142"/>
            <a:ext cx="157316" cy="320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Subtitle 2">
            <a:extLst>
              <a:ext uri="{FF2B5EF4-FFF2-40B4-BE49-F238E27FC236}">
                <a16:creationId xmlns:a16="http://schemas.microsoft.com/office/drawing/2014/main" id="{1FC5698B-26A0-440C-9C62-91E47BBBCA67}"/>
              </a:ext>
            </a:extLst>
          </p:cNvPr>
          <p:cNvSpPr txBox="1">
            <a:spLocks/>
          </p:cNvSpPr>
          <p:nvPr/>
        </p:nvSpPr>
        <p:spPr>
          <a:xfrm>
            <a:off x="5150095" y="616944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Discharge after 2 negative PCRs </a:t>
            </a:r>
          </a:p>
          <a:p>
            <a:r>
              <a:rPr lang="en-GB" sz="1800" dirty="0"/>
              <a:t>separated </a:t>
            </a:r>
            <a:r>
              <a:rPr lang="en-GB" sz="1800"/>
              <a:t>by 24 </a:t>
            </a:r>
            <a:r>
              <a:rPr lang="en-GB" sz="1800" dirty="0"/>
              <a:t>hours</a:t>
            </a:r>
          </a:p>
        </p:txBody>
      </p:sp>
      <p:sp>
        <p:nvSpPr>
          <p:cNvPr id="21" name="Subtitle 2">
            <a:extLst>
              <a:ext uri="{FF2B5EF4-FFF2-40B4-BE49-F238E27FC236}">
                <a16:creationId xmlns:a16="http://schemas.microsoft.com/office/drawing/2014/main" id="{1947221C-91D4-4CE8-8166-D366EC8C26E8}"/>
              </a:ext>
            </a:extLst>
          </p:cNvPr>
          <p:cNvSpPr txBox="1">
            <a:spLocks/>
          </p:cNvSpPr>
          <p:nvPr/>
        </p:nvSpPr>
        <p:spPr>
          <a:xfrm>
            <a:off x="1927123" y="616944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Safe dignified burial</a:t>
            </a:r>
          </a:p>
        </p:txBody>
      </p:sp>
      <p:sp>
        <p:nvSpPr>
          <p:cNvPr id="22" name="Arrow: Down 21">
            <a:extLst>
              <a:ext uri="{FF2B5EF4-FFF2-40B4-BE49-F238E27FC236}">
                <a16:creationId xmlns:a16="http://schemas.microsoft.com/office/drawing/2014/main" id="{44456FC6-A05F-4B60-A1F4-38FDA996BF14}"/>
              </a:ext>
            </a:extLst>
          </p:cNvPr>
          <p:cNvSpPr/>
          <p:nvPr/>
        </p:nvSpPr>
        <p:spPr>
          <a:xfrm rot="18179158">
            <a:off x="9470314" y="5774732"/>
            <a:ext cx="117823" cy="383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0B2BA756-C56C-496C-8D8F-3354D05D94B1}"/>
              </a:ext>
            </a:extLst>
          </p:cNvPr>
          <p:cNvSpPr/>
          <p:nvPr/>
        </p:nvSpPr>
        <p:spPr>
          <a:xfrm rot="3682857">
            <a:off x="7357390" y="5781265"/>
            <a:ext cx="114727" cy="298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ubtitle 2">
            <a:extLst>
              <a:ext uri="{FF2B5EF4-FFF2-40B4-BE49-F238E27FC236}">
                <a16:creationId xmlns:a16="http://schemas.microsoft.com/office/drawing/2014/main" id="{CF0E9583-D443-4BD8-A483-AE03361C0809}"/>
              </a:ext>
            </a:extLst>
          </p:cNvPr>
          <p:cNvSpPr txBox="1">
            <a:spLocks/>
          </p:cNvSpPr>
          <p:nvPr/>
        </p:nvSpPr>
        <p:spPr>
          <a:xfrm>
            <a:off x="6190329" y="5439664"/>
            <a:ext cx="5633884" cy="307562"/>
          </a:xfrm>
          <a:prstGeom prst="rect">
            <a:avLst/>
          </a:prstGeom>
          <a:solidFill>
            <a:schemeClr val="accent1">
              <a:lumMod val="20000"/>
              <a:lumOff val="80000"/>
            </a:schemeClr>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Ongoing treatment until final outcome</a:t>
            </a:r>
          </a:p>
        </p:txBody>
      </p:sp>
    </p:spTree>
    <p:extLst>
      <p:ext uri="{BB962C8B-B14F-4D97-AF65-F5344CB8AC3E}">
        <p14:creationId xmlns:p14="http://schemas.microsoft.com/office/powerpoint/2010/main" val="11982430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
          <p:cNvSpPr txBox="1">
            <a:spLocks noGrp="1"/>
          </p:cNvSpPr>
          <p:nvPr>
            <p:ph type="title"/>
          </p:nvPr>
        </p:nvSpPr>
        <p:spPr>
          <a:xfrm>
            <a:off x="466890" y="116632"/>
            <a:ext cx="11798682" cy="1143001"/>
          </a:xfrm>
          <a:prstGeom prst="rect">
            <a:avLst/>
          </a:prstGeom>
        </p:spPr>
        <p:txBody>
          <a:bodyPr>
            <a:normAutofit/>
          </a:bodyPr>
          <a:lstStyle/>
          <a:p>
            <a:r>
              <a:rPr lang="en-US" sz="2800" dirty="0">
                <a:latin typeface="Arial" panose="020B0604020202020204" pitchFamily="34" charset="0"/>
                <a:cs typeface="Arial" panose="020B0604020202020204" pitchFamily="34" charset="0"/>
              </a:rPr>
              <a:t>When providing direct care to suspect COVID-19 patient,</a:t>
            </a:r>
            <a:endParaRPr sz="2800" dirty="0">
              <a:latin typeface="Arial" panose="020B0604020202020204" pitchFamily="34" charset="0"/>
              <a:cs typeface="Arial" panose="020B0604020202020204" pitchFamily="34" charset="0"/>
            </a:endParaRPr>
          </a:p>
        </p:txBody>
      </p:sp>
      <p:sp>
        <p:nvSpPr>
          <p:cNvPr id="189" name="Rectangle 3"/>
          <p:cNvSpPr txBox="1">
            <a:spLocks noGrp="1"/>
          </p:cNvSpPr>
          <p:nvPr>
            <p:ph type="body" idx="1"/>
          </p:nvPr>
        </p:nvSpPr>
        <p:spPr>
          <a:xfrm>
            <a:off x="609600" y="1371600"/>
            <a:ext cx="10972800" cy="4525963"/>
          </a:xfrm>
          <a:prstGeom prst="rect">
            <a:avLst/>
          </a:prstGeom>
        </p:spPr>
        <p:txBody>
          <a:bodyPr lIns="0" tIns="0" rIns="0" bIns="0">
            <a:noAutofit/>
          </a:bodyPr>
          <a:lstStyle/>
          <a:p>
            <a:pPr>
              <a:lnSpc>
                <a:spcPct val="90000"/>
              </a:lnSpc>
              <a:spcBef>
                <a:spcPts val="800"/>
              </a:spcBef>
              <a:buFont typeface="Wingdings" panose="05000000000000000000" pitchFamily="2" charset="2"/>
              <a:buChar char="§"/>
              <a:defRPr sz="3600" b="1">
                <a:solidFill>
                  <a:srgbClr val="0070C0"/>
                </a:solidFill>
                <a:latin typeface="Arial"/>
                <a:ea typeface="Arial"/>
                <a:cs typeface="Arial"/>
                <a:sym typeface="Arial"/>
              </a:defRPr>
            </a:pPr>
            <a:r>
              <a:rPr sz="2600" dirty="0"/>
              <a:t>Add contact to droplet precaution measures </a:t>
            </a:r>
          </a:p>
          <a:p>
            <a:pPr lvl="1">
              <a:lnSpc>
                <a:spcPct val="90000"/>
              </a:lnSpc>
              <a:spcBef>
                <a:spcPts val="600"/>
              </a:spcBef>
              <a:buFont typeface="Wingdings" panose="05000000000000000000" pitchFamily="2" charset="2"/>
              <a:buChar char="§"/>
              <a:defRPr sz="2800">
                <a:solidFill>
                  <a:srgbClr val="0070C0"/>
                </a:solidFill>
                <a:latin typeface="Arial"/>
                <a:ea typeface="Arial"/>
                <a:cs typeface="Arial"/>
                <a:sym typeface="Arial"/>
              </a:defRPr>
            </a:pPr>
            <a:r>
              <a:rPr sz="2600" dirty="0"/>
              <a:t>HCW </a:t>
            </a:r>
            <a:r>
              <a:rPr lang="en-US" sz="2600" dirty="0"/>
              <a:t>should use</a:t>
            </a:r>
            <a:r>
              <a:rPr sz="2600" dirty="0"/>
              <a:t> gown, gloves, medical mask and eye protection when </a:t>
            </a:r>
            <a:r>
              <a:rPr lang="en-US" sz="2600" dirty="0"/>
              <a:t>before entering the room where suspected or confirmed COVID-19 patients are admitted</a:t>
            </a:r>
            <a:r>
              <a:rPr sz="2600" dirty="0"/>
              <a:t>. </a:t>
            </a:r>
          </a:p>
          <a:p>
            <a:pPr lvl="1">
              <a:lnSpc>
                <a:spcPct val="90000"/>
              </a:lnSpc>
              <a:spcBef>
                <a:spcPts val="600"/>
              </a:spcBef>
              <a:buFont typeface="Wingdings" panose="05000000000000000000" pitchFamily="2" charset="2"/>
              <a:buChar char="§"/>
              <a:defRPr sz="2800">
                <a:solidFill>
                  <a:srgbClr val="0070C0"/>
                </a:solidFill>
                <a:latin typeface="Arial"/>
                <a:ea typeface="Arial"/>
                <a:cs typeface="Arial"/>
                <a:sym typeface="Arial"/>
              </a:defRPr>
            </a:pPr>
            <a:r>
              <a:rPr lang="en-US" sz="2600" dirty="0"/>
              <a:t>HCW should u</a:t>
            </a:r>
            <a:r>
              <a:rPr sz="2600" dirty="0"/>
              <a:t>se dedicated patient equipment when possible (such as</a:t>
            </a:r>
            <a:r>
              <a:rPr lang="en-US" sz="2600" dirty="0"/>
              <a:t> single-use</a:t>
            </a:r>
            <a:r>
              <a:rPr sz="2600" dirty="0"/>
              <a:t> stethoscopes) or disinfect </a:t>
            </a:r>
            <a:r>
              <a:rPr lang="en-US" sz="2600" dirty="0"/>
              <a:t>equipment </a:t>
            </a:r>
            <a:r>
              <a:rPr sz="2600" dirty="0"/>
              <a:t>between patients.</a:t>
            </a:r>
          </a:p>
          <a:p>
            <a:pPr lvl="1">
              <a:lnSpc>
                <a:spcPct val="90000"/>
              </a:lnSpc>
              <a:spcBef>
                <a:spcPts val="400"/>
              </a:spcBef>
              <a:buFont typeface="Wingdings" panose="05000000000000000000" pitchFamily="2" charset="2"/>
              <a:buChar char="§"/>
              <a:defRPr sz="2800">
                <a:solidFill>
                  <a:srgbClr val="0070C0"/>
                </a:solidFill>
                <a:latin typeface="Arial"/>
                <a:ea typeface="Arial"/>
                <a:cs typeface="Arial"/>
                <a:sym typeface="Arial"/>
              </a:defRPr>
            </a:pPr>
            <a:endParaRPr sz="2600" dirty="0"/>
          </a:p>
          <a:p>
            <a:pPr>
              <a:lnSpc>
                <a:spcPct val="90000"/>
              </a:lnSpc>
              <a:spcBef>
                <a:spcPts val="700"/>
              </a:spcBef>
              <a:buFont typeface="Wingdings" panose="05000000000000000000" pitchFamily="2" charset="2"/>
              <a:buChar char="§"/>
              <a:defRPr sz="3200" b="1">
                <a:solidFill>
                  <a:srgbClr val="0070C0"/>
                </a:solidFill>
                <a:latin typeface="Arial"/>
                <a:ea typeface="Arial"/>
                <a:cs typeface="Arial"/>
                <a:sym typeface="Arial"/>
              </a:defRPr>
            </a:pPr>
            <a:r>
              <a:rPr sz="2600" dirty="0"/>
              <a:t>Add airborne precautions </a:t>
            </a:r>
            <a:r>
              <a:rPr sz="2600" b="0" dirty="0"/>
              <a:t>if there is an emergent need for </a:t>
            </a:r>
            <a:r>
              <a:rPr lang="en-US" sz="2600" b="0" dirty="0"/>
              <a:t>non-invasive ventilation, </a:t>
            </a:r>
            <a:r>
              <a:rPr sz="2600" b="0" dirty="0"/>
              <a:t>intubation</a:t>
            </a:r>
            <a:r>
              <a:rPr lang="en-US" sz="2600" b="0" dirty="0"/>
              <a:t>, </a:t>
            </a:r>
            <a:r>
              <a:rPr sz="2600" b="0" dirty="0"/>
              <a:t>cardiopulmonary resuscitation</a:t>
            </a:r>
            <a:r>
              <a:rPr lang="en-US" sz="2600" b="0" dirty="0"/>
              <a:t>, or other aerosol-generating procedures</a:t>
            </a:r>
            <a:endParaRPr sz="2600" b="0" dirty="0"/>
          </a:p>
        </p:txBody>
      </p:sp>
      <p:sp>
        <p:nvSpPr>
          <p:cNvPr id="4" name="TextBox 5">
            <a:extLst>
              <a:ext uri="{FF2B5EF4-FFF2-40B4-BE49-F238E27FC236}">
                <a16:creationId xmlns:a16="http://schemas.microsoft.com/office/drawing/2014/main" id="{9F103CED-C74E-4EFE-B7E0-D0A4677A0AB8}"/>
              </a:ext>
            </a:extLst>
          </p:cNvPr>
          <p:cNvSpPr txBox="1"/>
          <p:nvPr/>
        </p:nvSpPr>
        <p:spPr>
          <a:xfrm>
            <a:off x="3505200" y="5534561"/>
            <a:ext cx="8686800" cy="132343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FFFFFF"/>
                </a:solidFill>
                <a:latin typeface="Arial"/>
                <a:ea typeface="Arial"/>
                <a:cs typeface="Arial"/>
                <a:sym typeface="Arial"/>
              </a:defRPr>
            </a:lvl1pPr>
          </a:lstStyle>
          <a:p>
            <a:r>
              <a:rPr sz="2000" dirty="0"/>
              <a:t>See WHO website for current</a:t>
            </a:r>
            <a:r>
              <a:rPr lang="en-US" sz="2000" dirty="0"/>
              <a:t> IPC recommendations </a:t>
            </a:r>
            <a:r>
              <a:rPr sz="2000" dirty="0"/>
              <a:t>for </a:t>
            </a:r>
            <a:r>
              <a:rPr sz="2000" dirty="0" err="1"/>
              <a:t>nCoV</a:t>
            </a:r>
            <a:r>
              <a:rPr sz="2000" dirty="0"/>
              <a:t> infection </a:t>
            </a:r>
            <a:r>
              <a:rPr lang="en-US" sz="2000" dirty="0"/>
              <a:t>https://www.who.int/publications-detail/infection-prevention-and-control-during-health-care-when-novel-coronavirus-(ncov)-infection-is-suspected-20200125</a:t>
            </a:r>
            <a:endParaRPr sz="20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a:t>Droplet</a:t>
            </a:r>
            <a:r>
              <a:rPr lang="es-ES_tradnl" dirty="0"/>
              <a:t> </a:t>
            </a:r>
            <a:r>
              <a:rPr lang="es-ES_tradnl" dirty="0" err="1"/>
              <a:t>precaution</a:t>
            </a:r>
            <a:endParaRPr lang="es-ES_tradnl" dirty="0"/>
          </a:p>
        </p:txBody>
      </p:sp>
      <p:sp>
        <p:nvSpPr>
          <p:cNvPr id="3" name="Text Placeholder 2"/>
          <p:cNvSpPr>
            <a:spLocks noGrp="1"/>
          </p:cNvSpPr>
          <p:nvPr>
            <p:ph type="body" idx="1"/>
          </p:nvPr>
        </p:nvSpPr>
        <p:spPr>
          <a:xfrm>
            <a:off x="609600" y="1600200"/>
            <a:ext cx="7441870" cy="4525964"/>
          </a:xfrm>
        </p:spPr>
        <p:txBody>
          <a:bodyPr>
            <a:normAutofit fontScale="92500" lnSpcReduction="10000"/>
          </a:bodyPr>
          <a:lstStyle/>
          <a:p>
            <a:r>
              <a:rPr lang="en-US" dirty="0">
                <a:solidFill>
                  <a:schemeClr val="tx1"/>
                </a:solidFill>
              </a:rPr>
              <a:t>Droplet precautions prevent large droplet transmission of respiratory viruses. </a:t>
            </a:r>
          </a:p>
          <a:p>
            <a:r>
              <a:rPr lang="en-US" dirty="0">
                <a:solidFill>
                  <a:schemeClr val="tx1"/>
                </a:solidFill>
              </a:rPr>
              <a:t>Use a medical mask if working within 1 m of the patient. </a:t>
            </a:r>
          </a:p>
          <a:p>
            <a:r>
              <a:rPr lang="en-US" dirty="0">
                <a:solidFill>
                  <a:schemeClr val="tx1"/>
                </a:solidFill>
              </a:rPr>
              <a:t>Place patients in single rooms, or group together those with the same etiological diagnosis. If an etiological diagnosis is not possible, group patients with similar clinical diagnosis and based on epidemiological risk factors, with a spatial separation.</a:t>
            </a:r>
          </a:p>
          <a:p>
            <a:r>
              <a:rPr lang="en-US" dirty="0">
                <a:solidFill>
                  <a:schemeClr val="tx1"/>
                </a:solidFill>
              </a:rPr>
              <a:t>When providing care in close contact with a patient with respiratory symptoms (e.g. coughing or sneezing), use eye protection (face mask or goggles), because sprays of secretions may occur. Limit patient movement within the institution and ensure that patients wear medical masks when outside their rooms.</a:t>
            </a:r>
          </a:p>
        </p:txBody>
      </p:sp>
      <p:pic>
        <p:nvPicPr>
          <p:cNvPr id="4" name="Picture 3">
            <a:extLst>
              <a:ext uri="{FF2B5EF4-FFF2-40B4-BE49-F238E27FC236}">
                <a16:creationId xmlns:a16="http://schemas.microsoft.com/office/drawing/2014/main" id="{886D5893-DDA0-494A-BA69-0553D56099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64127" y="1600200"/>
            <a:ext cx="3427130" cy="1927761"/>
          </a:xfrm>
          <a:prstGeom prst="rect">
            <a:avLst/>
          </a:prstGeom>
        </p:spPr>
      </p:pic>
    </p:spTree>
    <p:extLst>
      <p:ext uri="{BB962C8B-B14F-4D97-AF65-F5344CB8AC3E}">
        <p14:creationId xmlns:p14="http://schemas.microsoft.com/office/powerpoint/2010/main" val="19209027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a:t>Contact</a:t>
            </a:r>
            <a:r>
              <a:rPr lang="es-ES_tradnl" dirty="0"/>
              <a:t> </a:t>
            </a:r>
            <a:r>
              <a:rPr lang="es-ES_tradnl" dirty="0" err="1"/>
              <a:t>precautions</a:t>
            </a:r>
            <a:endParaRPr lang="es-ES_tradnl" dirty="0"/>
          </a:p>
        </p:txBody>
      </p:sp>
      <p:sp>
        <p:nvSpPr>
          <p:cNvPr id="3" name="Text Placeholder 2"/>
          <p:cNvSpPr>
            <a:spLocks noGrp="1"/>
          </p:cNvSpPr>
          <p:nvPr>
            <p:ph type="body" idx="1"/>
          </p:nvPr>
        </p:nvSpPr>
        <p:spPr/>
        <p:txBody>
          <a:bodyPr>
            <a:normAutofit fontScale="92500"/>
          </a:bodyPr>
          <a:lstStyle/>
          <a:p>
            <a:r>
              <a:rPr lang="en-US" dirty="0">
                <a:solidFill>
                  <a:schemeClr val="tx1"/>
                </a:solidFill>
              </a:rPr>
              <a:t>Contact precautions prevent direct or indirect transmission from contact with contaminated surfaces or equipment (i.e. contact with contaminated oxygen tubing/interfaces). </a:t>
            </a:r>
          </a:p>
          <a:p>
            <a:r>
              <a:rPr lang="en-US" dirty="0">
                <a:solidFill>
                  <a:schemeClr val="tx1"/>
                </a:solidFill>
              </a:rPr>
              <a:t>Use PPE (medical mask, eye protection, gloves and gown) when entering room and</a:t>
            </a:r>
          </a:p>
          <a:p>
            <a:pPr marL="0" indent="0">
              <a:buNone/>
            </a:pPr>
            <a:r>
              <a:rPr lang="en-US" dirty="0">
                <a:solidFill>
                  <a:schemeClr val="tx1"/>
                </a:solidFill>
              </a:rPr>
              <a:t>remove PPE when leaving and practice hand hygiene following PPE removal. If possible, use either disposable or dedicated equipment (e.g. stethoscopes, blood pressure cuffs, pulse oximeters and thermometers). If equipment needs to be shared among</a:t>
            </a:r>
          </a:p>
          <a:p>
            <a:pPr marL="0" indent="0">
              <a:buNone/>
            </a:pPr>
            <a:r>
              <a:rPr lang="en-US" dirty="0">
                <a:solidFill>
                  <a:schemeClr val="tx1"/>
                </a:solidFill>
              </a:rPr>
              <a:t>patients, clean and disinfect between each patient use. </a:t>
            </a:r>
          </a:p>
          <a:p>
            <a:r>
              <a:rPr lang="en-US" dirty="0">
                <a:solidFill>
                  <a:schemeClr val="tx1"/>
                </a:solidFill>
              </a:rPr>
              <a:t>Ensure that health care workers refrain from touching their eyes, nose and mouth with potentially contaminated gloved or ungloved hands. Avoid contaminating environmental surfaces that are not directly related to patient care (e.g. door handles and light switches).</a:t>
            </a:r>
          </a:p>
          <a:p>
            <a:r>
              <a:rPr lang="en-US" dirty="0">
                <a:solidFill>
                  <a:schemeClr val="tx1"/>
                </a:solidFill>
              </a:rPr>
              <a:t>Avoid medically unnecessary movement of patients or transport.</a:t>
            </a:r>
          </a:p>
          <a:p>
            <a:r>
              <a:rPr lang="en-US" dirty="0">
                <a:solidFill>
                  <a:schemeClr val="tx1"/>
                </a:solidFill>
              </a:rPr>
              <a:t>Perform hand hygiene.</a:t>
            </a:r>
          </a:p>
        </p:txBody>
      </p:sp>
    </p:spTree>
    <p:extLst>
      <p:ext uri="{BB962C8B-B14F-4D97-AF65-F5344CB8AC3E}">
        <p14:creationId xmlns:p14="http://schemas.microsoft.com/office/powerpoint/2010/main" val="331002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a:t>Airborne</a:t>
            </a:r>
            <a:r>
              <a:rPr lang="es-ES_tradnl" dirty="0"/>
              <a:t> </a:t>
            </a:r>
            <a:r>
              <a:rPr lang="es-ES_tradnl" dirty="0" err="1"/>
              <a:t>transmission</a:t>
            </a:r>
            <a:endParaRPr lang="es-ES_tradnl" dirty="0"/>
          </a:p>
        </p:txBody>
      </p:sp>
      <p:sp>
        <p:nvSpPr>
          <p:cNvPr id="3" name="Text Placeholder 2"/>
          <p:cNvSpPr>
            <a:spLocks noGrp="1"/>
          </p:cNvSpPr>
          <p:nvPr>
            <p:ph type="body" idx="1"/>
          </p:nvPr>
        </p:nvSpPr>
        <p:spPr/>
        <p:txBody>
          <a:bodyPr>
            <a:normAutofit/>
          </a:bodyPr>
          <a:lstStyle/>
          <a:p>
            <a:r>
              <a:rPr lang="en-US" dirty="0">
                <a:solidFill>
                  <a:schemeClr val="tx1"/>
                </a:solidFill>
              </a:rPr>
              <a:t>Ensure that health care workers performing aerosol-generating procedures (e.g. open suctioning of respiratory tract, intubation, bronchoscopy, cardiopulmonary resuscitation) use the appropriate PPE, including gloves, long-sleeved gowns, eye protection, and fit-tested particulate respirators (N95 or equivalent, or higher level of protection). </a:t>
            </a:r>
          </a:p>
          <a:p>
            <a:r>
              <a:rPr lang="en-US" dirty="0">
                <a:solidFill>
                  <a:schemeClr val="tx1"/>
                </a:solidFill>
              </a:rPr>
              <a:t>Whenever possible, use adequately ventilated single rooms when performing aerosol-generating procedures, meaning negative pressure rooms with a minimum of 12 air changes per hour or at least 160 L/second/patient in facilities with natural ventilation.</a:t>
            </a:r>
          </a:p>
          <a:p>
            <a:r>
              <a:rPr lang="en-US" dirty="0">
                <a:solidFill>
                  <a:schemeClr val="tx1"/>
                </a:solidFill>
              </a:rPr>
              <a:t>Avoid the presence of unnecessary individuals in the room. Care for the patient in the same type of room after mechanical ventilation commences.</a:t>
            </a:r>
          </a:p>
        </p:txBody>
      </p:sp>
    </p:spTree>
    <p:extLst>
      <p:ext uri="{BB962C8B-B14F-4D97-AF65-F5344CB8AC3E}">
        <p14:creationId xmlns:p14="http://schemas.microsoft.com/office/powerpoint/2010/main" val="7662230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1"/>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lang="en-US" dirty="0"/>
              <a:t>T</a:t>
            </a:r>
            <a:r>
              <a:rPr dirty="0"/>
              <a:t>riage</a:t>
            </a:r>
          </a:p>
        </p:txBody>
      </p:sp>
      <p:sp>
        <p:nvSpPr>
          <p:cNvPr id="195" name="Content Placeholder 2"/>
          <p:cNvSpPr txBox="1">
            <a:spLocks noGrp="1"/>
          </p:cNvSpPr>
          <p:nvPr>
            <p:ph type="body" idx="1"/>
          </p:nvPr>
        </p:nvSpPr>
        <p:spPr>
          <a:xfrm>
            <a:off x="655782" y="1428330"/>
            <a:ext cx="9918149" cy="4950202"/>
          </a:xfrm>
          <a:prstGeom prst="rect">
            <a:avLst/>
          </a:prstGeom>
        </p:spPr>
        <p:txBody>
          <a:bodyPr>
            <a:noAutofit/>
          </a:bodyPr>
          <a:lstStyle/>
          <a:p>
            <a:pPr marL="0" indent="0">
              <a:lnSpc>
                <a:spcPct val="81000"/>
              </a:lnSpc>
              <a:spcBef>
                <a:spcPts val="600"/>
              </a:spcBef>
              <a:buNone/>
              <a:defRPr sz="2600">
                <a:solidFill>
                  <a:srgbClr val="0070C0"/>
                </a:solidFill>
                <a:latin typeface="Arial"/>
                <a:ea typeface="Arial"/>
                <a:cs typeface="Arial"/>
                <a:sym typeface="Arial"/>
              </a:defRPr>
            </a:pPr>
            <a:r>
              <a:rPr lang="en-US" sz="2200" b="1" dirty="0"/>
              <a:t>At any facility: </a:t>
            </a:r>
            <a:r>
              <a:rPr lang="en-US" sz="2200" dirty="0"/>
              <a:t>Health post, primary health </a:t>
            </a:r>
            <a:r>
              <a:rPr lang="en-US" sz="2200" dirty="0" err="1"/>
              <a:t>centre</a:t>
            </a:r>
            <a:r>
              <a:rPr lang="en-US" sz="2200" dirty="0"/>
              <a:t>, or clinic, emergency unit/area/department, accident and emergency department, casualty area</a:t>
            </a:r>
          </a:p>
          <a:p>
            <a:pPr marL="0" indent="0">
              <a:spcBef>
                <a:spcPts val="600"/>
              </a:spcBef>
              <a:buNone/>
              <a:defRPr sz="2900" b="1">
                <a:solidFill>
                  <a:srgbClr val="0070C0"/>
                </a:solidFill>
                <a:latin typeface="Arial"/>
                <a:ea typeface="Arial"/>
                <a:cs typeface="Arial"/>
                <a:sym typeface="Arial"/>
              </a:defRPr>
            </a:pPr>
            <a:endParaRPr lang="en-US" sz="2200" dirty="0"/>
          </a:p>
          <a:p>
            <a:pPr marL="0" indent="0">
              <a:spcBef>
                <a:spcPts val="600"/>
              </a:spcBef>
              <a:buNone/>
              <a:defRPr sz="2900" b="1">
                <a:solidFill>
                  <a:srgbClr val="0070C0"/>
                </a:solidFill>
                <a:latin typeface="Arial"/>
                <a:ea typeface="Arial"/>
                <a:cs typeface="Arial"/>
                <a:sym typeface="Arial"/>
              </a:defRPr>
            </a:pPr>
            <a:r>
              <a:rPr sz="2200" dirty="0"/>
              <a:t>Prioritize and sort </a:t>
            </a:r>
            <a:r>
              <a:rPr sz="2200" b="0" dirty="0"/>
              <a:t>patients based on their severity of illness and need for immediate care</a:t>
            </a:r>
          </a:p>
          <a:p>
            <a:pPr marL="742950" lvl="1" indent="-285750">
              <a:lnSpc>
                <a:spcPct val="90000"/>
              </a:lnSpc>
              <a:spcBef>
                <a:spcPts val="600"/>
              </a:spcBef>
              <a:defRPr sz="2900">
                <a:solidFill>
                  <a:srgbClr val="0070C0"/>
                </a:solidFill>
                <a:latin typeface="Arial"/>
                <a:ea typeface="Arial"/>
                <a:cs typeface="Arial"/>
                <a:sym typeface="Arial"/>
              </a:defRPr>
            </a:pPr>
            <a:r>
              <a:rPr sz="2200" dirty="0"/>
              <a:t>Use standardized triage tools to ensure reliability and valid sorting of patients</a:t>
            </a:r>
            <a:endParaRPr lang="en-US" sz="2200" dirty="0"/>
          </a:p>
          <a:p>
            <a:pPr marL="1162050" lvl="2" indent="-285750">
              <a:lnSpc>
                <a:spcPct val="90000"/>
              </a:lnSpc>
              <a:spcBef>
                <a:spcPts val="600"/>
              </a:spcBef>
              <a:defRPr sz="2900">
                <a:solidFill>
                  <a:srgbClr val="0070C0"/>
                </a:solidFill>
                <a:latin typeface="Arial"/>
                <a:ea typeface="Arial"/>
                <a:cs typeface="Arial"/>
                <a:sym typeface="Arial"/>
              </a:defRPr>
            </a:pPr>
            <a:r>
              <a:rPr sz="2200" dirty="0"/>
              <a:t>Avoid “under-triage” and “over-triage”</a:t>
            </a:r>
          </a:p>
          <a:p>
            <a:pPr marL="742950" lvl="1" indent="-285750">
              <a:lnSpc>
                <a:spcPct val="90000"/>
              </a:lnSpc>
              <a:spcBef>
                <a:spcPts val="400"/>
              </a:spcBef>
              <a:defRPr sz="2900">
                <a:solidFill>
                  <a:srgbClr val="0070C0"/>
                </a:solidFill>
                <a:latin typeface="Arial"/>
                <a:ea typeface="Arial"/>
                <a:cs typeface="Arial"/>
                <a:sym typeface="Arial"/>
              </a:defRPr>
            </a:pPr>
            <a:endParaRPr sz="2200" dirty="0"/>
          </a:p>
          <a:p>
            <a:pPr marL="1162050" lvl="2" indent="-285750">
              <a:lnSpc>
                <a:spcPct val="90000"/>
              </a:lnSpc>
              <a:spcBef>
                <a:spcPts val="600"/>
              </a:spcBef>
              <a:defRPr sz="2900">
                <a:solidFill>
                  <a:srgbClr val="0070C0"/>
                </a:solidFill>
                <a:latin typeface="Arial"/>
                <a:ea typeface="Arial"/>
                <a:cs typeface="Arial"/>
                <a:sym typeface="Arial"/>
              </a:defRPr>
            </a:pPr>
            <a:r>
              <a:rPr lang="en-US" sz="2200" dirty="0">
                <a:sym typeface="Arial"/>
              </a:rPr>
              <a:t>Identify patients who require immediate medical intervention, patients who can safely wait, or patients who may need to be transported to a specific facility based upon their condition</a:t>
            </a:r>
            <a:endParaRPr sz="2200"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txBox="1">
            <a:spLocks noGrp="1"/>
          </p:cNvSpPr>
          <p:nvPr>
            <p:ph type="title"/>
          </p:nvPr>
        </p:nvSpPr>
        <p:spPr>
          <a:prstGeom prst="rect">
            <a:avLst/>
          </a:prstGeom>
        </p:spPr>
        <p:txBody>
          <a:bodyPr/>
          <a:lstStyle/>
          <a:p>
            <a:endParaRPr/>
          </a:p>
        </p:txBody>
      </p:sp>
      <p:sp>
        <p:nvSpPr>
          <p:cNvPr id="198" name="Date Placeholder 2"/>
          <p:cNvSpPr txBox="1"/>
          <p:nvPr/>
        </p:nvSpPr>
        <p:spPr>
          <a:xfrm>
            <a:off x="8925719" y="83943"/>
            <a:ext cx="2753361"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solidFill>
                  <a:srgbClr val="FFFFFF"/>
                </a:solidFill>
                <a:latin typeface="Segoe Condensed"/>
                <a:ea typeface="Segoe Condensed"/>
                <a:cs typeface="Segoe Condensed"/>
                <a:sym typeface="Segoe Condensed"/>
              </a:defRPr>
            </a:lvl1pPr>
          </a:lstStyle>
          <a:p>
            <a:r>
              <a:t>25 January 2020</a:t>
            </a:r>
          </a:p>
        </p:txBody>
      </p:sp>
      <p:sp>
        <p:nvSpPr>
          <p:cNvPr id="200" name="Title 4"/>
          <p:cNvSpPr txBox="1"/>
          <p:nvPr/>
        </p:nvSpPr>
        <p:spPr>
          <a:xfrm>
            <a:off x="9269071" y="1422103"/>
            <a:ext cx="2123602" cy="1580268"/>
          </a:xfrm>
          <a:prstGeom prst="rect">
            <a:avLst/>
          </a:prstGeom>
          <a:solidFill>
            <a:srgbClr val="FFFFFF"/>
          </a:solidFill>
          <a:ln>
            <a:solidFill>
              <a:schemeClr val="accent1"/>
            </a:solidFill>
          </a:ln>
          <a:extLst>
            <a:ext uri="{C572A759-6A51-4108-AA02-DFA0A04FC94B}">
              <ma14:wrappingTextBoxFlag xmlns:ma14="http://schemas.microsoft.com/office/mac/drawingml/2011/main" xmlns="" val="1"/>
            </a:ext>
          </a:extLst>
        </p:spPr>
        <p:txBody>
          <a:bodyPr lIns="45719" rIns="45719" anchor="ctr">
            <a:spAutoFit/>
          </a:bodyPr>
          <a:lstStyle/>
          <a:p>
            <a:pPr>
              <a:defRPr sz="2400" b="1">
                <a:solidFill>
                  <a:srgbClr val="0070C0"/>
                </a:solidFill>
                <a:latin typeface="Segoe Condensed"/>
                <a:ea typeface="Segoe Condensed"/>
                <a:cs typeface="Segoe Condensed"/>
                <a:sym typeface="Segoe Condensed"/>
              </a:defRPr>
            </a:pPr>
            <a:r>
              <a:rPr lang="en-US" dirty="0"/>
              <a:t>Interagency</a:t>
            </a:r>
            <a:r>
              <a:rPr dirty="0"/>
              <a:t> </a:t>
            </a:r>
            <a:endParaRPr sz="4400" dirty="0">
              <a:solidFill>
                <a:srgbClr val="FFFFFF"/>
              </a:solidFill>
            </a:endParaRPr>
          </a:p>
          <a:p>
            <a:pPr>
              <a:defRPr sz="2400" b="1">
                <a:solidFill>
                  <a:srgbClr val="0070C0"/>
                </a:solidFill>
                <a:latin typeface="Segoe Condensed"/>
                <a:ea typeface="Segoe Condensed"/>
                <a:cs typeface="Segoe Condensed"/>
                <a:sym typeface="Segoe Condensed"/>
              </a:defRPr>
            </a:pPr>
            <a:r>
              <a:rPr dirty="0"/>
              <a:t>Integrated Triage Tool</a:t>
            </a:r>
            <a:br>
              <a:rPr dirty="0"/>
            </a:br>
            <a:r>
              <a:rPr dirty="0"/>
              <a:t>  ≽ 12 years </a:t>
            </a:r>
          </a:p>
        </p:txBody>
      </p:sp>
      <p:pic>
        <p:nvPicPr>
          <p:cNvPr id="3" name="Picture 2">
            <a:extLst>
              <a:ext uri="{FF2B5EF4-FFF2-40B4-BE49-F238E27FC236}">
                <a16:creationId xmlns:a16="http://schemas.microsoft.com/office/drawing/2014/main" id="{B5576861-F30A-49CA-B004-7E3B28F9C69B}"/>
              </a:ext>
            </a:extLst>
          </p:cNvPr>
          <p:cNvPicPr>
            <a:picLocks noChangeAspect="1"/>
          </p:cNvPicPr>
          <p:nvPr/>
        </p:nvPicPr>
        <p:blipFill rotWithShape="1">
          <a:blip r:embed="rId2"/>
          <a:srcRect b="3757"/>
          <a:stretch/>
        </p:blipFill>
        <p:spPr>
          <a:xfrm>
            <a:off x="0" y="16543"/>
            <a:ext cx="9264258" cy="6390748"/>
          </a:xfrm>
          <a:prstGeom prst="rect">
            <a:avLst/>
          </a:prstGeom>
        </p:spPr>
      </p:pic>
      <p:pic>
        <p:nvPicPr>
          <p:cNvPr id="8" name="Picture 7">
            <a:extLst>
              <a:ext uri="{FF2B5EF4-FFF2-40B4-BE49-F238E27FC236}">
                <a16:creationId xmlns:a16="http://schemas.microsoft.com/office/drawing/2014/main" id="{D73715C6-41BB-4E78-8FD0-7A97CFE5D280}"/>
              </a:ext>
            </a:extLst>
          </p:cNvPr>
          <p:cNvPicPr>
            <a:picLocks noChangeAspect="1"/>
          </p:cNvPicPr>
          <p:nvPr/>
        </p:nvPicPr>
        <p:blipFill>
          <a:blip r:embed="rId3"/>
          <a:stretch>
            <a:fillRect/>
          </a:stretch>
        </p:blipFill>
        <p:spPr>
          <a:xfrm>
            <a:off x="8885208" y="4313382"/>
            <a:ext cx="3341456" cy="2327631"/>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Date Placeholder 2"/>
          <p:cNvSpPr txBox="1"/>
          <p:nvPr/>
        </p:nvSpPr>
        <p:spPr>
          <a:xfrm>
            <a:off x="8925719" y="83943"/>
            <a:ext cx="2753361"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solidFill>
                  <a:srgbClr val="FFFFFF"/>
                </a:solidFill>
                <a:latin typeface="Segoe Condensed"/>
                <a:ea typeface="Segoe Condensed"/>
                <a:cs typeface="Segoe Condensed"/>
                <a:sym typeface="Segoe Condensed"/>
              </a:defRPr>
            </a:lvl1pPr>
          </a:lstStyle>
          <a:p>
            <a:r>
              <a:t>25 January 2020</a:t>
            </a:r>
          </a:p>
        </p:txBody>
      </p:sp>
      <p:sp>
        <p:nvSpPr>
          <p:cNvPr id="204" name="Title 4"/>
          <p:cNvSpPr txBox="1">
            <a:spLocks noGrp="1"/>
          </p:cNvSpPr>
          <p:nvPr>
            <p:ph type="title"/>
          </p:nvPr>
        </p:nvSpPr>
        <p:spPr>
          <a:xfrm>
            <a:off x="9869860" y="1989749"/>
            <a:ext cx="2123602" cy="1569661"/>
          </a:xfrm>
          <a:prstGeom prst="rect">
            <a:avLst/>
          </a:prstGeom>
          <a:solidFill>
            <a:srgbClr val="FFFFFF"/>
          </a:solidFill>
          <a:ln w="9525">
            <a:solidFill>
              <a:schemeClr val="accent1"/>
            </a:solidFill>
            <a:round/>
          </a:ln>
        </p:spPr>
        <p:txBody>
          <a:bodyPr/>
          <a:lstStyle/>
          <a:p>
            <a:pPr defTabSz="905255">
              <a:defRPr sz="2376">
                <a:solidFill>
                  <a:srgbClr val="0070C0"/>
                </a:solidFill>
              </a:defRPr>
            </a:pPr>
            <a:r>
              <a:rPr lang="en-US" dirty="0"/>
              <a:t>Interagency </a:t>
            </a:r>
            <a:r>
              <a:rPr dirty="0"/>
              <a:t>Integrated Triage Tool</a:t>
            </a:r>
            <a:br>
              <a:rPr dirty="0"/>
            </a:br>
            <a:r>
              <a:rPr dirty="0"/>
              <a:t> &lt; 12 years </a:t>
            </a:r>
          </a:p>
        </p:txBody>
      </p:sp>
      <p:pic>
        <p:nvPicPr>
          <p:cNvPr id="2" name="Picture 1">
            <a:extLst>
              <a:ext uri="{FF2B5EF4-FFF2-40B4-BE49-F238E27FC236}">
                <a16:creationId xmlns:a16="http://schemas.microsoft.com/office/drawing/2014/main" id="{96A44FD2-9A24-4E72-9999-F874EA5DF242}"/>
              </a:ext>
            </a:extLst>
          </p:cNvPr>
          <p:cNvPicPr>
            <a:picLocks noChangeAspect="1"/>
          </p:cNvPicPr>
          <p:nvPr/>
        </p:nvPicPr>
        <p:blipFill rotWithShape="1">
          <a:blip r:embed="rId2"/>
          <a:srcRect b="3973"/>
          <a:stretch/>
        </p:blipFill>
        <p:spPr>
          <a:xfrm>
            <a:off x="-157869" y="83943"/>
            <a:ext cx="9681411" cy="6585527"/>
          </a:xfrm>
          <a:prstGeom prst="rect">
            <a:avLst/>
          </a:prstGeom>
        </p:spPr>
      </p:pic>
      <p:pic>
        <p:nvPicPr>
          <p:cNvPr id="6" name="Picture 5">
            <a:extLst>
              <a:ext uri="{FF2B5EF4-FFF2-40B4-BE49-F238E27FC236}">
                <a16:creationId xmlns:a16="http://schemas.microsoft.com/office/drawing/2014/main" id="{FB9F2B07-2567-4499-8526-774F7FA225AB}"/>
              </a:ext>
            </a:extLst>
          </p:cNvPr>
          <p:cNvPicPr>
            <a:picLocks noChangeAspect="1"/>
          </p:cNvPicPr>
          <p:nvPr/>
        </p:nvPicPr>
        <p:blipFill>
          <a:blip r:embed="rId3"/>
          <a:stretch>
            <a:fillRect/>
          </a:stretch>
        </p:blipFill>
        <p:spPr>
          <a:xfrm>
            <a:off x="9243047" y="4550570"/>
            <a:ext cx="2948954" cy="2215067"/>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dirty="0"/>
              <a:t>WHO </a:t>
            </a:r>
            <a:r>
              <a:rPr lang="en-US" dirty="0"/>
              <a:t>Basic Emergency Care</a:t>
            </a:r>
            <a:endParaRPr dirty="0"/>
          </a:p>
        </p:txBody>
      </p:sp>
      <p:sp>
        <p:nvSpPr>
          <p:cNvPr id="207" name="Content Placeholder 2"/>
          <p:cNvSpPr txBox="1">
            <a:spLocks noGrp="1"/>
          </p:cNvSpPr>
          <p:nvPr>
            <p:ph type="body" idx="1"/>
          </p:nvPr>
        </p:nvSpPr>
        <p:spPr>
          <a:xfrm>
            <a:off x="4458878" y="1459997"/>
            <a:ext cx="7371761" cy="4667426"/>
          </a:xfrm>
          <a:prstGeom prst="rect">
            <a:avLst/>
          </a:prstGeom>
        </p:spPr>
        <p:txBody>
          <a:bodyPr>
            <a:normAutofit fontScale="62500" lnSpcReduction="20000"/>
          </a:bodyPr>
          <a:lstStyle/>
          <a:p>
            <a:pPr>
              <a:lnSpc>
                <a:spcPct val="90000"/>
              </a:lnSpc>
              <a:spcBef>
                <a:spcPts val="600"/>
              </a:spcBef>
              <a:defRPr sz="2900">
                <a:solidFill>
                  <a:srgbClr val="0070C0"/>
                </a:solidFill>
                <a:latin typeface="Arial"/>
                <a:ea typeface="Arial"/>
                <a:cs typeface="Arial"/>
                <a:sym typeface="Arial"/>
              </a:defRPr>
            </a:pPr>
            <a:r>
              <a:rPr lang="en-US" sz="3100" b="1" dirty="0"/>
              <a:t>Open-access, short course </a:t>
            </a:r>
          </a:p>
          <a:p>
            <a:pPr>
              <a:lnSpc>
                <a:spcPct val="90000"/>
              </a:lnSpc>
              <a:spcBef>
                <a:spcPts val="600"/>
              </a:spcBef>
              <a:defRPr sz="2900">
                <a:solidFill>
                  <a:srgbClr val="0070C0"/>
                </a:solidFill>
                <a:latin typeface="Arial"/>
                <a:ea typeface="Arial"/>
                <a:cs typeface="Arial"/>
                <a:sym typeface="Arial"/>
              </a:defRPr>
            </a:pPr>
            <a:endParaRPr lang="en-US" sz="3100" b="1" dirty="0"/>
          </a:p>
          <a:p>
            <a:pPr>
              <a:lnSpc>
                <a:spcPct val="90000"/>
              </a:lnSpc>
              <a:spcBef>
                <a:spcPts val="600"/>
              </a:spcBef>
              <a:defRPr sz="2900">
                <a:solidFill>
                  <a:srgbClr val="0070C0"/>
                </a:solidFill>
                <a:latin typeface="Arial"/>
                <a:ea typeface="Arial"/>
                <a:cs typeface="Arial"/>
                <a:sym typeface="Arial"/>
              </a:defRPr>
            </a:pPr>
            <a:r>
              <a:rPr lang="en-US" sz="3100" b="1" dirty="0"/>
              <a:t>For frontline providers with limited diagnostic and therapeutic resources</a:t>
            </a:r>
          </a:p>
          <a:p>
            <a:pPr>
              <a:lnSpc>
                <a:spcPct val="90000"/>
              </a:lnSpc>
              <a:spcBef>
                <a:spcPts val="600"/>
              </a:spcBef>
              <a:defRPr sz="2900">
                <a:solidFill>
                  <a:srgbClr val="0070C0"/>
                </a:solidFill>
                <a:latin typeface="Arial"/>
                <a:ea typeface="Arial"/>
                <a:cs typeface="Arial"/>
                <a:sym typeface="Arial"/>
              </a:defRPr>
            </a:pPr>
            <a:endParaRPr lang="en-US" sz="3100" b="1" dirty="0"/>
          </a:p>
          <a:p>
            <a:pPr>
              <a:lnSpc>
                <a:spcPct val="90000"/>
              </a:lnSpc>
              <a:spcBef>
                <a:spcPts val="600"/>
              </a:spcBef>
              <a:defRPr sz="2900">
                <a:solidFill>
                  <a:srgbClr val="0070C0"/>
                </a:solidFill>
                <a:latin typeface="Arial"/>
                <a:ea typeface="Arial"/>
                <a:cs typeface="Arial"/>
                <a:sym typeface="Arial"/>
              </a:defRPr>
            </a:pPr>
            <a:r>
              <a:rPr lang="en-US" sz="3100" b="1" dirty="0"/>
              <a:t>Teaches systematic assessment and management of time-sensitive conditions in the acutely ill by focusing on 3 main conditions: </a:t>
            </a:r>
            <a:r>
              <a:rPr lang="en-US" sz="3100" b="1" i="1" dirty="0"/>
              <a:t>difficulty in breathing, shock, altered mental status</a:t>
            </a:r>
          </a:p>
          <a:p>
            <a:pPr>
              <a:lnSpc>
                <a:spcPct val="90000"/>
              </a:lnSpc>
              <a:spcBef>
                <a:spcPts val="600"/>
              </a:spcBef>
              <a:defRPr sz="2900">
                <a:solidFill>
                  <a:srgbClr val="0070C0"/>
                </a:solidFill>
                <a:latin typeface="Arial"/>
                <a:ea typeface="Arial"/>
                <a:cs typeface="Arial"/>
                <a:sym typeface="Arial"/>
              </a:defRPr>
            </a:pPr>
            <a:endParaRPr lang="en-US" sz="3100" b="1" dirty="0"/>
          </a:p>
          <a:p>
            <a:pPr>
              <a:lnSpc>
                <a:spcPct val="90000"/>
              </a:lnSpc>
              <a:spcBef>
                <a:spcPts val="600"/>
              </a:spcBef>
              <a:defRPr sz="2900">
                <a:solidFill>
                  <a:srgbClr val="0070C0"/>
                </a:solidFill>
                <a:latin typeface="Arial"/>
                <a:ea typeface="Arial"/>
                <a:cs typeface="Arial"/>
                <a:sym typeface="Arial"/>
              </a:defRPr>
            </a:pPr>
            <a:r>
              <a:rPr lang="en-US" sz="3100" b="1" dirty="0"/>
              <a:t>French, Spanish translations available for field use; Arabic and Russian translations available soon</a:t>
            </a:r>
          </a:p>
          <a:p>
            <a:pPr>
              <a:lnSpc>
                <a:spcPct val="90000"/>
              </a:lnSpc>
              <a:spcBef>
                <a:spcPts val="600"/>
              </a:spcBef>
              <a:defRPr sz="2900">
                <a:solidFill>
                  <a:srgbClr val="0070C0"/>
                </a:solidFill>
                <a:latin typeface="Arial"/>
                <a:ea typeface="Arial"/>
                <a:cs typeface="Arial"/>
                <a:sym typeface="Arial"/>
              </a:defRPr>
            </a:pPr>
            <a:endParaRPr lang="en-US" sz="2600" dirty="0"/>
          </a:p>
          <a:p>
            <a:pPr>
              <a:lnSpc>
                <a:spcPct val="90000"/>
              </a:lnSpc>
              <a:spcBef>
                <a:spcPts val="600"/>
              </a:spcBef>
              <a:defRPr sz="2900">
                <a:solidFill>
                  <a:srgbClr val="0070C0"/>
                </a:solidFill>
                <a:latin typeface="Arial"/>
                <a:ea typeface="Arial"/>
                <a:cs typeface="Arial"/>
                <a:sym typeface="Arial"/>
              </a:defRPr>
            </a:pPr>
            <a:r>
              <a:rPr lang="en-US" sz="2100" dirty="0"/>
              <a:t>PDF, </a:t>
            </a:r>
            <a:r>
              <a:rPr lang="en-US" sz="2100" dirty="0" err="1"/>
              <a:t>Powerpoints</a:t>
            </a:r>
            <a:r>
              <a:rPr lang="en-US" sz="2100" dirty="0"/>
              <a:t>: </a:t>
            </a:r>
            <a:br>
              <a:rPr lang="en-US" sz="2100" dirty="0"/>
            </a:br>
            <a:r>
              <a:rPr lang="en-US" sz="2100" dirty="0">
                <a:sym typeface="Arial"/>
                <a:hlinkClick r:id="rId2"/>
              </a:rPr>
              <a:t>https://www.who.int/publications-detail/basic-emergency-care-approach-to-the-acutely-ill-and-injured</a:t>
            </a:r>
            <a:endParaRPr lang="en-US" sz="2100" dirty="0">
              <a:sym typeface="Arial"/>
            </a:endParaRPr>
          </a:p>
          <a:p>
            <a:pPr>
              <a:lnSpc>
                <a:spcPct val="90000"/>
              </a:lnSpc>
              <a:spcBef>
                <a:spcPts val="600"/>
              </a:spcBef>
              <a:defRPr sz="2900">
                <a:solidFill>
                  <a:srgbClr val="0070C0"/>
                </a:solidFill>
                <a:latin typeface="Arial"/>
                <a:ea typeface="Arial"/>
                <a:cs typeface="Arial"/>
                <a:sym typeface="Arial"/>
              </a:defRPr>
            </a:pPr>
            <a:r>
              <a:rPr lang="en-US" sz="2100" dirty="0"/>
              <a:t>Apple App Store:</a:t>
            </a:r>
            <a:br>
              <a:rPr lang="en-US" sz="2100" dirty="0"/>
            </a:br>
            <a:r>
              <a:rPr lang="en-US" sz="2100" dirty="0">
                <a:solidFill>
                  <a:srgbClr val="0070C0"/>
                </a:solidFill>
                <a:latin typeface="Arial"/>
                <a:cs typeface="Arial"/>
                <a:sym typeface="Arial"/>
                <a:hlinkClick r:id="rId3"/>
              </a:rPr>
              <a:t>https://apps.apple.com/us/app/basic-emergency-care/id1485810807</a:t>
            </a:r>
            <a:endParaRPr lang="en-US" sz="2100" dirty="0">
              <a:solidFill>
                <a:srgbClr val="0070C0"/>
              </a:solidFill>
              <a:latin typeface="Arial"/>
              <a:cs typeface="Arial"/>
              <a:sym typeface="Arial"/>
            </a:endParaRPr>
          </a:p>
          <a:p>
            <a:pPr>
              <a:lnSpc>
                <a:spcPct val="90000"/>
              </a:lnSpc>
              <a:spcBef>
                <a:spcPts val="600"/>
              </a:spcBef>
              <a:defRPr sz="2900">
                <a:solidFill>
                  <a:srgbClr val="0070C0"/>
                </a:solidFill>
                <a:latin typeface="Arial"/>
                <a:ea typeface="Arial"/>
                <a:cs typeface="Arial"/>
                <a:sym typeface="Arial"/>
              </a:defRPr>
            </a:pPr>
            <a:r>
              <a:rPr lang="en-US" sz="2100" dirty="0">
                <a:solidFill>
                  <a:srgbClr val="0070C0"/>
                </a:solidFill>
                <a:latin typeface="Arial"/>
                <a:cs typeface="Arial"/>
                <a:sym typeface="Arial"/>
              </a:rPr>
              <a:t>Google Play Store:</a:t>
            </a:r>
            <a:br>
              <a:rPr lang="en-US" sz="2100" dirty="0">
                <a:solidFill>
                  <a:srgbClr val="0070C0"/>
                </a:solidFill>
                <a:latin typeface="Arial"/>
                <a:cs typeface="Arial"/>
                <a:sym typeface="Arial"/>
              </a:rPr>
            </a:br>
            <a:r>
              <a:rPr lang="en-US" sz="2100" dirty="0">
                <a:solidFill>
                  <a:srgbClr val="0070C0"/>
                </a:solidFill>
                <a:latin typeface="Arial"/>
                <a:cs typeface="Arial"/>
                <a:sym typeface="Arial"/>
                <a:hlinkClick r:id="rId4"/>
              </a:rPr>
              <a:t>https://play.google.com/store/apps/details?id=com.enginious.bec.ucsf&amp;hl=en</a:t>
            </a:r>
            <a:endParaRPr lang="en-US" sz="2100" dirty="0">
              <a:solidFill>
                <a:srgbClr val="0070C0"/>
              </a:solidFill>
              <a:latin typeface="Arial"/>
              <a:cs typeface="Arial"/>
            </a:endParaRPr>
          </a:p>
        </p:txBody>
      </p:sp>
      <p:pic>
        <p:nvPicPr>
          <p:cNvPr id="10" name="Picture 7">
            <a:extLst>
              <a:ext uri="{FF2B5EF4-FFF2-40B4-BE49-F238E27FC236}">
                <a16:creationId xmlns:a16="http://schemas.microsoft.com/office/drawing/2014/main" id="{18B003E9-9F5E-4155-A99F-D99C86CD78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392"/>
          <a:stretch/>
        </p:blipFill>
        <p:spPr bwMode="auto">
          <a:xfrm>
            <a:off x="119743" y="863211"/>
            <a:ext cx="3973265" cy="5878157"/>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9516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Rectangle 2"/>
          <p:cNvSpPr txBox="1">
            <a:spLocks noGrp="1"/>
          </p:cNvSpPr>
          <p:nvPr>
            <p:ph type="title"/>
          </p:nvPr>
        </p:nvSpPr>
        <p:spPr>
          <a:prstGeom prst="rect">
            <a:avLst/>
          </a:prstGeom>
        </p:spPr>
        <p:txBody>
          <a:bodyPr lIns="0" tIns="0" rIns="0" bIns="0"/>
          <a:lstStyle>
            <a:lvl1pPr>
              <a:defRPr>
                <a:latin typeface="Arial"/>
                <a:ea typeface="Arial"/>
                <a:cs typeface="Arial"/>
                <a:sym typeface="Arial"/>
              </a:defRPr>
            </a:lvl1pPr>
          </a:lstStyle>
          <a:p>
            <a:r>
              <a:t>Emergency care  </a:t>
            </a:r>
          </a:p>
        </p:txBody>
      </p:sp>
      <p:sp>
        <p:nvSpPr>
          <p:cNvPr id="340" name="Rectangle 3"/>
          <p:cNvSpPr txBox="1">
            <a:spLocks noGrp="1"/>
          </p:cNvSpPr>
          <p:nvPr>
            <p:ph type="body" idx="1"/>
          </p:nvPr>
        </p:nvSpPr>
        <p:spPr>
          <a:xfrm>
            <a:off x="466890" y="1221826"/>
            <a:ext cx="10658310" cy="4997637"/>
          </a:xfrm>
          <a:prstGeom prst="rect">
            <a:avLst/>
          </a:prstGeom>
        </p:spPr>
        <p:txBody>
          <a:bodyPr lIns="0" tIns="0" rIns="0" bIns="0"/>
          <a:lstStyle/>
          <a:p>
            <a:pPr>
              <a:lnSpc>
                <a:spcPct val="90000"/>
              </a:lnSpc>
              <a:spcBef>
                <a:spcPts val="600"/>
              </a:spcBef>
              <a:defRPr sz="2900">
                <a:solidFill>
                  <a:srgbClr val="0070C0"/>
                </a:solidFill>
                <a:latin typeface="Arial"/>
                <a:ea typeface="Arial"/>
                <a:cs typeface="Arial"/>
                <a:sym typeface="Arial"/>
              </a:defRPr>
            </a:pPr>
            <a:r>
              <a:rPr dirty="0"/>
              <a:t>Based on clinical condition and available resources: </a:t>
            </a:r>
          </a:p>
          <a:p>
            <a:pPr marL="742950" lvl="1" indent="-285750">
              <a:lnSpc>
                <a:spcPct val="90000"/>
              </a:lnSpc>
              <a:spcBef>
                <a:spcPts val="600"/>
              </a:spcBef>
              <a:defRPr sz="2500">
                <a:solidFill>
                  <a:srgbClr val="0070C0"/>
                </a:solidFill>
                <a:latin typeface="Arial"/>
                <a:ea typeface="Arial"/>
                <a:cs typeface="Arial"/>
                <a:sym typeface="Arial"/>
              </a:defRPr>
            </a:pPr>
            <a:r>
              <a:rPr dirty="0"/>
              <a:t>administer oxygen +/- advanced ventilatory support</a:t>
            </a:r>
            <a:endParaRPr sz="2000" dirty="0"/>
          </a:p>
          <a:p>
            <a:pPr marL="742950" lvl="1" indent="-285750">
              <a:lnSpc>
                <a:spcPct val="90000"/>
              </a:lnSpc>
              <a:spcBef>
                <a:spcPts val="400"/>
              </a:spcBef>
              <a:defRPr sz="2500">
                <a:solidFill>
                  <a:srgbClr val="0070C0"/>
                </a:solidFill>
                <a:latin typeface="Arial"/>
                <a:ea typeface="Arial"/>
                <a:cs typeface="Arial"/>
                <a:sym typeface="Arial"/>
              </a:defRPr>
            </a:pPr>
            <a:endParaRPr sz="2000" dirty="0"/>
          </a:p>
          <a:p>
            <a:pPr marL="742950" lvl="1" indent="-285750">
              <a:lnSpc>
                <a:spcPct val="90000"/>
              </a:lnSpc>
              <a:spcBef>
                <a:spcPts val="600"/>
              </a:spcBef>
              <a:defRPr sz="2500">
                <a:solidFill>
                  <a:srgbClr val="0070C0"/>
                </a:solidFill>
                <a:latin typeface="Arial"/>
                <a:ea typeface="Arial"/>
                <a:cs typeface="Arial"/>
                <a:sym typeface="Arial"/>
              </a:defRPr>
            </a:pPr>
            <a:r>
              <a:rPr lang="en-US" dirty="0"/>
              <a:t>if in septic shock, </a:t>
            </a:r>
            <a:r>
              <a:rPr dirty="0"/>
              <a:t>insert peripheral IV and start fluid therapy</a:t>
            </a:r>
            <a:r>
              <a:rPr lang="en-US" dirty="0"/>
              <a:t> (see module on clinical syndromes for more)</a:t>
            </a:r>
            <a:endParaRPr sz="2000" dirty="0"/>
          </a:p>
          <a:p>
            <a:pPr marL="742950" lvl="1" indent="-285750">
              <a:lnSpc>
                <a:spcPct val="90000"/>
              </a:lnSpc>
              <a:spcBef>
                <a:spcPts val="400"/>
              </a:spcBef>
              <a:defRPr sz="2500">
                <a:solidFill>
                  <a:srgbClr val="0070C0"/>
                </a:solidFill>
                <a:latin typeface="Arial"/>
                <a:ea typeface="Arial"/>
                <a:cs typeface="Arial"/>
                <a:sym typeface="Arial"/>
              </a:defRPr>
            </a:pPr>
            <a:endParaRPr sz="2000" dirty="0"/>
          </a:p>
          <a:p>
            <a:pPr marL="742950" lvl="1" indent="-285750">
              <a:lnSpc>
                <a:spcPct val="90000"/>
              </a:lnSpc>
              <a:spcBef>
                <a:spcPts val="600"/>
              </a:spcBef>
              <a:defRPr sz="2500">
                <a:solidFill>
                  <a:srgbClr val="0070C0"/>
                </a:solidFill>
                <a:latin typeface="Arial"/>
                <a:ea typeface="Arial"/>
                <a:cs typeface="Arial"/>
                <a:sym typeface="Arial"/>
              </a:defRPr>
            </a:pPr>
            <a:r>
              <a:rPr dirty="0"/>
              <a:t>give appropriate antimicrobial therapies</a:t>
            </a:r>
            <a:r>
              <a:rPr lang="en-US" dirty="0"/>
              <a:t> if required,</a:t>
            </a:r>
            <a:r>
              <a:rPr dirty="0"/>
              <a:t> before transfer</a:t>
            </a:r>
            <a:endParaRPr sz="2000" dirty="0"/>
          </a:p>
          <a:p>
            <a:pPr marL="742950" lvl="1" indent="-285750">
              <a:lnSpc>
                <a:spcPct val="90000"/>
              </a:lnSpc>
              <a:spcBef>
                <a:spcPts val="400"/>
              </a:spcBef>
              <a:defRPr sz="2500">
                <a:solidFill>
                  <a:srgbClr val="0070C0"/>
                </a:solidFill>
                <a:latin typeface="Arial"/>
                <a:ea typeface="Arial"/>
                <a:cs typeface="Arial"/>
                <a:sym typeface="Arial"/>
              </a:defRPr>
            </a:pPr>
            <a:endParaRPr sz="2000" dirty="0"/>
          </a:p>
          <a:p>
            <a:pPr marL="742950" lvl="1" indent="-285750">
              <a:lnSpc>
                <a:spcPct val="90000"/>
              </a:lnSpc>
              <a:spcBef>
                <a:spcPts val="600"/>
              </a:spcBef>
              <a:defRPr sz="2500">
                <a:solidFill>
                  <a:srgbClr val="0070C0"/>
                </a:solidFill>
                <a:latin typeface="Arial"/>
                <a:ea typeface="Arial"/>
                <a:cs typeface="Arial"/>
                <a:sym typeface="Arial"/>
              </a:defRPr>
            </a:pPr>
            <a:r>
              <a:rPr dirty="0"/>
              <a:t>obtain appropriate laboratory testing (i.e. respiratory tract swabs, blood cultures, chest radiograph, CBC).</a:t>
            </a:r>
          </a:p>
        </p:txBody>
      </p:sp>
      <p:sp>
        <p:nvSpPr>
          <p:cNvPr id="342" name="Do NOT delay life-saving treatments.…"/>
          <p:cNvSpPr txBox="1"/>
          <p:nvPr/>
        </p:nvSpPr>
        <p:spPr>
          <a:xfrm>
            <a:off x="3227131" y="5981112"/>
            <a:ext cx="8964869" cy="876888"/>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lnSpc>
                <a:spcPct val="90000"/>
              </a:lnSpc>
              <a:defRPr sz="2900">
                <a:solidFill>
                  <a:srgbClr val="FFFFFF"/>
                </a:solidFill>
                <a:latin typeface="Arial"/>
                <a:ea typeface="Arial"/>
                <a:cs typeface="Arial"/>
                <a:sym typeface="Arial"/>
              </a:defRPr>
            </a:pPr>
            <a:r>
              <a:rPr dirty="0"/>
              <a:t>Do NOT delay life-saving treatments. </a:t>
            </a:r>
          </a:p>
          <a:p>
            <a:pPr algn="ctr">
              <a:lnSpc>
                <a:spcPct val="90000"/>
              </a:lnSpc>
              <a:defRPr sz="2900">
                <a:solidFill>
                  <a:srgbClr val="FFFFFF"/>
                </a:solidFill>
                <a:latin typeface="Arial"/>
                <a:ea typeface="Arial"/>
                <a:cs typeface="Arial"/>
                <a:sym typeface="Arial"/>
              </a:defRPr>
            </a:pPr>
            <a:r>
              <a:rPr dirty="0"/>
              <a:t>Early treatment reduces mortality.  </a:t>
            </a:r>
          </a:p>
        </p:txBody>
      </p:sp>
    </p:spTree>
    <p:extLst>
      <p:ext uri="{BB962C8B-B14F-4D97-AF65-F5344CB8AC3E}">
        <p14:creationId xmlns:p14="http://schemas.microsoft.com/office/powerpoint/2010/main" val="14208150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3"/>
          <p:cNvSpPr txBox="1">
            <a:spLocks noGrp="1"/>
          </p:cNvSpPr>
          <p:nvPr>
            <p:ph type="title" idx="4294967295"/>
          </p:nvPr>
        </p:nvSpPr>
        <p:spPr>
          <a:xfrm>
            <a:off x="609600" y="274638"/>
            <a:ext cx="10972800" cy="1143001"/>
          </a:xfrm>
          <a:prstGeom prst="rect">
            <a:avLst/>
          </a:prstGeom>
        </p:spPr>
        <p:txBody>
          <a:bodyPr lIns="0" tIns="0" rIns="0" bIns="0">
            <a:normAutofit/>
          </a:bodyPr>
          <a:lstStyle>
            <a:lvl1pPr>
              <a:defRPr sz="4400">
                <a:latin typeface="Arial"/>
                <a:ea typeface="Arial"/>
                <a:cs typeface="Arial"/>
                <a:sym typeface="Arial"/>
              </a:defRPr>
            </a:lvl1pPr>
          </a:lstStyle>
          <a:p>
            <a:r>
              <a:rPr sz="2800" dirty="0"/>
              <a:t>Learning objectives</a:t>
            </a:r>
          </a:p>
        </p:txBody>
      </p:sp>
      <p:sp>
        <p:nvSpPr>
          <p:cNvPr id="164" name="Rectangle 4"/>
          <p:cNvSpPr txBox="1">
            <a:spLocks noGrp="1"/>
          </p:cNvSpPr>
          <p:nvPr>
            <p:ph type="body" idx="4294967295"/>
          </p:nvPr>
        </p:nvSpPr>
        <p:spPr>
          <a:xfrm>
            <a:off x="766618" y="1581726"/>
            <a:ext cx="10972800" cy="4906964"/>
          </a:xfrm>
          <a:prstGeom prst="rect">
            <a:avLst/>
          </a:prstGeom>
        </p:spPr>
        <p:txBody>
          <a:bodyPr lIns="0" tIns="0" rIns="0" bIns="0">
            <a:normAutofit/>
          </a:bodyPr>
          <a:lstStyle/>
          <a:p>
            <a:pPr>
              <a:lnSpc>
                <a:spcPct val="90000"/>
              </a:lnSpc>
              <a:spcBef>
                <a:spcPts val="700"/>
              </a:spcBef>
              <a:buSzPts val="2900"/>
              <a:buFont typeface="Wingdings" panose="05000000000000000000" pitchFamily="2" charset="2"/>
              <a:buChar char="§"/>
              <a:defRPr sz="2900">
                <a:solidFill>
                  <a:srgbClr val="0070C0"/>
                </a:solidFill>
                <a:latin typeface="Arial"/>
                <a:ea typeface="Arial"/>
                <a:cs typeface="Arial"/>
                <a:sym typeface="Arial"/>
              </a:defRPr>
            </a:pPr>
            <a:r>
              <a:rPr lang="en-US" sz="2200" dirty="0">
                <a:solidFill>
                  <a:srgbClr val="0070C0"/>
                </a:solidFill>
              </a:rPr>
              <a:t>Describe first steps of managing patients who present with acute respiratory infection (ARI)</a:t>
            </a:r>
          </a:p>
          <a:p>
            <a:pPr>
              <a:lnSpc>
                <a:spcPct val="90000"/>
              </a:lnSpc>
              <a:spcBef>
                <a:spcPts val="700"/>
              </a:spcBef>
              <a:buSzPts val="2900"/>
              <a:buFont typeface="Wingdings" panose="05000000000000000000" pitchFamily="2" charset="2"/>
              <a:buChar char="§"/>
              <a:defRPr sz="2900">
                <a:solidFill>
                  <a:srgbClr val="0070C0"/>
                </a:solidFill>
                <a:latin typeface="Arial"/>
                <a:ea typeface="Arial"/>
                <a:cs typeface="Arial"/>
                <a:sym typeface="Arial"/>
              </a:defRPr>
            </a:pPr>
            <a:r>
              <a:rPr lang="en-US" sz="2200" dirty="0">
                <a:solidFill>
                  <a:srgbClr val="0070C0"/>
                </a:solidFill>
              </a:rPr>
              <a:t>Recognize patients with SARI that need emergent care and hospitalization (including ICU admission)</a:t>
            </a:r>
          </a:p>
          <a:p>
            <a:pPr>
              <a:lnSpc>
                <a:spcPct val="90000"/>
              </a:lnSpc>
              <a:spcBef>
                <a:spcPts val="700"/>
              </a:spcBef>
              <a:buSzPts val="2900"/>
              <a:buFont typeface="Wingdings" panose="05000000000000000000" pitchFamily="2" charset="2"/>
              <a:buChar char="§"/>
              <a:defRPr sz="2900">
                <a:solidFill>
                  <a:srgbClr val="0070C0"/>
                </a:solidFill>
                <a:latin typeface="Arial"/>
                <a:ea typeface="Arial"/>
                <a:cs typeface="Arial"/>
                <a:sym typeface="Arial"/>
              </a:defRPr>
            </a:pPr>
            <a:r>
              <a:rPr lang="en-US" sz="2200" dirty="0">
                <a:solidFill>
                  <a:srgbClr val="0070C0"/>
                </a:solidFill>
              </a:rPr>
              <a:t>Describe first steps of managing critically ill patients with severe acute respiratory infection (SARI)</a:t>
            </a:r>
          </a:p>
          <a:p>
            <a:pPr>
              <a:lnSpc>
                <a:spcPct val="90000"/>
              </a:lnSpc>
              <a:spcBef>
                <a:spcPts val="700"/>
              </a:spcBef>
              <a:buSzPts val="2900"/>
              <a:buFont typeface="Wingdings" panose="05000000000000000000" pitchFamily="2" charset="2"/>
              <a:buChar char="§"/>
              <a:defRPr sz="2900">
                <a:solidFill>
                  <a:srgbClr val="0070C0"/>
                </a:solidFill>
                <a:latin typeface="Arial"/>
                <a:ea typeface="Arial"/>
                <a:cs typeface="Arial"/>
                <a:sym typeface="Arial"/>
              </a:defRPr>
            </a:pPr>
            <a:r>
              <a:rPr lang="en-US" sz="2200" dirty="0">
                <a:solidFill>
                  <a:srgbClr val="0070C0"/>
                </a:solidFill>
              </a:rPr>
              <a:t>Describe triage process and tool</a:t>
            </a:r>
          </a:p>
          <a:p>
            <a:pPr>
              <a:lnSpc>
                <a:spcPct val="90000"/>
              </a:lnSpc>
              <a:spcBef>
                <a:spcPts val="700"/>
              </a:spcBef>
              <a:buSzPts val="2900"/>
              <a:buFont typeface="Wingdings" panose="05000000000000000000" pitchFamily="2" charset="2"/>
              <a:buChar char="§"/>
              <a:defRPr sz="2900">
                <a:solidFill>
                  <a:srgbClr val="0070C0"/>
                </a:solidFill>
                <a:latin typeface="Arial"/>
                <a:ea typeface="Arial"/>
                <a:cs typeface="Arial"/>
                <a:sym typeface="Arial"/>
              </a:defRPr>
            </a:pPr>
            <a:r>
              <a:rPr lang="en-US" sz="2200" dirty="0">
                <a:solidFill>
                  <a:srgbClr val="0070C0"/>
                </a:solidFill>
              </a:rPr>
              <a:t>Describe IPC interventions at all times</a:t>
            </a:r>
          </a:p>
          <a:p>
            <a:pPr>
              <a:lnSpc>
                <a:spcPct val="90000"/>
              </a:lnSpc>
              <a:spcBef>
                <a:spcPts val="700"/>
              </a:spcBef>
              <a:buSzPts val="2900"/>
              <a:buFont typeface="Wingdings" panose="05000000000000000000" pitchFamily="2" charset="2"/>
              <a:buChar char="§"/>
              <a:defRPr sz="2900">
                <a:solidFill>
                  <a:srgbClr val="0070C0"/>
                </a:solidFill>
                <a:latin typeface="Arial"/>
                <a:ea typeface="Arial"/>
                <a:cs typeface="Arial"/>
                <a:sym typeface="Arial"/>
              </a:defRPr>
            </a:pPr>
            <a:r>
              <a:rPr lang="en-US" sz="2200" dirty="0">
                <a:solidFill>
                  <a:srgbClr val="0070C0"/>
                </a:solidFill>
              </a:rPr>
              <a:t>Recognize patients with uncomplicated influenza-like illness (ILI) that can safely go home </a:t>
            </a:r>
          </a:p>
          <a:p>
            <a:pPr>
              <a:lnSpc>
                <a:spcPct val="90000"/>
              </a:lnSpc>
              <a:spcBef>
                <a:spcPts val="700"/>
              </a:spcBef>
              <a:buSzPts val="2900"/>
              <a:buFont typeface="Wingdings" panose="05000000000000000000" pitchFamily="2" charset="2"/>
              <a:buChar char="§"/>
              <a:defRPr sz="2900">
                <a:solidFill>
                  <a:srgbClr val="0070C0"/>
                </a:solidFill>
                <a:latin typeface="Arial"/>
                <a:ea typeface="Arial"/>
                <a:cs typeface="Arial"/>
                <a:sym typeface="Arial"/>
              </a:defRPr>
            </a:pPr>
            <a:r>
              <a:rPr lang="en-US" sz="2200" dirty="0">
                <a:solidFill>
                  <a:srgbClr val="0070C0"/>
                </a:solidFill>
              </a:rPr>
              <a:t>Coordinate safe patient transfer</a:t>
            </a:r>
          </a:p>
        </p:txBody>
      </p:sp>
      <p:sp>
        <p:nvSpPr>
          <p:cNvPr id="5" name="Date Placeholder 2">
            <a:extLst>
              <a:ext uri="{FF2B5EF4-FFF2-40B4-BE49-F238E27FC236}">
                <a16:creationId xmlns:a16="http://schemas.microsoft.com/office/drawing/2014/main" id="{4A6700E4-7E79-4F99-ADB3-518C8A3DF47A}"/>
              </a:ext>
            </a:extLst>
          </p:cNvPr>
          <p:cNvSpPr txBox="1"/>
          <p:nvPr/>
        </p:nvSpPr>
        <p:spPr>
          <a:xfrm>
            <a:off x="9392919" y="80576"/>
            <a:ext cx="2753362"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solidFill>
                  <a:srgbClr val="FFFFFF"/>
                </a:solidFill>
                <a:latin typeface="Segoe Condensed"/>
                <a:ea typeface="Segoe Condensed"/>
                <a:cs typeface="Segoe Condensed"/>
                <a:sym typeface="Segoe Condensed"/>
              </a:defRPr>
            </a:lvl1pPr>
          </a:lstStyle>
          <a:p>
            <a:r>
              <a:rPr lang="en-US" dirty="0"/>
              <a:t>9 March 2020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6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6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6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6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1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dirty="0"/>
              <a:t>WHO </a:t>
            </a:r>
            <a:r>
              <a:rPr lang="en-US" dirty="0"/>
              <a:t>hospital care </a:t>
            </a:r>
            <a:r>
              <a:rPr dirty="0"/>
              <a:t>handbooks</a:t>
            </a:r>
          </a:p>
        </p:txBody>
      </p:sp>
      <p:sp>
        <p:nvSpPr>
          <p:cNvPr id="207" name="Content Placeholder 2"/>
          <p:cNvSpPr txBox="1">
            <a:spLocks noGrp="1"/>
          </p:cNvSpPr>
          <p:nvPr>
            <p:ph type="body" idx="1"/>
          </p:nvPr>
        </p:nvSpPr>
        <p:spPr>
          <a:xfrm>
            <a:off x="1515841" y="1269946"/>
            <a:ext cx="9144480" cy="5209375"/>
          </a:xfrm>
          <a:prstGeom prst="rect">
            <a:avLst/>
          </a:prstGeom>
        </p:spPr>
        <p:txBody>
          <a:bodyPr/>
          <a:lstStyle/>
          <a:p>
            <a:pPr>
              <a:lnSpc>
                <a:spcPct val="90000"/>
              </a:lnSpc>
              <a:spcBef>
                <a:spcPts val="600"/>
              </a:spcBef>
              <a:defRPr sz="2900">
                <a:solidFill>
                  <a:srgbClr val="0070C0"/>
                </a:solidFill>
                <a:latin typeface="Arial"/>
                <a:ea typeface="Arial"/>
                <a:cs typeface="Arial"/>
                <a:sym typeface="Arial"/>
              </a:defRPr>
            </a:pPr>
            <a:r>
              <a:rPr dirty="0"/>
              <a:t>Emergency treatments for clinical use</a:t>
            </a:r>
          </a:p>
          <a:p>
            <a:pPr marL="1143000" lvl="2" indent="-228600">
              <a:lnSpc>
                <a:spcPct val="90000"/>
              </a:lnSpc>
              <a:spcBef>
                <a:spcPts val="600"/>
              </a:spcBef>
              <a:defRPr sz="2500">
                <a:solidFill>
                  <a:srgbClr val="0070C0"/>
                </a:solidFill>
                <a:latin typeface="Arial"/>
                <a:ea typeface="Arial"/>
                <a:cs typeface="Arial"/>
                <a:sym typeface="Arial"/>
              </a:defRPr>
            </a:pPr>
            <a:r>
              <a:rPr dirty="0"/>
              <a:t>IMAI quick check</a:t>
            </a:r>
            <a:endParaRPr sz="1800" dirty="0"/>
          </a:p>
          <a:p>
            <a:pPr marL="1143000" lvl="2" indent="-228600">
              <a:lnSpc>
                <a:spcPct val="90000"/>
              </a:lnSpc>
              <a:spcBef>
                <a:spcPts val="600"/>
              </a:spcBef>
              <a:defRPr sz="2500">
                <a:solidFill>
                  <a:srgbClr val="0070C0"/>
                </a:solidFill>
                <a:latin typeface="Arial"/>
                <a:ea typeface="Arial"/>
                <a:cs typeface="Arial"/>
                <a:sym typeface="Arial"/>
              </a:defRPr>
            </a:pPr>
            <a:r>
              <a:rPr dirty="0"/>
              <a:t>Pocket book </a:t>
            </a:r>
            <a:endParaRPr sz="1800" dirty="0"/>
          </a:p>
          <a:p>
            <a:pPr marL="1143000" lvl="2" indent="-228600">
              <a:lnSpc>
                <a:spcPct val="90000"/>
              </a:lnSpc>
              <a:spcBef>
                <a:spcPts val="600"/>
              </a:spcBef>
              <a:defRPr sz="2500">
                <a:solidFill>
                  <a:srgbClr val="0070C0"/>
                </a:solidFill>
                <a:latin typeface="Arial"/>
                <a:ea typeface="Arial"/>
                <a:cs typeface="Arial"/>
                <a:sym typeface="Arial"/>
              </a:defRPr>
            </a:pPr>
            <a:r>
              <a:rPr dirty="0"/>
              <a:t>IMCI emergency triage, assessment</a:t>
            </a:r>
            <a:endParaRPr sz="1800" dirty="0"/>
          </a:p>
          <a:p>
            <a:pPr marL="0" lvl="2" indent="1164847">
              <a:lnSpc>
                <a:spcPct val="90000"/>
              </a:lnSpc>
              <a:spcBef>
                <a:spcPts val="600"/>
              </a:spcBef>
              <a:buSzTx/>
              <a:buNone/>
              <a:defRPr sz="2500">
                <a:solidFill>
                  <a:srgbClr val="0070C0"/>
                </a:solidFill>
                <a:latin typeface="Arial"/>
                <a:ea typeface="Arial"/>
                <a:cs typeface="Arial"/>
                <a:sym typeface="Arial"/>
              </a:defRPr>
            </a:pPr>
            <a:r>
              <a:rPr dirty="0"/>
              <a:t>and treatment.</a:t>
            </a:r>
            <a:endParaRPr sz="1800" dirty="0"/>
          </a:p>
          <a:p>
            <a:pPr marL="0" lvl="1" indent="630660">
              <a:lnSpc>
                <a:spcPct val="90000"/>
              </a:lnSpc>
              <a:spcBef>
                <a:spcPts val="400"/>
              </a:spcBef>
              <a:buSzTx/>
              <a:buNone/>
              <a:defRPr sz="2200">
                <a:solidFill>
                  <a:srgbClr val="222268"/>
                </a:solidFill>
                <a:latin typeface="Arial"/>
                <a:ea typeface="Arial"/>
                <a:cs typeface="Arial"/>
                <a:sym typeface="Arial"/>
              </a:defRPr>
            </a:pPr>
            <a:endParaRPr sz="1800" dirty="0"/>
          </a:p>
          <a:p>
            <a:pPr marL="0" lvl="2" indent="1164847">
              <a:lnSpc>
                <a:spcPct val="90000"/>
              </a:lnSpc>
              <a:spcBef>
                <a:spcPts val="600"/>
              </a:spcBef>
              <a:buSzTx/>
              <a:buNone/>
              <a:defRPr sz="2800">
                <a:solidFill>
                  <a:srgbClr val="222268"/>
                </a:solidFill>
                <a:latin typeface="Arial"/>
                <a:ea typeface="Arial"/>
                <a:cs typeface="Arial"/>
                <a:sym typeface="Arial"/>
              </a:defRPr>
            </a:pPr>
            <a:r>
              <a:rPr dirty="0"/>
              <a:t>.  </a:t>
            </a:r>
          </a:p>
        </p:txBody>
      </p:sp>
      <p:pic>
        <p:nvPicPr>
          <p:cNvPr id="208" name="Picture 1" descr="Picture 1"/>
          <p:cNvPicPr>
            <a:picLocks noChangeAspect="1"/>
          </p:cNvPicPr>
          <p:nvPr/>
        </p:nvPicPr>
        <p:blipFill>
          <a:blip r:embed="rId2"/>
          <a:stretch>
            <a:fillRect/>
          </a:stretch>
        </p:blipFill>
        <p:spPr>
          <a:xfrm>
            <a:off x="1687183" y="3379325"/>
            <a:ext cx="2308078" cy="3065439"/>
          </a:xfrm>
          <a:prstGeom prst="rect">
            <a:avLst/>
          </a:prstGeom>
          <a:ln w="12700">
            <a:miter lim="400000"/>
          </a:ln>
        </p:spPr>
      </p:pic>
      <p:pic>
        <p:nvPicPr>
          <p:cNvPr id="209" name="Picture 2" descr="Picture 2"/>
          <p:cNvPicPr>
            <a:picLocks noChangeAspect="1"/>
          </p:cNvPicPr>
          <p:nvPr/>
        </p:nvPicPr>
        <p:blipFill>
          <a:blip r:embed="rId3"/>
          <a:stretch>
            <a:fillRect/>
          </a:stretch>
        </p:blipFill>
        <p:spPr>
          <a:xfrm>
            <a:off x="4807336" y="3385086"/>
            <a:ext cx="2367111" cy="3066878"/>
          </a:xfrm>
          <a:prstGeom prst="rect">
            <a:avLst/>
          </a:prstGeom>
          <a:ln w="12700">
            <a:miter lim="400000"/>
          </a:ln>
        </p:spPr>
      </p:pic>
      <p:pic>
        <p:nvPicPr>
          <p:cNvPr id="210" name="Picture 1" descr="Picture 1"/>
          <p:cNvPicPr>
            <a:picLocks noChangeAspect="1"/>
          </p:cNvPicPr>
          <p:nvPr/>
        </p:nvPicPr>
        <p:blipFill>
          <a:blip r:embed="rId4"/>
          <a:stretch>
            <a:fillRect/>
          </a:stretch>
        </p:blipFill>
        <p:spPr>
          <a:xfrm>
            <a:off x="7943326" y="3390844"/>
            <a:ext cx="2610446" cy="3064000"/>
          </a:xfrm>
          <a:prstGeom prst="rect">
            <a:avLst/>
          </a:prstGeom>
          <a:ln w="12700">
            <a:miter lim="400000"/>
          </a:ln>
        </p:spPr>
      </p:pic>
      <p:sp>
        <p:nvSpPr>
          <p:cNvPr id="211" name="TextBox 1"/>
          <p:cNvSpPr txBox="1"/>
          <p:nvPr/>
        </p:nvSpPr>
        <p:spPr>
          <a:xfrm>
            <a:off x="9831573" y="6051629"/>
            <a:ext cx="1436719" cy="3875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100">
                <a:latin typeface="Arial"/>
                <a:ea typeface="Arial"/>
                <a:cs typeface="Arial"/>
                <a:sym typeface="Arial"/>
              </a:defRPr>
            </a:lvl1pPr>
          </a:lstStyle>
          <a:p>
            <a:r>
              <a:t>2016</a:t>
            </a:r>
          </a:p>
        </p:txBody>
      </p:sp>
      <p:sp>
        <p:nvSpPr>
          <p:cNvPr id="212" name="TextBox 8"/>
          <p:cNvSpPr txBox="1"/>
          <p:nvPr/>
        </p:nvSpPr>
        <p:spPr>
          <a:xfrm>
            <a:off x="6514160" y="6020901"/>
            <a:ext cx="1436720" cy="3875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100">
                <a:latin typeface="Arial"/>
                <a:ea typeface="Arial"/>
                <a:cs typeface="Arial"/>
                <a:sym typeface="Arial"/>
              </a:defRPr>
            </a:lvl1pPr>
          </a:lstStyle>
          <a:p>
            <a:r>
              <a:t>2013</a:t>
            </a:r>
          </a:p>
        </p:txBody>
      </p:sp>
      <p:sp>
        <p:nvSpPr>
          <p:cNvPr id="213" name="TextBox 9"/>
          <p:cNvSpPr txBox="1"/>
          <p:nvPr/>
        </p:nvSpPr>
        <p:spPr>
          <a:xfrm>
            <a:off x="3288900" y="6020901"/>
            <a:ext cx="1436719" cy="3875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100">
                <a:latin typeface="Arial"/>
                <a:ea typeface="Arial"/>
                <a:cs typeface="Arial"/>
                <a:sym typeface="Arial"/>
              </a:defRPr>
            </a:lvl1pPr>
          </a:lstStyle>
          <a:p>
            <a:r>
              <a:t>2011</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2"/>
          <p:cNvSpPr txBox="1">
            <a:spLocks noGrp="1"/>
          </p:cNvSpPr>
          <p:nvPr>
            <p:ph type="title"/>
          </p:nvPr>
        </p:nvSpPr>
        <p:spPr>
          <a:xfrm>
            <a:off x="436462" y="36927"/>
            <a:ext cx="10972800" cy="1143001"/>
          </a:xfrm>
          <a:prstGeom prst="rect">
            <a:avLst/>
          </a:prstGeom>
        </p:spPr>
        <p:txBody>
          <a:bodyPr>
            <a:normAutofit/>
          </a:bodyPr>
          <a:lstStyle>
            <a:lvl1pPr>
              <a:defRPr sz="3900">
                <a:latin typeface="Arial"/>
                <a:ea typeface="Arial"/>
                <a:cs typeface="Arial"/>
                <a:sym typeface="Arial"/>
              </a:defRPr>
            </a:lvl1pPr>
          </a:lstStyle>
          <a:p>
            <a:r>
              <a:rPr dirty="0"/>
              <a:t>Risk factors for severe disease </a:t>
            </a:r>
            <a:r>
              <a:rPr dirty="0">
                <a:solidFill>
                  <a:srgbClr val="FF0000"/>
                </a:solidFill>
              </a:rPr>
              <a:t>(</a:t>
            </a:r>
            <a:r>
              <a:rPr lang="en-US" dirty="0">
                <a:solidFill>
                  <a:srgbClr val="FF0000"/>
                </a:solidFill>
              </a:rPr>
              <a:t>COVID-19 </a:t>
            </a:r>
            <a:r>
              <a:rPr dirty="0">
                <a:solidFill>
                  <a:srgbClr val="FF0000"/>
                </a:solidFill>
              </a:rPr>
              <a:t>)</a:t>
            </a:r>
          </a:p>
        </p:txBody>
      </p:sp>
      <p:sp>
        <p:nvSpPr>
          <p:cNvPr id="216" name="Rectangle 3"/>
          <p:cNvSpPr txBox="1">
            <a:spLocks noGrp="1"/>
          </p:cNvSpPr>
          <p:nvPr>
            <p:ph type="body" sz="half" idx="1"/>
          </p:nvPr>
        </p:nvSpPr>
        <p:spPr>
          <a:xfrm>
            <a:off x="304799" y="1254109"/>
            <a:ext cx="5362127" cy="4205798"/>
          </a:xfrm>
          <a:prstGeom prst="rect">
            <a:avLst/>
          </a:prstGeom>
        </p:spPr>
        <p:txBody>
          <a:bodyPr/>
          <a:lstStyle/>
          <a:p>
            <a:pPr marL="342900" indent="-342900">
              <a:lnSpc>
                <a:spcPct val="90000"/>
              </a:lnSpc>
              <a:defRPr sz="2500">
                <a:solidFill>
                  <a:srgbClr val="0070C0"/>
                </a:solidFill>
                <a:latin typeface="Arial"/>
                <a:ea typeface="Arial"/>
                <a:cs typeface="Arial"/>
                <a:sym typeface="Arial"/>
              </a:defRPr>
            </a:pPr>
            <a:r>
              <a:rPr dirty="0">
                <a:solidFill>
                  <a:srgbClr val="FF0000"/>
                </a:solidFill>
              </a:rPr>
              <a:t>Comorbidities</a:t>
            </a:r>
          </a:p>
          <a:p>
            <a:pPr marL="742950" lvl="1" indent="-285750">
              <a:lnSpc>
                <a:spcPct val="90000"/>
              </a:lnSpc>
              <a:spcBef>
                <a:spcPts val="500"/>
              </a:spcBef>
              <a:defRPr sz="2200">
                <a:solidFill>
                  <a:srgbClr val="0070C0"/>
                </a:solidFill>
                <a:latin typeface="Arial"/>
                <a:ea typeface="Arial"/>
                <a:cs typeface="Arial"/>
                <a:sym typeface="Arial"/>
              </a:defRPr>
            </a:pPr>
            <a:r>
              <a:rPr dirty="0">
                <a:solidFill>
                  <a:srgbClr val="FF0000"/>
                </a:solidFill>
              </a:rPr>
              <a:t>cardiovascular disease </a:t>
            </a:r>
            <a:r>
              <a:rPr sz="1600" dirty="0">
                <a:solidFill>
                  <a:srgbClr val="FF0000"/>
                </a:solidFill>
              </a:rPr>
              <a:t>(cardiac failure)</a:t>
            </a:r>
            <a:r>
              <a:rPr lang="en-US" sz="1600" dirty="0">
                <a:solidFill>
                  <a:srgbClr val="FF0000"/>
                </a:solidFill>
              </a:rPr>
              <a:t> (COVID-2019)</a:t>
            </a:r>
            <a:endParaRPr sz="1600" dirty="0">
              <a:solidFill>
                <a:srgbClr val="FF0000"/>
              </a:solidFill>
            </a:endParaRPr>
          </a:p>
          <a:p>
            <a:pPr marL="742950" lvl="1" indent="-285750">
              <a:lnSpc>
                <a:spcPct val="90000"/>
              </a:lnSpc>
              <a:spcBef>
                <a:spcPts val="500"/>
              </a:spcBef>
              <a:defRPr sz="2200">
                <a:solidFill>
                  <a:srgbClr val="0070C0"/>
                </a:solidFill>
                <a:latin typeface="Arial"/>
                <a:ea typeface="Arial"/>
                <a:cs typeface="Arial"/>
                <a:sym typeface="Arial"/>
              </a:defRPr>
            </a:pPr>
            <a:r>
              <a:rPr dirty="0">
                <a:solidFill>
                  <a:srgbClr val="FF0000"/>
                </a:solidFill>
              </a:rPr>
              <a:t>pulmonary</a:t>
            </a:r>
            <a:r>
              <a:rPr dirty="0"/>
              <a:t> </a:t>
            </a:r>
            <a:r>
              <a:rPr sz="1600" dirty="0">
                <a:solidFill>
                  <a:srgbClr val="FF0000"/>
                </a:solidFill>
              </a:rPr>
              <a:t>disease (asthma and COPD)</a:t>
            </a:r>
          </a:p>
          <a:p>
            <a:pPr marL="742950" lvl="1" indent="-285750">
              <a:lnSpc>
                <a:spcPct val="90000"/>
              </a:lnSpc>
              <a:spcBef>
                <a:spcPts val="500"/>
              </a:spcBef>
              <a:defRPr sz="2200">
                <a:solidFill>
                  <a:srgbClr val="0070C0"/>
                </a:solidFill>
                <a:latin typeface="Arial"/>
                <a:ea typeface="Arial"/>
                <a:cs typeface="Arial"/>
                <a:sym typeface="Arial"/>
              </a:defRPr>
            </a:pPr>
            <a:r>
              <a:rPr dirty="0"/>
              <a:t>metabolic disease </a:t>
            </a:r>
            <a:r>
              <a:rPr sz="1600" dirty="0"/>
              <a:t>(diabetes)</a:t>
            </a:r>
          </a:p>
          <a:p>
            <a:pPr marL="742950" lvl="1" indent="-285750">
              <a:lnSpc>
                <a:spcPct val="90000"/>
              </a:lnSpc>
              <a:spcBef>
                <a:spcPts val="500"/>
              </a:spcBef>
              <a:defRPr sz="2200">
                <a:solidFill>
                  <a:srgbClr val="0070C0"/>
                </a:solidFill>
                <a:latin typeface="Arial"/>
                <a:ea typeface="Arial"/>
                <a:cs typeface="Arial"/>
                <a:sym typeface="Arial"/>
              </a:defRPr>
            </a:pPr>
            <a:r>
              <a:rPr dirty="0"/>
              <a:t>kidney disease</a:t>
            </a:r>
          </a:p>
          <a:p>
            <a:pPr marL="742950" lvl="1" indent="-285750">
              <a:lnSpc>
                <a:spcPct val="90000"/>
              </a:lnSpc>
              <a:spcBef>
                <a:spcPts val="500"/>
              </a:spcBef>
              <a:defRPr sz="2200">
                <a:solidFill>
                  <a:srgbClr val="0070C0"/>
                </a:solidFill>
                <a:latin typeface="Arial"/>
                <a:ea typeface="Arial"/>
                <a:cs typeface="Arial"/>
                <a:sym typeface="Arial"/>
              </a:defRPr>
            </a:pPr>
            <a:r>
              <a:rPr dirty="0"/>
              <a:t>hepatic disease</a:t>
            </a:r>
          </a:p>
          <a:p>
            <a:pPr marL="742950" lvl="1" indent="-285750">
              <a:lnSpc>
                <a:spcPct val="90000"/>
              </a:lnSpc>
              <a:spcBef>
                <a:spcPts val="500"/>
              </a:spcBef>
              <a:defRPr sz="2200">
                <a:solidFill>
                  <a:srgbClr val="0070C0"/>
                </a:solidFill>
                <a:latin typeface="Arial"/>
                <a:ea typeface="Arial"/>
                <a:cs typeface="Arial"/>
                <a:sym typeface="Arial"/>
              </a:defRPr>
            </a:pPr>
            <a:r>
              <a:rPr dirty="0"/>
              <a:t>haemoglobinopathies</a:t>
            </a:r>
          </a:p>
          <a:p>
            <a:pPr marL="742950" lvl="1" indent="-285750">
              <a:lnSpc>
                <a:spcPct val="90000"/>
              </a:lnSpc>
              <a:spcBef>
                <a:spcPts val="500"/>
              </a:spcBef>
              <a:defRPr sz="2200">
                <a:solidFill>
                  <a:srgbClr val="0070C0"/>
                </a:solidFill>
                <a:latin typeface="Arial"/>
                <a:ea typeface="Arial"/>
                <a:cs typeface="Arial"/>
                <a:sym typeface="Arial"/>
              </a:defRPr>
            </a:pPr>
            <a:r>
              <a:rPr dirty="0"/>
              <a:t>chronic neurologic conditions (</a:t>
            </a:r>
            <a:r>
              <a:rPr sz="1600" dirty="0"/>
              <a:t>neuromuscular, neurocognitive and seizure disorders).</a:t>
            </a:r>
          </a:p>
        </p:txBody>
      </p:sp>
      <p:sp>
        <p:nvSpPr>
          <p:cNvPr id="217" name="Content Placeholder 1"/>
          <p:cNvSpPr txBox="1"/>
          <p:nvPr/>
        </p:nvSpPr>
        <p:spPr>
          <a:xfrm>
            <a:off x="5922862" y="1182117"/>
            <a:ext cx="5613818" cy="420579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lnSpc>
                <a:spcPct val="90000"/>
              </a:lnSpc>
              <a:spcBef>
                <a:spcPts val="600"/>
              </a:spcBef>
              <a:buSzPct val="100000"/>
              <a:buFont typeface="Arial"/>
              <a:buChar char="•"/>
              <a:defRPr sz="2500" b="1">
                <a:solidFill>
                  <a:srgbClr val="0070C0"/>
                </a:solidFill>
                <a:latin typeface="Arial"/>
                <a:ea typeface="Arial"/>
                <a:cs typeface="Arial"/>
                <a:sym typeface="Arial"/>
              </a:defRPr>
            </a:pPr>
            <a:r>
              <a:rPr dirty="0"/>
              <a:t>Extremes of age</a:t>
            </a:r>
            <a:endParaRPr dirty="0">
              <a:solidFill>
                <a:srgbClr val="808080"/>
              </a:solidFill>
              <a:latin typeface="Segoe Condensed"/>
              <a:ea typeface="Segoe Condensed"/>
              <a:cs typeface="Segoe Condensed"/>
              <a:sym typeface="Segoe Condensed"/>
            </a:endParaRPr>
          </a:p>
          <a:p>
            <a:pPr marL="742950" lvl="1" indent="-285750">
              <a:lnSpc>
                <a:spcPct val="90000"/>
              </a:lnSpc>
              <a:spcBef>
                <a:spcPts val="500"/>
              </a:spcBef>
              <a:buSzPct val="100000"/>
              <a:buFont typeface="Arial"/>
              <a:buChar char="–"/>
              <a:defRPr sz="2200" b="1">
                <a:solidFill>
                  <a:srgbClr val="0070C0"/>
                </a:solidFill>
                <a:latin typeface="Arial"/>
                <a:ea typeface="Arial"/>
                <a:cs typeface="Arial"/>
                <a:sym typeface="Arial"/>
              </a:defRPr>
            </a:pPr>
            <a:r>
              <a:rPr dirty="0"/>
              <a:t>infants and young children </a:t>
            </a:r>
            <a:r>
              <a:rPr sz="1600" dirty="0"/>
              <a:t>(&lt; 2 years)</a:t>
            </a:r>
            <a:endParaRPr dirty="0">
              <a:solidFill>
                <a:srgbClr val="808080"/>
              </a:solidFill>
              <a:latin typeface="Segoe Condensed"/>
              <a:ea typeface="Segoe Condensed"/>
              <a:cs typeface="Segoe Condensed"/>
              <a:sym typeface="Segoe Condensed"/>
            </a:endParaRPr>
          </a:p>
          <a:p>
            <a:pPr marL="742950" lvl="1" indent="-285750">
              <a:lnSpc>
                <a:spcPct val="90000"/>
              </a:lnSpc>
              <a:spcBef>
                <a:spcPts val="500"/>
              </a:spcBef>
              <a:buSzPct val="100000"/>
              <a:buFont typeface="Arial"/>
              <a:buChar char="–"/>
              <a:defRPr sz="2200" b="1">
                <a:solidFill>
                  <a:srgbClr val="0070C0"/>
                </a:solidFill>
                <a:latin typeface="Arial"/>
                <a:ea typeface="Arial"/>
                <a:cs typeface="Arial"/>
                <a:sym typeface="Arial"/>
              </a:defRPr>
            </a:pPr>
            <a:r>
              <a:rPr dirty="0">
                <a:solidFill>
                  <a:srgbClr val="FF0000"/>
                </a:solidFill>
              </a:rPr>
              <a:t>elderly </a:t>
            </a:r>
            <a:r>
              <a:rPr sz="1600" dirty="0">
                <a:solidFill>
                  <a:srgbClr val="FF0000"/>
                </a:solidFill>
              </a:rPr>
              <a:t>(≥ 65).</a:t>
            </a:r>
            <a:r>
              <a:rPr lang="en-US" sz="1600" dirty="0">
                <a:solidFill>
                  <a:srgbClr val="FF0000"/>
                </a:solidFill>
              </a:rPr>
              <a:t> COVID-2019</a:t>
            </a:r>
            <a:endParaRPr sz="3600" dirty="0">
              <a:solidFill>
                <a:srgbClr val="FF0000"/>
              </a:solidFill>
            </a:endParaRPr>
          </a:p>
          <a:p>
            <a:pPr marL="342900" indent="-342900">
              <a:lnSpc>
                <a:spcPct val="90000"/>
              </a:lnSpc>
              <a:spcBef>
                <a:spcPts val="600"/>
              </a:spcBef>
              <a:buSzPct val="100000"/>
              <a:buFont typeface="Arial"/>
              <a:buChar char="•"/>
              <a:defRPr sz="2500" b="1">
                <a:solidFill>
                  <a:srgbClr val="0070C0"/>
                </a:solidFill>
                <a:latin typeface="Arial"/>
                <a:ea typeface="Arial"/>
                <a:cs typeface="Arial"/>
                <a:sym typeface="Arial"/>
              </a:defRPr>
            </a:pPr>
            <a:r>
              <a:rPr dirty="0"/>
              <a:t>Immunosuppressive conditions </a:t>
            </a:r>
            <a:endParaRPr sz="2100" dirty="0"/>
          </a:p>
          <a:p>
            <a:pPr marL="742950" lvl="1" indent="-285750">
              <a:lnSpc>
                <a:spcPct val="90000"/>
              </a:lnSpc>
              <a:spcBef>
                <a:spcPts val="500"/>
              </a:spcBef>
              <a:buSzPct val="100000"/>
              <a:buFont typeface="Arial"/>
              <a:buChar char="–"/>
              <a:defRPr sz="2200" b="1">
                <a:solidFill>
                  <a:srgbClr val="0070C0"/>
                </a:solidFill>
                <a:latin typeface="Arial"/>
                <a:ea typeface="Arial"/>
                <a:cs typeface="Arial"/>
                <a:sym typeface="Arial"/>
              </a:defRPr>
            </a:pPr>
            <a:r>
              <a:rPr dirty="0"/>
              <a:t>HIV, immunosuppressive medication, malignancy.</a:t>
            </a:r>
            <a:endParaRPr dirty="0">
              <a:solidFill>
                <a:srgbClr val="808080"/>
              </a:solidFill>
              <a:latin typeface="Segoe Condensed"/>
              <a:ea typeface="Segoe Condensed"/>
              <a:cs typeface="Segoe Condensed"/>
              <a:sym typeface="Segoe Condensed"/>
            </a:endParaRPr>
          </a:p>
          <a:p>
            <a:pPr marL="342900" indent="-342900">
              <a:lnSpc>
                <a:spcPct val="90000"/>
              </a:lnSpc>
              <a:spcBef>
                <a:spcPts val="600"/>
              </a:spcBef>
              <a:buSzPct val="100000"/>
              <a:buFont typeface="Arial"/>
              <a:buChar char="•"/>
              <a:defRPr sz="2500" b="1">
                <a:solidFill>
                  <a:srgbClr val="0070C0"/>
                </a:solidFill>
                <a:latin typeface="Arial"/>
                <a:ea typeface="Arial"/>
                <a:cs typeface="Arial"/>
                <a:sym typeface="Arial"/>
              </a:defRPr>
            </a:pPr>
            <a:r>
              <a:rPr dirty="0"/>
              <a:t>Special situations</a:t>
            </a:r>
            <a:endParaRPr dirty="0">
              <a:solidFill>
                <a:srgbClr val="808080"/>
              </a:solidFill>
              <a:latin typeface="Segoe Condensed"/>
              <a:ea typeface="Segoe Condensed"/>
              <a:cs typeface="Segoe Condensed"/>
              <a:sym typeface="Segoe Condensed"/>
            </a:endParaRPr>
          </a:p>
          <a:p>
            <a:pPr marL="742950" lvl="1" indent="-285750">
              <a:lnSpc>
                <a:spcPct val="90000"/>
              </a:lnSpc>
              <a:spcBef>
                <a:spcPts val="500"/>
              </a:spcBef>
              <a:buSzPct val="100000"/>
              <a:buFont typeface="Arial"/>
              <a:buChar char="–"/>
              <a:defRPr sz="2200" b="1">
                <a:solidFill>
                  <a:srgbClr val="0070C0"/>
                </a:solidFill>
                <a:latin typeface="Arial"/>
                <a:ea typeface="Arial"/>
                <a:cs typeface="Arial"/>
                <a:sym typeface="Arial"/>
              </a:defRPr>
            </a:pPr>
            <a:r>
              <a:rPr dirty="0"/>
              <a:t>children receiving chronic aspirin therapy</a:t>
            </a:r>
            <a:endParaRPr dirty="0">
              <a:solidFill>
                <a:srgbClr val="808080"/>
              </a:solidFill>
              <a:latin typeface="Segoe Condensed"/>
              <a:ea typeface="Segoe Condensed"/>
              <a:cs typeface="Segoe Condensed"/>
              <a:sym typeface="Segoe Condensed"/>
            </a:endParaRPr>
          </a:p>
          <a:p>
            <a:pPr marL="742950" lvl="1" indent="-285750">
              <a:lnSpc>
                <a:spcPct val="90000"/>
              </a:lnSpc>
              <a:spcBef>
                <a:spcPts val="500"/>
              </a:spcBef>
              <a:buSzPct val="100000"/>
              <a:buFont typeface="Arial"/>
              <a:buChar char="–"/>
              <a:defRPr sz="2200" b="1">
                <a:solidFill>
                  <a:srgbClr val="0070C0"/>
                </a:solidFill>
                <a:latin typeface="Arial"/>
                <a:ea typeface="Arial"/>
                <a:cs typeface="Arial"/>
                <a:sym typeface="Arial"/>
              </a:defRPr>
            </a:pPr>
            <a:r>
              <a:rPr dirty="0"/>
              <a:t>pregnancy (up to 2 weeks’ postpartum).</a:t>
            </a:r>
          </a:p>
        </p:txBody>
      </p:sp>
      <p:grpSp>
        <p:nvGrpSpPr>
          <p:cNvPr id="220" name="TextBox 4"/>
          <p:cNvGrpSpPr/>
          <p:nvPr/>
        </p:nvGrpSpPr>
        <p:grpSpPr>
          <a:xfrm>
            <a:off x="2884815" y="5438600"/>
            <a:ext cx="9307185" cy="1325259"/>
            <a:chOff x="1871482" y="230754"/>
            <a:chExt cx="9307184" cy="1325257"/>
          </a:xfrm>
        </p:grpSpPr>
        <p:sp>
          <p:nvSpPr>
            <p:cNvPr id="218" name="Rounded Rectangle"/>
            <p:cNvSpPr/>
            <p:nvPr/>
          </p:nvSpPr>
          <p:spPr>
            <a:xfrm>
              <a:off x="1871482" y="230754"/>
              <a:ext cx="9307184" cy="1325257"/>
            </a:xfrm>
            <a:prstGeom prst="roundRect">
              <a:avLst>
                <a:gd name="adj" fmla="val 16667"/>
              </a:avLst>
            </a:prstGeom>
            <a:solidFill>
              <a:srgbClr val="000066"/>
            </a:solidFill>
            <a:ln w="12700" cap="flat">
              <a:noFill/>
              <a:miter lim="400000"/>
            </a:ln>
            <a:effectLst/>
          </p:spPr>
          <p:txBody>
            <a:bodyPr wrap="square" lIns="45719" tIns="45719" rIns="45719" bIns="45719" numCol="1" anchor="t">
              <a:noAutofit/>
            </a:bodyPr>
            <a:lstStyle/>
            <a:p>
              <a:pPr algn="ctr">
                <a:lnSpc>
                  <a:spcPct val="90000"/>
                </a:lnSpc>
                <a:defRPr sz="4300">
                  <a:solidFill>
                    <a:srgbClr val="FFFFFF"/>
                  </a:solidFill>
                  <a:latin typeface="Arial"/>
                  <a:ea typeface="Arial"/>
                  <a:cs typeface="Arial"/>
                  <a:sym typeface="Arial"/>
                </a:defRPr>
              </a:pPr>
              <a:endParaRPr/>
            </a:p>
          </p:txBody>
        </p:sp>
        <p:sp>
          <p:nvSpPr>
            <p:cNvPr id="219" name="High risks groups should be considered for hospitalization even with mild disease, for close monitoring to detect deterioration and treatment"/>
            <p:cNvSpPr txBox="1"/>
            <p:nvPr/>
          </p:nvSpPr>
          <p:spPr>
            <a:xfrm>
              <a:off x="1981897" y="354466"/>
              <a:ext cx="9086355" cy="1163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lnSpc>
                  <a:spcPct val="90000"/>
                </a:lnSpc>
                <a:defRPr sz="2500">
                  <a:solidFill>
                    <a:srgbClr val="FFFFFF"/>
                  </a:solidFill>
                  <a:latin typeface="Arial"/>
                  <a:ea typeface="Arial"/>
                  <a:cs typeface="Arial"/>
                  <a:sym typeface="Arial"/>
                </a:defRPr>
              </a:pPr>
              <a:r>
                <a:rPr dirty="0"/>
                <a:t>High risks groups should be considered for hospitalization even with mild disease, for close monitoring to detect deterioration and treatment</a:t>
              </a:r>
              <a:r>
                <a:rPr sz="2900" dirty="0"/>
                <a:t> </a:t>
              </a:r>
            </a:p>
          </p:txBody>
        </p:sp>
      </p:grpSp>
      <p:sp>
        <p:nvSpPr>
          <p:cNvPr id="8" name="Date Placeholder 2">
            <a:extLst>
              <a:ext uri="{FF2B5EF4-FFF2-40B4-BE49-F238E27FC236}">
                <a16:creationId xmlns:a16="http://schemas.microsoft.com/office/drawing/2014/main" id="{F054B6D8-AEE8-4493-996E-7BE540C89E77}"/>
              </a:ext>
            </a:extLst>
          </p:cNvPr>
          <p:cNvSpPr txBox="1"/>
          <p:nvPr/>
        </p:nvSpPr>
        <p:spPr>
          <a:xfrm>
            <a:off x="9392919" y="80576"/>
            <a:ext cx="2753362"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solidFill>
                  <a:srgbClr val="FFFFFF"/>
                </a:solidFill>
                <a:latin typeface="Segoe Condensed"/>
                <a:ea typeface="Segoe Condensed"/>
                <a:cs typeface="Segoe Condensed"/>
                <a:sym typeface="Segoe Condensed"/>
              </a:defRPr>
            </a:lvl1pPr>
          </a:lstStyle>
          <a:p>
            <a:r>
              <a:rPr lang="en-US" dirty="0"/>
              <a:t>9 March 2020</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le 2"/>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lang="en-US" dirty="0"/>
              <a:t>COVID-19:  Mild u</a:t>
            </a:r>
            <a:r>
              <a:rPr dirty="0"/>
              <a:t>ncomplicated illness</a:t>
            </a:r>
            <a:r>
              <a:rPr lang="en-US" dirty="0"/>
              <a:t>  </a:t>
            </a:r>
            <a:endParaRPr dirty="0"/>
          </a:p>
        </p:txBody>
      </p:sp>
      <p:sp>
        <p:nvSpPr>
          <p:cNvPr id="302" name="Content Placeholder 2"/>
          <p:cNvSpPr txBox="1">
            <a:spLocks noGrp="1"/>
          </p:cNvSpPr>
          <p:nvPr>
            <p:ph type="body" idx="1"/>
          </p:nvPr>
        </p:nvSpPr>
        <p:spPr>
          <a:xfrm>
            <a:off x="466890" y="1259633"/>
            <a:ext cx="7115627" cy="4857828"/>
          </a:xfrm>
          <a:prstGeom prst="rect">
            <a:avLst/>
          </a:prstGeom>
          <a:ln>
            <a:solidFill>
              <a:schemeClr val="accent1"/>
            </a:solidFill>
          </a:ln>
        </p:spPr>
        <p:txBody>
          <a:bodyPr>
            <a:normAutofit lnSpcReduction="10000"/>
          </a:bodyPr>
          <a:lstStyle/>
          <a:p>
            <a:pPr>
              <a:lnSpc>
                <a:spcPct val="81000"/>
              </a:lnSpc>
              <a:spcBef>
                <a:spcPts val="600"/>
              </a:spcBef>
              <a:defRPr sz="2900">
                <a:solidFill>
                  <a:srgbClr val="0070C0"/>
                </a:solidFill>
                <a:latin typeface="Arial"/>
                <a:ea typeface="Arial"/>
                <a:cs typeface="Arial"/>
                <a:sym typeface="Arial"/>
              </a:defRPr>
            </a:pPr>
            <a:r>
              <a:rPr dirty="0"/>
              <a:t>Symptoms are non-specific:</a:t>
            </a:r>
          </a:p>
          <a:p>
            <a:pPr marL="742950" lvl="1" indent="-285750">
              <a:lnSpc>
                <a:spcPct val="81000"/>
              </a:lnSpc>
              <a:spcBef>
                <a:spcPts val="600"/>
              </a:spcBef>
              <a:defRPr sz="2500">
                <a:solidFill>
                  <a:srgbClr val="0070C0"/>
                </a:solidFill>
                <a:latin typeface="Arial"/>
                <a:ea typeface="Arial"/>
                <a:cs typeface="Arial"/>
                <a:sym typeface="Arial"/>
              </a:defRPr>
            </a:pPr>
            <a:r>
              <a:rPr b="1" dirty="0"/>
              <a:t>fever and cough </a:t>
            </a:r>
            <a:r>
              <a:rPr dirty="0"/>
              <a:t>within 1</a:t>
            </a:r>
            <a:r>
              <a:rPr lang="en-US" dirty="0"/>
              <a:t>4</a:t>
            </a:r>
            <a:r>
              <a:rPr dirty="0"/>
              <a:t> days</a:t>
            </a:r>
            <a:endParaRPr sz="2000" dirty="0"/>
          </a:p>
          <a:p>
            <a:pPr marL="742950" lvl="1" indent="-285750">
              <a:lnSpc>
                <a:spcPct val="81000"/>
              </a:lnSpc>
              <a:spcBef>
                <a:spcPts val="600"/>
              </a:spcBef>
              <a:defRPr sz="2500">
                <a:solidFill>
                  <a:srgbClr val="0070C0"/>
                </a:solidFill>
                <a:latin typeface="Arial"/>
                <a:ea typeface="Arial"/>
                <a:cs typeface="Arial"/>
                <a:sym typeface="Arial"/>
              </a:defRPr>
            </a:pPr>
            <a:r>
              <a:rPr dirty="0"/>
              <a:t>sore throat, nasal congestion or rhinorrhea </a:t>
            </a:r>
            <a:endParaRPr sz="2000" dirty="0"/>
          </a:p>
          <a:p>
            <a:pPr marL="742950" lvl="1" indent="-285750">
              <a:lnSpc>
                <a:spcPct val="81000"/>
              </a:lnSpc>
              <a:spcBef>
                <a:spcPts val="600"/>
              </a:spcBef>
              <a:defRPr sz="2500">
                <a:solidFill>
                  <a:srgbClr val="0070C0"/>
                </a:solidFill>
                <a:latin typeface="Arial"/>
                <a:ea typeface="Arial"/>
                <a:cs typeface="Arial"/>
                <a:sym typeface="Arial"/>
              </a:defRPr>
            </a:pPr>
            <a:r>
              <a:rPr dirty="0"/>
              <a:t>headache, muscle pain or malaise</a:t>
            </a:r>
            <a:endParaRPr sz="2000" dirty="0"/>
          </a:p>
          <a:p>
            <a:pPr marL="742950" lvl="1" indent="-285750">
              <a:lnSpc>
                <a:spcPct val="81000"/>
              </a:lnSpc>
              <a:spcBef>
                <a:spcPts val="600"/>
              </a:spcBef>
              <a:defRPr sz="2500">
                <a:solidFill>
                  <a:srgbClr val="0070C0"/>
                </a:solidFill>
                <a:latin typeface="Arial"/>
                <a:ea typeface="Arial"/>
                <a:cs typeface="Arial"/>
                <a:sym typeface="Arial"/>
              </a:defRPr>
            </a:pPr>
            <a:r>
              <a:rPr sz="2500" dirty="0">
                <a:solidFill>
                  <a:srgbClr val="0070C0"/>
                </a:solidFill>
                <a:latin typeface="Arial"/>
                <a:cs typeface="Arial"/>
              </a:rPr>
              <a:t>diarrhea or vomiting</a:t>
            </a:r>
            <a:r>
              <a:rPr lang="en-US" sz="2500" dirty="0">
                <a:solidFill>
                  <a:srgbClr val="0070C0"/>
                </a:solidFill>
                <a:latin typeface="Arial"/>
                <a:cs typeface="Arial"/>
              </a:rPr>
              <a:t> (less common)</a:t>
            </a:r>
            <a:r>
              <a:rPr sz="2500" dirty="0">
                <a:solidFill>
                  <a:srgbClr val="0070C0"/>
                </a:solidFill>
                <a:latin typeface="Arial"/>
                <a:cs typeface="Arial"/>
              </a:rPr>
              <a:t>.</a:t>
            </a:r>
            <a:endParaRPr lang="en-US" sz="2500" dirty="0">
              <a:solidFill>
                <a:srgbClr val="0070C0"/>
              </a:solidFill>
              <a:latin typeface="Arial"/>
              <a:cs typeface="Arial"/>
            </a:endParaRPr>
          </a:p>
          <a:p>
            <a:pPr marL="742950" lvl="1" indent="-285750">
              <a:lnSpc>
                <a:spcPct val="81000"/>
              </a:lnSpc>
              <a:spcBef>
                <a:spcPts val="600"/>
              </a:spcBef>
              <a:defRPr sz="2500">
                <a:solidFill>
                  <a:srgbClr val="0070C0"/>
                </a:solidFill>
                <a:latin typeface="Arial"/>
                <a:ea typeface="Arial"/>
                <a:cs typeface="Arial"/>
                <a:sym typeface="Arial"/>
              </a:defRPr>
            </a:pPr>
            <a:r>
              <a:rPr lang="en-US" sz="2500" b="1" i="1" dirty="0">
                <a:solidFill>
                  <a:srgbClr val="0070C0"/>
                </a:solidFill>
                <a:latin typeface="Arial"/>
                <a:cs typeface="Arial"/>
              </a:rPr>
              <a:t>e</a:t>
            </a:r>
            <a:r>
              <a:rPr sz="2500" b="1" i="1" dirty="0">
                <a:solidFill>
                  <a:srgbClr val="0070C0"/>
                </a:solidFill>
                <a:latin typeface="Arial"/>
                <a:cs typeface="Arial"/>
              </a:rPr>
              <a:t>lderly or immunosuppressed patients may present with atypical symptoms and may not have fever</a:t>
            </a:r>
          </a:p>
          <a:p>
            <a:pPr>
              <a:lnSpc>
                <a:spcPct val="90000"/>
              </a:lnSpc>
              <a:buFontTx/>
              <a:defRPr sz="2900">
                <a:solidFill>
                  <a:srgbClr val="0070C0"/>
                </a:solidFill>
                <a:latin typeface="Arial"/>
                <a:ea typeface="Arial"/>
                <a:cs typeface="Arial"/>
                <a:sym typeface="Arial"/>
              </a:defRPr>
            </a:pPr>
            <a:endParaRPr sz="2000" dirty="0"/>
          </a:p>
          <a:p>
            <a:pPr>
              <a:lnSpc>
                <a:spcPct val="81000"/>
              </a:lnSpc>
              <a:spcBef>
                <a:spcPts val="600"/>
              </a:spcBef>
              <a:defRPr sz="2900">
                <a:solidFill>
                  <a:srgbClr val="0070C0"/>
                </a:solidFill>
                <a:latin typeface="Arial"/>
                <a:ea typeface="Arial"/>
                <a:cs typeface="Arial"/>
                <a:sym typeface="Arial"/>
              </a:defRPr>
            </a:pPr>
            <a:r>
              <a:rPr lang="en-US" dirty="0"/>
              <a:t>NO signs </a:t>
            </a:r>
            <a:r>
              <a:rPr dirty="0"/>
              <a:t>of: </a:t>
            </a:r>
          </a:p>
          <a:p>
            <a:pPr marL="742950" lvl="1" indent="-285750">
              <a:lnSpc>
                <a:spcPct val="81000"/>
              </a:lnSpc>
              <a:spcBef>
                <a:spcPts val="600"/>
              </a:spcBef>
              <a:defRPr sz="2500">
                <a:solidFill>
                  <a:srgbClr val="0070C0"/>
                </a:solidFill>
                <a:latin typeface="Arial"/>
                <a:ea typeface="Arial"/>
                <a:cs typeface="Arial"/>
                <a:sym typeface="Arial"/>
              </a:defRPr>
            </a:pPr>
            <a:r>
              <a:rPr dirty="0"/>
              <a:t>dehydration</a:t>
            </a:r>
            <a:endParaRPr sz="2000" dirty="0"/>
          </a:p>
          <a:p>
            <a:pPr marL="742950" lvl="1" indent="-285750">
              <a:lnSpc>
                <a:spcPct val="81000"/>
              </a:lnSpc>
              <a:spcBef>
                <a:spcPts val="600"/>
              </a:spcBef>
              <a:defRPr sz="2500">
                <a:solidFill>
                  <a:srgbClr val="0070C0"/>
                </a:solidFill>
                <a:latin typeface="Arial"/>
                <a:ea typeface="Arial"/>
                <a:cs typeface="Arial"/>
                <a:sym typeface="Arial"/>
              </a:defRPr>
            </a:pPr>
            <a:r>
              <a:rPr dirty="0"/>
              <a:t>shortness of breath</a:t>
            </a:r>
            <a:endParaRPr sz="2000" dirty="0"/>
          </a:p>
          <a:p>
            <a:pPr marL="742950" lvl="1" indent="-285750">
              <a:lnSpc>
                <a:spcPct val="81000"/>
              </a:lnSpc>
              <a:spcBef>
                <a:spcPts val="600"/>
              </a:spcBef>
              <a:defRPr sz="2500">
                <a:solidFill>
                  <a:srgbClr val="0070C0"/>
                </a:solidFill>
                <a:latin typeface="Arial"/>
                <a:ea typeface="Arial"/>
                <a:cs typeface="Arial"/>
                <a:sym typeface="Arial"/>
              </a:defRPr>
            </a:pPr>
            <a:r>
              <a:rPr lang="en-US" dirty="0"/>
              <a:t>s</a:t>
            </a:r>
            <a:r>
              <a:rPr dirty="0"/>
              <a:t>epsis</a:t>
            </a:r>
          </a:p>
        </p:txBody>
      </p:sp>
      <p:sp>
        <p:nvSpPr>
          <p:cNvPr id="2" name="TextBox 1">
            <a:extLst>
              <a:ext uri="{FF2B5EF4-FFF2-40B4-BE49-F238E27FC236}">
                <a16:creationId xmlns:a16="http://schemas.microsoft.com/office/drawing/2014/main" id="{D9E1F454-450B-734B-8D94-B74843057316}"/>
              </a:ext>
            </a:extLst>
          </p:cNvPr>
          <p:cNvSpPr txBox="1"/>
          <p:nvPr/>
        </p:nvSpPr>
        <p:spPr>
          <a:xfrm>
            <a:off x="8316686" y="1382287"/>
            <a:ext cx="3265714" cy="4093426"/>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accent1">
                    <a:lumMod val="75000"/>
                  </a:schemeClr>
                </a:solidFill>
                <a:effectLst/>
                <a:uFillTx/>
                <a:latin typeface="+mn-lt"/>
                <a:ea typeface="+mn-ea"/>
                <a:cs typeface="+mn-cs"/>
                <a:sym typeface="Calibri"/>
              </a:rPr>
              <a:t>These patients need to be isolated for containment, and this can be in hospital, or alternative facility or at home.</a:t>
            </a:r>
          </a:p>
          <a:p>
            <a:pPr marL="0" marR="0" indent="0" algn="ctr" defTabSz="914400" rtl="0" fontAlgn="auto" latinLnBrk="0" hangingPunct="0">
              <a:lnSpc>
                <a:spcPct val="100000"/>
              </a:lnSpc>
              <a:spcBef>
                <a:spcPts val="0"/>
              </a:spcBef>
              <a:spcAft>
                <a:spcPts val="0"/>
              </a:spcAft>
              <a:buClrTx/>
              <a:buSzTx/>
              <a:buFontTx/>
              <a:buNone/>
              <a:tabLst/>
            </a:pPr>
            <a:endParaRPr lang="en-US" sz="2800" dirty="0">
              <a:solidFill>
                <a:schemeClr val="accent1">
                  <a:lumMod val="75000"/>
                </a:schemeClr>
              </a:solidFill>
            </a:endParaRPr>
          </a:p>
          <a:p>
            <a:pPr marL="0" marR="0" indent="0" algn="ctr" defTabSz="914400" rtl="0" fontAlgn="auto" latinLnBrk="0" hangingPunct="0">
              <a:lnSpc>
                <a:spcPct val="100000"/>
              </a:lnSpc>
              <a:spcBef>
                <a:spcPts val="0"/>
              </a:spcBef>
              <a:spcAft>
                <a:spcPts val="0"/>
              </a:spcAft>
              <a:buClrTx/>
              <a:buSzTx/>
              <a:buFontTx/>
              <a:buNone/>
              <a:tabLst/>
            </a:pPr>
            <a:r>
              <a:rPr lang="en-US" sz="2800" dirty="0">
                <a:solidFill>
                  <a:schemeClr val="accent1">
                    <a:lumMod val="75000"/>
                  </a:schemeClr>
                </a:solidFill>
              </a:rPr>
              <a:t>See WHO Guidance.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lumMod val="75000"/>
                </a:schemeClr>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lumMod val="75000"/>
                </a:schemeClr>
              </a:solidFill>
              <a:effectLst/>
              <a:uFillTx/>
              <a:latin typeface="+mn-lt"/>
              <a:ea typeface="+mn-ea"/>
              <a:cs typeface="+mn-cs"/>
              <a:sym typeface="Calibri"/>
            </a:endParaRPr>
          </a:p>
        </p:txBody>
      </p:sp>
    </p:spTree>
    <p:extLst>
      <p:ext uri="{BB962C8B-B14F-4D97-AF65-F5344CB8AC3E}">
        <p14:creationId xmlns:p14="http://schemas.microsoft.com/office/powerpoint/2010/main" val="32983471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ctangle 2"/>
          <p:cNvSpPr txBox="1">
            <a:spLocks noGrp="1"/>
          </p:cNvSpPr>
          <p:nvPr>
            <p:ph type="title"/>
          </p:nvPr>
        </p:nvSpPr>
        <p:spPr>
          <a:prstGeom prst="rect">
            <a:avLst/>
          </a:prstGeom>
        </p:spPr>
        <p:txBody>
          <a:bodyPr>
            <a:normAutofit/>
          </a:bodyPr>
          <a:lstStyle>
            <a:lvl1pPr>
              <a:defRPr>
                <a:latin typeface="Arial"/>
                <a:ea typeface="Arial"/>
                <a:cs typeface="Arial"/>
                <a:sym typeface="Arial"/>
              </a:defRPr>
            </a:lvl1pPr>
          </a:lstStyle>
          <a:p>
            <a:r>
              <a:rPr lang="en-US" dirty="0"/>
              <a:t>COVID-19: s</a:t>
            </a:r>
            <a:r>
              <a:rPr dirty="0"/>
              <a:t>ymptoms suggestive </a:t>
            </a:r>
            <a:r>
              <a:rPr lang="en-US" dirty="0"/>
              <a:t>of severe illness</a:t>
            </a:r>
            <a:endParaRPr dirty="0"/>
          </a:p>
        </p:txBody>
      </p:sp>
      <p:sp>
        <p:nvSpPr>
          <p:cNvPr id="305" name="Rectangle 3"/>
          <p:cNvSpPr txBox="1">
            <a:spLocks noGrp="1"/>
          </p:cNvSpPr>
          <p:nvPr>
            <p:ph type="body" idx="1"/>
          </p:nvPr>
        </p:nvSpPr>
        <p:spPr>
          <a:xfrm>
            <a:off x="494031" y="1234260"/>
            <a:ext cx="7038884" cy="4525963"/>
          </a:xfrm>
          <a:prstGeom prst="rect">
            <a:avLst/>
          </a:prstGeom>
          <a:ln>
            <a:solidFill>
              <a:schemeClr val="accent1"/>
            </a:solidFill>
          </a:ln>
        </p:spPr>
        <p:txBody>
          <a:bodyPr>
            <a:normAutofit lnSpcReduction="10000"/>
          </a:bodyPr>
          <a:lstStyle/>
          <a:p>
            <a:pPr>
              <a:lnSpc>
                <a:spcPct val="80000"/>
              </a:lnSpc>
              <a:defRPr>
                <a:solidFill>
                  <a:srgbClr val="0070C0"/>
                </a:solidFill>
                <a:latin typeface="Arial"/>
                <a:ea typeface="Arial"/>
                <a:cs typeface="Arial"/>
                <a:sym typeface="Arial"/>
              </a:defRPr>
            </a:pPr>
            <a:r>
              <a:rPr dirty="0"/>
              <a:t>Decreased activity, dizziness, decreased urine output.</a:t>
            </a:r>
          </a:p>
          <a:p>
            <a:pPr>
              <a:lnSpc>
                <a:spcPct val="80000"/>
              </a:lnSpc>
              <a:defRPr>
                <a:solidFill>
                  <a:srgbClr val="0070C0"/>
                </a:solidFill>
                <a:latin typeface="Arial"/>
                <a:ea typeface="Arial"/>
                <a:cs typeface="Arial"/>
                <a:sym typeface="Arial"/>
              </a:defRPr>
            </a:pPr>
            <a:endParaRPr dirty="0"/>
          </a:p>
          <a:p>
            <a:pPr>
              <a:lnSpc>
                <a:spcPct val="80000"/>
              </a:lnSpc>
              <a:defRPr>
                <a:solidFill>
                  <a:srgbClr val="0070C0"/>
                </a:solidFill>
                <a:latin typeface="Arial"/>
                <a:ea typeface="Arial"/>
                <a:cs typeface="Arial"/>
                <a:sym typeface="Arial"/>
              </a:defRPr>
            </a:pPr>
            <a:r>
              <a:rPr dirty="0">
                <a:solidFill>
                  <a:srgbClr val="FF0000"/>
                </a:solidFill>
              </a:rPr>
              <a:t>Increasing breathing difficulties, cyanosis</a:t>
            </a:r>
            <a:r>
              <a:rPr dirty="0"/>
              <a:t>, bloody or </a:t>
            </a:r>
            <a:r>
              <a:rPr dirty="0" err="1"/>
              <a:t>coloured</a:t>
            </a:r>
            <a:r>
              <a:rPr dirty="0"/>
              <a:t> sputum, chest pain, noisy breathing.</a:t>
            </a:r>
          </a:p>
          <a:p>
            <a:pPr>
              <a:lnSpc>
                <a:spcPct val="80000"/>
              </a:lnSpc>
              <a:defRPr>
                <a:solidFill>
                  <a:srgbClr val="0070C0"/>
                </a:solidFill>
                <a:latin typeface="Arial"/>
                <a:ea typeface="Arial"/>
                <a:cs typeface="Arial"/>
                <a:sym typeface="Arial"/>
              </a:defRPr>
            </a:pPr>
            <a:endParaRPr dirty="0"/>
          </a:p>
          <a:p>
            <a:pPr>
              <a:lnSpc>
                <a:spcPct val="80000"/>
              </a:lnSpc>
              <a:defRPr>
                <a:solidFill>
                  <a:srgbClr val="0070C0"/>
                </a:solidFill>
                <a:latin typeface="Arial"/>
                <a:ea typeface="Arial"/>
                <a:cs typeface="Arial"/>
                <a:sym typeface="Arial"/>
              </a:defRPr>
            </a:pPr>
            <a:r>
              <a:rPr dirty="0"/>
              <a:t>Confusion, lethargy, coma, weakness, seizures.</a:t>
            </a:r>
          </a:p>
          <a:p>
            <a:pPr>
              <a:lnSpc>
                <a:spcPct val="80000"/>
              </a:lnSpc>
              <a:buSzTx/>
              <a:buNone/>
              <a:defRPr>
                <a:solidFill>
                  <a:srgbClr val="0070C0"/>
                </a:solidFill>
                <a:latin typeface="Arial"/>
                <a:ea typeface="Arial"/>
                <a:cs typeface="Arial"/>
                <a:sym typeface="Arial"/>
              </a:defRPr>
            </a:pPr>
            <a:endParaRPr dirty="0"/>
          </a:p>
          <a:p>
            <a:pPr>
              <a:lnSpc>
                <a:spcPct val="80000"/>
              </a:lnSpc>
              <a:defRPr>
                <a:solidFill>
                  <a:srgbClr val="0070C0"/>
                </a:solidFill>
                <a:latin typeface="Arial"/>
                <a:ea typeface="Arial"/>
                <a:cs typeface="Arial"/>
                <a:sym typeface="Arial"/>
              </a:defRPr>
            </a:pPr>
            <a:r>
              <a:rPr dirty="0"/>
              <a:t>Persistent high fever and other symptoms beyond 3 days without signs of resolution.</a:t>
            </a:r>
          </a:p>
          <a:p>
            <a:pPr>
              <a:lnSpc>
                <a:spcPct val="80000"/>
              </a:lnSpc>
              <a:defRPr>
                <a:solidFill>
                  <a:srgbClr val="0070C0"/>
                </a:solidFill>
                <a:latin typeface="Arial"/>
                <a:ea typeface="Arial"/>
                <a:cs typeface="Arial"/>
                <a:sym typeface="Arial"/>
              </a:defRPr>
            </a:pPr>
            <a:endParaRPr dirty="0"/>
          </a:p>
          <a:p>
            <a:pPr>
              <a:lnSpc>
                <a:spcPct val="80000"/>
              </a:lnSpc>
              <a:defRPr>
                <a:solidFill>
                  <a:srgbClr val="0070C0"/>
                </a:solidFill>
                <a:latin typeface="Arial"/>
                <a:ea typeface="Arial"/>
                <a:cs typeface="Arial"/>
                <a:sym typeface="Arial"/>
              </a:defRPr>
            </a:pPr>
            <a:r>
              <a:rPr dirty="0"/>
              <a:t>Children may also present with poor feeding, excessive diarrhea and vomiting. </a:t>
            </a:r>
          </a:p>
        </p:txBody>
      </p:sp>
      <p:sp>
        <p:nvSpPr>
          <p:cNvPr id="308" name="Educate community members that if they develop any of these symptoms to seek medical care."/>
          <p:cNvSpPr txBox="1"/>
          <p:nvPr/>
        </p:nvSpPr>
        <p:spPr>
          <a:xfrm>
            <a:off x="8310635" y="2246238"/>
            <a:ext cx="3387334" cy="2015934"/>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500">
                <a:solidFill>
                  <a:srgbClr val="FFFFFF"/>
                </a:solidFill>
                <a:latin typeface="Arial"/>
                <a:ea typeface="Arial"/>
                <a:cs typeface="Arial"/>
                <a:sym typeface="Arial"/>
              </a:defRPr>
            </a:lvl1pPr>
          </a:lstStyle>
          <a:p>
            <a:r>
              <a:rPr dirty="0"/>
              <a:t>Educate community members that if they develop any of these symptoms to seek medical care.</a:t>
            </a:r>
          </a:p>
        </p:txBody>
      </p:sp>
    </p:spTree>
    <p:extLst>
      <p:ext uri="{BB962C8B-B14F-4D97-AF65-F5344CB8AC3E}">
        <p14:creationId xmlns:p14="http://schemas.microsoft.com/office/powerpoint/2010/main" val="24172762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Rectangle 2"/>
          <p:cNvSpPr txBox="1">
            <a:spLocks noGrp="1"/>
          </p:cNvSpPr>
          <p:nvPr>
            <p:ph type="title"/>
          </p:nvPr>
        </p:nvSpPr>
        <p:spPr>
          <a:prstGeom prst="rect">
            <a:avLst/>
          </a:prstGeom>
        </p:spPr>
        <p:txBody>
          <a:bodyPr>
            <a:normAutofit fontScale="90000"/>
          </a:bodyPr>
          <a:lstStyle>
            <a:lvl1pPr>
              <a:defRPr>
                <a:latin typeface="Arial"/>
                <a:ea typeface="Arial"/>
                <a:cs typeface="Arial"/>
                <a:sym typeface="Arial"/>
              </a:defRPr>
            </a:lvl1pPr>
          </a:lstStyle>
          <a:p>
            <a:r>
              <a:rPr dirty="0"/>
              <a:t>C</a:t>
            </a:r>
            <a:r>
              <a:rPr lang="en-US" dirty="0"/>
              <a:t>OVID-19: c</a:t>
            </a:r>
            <a:r>
              <a:rPr dirty="0"/>
              <a:t>linical signs suggestive of </a:t>
            </a:r>
            <a:r>
              <a:rPr lang="en-US" dirty="0"/>
              <a:t>severe illness</a:t>
            </a:r>
            <a:endParaRPr dirty="0"/>
          </a:p>
        </p:txBody>
      </p:sp>
      <p:sp>
        <p:nvSpPr>
          <p:cNvPr id="312" name="Rectangle 3"/>
          <p:cNvSpPr txBox="1">
            <a:spLocks noGrp="1"/>
          </p:cNvSpPr>
          <p:nvPr>
            <p:ph type="body" idx="1"/>
          </p:nvPr>
        </p:nvSpPr>
        <p:spPr>
          <a:xfrm>
            <a:off x="609599" y="1327726"/>
            <a:ext cx="6705601" cy="5432552"/>
          </a:xfrm>
          <a:prstGeom prst="rect">
            <a:avLst/>
          </a:prstGeom>
        </p:spPr>
        <p:txBody>
          <a:bodyPr/>
          <a:lstStyle/>
          <a:p>
            <a:pPr>
              <a:lnSpc>
                <a:spcPct val="80000"/>
              </a:lnSpc>
              <a:buFont typeface="Wingdings" panose="05000000000000000000" pitchFamily="2" charset="2"/>
              <a:buChar char="§"/>
              <a:defRPr>
                <a:solidFill>
                  <a:srgbClr val="0070C0"/>
                </a:solidFill>
                <a:latin typeface="Arial"/>
                <a:ea typeface="Arial"/>
                <a:cs typeface="Arial"/>
                <a:sym typeface="Arial"/>
              </a:defRPr>
            </a:pPr>
            <a:r>
              <a:rPr dirty="0">
                <a:latin typeface="Arial" panose="020B0604020202020204" pitchFamily="34" charset="0"/>
                <a:cs typeface="Arial" panose="020B0604020202020204" pitchFamily="34" charset="0"/>
              </a:rPr>
              <a:t>Respiratory distress:</a:t>
            </a:r>
          </a:p>
          <a:p>
            <a:pPr lvl="1">
              <a:lnSpc>
                <a:spcPct val="80000"/>
              </a:lnSpc>
              <a:spcBef>
                <a:spcPts val="400"/>
              </a:spcBef>
              <a:buFont typeface="Wingdings" panose="05000000000000000000" pitchFamily="2" charset="2"/>
              <a:buChar char="§"/>
              <a:defRPr sz="2000">
                <a:solidFill>
                  <a:srgbClr val="0070C0"/>
                </a:solidFill>
              </a:defRPr>
            </a:pPr>
            <a:r>
              <a:rPr dirty="0">
                <a:latin typeface="Arial" panose="020B0604020202020204" pitchFamily="34" charset="0"/>
                <a:cs typeface="Arial" panose="020B0604020202020204" pitchFamily="34" charset="0"/>
              </a:rPr>
              <a:t>fast breathing, shortness of breath, accessory muscle use, cyanosis, grunting, severe chest indrawing, wheezing, stridor.</a:t>
            </a:r>
          </a:p>
          <a:p>
            <a:pPr lvl="1">
              <a:lnSpc>
                <a:spcPct val="80000"/>
              </a:lnSpc>
              <a:spcBef>
                <a:spcPts val="400"/>
              </a:spcBef>
              <a:buFont typeface="Wingdings" panose="05000000000000000000" pitchFamily="2" charset="2"/>
              <a:buChar char="§"/>
              <a:defRPr sz="2000">
                <a:solidFill>
                  <a:srgbClr val="0070C0"/>
                </a:solidFill>
                <a:latin typeface="Arial"/>
                <a:ea typeface="Arial"/>
                <a:cs typeface="Arial"/>
                <a:sym typeface="Arial"/>
              </a:defRPr>
            </a:pPr>
            <a:endParaRPr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
              <a:defRPr>
                <a:solidFill>
                  <a:srgbClr val="0070C0"/>
                </a:solidFill>
                <a:latin typeface="Arial"/>
                <a:ea typeface="Arial"/>
                <a:cs typeface="Arial"/>
                <a:sym typeface="Arial"/>
              </a:defRPr>
            </a:pPr>
            <a:r>
              <a:rPr dirty="0">
                <a:latin typeface="Arial" panose="020B0604020202020204" pitchFamily="34" charset="0"/>
                <a:cs typeface="Arial" panose="020B0604020202020204" pitchFamily="34" charset="0"/>
              </a:rPr>
              <a:t>Cardiovascular/circulatory instability </a:t>
            </a:r>
          </a:p>
          <a:p>
            <a:pPr lvl="1">
              <a:lnSpc>
                <a:spcPct val="80000"/>
              </a:lnSpc>
              <a:spcBef>
                <a:spcPts val="400"/>
              </a:spcBef>
              <a:buFont typeface="Wingdings" panose="05000000000000000000" pitchFamily="2" charset="2"/>
              <a:buChar char="§"/>
              <a:defRPr sz="2000">
                <a:solidFill>
                  <a:srgbClr val="0070C0"/>
                </a:solidFill>
              </a:defRPr>
            </a:pPr>
            <a:r>
              <a:rPr dirty="0">
                <a:latin typeface="Arial" panose="020B0604020202020204" pitchFamily="34" charset="0"/>
                <a:cs typeface="Arial" panose="020B0604020202020204" pitchFamily="34" charset="0"/>
              </a:rPr>
              <a:t>delayed capillary refill, weak pulse, cool extremities, reduced urine output, low blood pressure. </a:t>
            </a:r>
          </a:p>
          <a:p>
            <a:pPr lvl="1">
              <a:lnSpc>
                <a:spcPct val="80000"/>
              </a:lnSpc>
              <a:spcBef>
                <a:spcPts val="400"/>
              </a:spcBef>
              <a:buFont typeface="Wingdings" panose="05000000000000000000" pitchFamily="2" charset="2"/>
              <a:buChar char="§"/>
              <a:defRPr sz="2000">
                <a:solidFill>
                  <a:srgbClr val="0070C0"/>
                </a:solidFill>
                <a:latin typeface="Arial"/>
                <a:ea typeface="Arial"/>
                <a:cs typeface="Arial"/>
                <a:sym typeface="Arial"/>
              </a:defRPr>
            </a:pPr>
            <a:endParaRPr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
              <a:defRPr>
                <a:solidFill>
                  <a:srgbClr val="0070C0"/>
                </a:solidFill>
                <a:latin typeface="Arial"/>
                <a:ea typeface="Arial"/>
                <a:cs typeface="Arial"/>
                <a:sym typeface="Arial"/>
              </a:defRPr>
            </a:pPr>
            <a:r>
              <a:rPr dirty="0">
                <a:latin typeface="Arial" panose="020B0604020202020204" pitchFamily="34" charset="0"/>
                <a:cs typeface="Arial" panose="020B0604020202020204" pitchFamily="34" charset="0"/>
              </a:rPr>
              <a:t>Neurological instability </a:t>
            </a:r>
          </a:p>
          <a:p>
            <a:pPr lvl="1">
              <a:lnSpc>
                <a:spcPct val="80000"/>
              </a:lnSpc>
              <a:spcBef>
                <a:spcPts val="400"/>
              </a:spcBef>
              <a:buFont typeface="Wingdings" panose="05000000000000000000" pitchFamily="2" charset="2"/>
              <a:buChar char="§"/>
              <a:defRPr sz="2000">
                <a:solidFill>
                  <a:srgbClr val="0070C0"/>
                </a:solidFill>
                <a:latin typeface="Arial"/>
                <a:ea typeface="Arial"/>
                <a:cs typeface="Arial"/>
                <a:sym typeface="Arial"/>
              </a:defRPr>
            </a:pPr>
            <a:r>
              <a:rPr dirty="0">
                <a:latin typeface="Arial" panose="020B0604020202020204" pitchFamily="34" charset="0"/>
                <a:cs typeface="Arial" panose="020B0604020202020204" pitchFamily="34" charset="0"/>
              </a:rPr>
              <a:t>alteration of mental status, seizures, irritability, confusion, lethargy.</a:t>
            </a:r>
          </a:p>
          <a:p>
            <a:pPr lvl="1">
              <a:lnSpc>
                <a:spcPct val="80000"/>
              </a:lnSpc>
              <a:spcBef>
                <a:spcPts val="400"/>
              </a:spcBef>
              <a:buFont typeface="Wingdings" panose="05000000000000000000" pitchFamily="2" charset="2"/>
              <a:buChar char="§"/>
              <a:defRPr sz="2000">
                <a:solidFill>
                  <a:srgbClr val="0070C0"/>
                </a:solidFill>
                <a:latin typeface="Arial"/>
                <a:ea typeface="Arial"/>
                <a:cs typeface="Arial"/>
                <a:sym typeface="Arial"/>
              </a:defRPr>
            </a:pPr>
            <a:endParaRPr dirty="0"/>
          </a:p>
          <a:p>
            <a:pPr>
              <a:lnSpc>
                <a:spcPct val="80000"/>
              </a:lnSpc>
              <a:buFont typeface="Wingdings" panose="05000000000000000000" pitchFamily="2" charset="2"/>
              <a:buChar char="§"/>
              <a:defRPr>
                <a:solidFill>
                  <a:srgbClr val="0070C0"/>
                </a:solidFill>
                <a:latin typeface="Arial"/>
                <a:ea typeface="Arial"/>
                <a:cs typeface="Arial"/>
                <a:sym typeface="Arial"/>
              </a:defRPr>
            </a:pPr>
            <a:r>
              <a:rPr dirty="0"/>
              <a:t>Severe dehydration, stridor</a:t>
            </a:r>
          </a:p>
          <a:p>
            <a:pPr lvl="1">
              <a:lnSpc>
                <a:spcPct val="80000"/>
              </a:lnSpc>
              <a:spcBef>
                <a:spcPts val="400"/>
              </a:spcBef>
              <a:buFont typeface="Wingdings" panose="05000000000000000000" pitchFamily="2" charset="2"/>
              <a:buChar char="§"/>
              <a:defRPr sz="2000">
                <a:solidFill>
                  <a:srgbClr val="0070C0"/>
                </a:solidFill>
                <a:latin typeface="Arial"/>
                <a:ea typeface="Arial"/>
                <a:cs typeface="Arial"/>
                <a:sym typeface="Arial"/>
              </a:defRPr>
            </a:pPr>
            <a:r>
              <a:rPr sz="2000" dirty="0">
                <a:solidFill>
                  <a:srgbClr val="0070C0"/>
                </a:solidFill>
                <a:latin typeface="Arial" panose="020B0604020202020204" pitchFamily="34" charset="0"/>
                <a:cs typeface="Arial" panose="020B0604020202020204" pitchFamily="34" charset="0"/>
              </a:rPr>
              <a:t>sunken eyes, very low skin pinch, unable to drink, lethargy.</a:t>
            </a:r>
          </a:p>
        </p:txBody>
      </p:sp>
      <p:pic>
        <p:nvPicPr>
          <p:cNvPr id="313" name="Picture 4" descr="Picture 4"/>
          <p:cNvPicPr>
            <a:picLocks noChangeAspect="1"/>
          </p:cNvPicPr>
          <p:nvPr/>
        </p:nvPicPr>
        <p:blipFill>
          <a:blip r:embed="rId2"/>
          <a:stretch>
            <a:fillRect/>
          </a:stretch>
        </p:blipFill>
        <p:spPr>
          <a:xfrm>
            <a:off x="204247" y="4343400"/>
            <a:ext cx="575940" cy="413237"/>
          </a:xfrm>
          <a:prstGeom prst="rect">
            <a:avLst/>
          </a:prstGeom>
          <a:ln w="12700">
            <a:miter lim="400000"/>
          </a:ln>
        </p:spPr>
      </p:pic>
      <p:sp>
        <p:nvSpPr>
          <p:cNvPr id="315" name="First responders should recognize these signs and symptoms, start available emergency care and refer the sick patient for hospitalization."/>
          <p:cNvSpPr txBox="1"/>
          <p:nvPr/>
        </p:nvSpPr>
        <p:spPr>
          <a:xfrm>
            <a:off x="7315200" y="2264883"/>
            <a:ext cx="4876800" cy="216982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700">
                <a:solidFill>
                  <a:srgbClr val="FFFFFF"/>
                </a:solidFill>
                <a:latin typeface="Arial"/>
                <a:ea typeface="Arial"/>
                <a:cs typeface="Arial"/>
                <a:sym typeface="Arial"/>
              </a:defRPr>
            </a:lvl1pPr>
          </a:lstStyle>
          <a:p>
            <a:r>
              <a:rPr dirty="0"/>
              <a:t>First responders should recognize these signs and symptoms, start available emergency care and refer the sick patient for hospitalization.</a:t>
            </a:r>
          </a:p>
        </p:txBody>
      </p:sp>
    </p:spTree>
    <p:extLst>
      <p:ext uri="{BB962C8B-B14F-4D97-AF65-F5344CB8AC3E}">
        <p14:creationId xmlns:p14="http://schemas.microsoft.com/office/powerpoint/2010/main" val="7687714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3"/>
          <p:cNvSpPr txBox="1">
            <a:spLocks noGrp="1"/>
          </p:cNvSpPr>
          <p:nvPr>
            <p:ph type="title" idx="4294967295"/>
          </p:nvPr>
        </p:nvSpPr>
        <p:spPr>
          <a:xfrm>
            <a:off x="533400" y="151169"/>
            <a:ext cx="11430000" cy="1143001"/>
          </a:xfrm>
          <a:prstGeom prst="rect">
            <a:avLst/>
          </a:prstGeom>
        </p:spPr>
        <p:txBody>
          <a:bodyPr lIns="0" tIns="0" rIns="0" bIns="0"/>
          <a:lstStyle>
            <a:lvl1pPr>
              <a:defRPr sz="3900">
                <a:latin typeface="Arial"/>
                <a:ea typeface="Arial"/>
                <a:cs typeface="Arial"/>
                <a:sym typeface="Arial"/>
              </a:defRPr>
            </a:lvl1pPr>
          </a:lstStyle>
          <a:p>
            <a:r>
              <a:rPr lang="en-US" dirty="0"/>
              <a:t>Severe illnesses associated with COVID-19</a:t>
            </a:r>
            <a:endParaRPr dirty="0"/>
          </a:p>
        </p:txBody>
      </p:sp>
      <p:sp>
        <p:nvSpPr>
          <p:cNvPr id="319" name="Content Placeholder 4"/>
          <p:cNvSpPr txBox="1">
            <a:spLocks noGrp="1"/>
          </p:cNvSpPr>
          <p:nvPr>
            <p:ph type="body" sz="half" idx="4294967295"/>
          </p:nvPr>
        </p:nvSpPr>
        <p:spPr>
          <a:xfrm>
            <a:off x="937023" y="1531999"/>
            <a:ext cx="5177697" cy="4259201"/>
          </a:xfrm>
          <a:prstGeom prst="rect">
            <a:avLst/>
          </a:prstGeom>
        </p:spPr>
        <p:txBody>
          <a:bodyPr lIns="0" tIns="0" rIns="0" bIns="0"/>
          <a:lstStyle/>
          <a:p>
            <a:pPr defTabSz="829361">
              <a:lnSpc>
                <a:spcPct val="80000"/>
              </a:lnSpc>
              <a:defRPr sz="2300">
                <a:solidFill>
                  <a:srgbClr val="0070C0"/>
                </a:solidFill>
                <a:latin typeface="Arial"/>
                <a:ea typeface="Arial"/>
                <a:cs typeface="Arial"/>
                <a:sym typeface="Arial"/>
              </a:defRPr>
            </a:pPr>
            <a:r>
              <a:rPr b="1" dirty="0"/>
              <a:t>Severe pneumonia </a:t>
            </a:r>
            <a:r>
              <a:rPr sz="1900" b="1" dirty="0"/>
              <a:t>(</a:t>
            </a:r>
            <a:r>
              <a:rPr lang="en-US" sz="1900" b="1" dirty="0"/>
              <a:t>most common</a:t>
            </a:r>
            <a:r>
              <a:rPr sz="1900" b="1" dirty="0"/>
              <a:t>)</a:t>
            </a:r>
            <a:endParaRPr sz="2900" b="1" dirty="0"/>
          </a:p>
          <a:p>
            <a:pPr marL="342900" indent="-342900" defTabSz="829361">
              <a:lnSpc>
                <a:spcPct val="80000"/>
              </a:lnSpc>
              <a:spcBef>
                <a:spcPts val="600"/>
              </a:spcBef>
              <a:defRPr sz="2500">
                <a:solidFill>
                  <a:srgbClr val="0070C0"/>
                </a:solidFill>
                <a:latin typeface="Arial"/>
                <a:ea typeface="Arial"/>
                <a:cs typeface="Arial"/>
                <a:sym typeface="Arial"/>
              </a:defRPr>
            </a:pPr>
            <a:endParaRPr sz="2900" dirty="0"/>
          </a:p>
          <a:p>
            <a:pPr defTabSz="829361">
              <a:lnSpc>
                <a:spcPct val="80000"/>
              </a:lnSpc>
              <a:defRPr sz="2300">
                <a:solidFill>
                  <a:srgbClr val="0070C0"/>
                </a:solidFill>
                <a:latin typeface="Arial"/>
                <a:ea typeface="Arial"/>
                <a:cs typeface="Arial"/>
                <a:sym typeface="Arial"/>
              </a:defRPr>
            </a:pPr>
            <a:r>
              <a:rPr b="1" dirty="0"/>
              <a:t>Sepsis</a:t>
            </a:r>
            <a:r>
              <a:rPr dirty="0"/>
              <a:t> </a:t>
            </a:r>
            <a:endParaRPr sz="2900" dirty="0"/>
          </a:p>
          <a:p>
            <a:pPr marL="0" indent="0" defTabSz="829361">
              <a:lnSpc>
                <a:spcPct val="80000"/>
              </a:lnSpc>
              <a:spcBef>
                <a:spcPts val="600"/>
              </a:spcBef>
              <a:buNone/>
              <a:defRPr sz="2500">
                <a:solidFill>
                  <a:srgbClr val="0070C0"/>
                </a:solidFill>
                <a:latin typeface="Arial"/>
                <a:ea typeface="Arial"/>
                <a:cs typeface="Arial"/>
                <a:sym typeface="Arial"/>
              </a:defRPr>
            </a:pPr>
            <a:endParaRPr sz="2900" dirty="0"/>
          </a:p>
          <a:p>
            <a:pPr marL="311009" indent="-311009" defTabSz="829361">
              <a:lnSpc>
                <a:spcPct val="80000"/>
              </a:lnSpc>
              <a:defRPr sz="2300">
                <a:solidFill>
                  <a:srgbClr val="0070C0"/>
                </a:solidFill>
                <a:latin typeface="Arial"/>
                <a:ea typeface="Arial"/>
                <a:cs typeface="Arial"/>
                <a:sym typeface="Arial"/>
              </a:defRPr>
            </a:pPr>
            <a:r>
              <a:rPr dirty="0"/>
              <a:t>Secondary bacterial co-infections</a:t>
            </a:r>
            <a:endParaRPr sz="2900" dirty="0"/>
          </a:p>
          <a:p>
            <a:pPr marL="0" indent="0" defTabSz="829361">
              <a:lnSpc>
                <a:spcPct val="80000"/>
              </a:lnSpc>
              <a:spcBef>
                <a:spcPts val="600"/>
              </a:spcBef>
              <a:buSzTx/>
              <a:buNone/>
              <a:defRPr sz="2500">
                <a:solidFill>
                  <a:srgbClr val="0070C0"/>
                </a:solidFill>
                <a:latin typeface="Arial"/>
                <a:ea typeface="Arial"/>
                <a:cs typeface="Arial"/>
                <a:sym typeface="Arial"/>
              </a:defRPr>
            </a:pPr>
            <a:endParaRPr sz="2900" dirty="0"/>
          </a:p>
          <a:p>
            <a:pPr marL="311009" indent="-311009" defTabSz="829361">
              <a:lnSpc>
                <a:spcPct val="80000"/>
              </a:lnSpc>
              <a:defRPr sz="2300">
                <a:solidFill>
                  <a:srgbClr val="0070C0"/>
                </a:solidFill>
                <a:latin typeface="Arial"/>
                <a:ea typeface="Arial"/>
                <a:cs typeface="Arial"/>
                <a:sym typeface="Arial"/>
              </a:defRPr>
            </a:pPr>
            <a:r>
              <a:rPr dirty="0"/>
              <a:t>Exacerbations of chronic diseases  (i.e. COPD, CHF, DM)</a:t>
            </a:r>
            <a:endParaRPr sz="2900" dirty="0"/>
          </a:p>
          <a:p>
            <a:pPr marL="0" indent="0" defTabSz="829361">
              <a:lnSpc>
                <a:spcPct val="80000"/>
              </a:lnSpc>
              <a:spcBef>
                <a:spcPts val="700"/>
              </a:spcBef>
              <a:buSzTx/>
              <a:buNone/>
              <a:defRPr sz="3100" b="1">
                <a:solidFill>
                  <a:srgbClr val="2D2D8A"/>
                </a:solidFill>
                <a:latin typeface="Arial"/>
                <a:ea typeface="Arial"/>
                <a:cs typeface="Arial"/>
                <a:sym typeface="Arial"/>
              </a:defRPr>
            </a:pPr>
            <a:r>
              <a:rPr dirty="0"/>
              <a:t>                                                                                        </a:t>
            </a:r>
          </a:p>
        </p:txBody>
      </p:sp>
      <p:pic>
        <p:nvPicPr>
          <p:cNvPr id="320" name="Picture 21" descr="Picture 21"/>
          <p:cNvPicPr>
            <a:picLocks noChangeAspect="1"/>
          </p:cNvPicPr>
          <p:nvPr/>
        </p:nvPicPr>
        <p:blipFill>
          <a:blip r:embed="rId2"/>
          <a:stretch>
            <a:fillRect/>
          </a:stretch>
        </p:blipFill>
        <p:spPr>
          <a:xfrm>
            <a:off x="6980067" y="3913509"/>
            <a:ext cx="705527" cy="1236832"/>
          </a:xfrm>
          <a:prstGeom prst="rect">
            <a:avLst/>
          </a:prstGeom>
          <a:ln w="12700">
            <a:miter lim="400000"/>
          </a:ln>
        </p:spPr>
      </p:pic>
      <p:sp>
        <p:nvSpPr>
          <p:cNvPr id="321" name="Text Box 22"/>
          <p:cNvSpPr txBox="1"/>
          <p:nvPr/>
        </p:nvSpPr>
        <p:spPr>
          <a:xfrm>
            <a:off x="5557142" y="5428231"/>
            <a:ext cx="5061780" cy="7227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sz="900">
                <a:solidFill>
                  <a:srgbClr val="000066"/>
                </a:solidFill>
                <a:latin typeface="Arial"/>
                <a:ea typeface="Arial"/>
                <a:cs typeface="Arial"/>
                <a:sym typeface="Arial"/>
              </a:defRPr>
            </a:pPr>
            <a:r>
              <a:t>© Dr. Harry Shulman http://chestatlas.com/cover.htm , </a:t>
            </a:r>
            <a:endParaRPr sz="3900" b="1"/>
          </a:p>
          <a:p>
            <a:pPr algn="r">
              <a:defRPr sz="900">
                <a:solidFill>
                  <a:srgbClr val="000066"/>
                </a:solidFill>
                <a:latin typeface="Arial"/>
                <a:ea typeface="Arial"/>
                <a:cs typeface="Arial"/>
                <a:sym typeface="Arial"/>
              </a:defRPr>
            </a:pPr>
            <a:r>
              <a:t>© Janet Fong </a:t>
            </a:r>
            <a:r>
              <a:rPr u="sng">
                <a:solidFill>
                  <a:srgbClr val="7F7F7F"/>
                </a:solidFill>
                <a:uFill>
                  <a:solidFill>
                    <a:srgbClr val="7F7F7F"/>
                  </a:solidFill>
                </a:uFill>
                <a:hlinkClick r:id="rId3" invalidUrl="http://www.aic.cuhk.edu.hk/web8/Anatomy brain diagrams.htm"/>
              </a:rPr>
              <a:t>http://www.aic.cuhk.edu.hk/web8/Anatomy%20brain%20diagrams.htm</a:t>
            </a:r>
            <a:r>
              <a:t>, </a:t>
            </a:r>
            <a:endParaRPr sz="3900" b="1"/>
          </a:p>
          <a:p>
            <a:pPr algn="r">
              <a:defRPr sz="900">
                <a:solidFill>
                  <a:srgbClr val="000066"/>
                </a:solidFill>
                <a:latin typeface="Arial"/>
                <a:ea typeface="Arial"/>
                <a:cs typeface="Arial"/>
                <a:sym typeface="Arial"/>
              </a:defRPr>
            </a:pPr>
            <a:r>
              <a:t>Sally Fong </a:t>
            </a:r>
            <a:r>
              <a:rPr u="sng">
                <a:solidFill>
                  <a:srgbClr val="7F7F7F"/>
                </a:solidFill>
                <a:uFill>
                  <a:solidFill>
                    <a:srgbClr val="7F7F7F"/>
                  </a:solidFill>
                </a:uFill>
                <a:hlinkClick r:id="rId4" invalidUrl="http://www.aic.cuhk.edu.hk/web8/Hi res/Kidney cross section.jpg"/>
              </a:rPr>
              <a:t>http://www.aic.cuhk.edu.hk/web8/Hi%20res/Kidney%20cross%20section.jpg</a:t>
            </a:r>
            <a:r>
              <a:t>,  </a:t>
            </a:r>
            <a:endParaRPr sz="3900" b="1"/>
          </a:p>
          <a:p>
            <a:pPr algn="r">
              <a:defRPr sz="900">
                <a:solidFill>
                  <a:srgbClr val="000066"/>
                </a:solidFill>
                <a:latin typeface="Arial"/>
                <a:ea typeface="Arial"/>
                <a:cs typeface="Arial"/>
                <a:sym typeface="Arial"/>
              </a:defRPr>
            </a:pPr>
            <a:r>
              <a:t>© Kathy Mak </a:t>
            </a:r>
            <a:r>
              <a:rPr u="sng">
                <a:solidFill>
                  <a:srgbClr val="7F7F7F"/>
                </a:solidFill>
                <a:uFill>
                  <a:solidFill>
                    <a:srgbClr val="7F7F7F"/>
                  </a:solidFill>
                </a:uFill>
                <a:hlinkClick r:id="rId5" invalidUrl="http://www.aic.cuhk.edu.hk/web8/Heart diagrams.htm"/>
              </a:rPr>
              <a:t>http://www.aic.cuhk.edu.hk/web8/Heart%20diagrams.htm</a:t>
            </a:r>
          </a:p>
          <a:p>
            <a:pPr algn="r">
              <a:defRPr sz="900">
                <a:solidFill>
                  <a:srgbClr val="000066"/>
                </a:solidFill>
                <a:latin typeface="Arial"/>
                <a:ea typeface="Arial"/>
                <a:cs typeface="Arial"/>
                <a:sym typeface="Arial"/>
              </a:defRPr>
            </a:pPr>
            <a:r>
              <a:t>© WHO</a:t>
            </a:r>
          </a:p>
        </p:txBody>
      </p:sp>
      <p:pic>
        <p:nvPicPr>
          <p:cNvPr id="322" name="Picture 23" descr="Picture 23"/>
          <p:cNvPicPr>
            <a:picLocks noChangeAspect="1"/>
          </p:cNvPicPr>
          <p:nvPr/>
        </p:nvPicPr>
        <p:blipFill>
          <a:blip r:embed="rId6"/>
          <a:stretch>
            <a:fillRect/>
          </a:stretch>
        </p:blipFill>
        <p:spPr>
          <a:xfrm>
            <a:off x="8238494" y="3883273"/>
            <a:ext cx="924384" cy="1326101"/>
          </a:xfrm>
          <a:prstGeom prst="rect">
            <a:avLst/>
          </a:prstGeom>
          <a:ln w="12700">
            <a:miter lim="400000"/>
          </a:ln>
        </p:spPr>
      </p:pic>
      <p:pic>
        <p:nvPicPr>
          <p:cNvPr id="323" name="Picture 24" descr="Picture 24"/>
          <p:cNvPicPr>
            <a:picLocks noChangeAspect="1"/>
          </p:cNvPicPr>
          <p:nvPr/>
        </p:nvPicPr>
        <p:blipFill>
          <a:blip r:embed="rId7"/>
          <a:stretch>
            <a:fillRect/>
          </a:stretch>
        </p:blipFill>
        <p:spPr>
          <a:xfrm>
            <a:off x="9538679" y="4031577"/>
            <a:ext cx="1244030" cy="1136042"/>
          </a:xfrm>
          <a:prstGeom prst="rect">
            <a:avLst/>
          </a:prstGeom>
          <a:ln w="12700">
            <a:miter lim="400000"/>
          </a:ln>
        </p:spPr>
      </p:pic>
      <p:pic>
        <p:nvPicPr>
          <p:cNvPr id="324" name="Picture 25" descr="Picture 25"/>
          <p:cNvPicPr>
            <a:picLocks noChangeAspect="1"/>
          </p:cNvPicPr>
          <p:nvPr/>
        </p:nvPicPr>
        <p:blipFill>
          <a:blip r:embed="rId8"/>
          <a:stretch>
            <a:fillRect/>
          </a:stretch>
        </p:blipFill>
        <p:spPr>
          <a:xfrm>
            <a:off x="6877838" y="1815650"/>
            <a:ext cx="1146121" cy="1170597"/>
          </a:xfrm>
          <a:prstGeom prst="rect">
            <a:avLst/>
          </a:prstGeom>
          <a:ln w="12700">
            <a:miter lim="400000"/>
          </a:ln>
        </p:spPr>
      </p:pic>
      <p:sp>
        <p:nvSpPr>
          <p:cNvPr id="325" name="Text Box 29"/>
          <p:cNvSpPr txBox="1"/>
          <p:nvPr/>
        </p:nvSpPr>
        <p:spPr>
          <a:xfrm>
            <a:off x="8131592" y="3540588"/>
            <a:ext cx="1190026" cy="2642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700"/>
              </a:spcBef>
              <a:defRPr sz="1200" b="1">
                <a:solidFill>
                  <a:srgbClr val="000066"/>
                </a:solidFill>
                <a:latin typeface="Arial"/>
                <a:ea typeface="Arial"/>
                <a:cs typeface="Arial"/>
                <a:sym typeface="Arial"/>
              </a:defRPr>
            </a:lvl1pPr>
          </a:lstStyle>
          <a:p>
            <a:r>
              <a:t>Myocarditis</a:t>
            </a:r>
          </a:p>
        </p:txBody>
      </p:sp>
      <p:sp>
        <p:nvSpPr>
          <p:cNvPr id="326" name="Text Box 30"/>
          <p:cNvSpPr txBox="1"/>
          <p:nvPr/>
        </p:nvSpPr>
        <p:spPr>
          <a:xfrm>
            <a:off x="9115009" y="1531999"/>
            <a:ext cx="1257699" cy="2642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700"/>
              </a:spcBef>
              <a:defRPr sz="1200" b="1">
                <a:solidFill>
                  <a:srgbClr val="000066"/>
                </a:solidFill>
                <a:latin typeface="Arial"/>
                <a:ea typeface="Arial"/>
                <a:cs typeface="Arial"/>
                <a:sym typeface="Arial"/>
              </a:defRPr>
            </a:lvl1pPr>
          </a:lstStyle>
          <a:p>
            <a:r>
              <a:t>Sepsis</a:t>
            </a:r>
          </a:p>
        </p:txBody>
      </p:sp>
      <p:sp>
        <p:nvSpPr>
          <p:cNvPr id="327" name="Text Box 31"/>
          <p:cNvSpPr txBox="1"/>
          <p:nvPr/>
        </p:nvSpPr>
        <p:spPr>
          <a:xfrm>
            <a:off x="6811249" y="3416763"/>
            <a:ext cx="1185706" cy="4420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700"/>
              </a:spcBef>
              <a:defRPr sz="1200" b="1">
                <a:solidFill>
                  <a:srgbClr val="000066"/>
                </a:solidFill>
                <a:latin typeface="Arial"/>
                <a:ea typeface="Arial"/>
                <a:cs typeface="Arial"/>
                <a:sym typeface="Arial"/>
              </a:defRPr>
            </a:lvl1pPr>
          </a:lstStyle>
          <a:p>
            <a:r>
              <a:t>Acute kidney injury</a:t>
            </a:r>
          </a:p>
        </p:txBody>
      </p:sp>
      <p:sp>
        <p:nvSpPr>
          <p:cNvPr id="328" name="Text Box 32"/>
          <p:cNvSpPr txBox="1"/>
          <p:nvPr/>
        </p:nvSpPr>
        <p:spPr>
          <a:xfrm>
            <a:off x="9274831" y="3506032"/>
            <a:ext cx="1826440" cy="2642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700"/>
              </a:spcBef>
              <a:defRPr sz="1200" b="1">
                <a:solidFill>
                  <a:srgbClr val="000066"/>
                </a:solidFill>
                <a:latin typeface="Arial"/>
                <a:ea typeface="Arial"/>
                <a:cs typeface="Arial"/>
                <a:sym typeface="Arial"/>
              </a:defRPr>
            </a:lvl1pPr>
          </a:lstStyle>
          <a:p>
            <a:r>
              <a:t>Encephalitis</a:t>
            </a:r>
          </a:p>
        </p:txBody>
      </p:sp>
      <p:sp>
        <p:nvSpPr>
          <p:cNvPr id="329" name="Text Box 33"/>
          <p:cNvSpPr txBox="1"/>
          <p:nvPr/>
        </p:nvSpPr>
        <p:spPr>
          <a:xfrm>
            <a:off x="6788212" y="1514721"/>
            <a:ext cx="1826440" cy="2642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700"/>
              </a:spcBef>
              <a:defRPr sz="1200" b="1">
                <a:solidFill>
                  <a:srgbClr val="000066"/>
                </a:solidFill>
                <a:latin typeface="Arial"/>
                <a:ea typeface="Arial"/>
                <a:cs typeface="Arial"/>
                <a:sym typeface="Arial"/>
              </a:defRPr>
            </a:lvl1pPr>
          </a:lstStyle>
          <a:p>
            <a:r>
              <a:t>Severe pneumonia</a:t>
            </a:r>
          </a:p>
        </p:txBody>
      </p:sp>
      <p:pic>
        <p:nvPicPr>
          <p:cNvPr id="331" name="Picture 19" descr="Picture 19"/>
          <p:cNvPicPr>
            <a:picLocks noChangeAspect="1"/>
          </p:cNvPicPr>
          <p:nvPr/>
        </p:nvPicPr>
        <p:blipFill>
          <a:blip r:embed="rId9"/>
          <a:stretch>
            <a:fillRect/>
          </a:stretch>
        </p:blipFill>
        <p:spPr>
          <a:xfrm>
            <a:off x="9010253" y="1835809"/>
            <a:ext cx="1066929" cy="1292985"/>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itle 1"/>
          <p:cNvSpPr txBox="1">
            <a:spLocks noGrp="1"/>
          </p:cNvSpPr>
          <p:nvPr>
            <p:ph type="title"/>
          </p:nvPr>
        </p:nvSpPr>
        <p:spPr>
          <a:xfrm>
            <a:off x="152400" y="-233064"/>
            <a:ext cx="10972800" cy="1143001"/>
          </a:xfrm>
          <a:prstGeom prst="rect">
            <a:avLst/>
          </a:prstGeom>
        </p:spPr>
        <p:txBody>
          <a:bodyPr/>
          <a:lstStyle>
            <a:lvl1pPr>
              <a:defRPr>
                <a:latin typeface="Arial"/>
                <a:ea typeface="Arial"/>
                <a:cs typeface="Arial"/>
                <a:sym typeface="Arial"/>
              </a:defRPr>
            </a:lvl1pPr>
          </a:lstStyle>
          <a:p>
            <a:r>
              <a:rPr dirty="0"/>
              <a:t>Assess patients with ARI  (suspect </a:t>
            </a:r>
            <a:r>
              <a:rPr lang="en-US" dirty="0"/>
              <a:t>COVID-2019</a:t>
            </a:r>
            <a:r>
              <a:rPr dirty="0"/>
              <a:t>) </a:t>
            </a:r>
          </a:p>
        </p:txBody>
      </p:sp>
      <p:grpSp>
        <p:nvGrpSpPr>
          <p:cNvPr id="296" name="Content Placeholder 3"/>
          <p:cNvGrpSpPr/>
          <p:nvPr/>
        </p:nvGrpSpPr>
        <p:grpSpPr>
          <a:xfrm>
            <a:off x="304800" y="1183463"/>
            <a:ext cx="10959915" cy="4814520"/>
            <a:chOff x="0" y="0"/>
            <a:chExt cx="10959914" cy="4814518"/>
          </a:xfrm>
        </p:grpSpPr>
        <p:grpSp>
          <p:nvGrpSpPr>
            <p:cNvPr id="267" name="Group"/>
            <p:cNvGrpSpPr/>
            <p:nvPr/>
          </p:nvGrpSpPr>
          <p:grpSpPr>
            <a:xfrm>
              <a:off x="0" y="350238"/>
              <a:ext cx="1779477" cy="4464280"/>
              <a:chOff x="0" y="0"/>
              <a:chExt cx="1779476" cy="4464279"/>
            </a:xfrm>
          </p:grpSpPr>
          <p:sp>
            <p:nvSpPr>
              <p:cNvPr id="265" name="Rounded Rectangle"/>
              <p:cNvSpPr/>
              <p:nvPr/>
            </p:nvSpPr>
            <p:spPr>
              <a:xfrm>
                <a:off x="0" y="360320"/>
                <a:ext cx="1779477" cy="3743638"/>
              </a:xfrm>
              <a:prstGeom prst="roundRect">
                <a:avLst>
                  <a:gd name="adj" fmla="val 10000"/>
                </a:avLst>
              </a:prstGeom>
              <a:solidFill>
                <a:schemeClr val="accent1"/>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266" name="Fever or history of fever         (≥ 38 °C)…"/>
              <p:cNvSpPr txBox="1"/>
              <p:nvPr/>
            </p:nvSpPr>
            <p:spPr>
              <a:xfrm>
                <a:off x="52119" y="0"/>
                <a:ext cx="1675239" cy="44642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429" tIns="11429" rIns="11429" bIns="11429" numCol="1" anchor="ctr">
                <a:spAutoFit/>
              </a:bodyPr>
              <a:lstStyle/>
              <a:p>
                <a:pPr algn="ctr" defTabSz="800100">
                  <a:lnSpc>
                    <a:spcPct val="90000"/>
                  </a:lnSpc>
                  <a:spcBef>
                    <a:spcPts val="1000"/>
                  </a:spcBef>
                  <a:defRPr>
                    <a:solidFill>
                      <a:srgbClr val="FFFFFF"/>
                    </a:solidFill>
                  </a:defRPr>
                </a:pPr>
                <a:endParaRPr/>
              </a:p>
              <a:p>
                <a:pPr algn="ctr" defTabSz="800100">
                  <a:lnSpc>
                    <a:spcPct val="90000"/>
                  </a:lnSpc>
                  <a:spcBef>
                    <a:spcPts val="1000"/>
                  </a:spcBef>
                  <a:defRPr sz="2000">
                    <a:solidFill>
                      <a:srgbClr val="FFFFFF"/>
                    </a:solidFill>
                  </a:defRPr>
                </a:pPr>
                <a:endParaRPr/>
              </a:p>
              <a:p>
                <a:pPr algn="ctr" defTabSz="800100">
                  <a:lnSpc>
                    <a:spcPct val="90000"/>
                  </a:lnSpc>
                  <a:spcBef>
                    <a:spcPts val="800"/>
                  </a:spcBef>
                  <a:defRPr sz="2000">
                    <a:solidFill>
                      <a:srgbClr val="FFFFFF"/>
                    </a:solidFill>
                  </a:defRPr>
                </a:pPr>
                <a:r>
                  <a:t>Fever or history of fever         (≥ 38 °C)</a:t>
                </a:r>
                <a:endParaRPr sz="2400"/>
              </a:p>
              <a:p>
                <a:pPr algn="ctr" defTabSz="800100">
                  <a:lnSpc>
                    <a:spcPct val="90000"/>
                  </a:lnSpc>
                  <a:spcBef>
                    <a:spcPts val="800"/>
                  </a:spcBef>
                  <a:defRPr sz="2000">
                    <a:solidFill>
                      <a:srgbClr val="FFFFFF"/>
                    </a:solidFill>
                  </a:defRPr>
                </a:pPr>
                <a:r>
                  <a:t>+</a:t>
                </a:r>
                <a:endParaRPr sz="2400"/>
              </a:p>
              <a:p>
                <a:pPr algn="ctr" defTabSz="800100">
                  <a:lnSpc>
                    <a:spcPct val="90000"/>
                  </a:lnSpc>
                  <a:spcBef>
                    <a:spcPts val="800"/>
                  </a:spcBef>
                  <a:defRPr sz="2000">
                    <a:solidFill>
                      <a:srgbClr val="FFFFFF"/>
                    </a:solidFill>
                  </a:defRPr>
                </a:pPr>
                <a:r>
                  <a:t>Cough </a:t>
                </a:r>
                <a:endParaRPr sz="2400"/>
              </a:p>
              <a:p>
                <a:pPr algn="ctr" defTabSz="800100">
                  <a:lnSpc>
                    <a:spcPct val="90000"/>
                  </a:lnSpc>
                  <a:spcBef>
                    <a:spcPts val="800"/>
                  </a:spcBef>
                  <a:defRPr sz="2000">
                    <a:solidFill>
                      <a:srgbClr val="FFFFFF"/>
                    </a:solidFill>
                  </a:defRPr>
                </a:pPr>
                <a:r>
                  <a:t>+</a:t>
                </a:r>
              </a:p>
              <a:p>
                <a:pPr algn="ctr" defTabSz="800100">
                  <a:lnSpc>
                    <a:spcPct val="90000"/>
                  </a:lnSpc>
                  <a:spcBef>
                    <a:spcPts val="800"/>
                  </a:spcBef>
                  <a:defRPr sz="2000">
                    <a:solidFill>
                      <a:srgbClr val="FFFFFF"/>
                    </a:solidFill>
                  </a:defRPr>
                </a:pPr>
                <a:r>
                  <a:t>Epidemiologic link </a:t>
                </a:r>
                <a:endParaRPr sz="2400"/>
              </a:p>
              <a:p>
                <a:pPr defTabSz="800100">
                  <a:lnSpc>
                    <a:spcPct val="90000"/>
                  </a:lnSpc>
                  <a:spcBef>
                    <a:spcPts val="1000"/>
                  </a:spcBef>
                  <a:defRPr sz="1400">
                    <a:solidFill>
                      <a:srgbClr val="FFFFFF"/>
                    </a:solidFill>
                  </a:defRPr>
                </a:pPr>
                <a:endParaRPr sz="2400"/>
              </a:p>
              <a:p>
                <a:pPr defTabSz="800100">
                  <a:lnSpc>
                    <a:spcPct val="90000"/>
                  </a:lnSpc>
                  <a:spcBef>
                    <a:spcPts val="1000"/>
                  </a:spcBef>
                  <a:defRPr sz="1400">
                    <a:solidFill>
                      <a:srgbClr val="FFFFFF"/>
                    </a:solidFill>
                  </a:defRPr>
                </a:pPr>
                <a:endParaRPr sz="2400"/>
              </a:p>
              <a:p>
                <a:pPr algn="ctr" defTabSz="800100">
                  <a:lnSpc>
                    <a:spcPct val="90000"/>
                  </a:lnSpc>
                  <a:spcBef>
                    <a:spcPts val="500"/>
                  </a:spcBef>
                  <a:defRPr sz="1400">
                    <a:solidFill>
                      <a:srgbClr val="FFFFFF"/>
                    </a:solidFill>
                  </a:defRPr>
                </a:pPr>
                <a:r>
                  <a:t> </a:t>
                </a:r>
              </a:p>
            </p:txBody>
          </p:sp>
        </p:grpSp>
        <p:sp>
          <p:nvSpPr>
            <p:cNvPr id="268" name="Line"/>
            <p:cNvSpPr/>
            <p:nvPr/>
          </p:nvSpPr>
          <p:spPr>
            <a:xfrm flipV="1">
              <a:off x="1779022" y="1871093"/>
              <a:ext cx="698651" cy="711475"/>
            </a:xfrm>
            <a:prstGeom prst="line">
              <a:avLst/>
            </a:prstGeom>
            <a:noFill/>
            <a:ln w="9525" cap="flat">
              <a:solidFill>
                <a:srgbClr val="983F3D"/>
              </a:solidFill>
              <a:prstDash val="solid"/>
              <a:round/>
            </a:ln>
            <a:effectLst/>
          </p:spPr>
          <p:txBody>
            <a:bodyPr wrap="square" lIns="45719" tIns="45719" rIns="45719" bIns="45719" numCol="1" anchor="t">
              <a:noAutofit/>
            </a:bodyPr>
            <a:lstStyle/>
            <a:p>
              <a:endParaRPr/>
            </a:p>
          </p:txBody>
        </p:sp>
        <p:grpSp>
          <p:nvGrpSpPr>
            <p:cNvPr id="271" name="Group"/>
            <p:cNvGrpSpPr/>
            <p:nvPr/>
          </p:nvGrpSpPr>
          <p:grpSpPr>
            <a:xfrm>
              <a:off x="2478126" y="1258059"/>
              <a:ext cx="1978024" cy="1225687"/>
              <a:chOff x="0" y="0"/>
              <a:chExt cx="1978023" cy="1225685"/>
            </a:xfrm>
          </p:grpSpPr>
          <p:sp>
            <p:nvSpPr>
              <p:cNvPr id="269" name="Rounded Rectangle"/>
              <p:cNvSpPr/>
              <p:nvPr/>
            </p:nvSpPr>
            <p:spPr>
              <a:xfrm>
                <a:off x="0" y="0"/>
                <a:ext cx="1978023" cy="1225685"/>
              </a:xfrm>
              <a:prstGeom prst="roundRect">
                <a:avLst>
                  <a:gd name="adj" fmla="val 10000"/>
                </a:avLst>
              </a:prstGeom>
              <a:solidFill>
                <a:srgbClr val="D9969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270" name="Uncomplicated…"/>
              <p:cNvSpPr txBox="1"/>
              <p:nvPr/>
            </p:nvSpPr>
            <p:spPr>
              <a:xfrm>
                <a:off x="35898" y="461519"/>
                <a:ext cx="1906225" cy="3026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700" tIns="12700" rIns="12700" bIns="12700" numCol="1" anchor="ctr">
                <a:spAutoFit/>
              </a:bodyPr>
              <a:lstStyle/>
              <a:p>
                <a:pPr algn="ctr" defTabSz="889000">
                  <a:lnSpc>
                    <a:spcPct val="90000"/>
                  </a:lnSpc>
                  <a:spcBef>
                    <a:spcPts val="800"/>
                  </a:spcBef>
                  <a:defRPr sz="2000">
                    <a:solidFill>
                      <a:srgbClr val="FFFFFF"/>
                    </a:solidFill>
                  </a:defRPr>
                </a:pPr>
                <a:r>
                  <a:rPr lang="en-US" dirty="0"/>
                  <a:t>MILD</a:t>
                </a:r>
                <a:endParaRPr dirty="0"/>
              </a:p>
            </p:txBody>
          </p:sp>
        </p:grpSp>
        <p:sp>
          <p:nvSpPr>
            <p:cNvPr id="272" name="Line"/>
            <p:cNvSpPr/>
            <p:nvPr/>
          </p:nvSpPr>
          <p:spPr>
            <a:xfrm flipV="1">
              <a:off x="4455623" y="870015"/>
              <a:ext cx="685767" cy="1001165"/>
            </a:xfrm>
            <a:prstGeom prst="line">
              <a:avLst/>
            </a:prstGeom>
            <a:noFill/>
            <a:ln w="9525" cap="flat">
              <a:solidFill>
                <a:srgbClr val="AD4846"/>
              </a:solidFill>
              <a:prstDash val="solid"/>
              <a:round/>
            </a:ln>
            <a:effectLst/>
          </p:spPr>
          <p:txBody>
            <a:bodyPr wrap="square" lIns="45719" tIns="45719" rIns="45719" bIns="45719" numCol="1" anchor="t">
              <a:noAutofit/>
            </a:bodyPr>
            <a:lstStyle/>
            <a:p>
              <a:endParaRPr/>
            </a:p>
          </p:txBody>
        </p:sp>
        <p:grpSp>
          <p:nvGrpSpPr>
            <p:cNvPr id="275" name="Group"/>
            <p:cNvGrpSpPr/>
            <p:nvPr/>
          </p:nvGrpSpPr>
          <p:grpSpPr>
            <a:xfrm>
              <a:off x="5141914" y="441136"/>
              <a:ext cx="1714414" cy="857207"/>
              <a:chOff x="0" y="0"/>
              <a:chExt cx="1714412" cy="857206"/>
            </a:xfrm>
          </p:grpSpPr>
          <p:sp>
            <p:nvSpPr>
              <p:cNvPr id="273" name="Rounded Rectangle"/>
              <p:cNvSpPr/>
              <p:nvPr/>
            </p:nvSpPr>
            <p:spPr>
              <a:xfrm>
                <a:off x="0" y="0"/>
                <a:ext cx="1714413" cy="857207"/>
              </a:xfrm>
              <a:prstGeom prst="roundRect">
                <a:avLst>
                  <a:gd name="adj" fmla="val 10000"/>
                </a:avLst>
              </a:prstGeom>
              <a:solidFill>
                <a:srgbClr val="F2DCDB"/>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274" name="Low-risk patient"/>
              <p:cNvSpPr txBox="1"/>
              <p:nvPr/>
            </p:nvSpPr>
            <p:spPr>
              <a:xfrm>
                <a:off x="25106" y="151569"/>
                <a:ext cx="1664200" cy="5540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700" tIns="12700" rIns="12700" bIns="12700" numCol="1" anchor="ctr">
                <a:spAutoFit/>
              </a:bodyPr>
              <a:lstStyle>
                <a:lvl1pPr algn="ctr" defTabSz="889000">
                  <a:lnSpc>
                    <a:spcPct val="90000"/>
                  </a:lnSpc>
                  <a:spcBef>
                    <a:spcPts val="800"/>
                  </a:spcBef>
                  <a:defRPr sz="2000">
                    <a:solidFill>
                      <a:srgbClr val="0070C0"/>
                    </a:solidFill>
                  </a:defRPr>
                </a:lvl1pPr>
              </a:lstStyle>
              <a:p>
                <a:r>
                  <a:t>Low-risk patient  </a:t>
                </a:r>
              </a:p>
            </p:txBody>
          </p:sp>
        </p:grpSp>
        <p:sp>
          <p:nvSpPr>
            <p:cNvPr id="276" name="Line"/>
            <p:cNvSpPr/>
            <p:nvPr/>
          </p:nvSpPr>
          <p:spPr>
            <a:xfrm>
              <a:off x="6856327" y="869738"/>
              <a:ext cx="685767" cy="1"/>
            </a:xfrm>
            <a:prstGeom prst="line">
              <a:avLst/>
            </a:prstGeom>
            <a:noFill/>
            <a:ln w="9525" cap="flat">
              <a:solidFill>
                <a:srgbClr val="AD4846"/>
              </a:solidFill>
              <a:prstDash val="solid"/>
              <a:round/>
            </a:ln>
            <a:effectLst/>
          </p:spPr>
          <p:txBody>
            <a:bodyPr wrap="square" lIns="45719" tIns="45719" rIns="45719" bIns="45719" numCol="1" anchor="t">
              <a:noAutofit/>
            </a:bodyPr>
            <a:lstStyle/>
            <a:p>
              <a:endParaRPr/>
            </a:p>
          </p:txBody>
        </p:sp>
        <p:grpSp>
          <p:nvGrpSpPr>
            <p:cNvPr id="279" name="Group"/>
            <p:cNvGrpSpPr/>
            <p:nvPr/>
          </p:nvGrpSpPr>
          <p:grpSpPr>
            <a:xfrm>
              <a:off x="7542093" y="0"/>
              <a:ext cx="3375340" cy="1739479"/>
              <a:chOff x="0" y="0"/>
              <a:chExt cx="3375339" cy="1739478"/>
            </a:xfrm>
          </p:grpSpPr>
          <p:sp>
            <p:nvSpPr>
              <p:cNvPr id="277" name="Rounded Rectangle"/>
              <p:cNvSpPr/>
              <p:nvPr/>
            </p:nvSpPr>
            <p:spPr>
              <a:xfrm>
                <a:off x="0" y="0"/>
                <a:ext cx="3375339" cy="1739478"/>
              </a:xfrm>
              <a:prstGeom prst="roundRect">
                <a:avLst>
                  <a:gd name="adj" fmla="val 10000"/>
                </a:avLst>
              </a:prstGeom>
              <a:solidFill>
                <a:srgbClr val="F2DCDB"/>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278" name="*Discharge home with instructions to return if worsens or fails to improve"/>
              <p:cNvSpPr txBox="1"/>
              <p:nvPr/>
            </p:nvSpPr>
            <p:spPr>
              <a:xfrm>
                <a:off x="50948" y="579917"/>
                <a:ext cx="3273443" cy="5796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700" tIns="12700" rIns="12700" bIns="12700" numCol="1" anchor="ctr">
                <a:spAutoFit/>
              </a:bodyPr>
              <a:lstStyle>
                <a:lvl1pPr algn="ctr" defTabSz="889000">
                  <a:lnSpc>
                    <a:spcPct val="90000"/>
                  </a:lnSpc>
                  <a:spcBef>
                    <a:spcPts val="800"/>
                  </a:spcBef>
                  <a:defRPr sz="2000">
                    <a:solidFill>
                      <a:srgbClr val="0070C0"/>
                    </a:solidFill>
                  </a:defRPr>
                </a:lvl1pPr>
              </a:lstStyle>
              <a:p>
                <a:r>
                  <a:rPr lang="en-US" b="1" dirty="0"/>
                  <a:t>Isolation:  hospital, alternate facility or at home*</a:t>
                </a:r>
                <a:endParaRPr b="1" dirty="0"/>
              </a:p>
            </p:txBody>
          </p:sp>
        </p:grpSp>
        <p:sp>
          <p:nvSpPr>
            <p:cNvPr id="280" name="Line"/>
            <p:cNvSpPr/>
            <p:nvPr/>
          </p:nvSpPr>
          <p:spPr>
            <a:xfrm>
              <a:off x="4456621" y="1871115"/>
              <a:ext cx="685767" cy="769291"/>
            </a:xfrm>
            <a:prstGeom prst="line">
              <a:avLst/>
            </a:prstGeom>
            <a:noFill/>
            <a:ln w="9525" cap="flat">
              <a:solidFill>
                <a:srgbClr val="AD4846"/>
              </a:solidFill>
              <a:prstDash val="solid"/>
              <a:round/>
            </a:ln>
            <a:effectLst/>
          </p:spPr>
          <p:txBody>
            <a:bodyPr wrap="square" lIns="45719" tIns="45719" rIns="45719" bIns="45719" numCol="1" anchor="t">
              <a:noAutofit/>
            </a:bodyPr>
            <a:lstStyle/>
            <a:p>
              <a:endParaRPr/>
            </a:p>
          </p:txBody>
        </p:sp>
        <p:grpSp>
          <p:nvGrpSpPr>
            <p:cNvPr id="283" name="Group"/>
            <p:cNvGrpSpPr/>
            <p:nvPr/>
          </p:nvGrpSpPr>
          <p:grpSpPr>
            <a:xfrm>
              <a:off x="5141914" y="1979714"/>
              <a:ext cx="1714414" cy="1320956"/>
              <a:chOff x="0" y="0"/>
              <a:chExt cx="1714412" cy="1320955"/>
            </a:xfrm>
          </p:grpSpPr>
          <p:sp>
            <p:nvSpPr>
              <p:cNvPr id="281" name="Rounded Rectangle"/>
              <p:cNvSpPr/>
              <p:nvPr/>
            </p:nvSpPr>
            <p:spPr>
              <a:xfrm>
                <a:off x="0" y="0"/>
                <a:ext cx="1714413" cy="1320956"/>
              </a:xfrm>
              <a:prstGeom prst="roundRect">
                <a:avLst>
                  <a:gd name="adj" fmla="val 10000"/>
                </a:avLst>
              </a:prstGeom>
              <a:solidFill>
                <a:srgbClr val="D9969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282" name="High-risk patient"/>
              <p:cNvSpPr txBox="1"/>
              <p:nvPr/>
            </p:nvSpPr>
            <p:spPr>
              <a:xfrm>
                <a:off x="38689" y="383443"/>
                <a:ext cx="1637036" cy="554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700" tIns="12700" rIns="12700" bIns="12700" numCol="1" anchor="ctr">
                <a:spAutoFit/>
              </a:bodyPr>
              <a:lstStyle>
                <a:lvl1pPr algn="ctr" defTabSz="889000">
                  <a:lnSpc>
                    <a:spcPct val="90000"/>
                  </a:lnSpc>
                  <a:spcBef>
                    <a:spcPts val="800"/>
                  </a:spcBef>
                  <a:defRPr sz="2000">
                    <a:solidFill>
                      <a:srgbClr val="FFFFFF"/>
                    </a:solidFill>
                  </a:defRPr>
                </a:lvl1pPr>
              </a:lstStyle>
              <a:p>
                <a:r>
                  <a:t>High-risk patient </a:t>
                </a:r>
              </a:p>
            </p:txBody>
          </p:sp>
        </p:grpSp>
        <p:sp>
          <p:nvSpPr>
            <p:cNvPr id="284" name="Line"/>
            <p:cNvSpPr/>
            <p:nvPr/>
          </p:nvSpPr>
          <p:spPr>
            <a:xfrm>
              <a:off x="6856327" y="2640192"/>
              <a:ext cx="685767" cy="1"/>
            </a:xfrm>
            <a:prstGeom prst="line">
              <a:avLst/>
            </a:prstGeom>
            <a:noFill/>
            <a:ln w="9525" cap="flat">
              <a:solidFill>
                <a:srgbClr val="AD4846"/>
              </a:solidFill>
              <a:prstDash val="solid"/>
              <a:round/>
            </a:ln>
            <a:effectLst/>
          </p:spPr>
          <p:txBody>
            <a:bodyPr wrap="square" lIns="45719" tIns="45719" rIns="45719" bIns="45719" numCol="1" anchor="t">
              <a:noAutofit/>
            </a:bodyPr>
            <a:lstStyle/>
            <a:p>
              <a:endParaRPr/>
            </a:p>
          </p:txBody>
        </p:sp>
        <p:grpSp>
          <p:nvGrpSpPr>
            <p:cNvPr id="287" name="Group"/>
            <p:cNvGrpSpPr/>
            <p:nvPr/>
          </p:nvGrpSpPr>
          <p:grpSpPr>
            <a:xfrm>
              <a:off x="7542093" y="1868059"/>
              <a:ext cx="3417821" cy="1544267"/>
              <a:chOff x="0" y="0"/>
              <a:chExt cx="3417820" cy="1544266"/>
            </a:xfrm>
          </p:grpSpPr>
          <p:sp>
            <p:nvSpPr>
              <p:cNvPr id="285" name="Rounded Rectangle"/>
              <p:cNvSpPr/>
              <p:nvPr/>
            </p:nvSpPr>
            <p:spPr>
              <a:xfrm>
                <a:off x="0" y="0"/>
                <a:ext cx="3417821" cy="1544267"/>
              </a:xfrm>
              <a:prstGeom prst="roundRect">
                <a:avLst>
                  <a:gd name="adj" fmla="val 10000"/>
                </a:avLst>
              </a:prstGeom>
              <a:solidFill>
                <a:srgbClr val="D9969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286" name="Hospitalization for close monitoring."/>
              <p:cNvSpPr txBox="1"/>
              <p:nvPr/>
            </p:nvSpPr>
            <p:spPr>
              <a:xfrm>
                <a:off x="45229" y="495099"/>
                <a:ext cx="3327362" cy="5540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700" tIns="12700" rIns="12700" bIns="12700" numCol="1" anchor="ctr">
                <a:spAutoFit/>
              </a:bodyPr>
              <a:lstStyle>
                <a:lvl1pPr algn="ctr" defTabSz="889000">
                  <a:lnSpc>
                    <a:spcPct val="90000"/>
                  </a:lnSpc>
                  <a:spcBef>
                    <a:spcPts val="800"/>
                  </a:spcBef>
                  <a:defRPr sz="2000">
                    <a:solidFill>
                      <a:srgbClr val="FFFFFF"/>
                    </a:solidFill>
                  </a:defRPr>
                </a:lvl1pPr>
              </a:lstStyle>
              <a:p>
                <a:r>
                  <a:rPr dirty="0"/>
                  <a:t>Hospitalization for close monitoring.  </a:t>
                </a:r>
              </a:p>
            </p:txBody>
          </p:sp>
        </p:grpSp>
        <p:sp>
          <p:nvSpPr>
            <p:cNvPr id="288" name="Line"/>
            <p:cNvSpPr/>
            <p:nvPr/>
          </p:nvSpPr>
          <p:spPr>
            <a:xfrm>
              <a:off x="1780055" y="2582755"/>
              <a:ext cx="698651" cy="1575634"/>
            </a:xfrm>
            <a:prstGeom prst="line">
              <a:avLst/>
            </a:prstGeom>
            <a:noFill/>
            <a:ln w="9525" cap="flat">
              <a:solidFill>
                <a:srgbClr val="983F3D"/>
              </a:solidFill>
              <a:prstDash val="solid"/>
              <a:round/>
            </a:ln>
            <a:effectLst/>
          </p:spPr>
          <p:txBody>
            <a:bodyPr wrap="square" lIns="45719" tIns="45719" rIns="45719" bIns="45719" numCol="1" anchor="t">
              <a:noAutofit/>
            </a:bodyPr>
            <a:lstStyle/>
            <a:p>
              <a:endParaRPr/>
            </a:p>
          </p:txBody>
        </p:sp>
        <p:grpSp>
          <p:nvGrpSpPr>
            <p:cNvPr id="291" name="Group"/>
            <p:cNvGrpSpPr/>
            <p:nvPr/>
          </p:nvGrpSpPr>
          <p:grpSpPr>
            <a:xfrm>
              <a:off x="2478126" y="3729407"/>
              <a:ext cx="1714415" cy="857208"/>
              <a:chOff x="0" y="0"/>
              <a:chExt cx="1714413" cy="857207"/>
            </a:xfrm>
          </p:grpSpPr>
          <p:sp>
            <p:nvSpPr>
              <p:cNvPr id="289" name="Rounded Rectangle"/>
              <p:cNvSpPr/>
              <p:nvPr/>
            </p:nvSpPr>
            <p:spPr>
              <a:xfrm>
                <a:off x="0" y="0"/>
                <a:ext cx="1714413" cy="857207"/>
              </a:xfrm>
              <a:prstGeom prst="roundRect">
                <a:avLst>
                  <a:gd name="adj" fmla="val 100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290" name="SARI* complications"/>
              <p:cNvSpPr txBox="1"/>
              <p:nvPr/>
            </p:nvSpPr>
            <p:spPr>
              <a:xfrm>
                <a:off x="25106" y="277280"/>
                <a:ext cx="1664200" cy="3026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700" tIns="12700" rIns="12700" bIns="12700" numCol="1" anchor="ctr">
                <a:spAutoFit/>
              </a:bodyPr>
              <a:lstStyle>
                <a:lvl1pPr algn="ctr" defTabSz="889000">
                  <a:lnSpc>
                    <a:spcPct val="90000"/>
                  </a:lnSpc>
                  <a:spcBef>
                    <a:spcPts val="800"/>
                  </a:spcBef>
                  <a:defRPr sz="2000">
                    <a:solidFill>
                      <a:srgbClr val="FFFFFF"/>
                    </a:solidFill>
                  </a:defRPr>
                </a:lvl1pPr>
              </a:lstStyle>
              <a:p>
                <a:r>
                  <a:rPr lang="en-US" dirty="0"/>
                  <a:t>Severe </a:t>
                </a:r>
                <a:r>
                  <a:rPr dirty="0"/>
                  <a:t>SARI* </a:t>
                </a:r>
              </a:p>
            </p:txBody>
          </p:sp>
        </p:grpSp>
        <p:sp>
          <p:nvSpPr>
            <p:cNvPr id="292" name="Line"/>
            <p:cNvSpPr/>
            <p:nvPr/>
          </p:nvSpPr>
          <p:spPr>
            <a:xfrm>
              <a:off x="4192539" y="4158011"/>
              <a:ext cx="685766" cy="1"/>
            </a:xfrm>
            <a:prstGeom prst="line">
              <a:avLst/>
            </a:prstGeom>
            <a:noFill/>
            <a:ln w="9525" cap="flat">
              <a:solidFill>
                <a:srgbClr val="AD4846"/>
              </a:solidFill>
              <a:prstDash val="solid"/>
              <a:round/>
            </a:ln>
            <a:effectLst/>
          </p:spPr>
          <p:txBody>
            <a:bodyPr wrap="square" lIns="45719" tIns="45719" rIns="45719" bIns="45719" numCol="1" anchor="t">
              <a:noAutofit/>
            </a:bodyPr>
            <a:lstStyle/>
            <a:p>
              <a:endParaRPr/>
            </a:p>
          </p:txBody>
        </p:sp>
        <p:grpSp>
          <p:nvGrpSpPr>
            <p:cNvPr id="295" name="Group"/>
            <p:cNvGrpSpPr/>
            <p:nvPr/>
          </p:nvGrpSpPr>
          <p:grpSpPr>
            <a:xfrm>
              <a:off x="4878304" y="3540907"/>
              <a:ext cx="6025087" cy="1234208"/>
              <a:chOff x="0" y="0"/>
              <a:chExt cx="6025085" cy="1234206"/>
            </a:xfrm>
          </p:grpSpPr>
          <p:sp>
            <p:nvSpPr>
              <p:cNvPr id="293" name="Rounded Rectangle"/>
              <p:cNvSpPr/>
              <p:nvPr/>
            </p:nvSpPr>
            <p:spPr>
              <a:xfrm>
                <a:off x="0" y="0"/>
                <a:ext cx="6025085" cy="1234206"/>
              </a:xfrm>
              <a:prstGeom prst="roundRect">
                <a:avLst>
                  <a:gd name="adj" fmla="val 100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294" name="Hospitalization, consider ICU if critically ill. Treat with supportive care, antibiotics.  Enrol in clinical trial for investigational therapeutics."/>
              <p:cNvSpPr txBox="1"/>
              <p:nvPr/>
            </p:nvSpPr>
            <p:spPr>
              <a:xfrm>
                <a:off x="36148" y="465780"/>
                <a:ext cx="5952788" cy="3026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700" tIns="12700" rIns="12700" bIns="12700" numCol="1" anchor="ctr">
                <a:spAutoFit/>
              </a:bodyPr>
              <a:lstStyle/>
              <a:p>
                <a:pPr algn="ctr" defTabSz="889000">
                  <a:lnSpc>
                    <a:spcPct val="90000"/>
                  </a:lnSpc>
                  <a:spcBef>
                    <a:spcPts val="800"/>
                  </a:spcBef>
                  <a:defRPr sz="2000">
                    <a:solidFill>
                      <a:srgbClr val="FFFFFF"/>
                    </a:solidFill>
                  </a:defRPr>
                </a:pPr>
                <a:r>
                  <a:rPr dirty="0"/>
                  <a:t>Hospitalization, consider ICU</a:t>
                </a:r>
                <a:r>
                  <a:rPr sz="1800" dirty="0"/>
                  <a:t> if critically ill. </a:t>
                </a:r>
              </a:p>
            </p:txBody>
          </p:sp>
        </p:grpSp>
      </p:grpSp>
      <p:sp>
        <p:nvSpPr>
          <p:cNvPr id="297" name="TextBox 1"/>
          <p:cNvSpPr txBox="1"/>
          <p:nvPr/>
        </p:nvSpPr>
        <p:spPr>
          <a:xfrm>
            <a:off x="356919" y="5919730"/>
            <a:ext cx="11506201" cy="923330"/>
          </a:xfrm>
          <a:prstGeom prst="rect">
            <a:avLst/>
          </a:prstGeom>
          <a:solidFill>
            <a:srgbClr val="F2DCDB"/>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a:latin typeface="Arial"/>
                <a:ea typeface="Arial"/>
                <a:cs typeface="Arial"/>
                <a:sym typeface="Arial"/>
              </a:defRPr>
            </a:lvl1pPr>
          </a:lstStyle>
          <a:p>
            <a:r>
              <a:rPr dirty="0"/>
              <a:t>* </a:t>
            </a:r>
            <a:r>
              <a:rPr dirty="0">
                <a:solidFill>
                  <a:srgbClr val="0070C0"/>
                </a:solidFill>
              </a:rPr>
              <a:t>Home care an be considered in settings when health system is unable to isolate patients in health care settings.  </a:t>
            </a:r>
            <a:r>
              <a:rPr lang="en-US" dirty="0">
                <a:solidFill>
                  <a:srgbClr val="0070C0"/>
                </a:solidFill>
              </a:rPr>
              <a:t>Use WHO home care guidance: https://</a:t>
            </a:r>
            <a:r>
              <a:rPr lang="en-US" dirty="0" err="1">
                <a:solidFill>
                  <a:srgbClr val="0070C0"/>
                </a:solidFill>
              </a:rPr>
              <a:t>www.who.int</a:t>
            </a:r>
            <a:r>
              <a:rPr lang="en-US" dirty="0">
                <a:solidFill>
                  <a:srgbClr val="0070C0"/>
                </a:solidFill>
              </a:rPr>
              <a:t>/emergencies/diseases/novel-coronavirus-2019/technical-guidance</a:t>
            </a:r>
            <a:endParaRPr dirty="0">
              <a:solidFill>
                <a:srgbClr val="0070C0"/>
              </a:solidFill>
            </a:endParaRPr>
          </a:p>
        </p:txBody>
      </p:sp>
    </p:spTree>
    <p:extLst>
      <p:ext uri="{BB962C8B-B14F-4D97-AF65-F5344CB8AC3E}">
        <p14:creationId xmlns:p14="http://schemas.microsoft.com/office/powerpoint/2010/main" val="190842675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0894-F9D3-054C-9C8F-647A9D2A1B31}"/>
              </a:ext>
            </a:extLst>
          </p:cNvPr>
          <p:cNvSpPr>
            <a:spLocks noGrp="1"/>
          </p:cNvSpPr>
          <p:nvPr>
            <p:ph type="title"/>
          </p:nvPr>
        </p:nvSpPr>
        <p:spPr/>
        <p:txBody>
          <a:bodyPr/>
          <a:lstStyle/>
          <a:p>
            <a:r>
              <a:rPr lang="en-US" dirty="0"/>
              <a:t>COVID-19 and severe illness</a:t>
            </a:r>
          </a:p>
        </p:txBody>
      </p:sp>
      <p:sp>
        <p:nvSpPr>
          <p:cNvPr id="3" name="Text Placeholder 2">
            <a:extLst>
              <a:ext uri="{FF2B5EF4-FFF2-40B4-BE49-F238E27FC236}">
                <a16:creationId xmlns:a16="http://schemas.microsoft.com/office/drawing/2014/main" id="{1E78E49F-B25F-3B48-BFCB-7AF1D8FDCC98}"/>
              </a:ext>
            </a:extLst>
          </p:cNvPr>
          <p:cNvSpPr>
            <a:spLocks noGrp="1"/>
          </p:cNvSpPr>
          <p:nvPr>
            <p:ph type="body" idx="1"/>
          </p:nvPr>
        </p:nvSpPr>
        <p:spPr/>
        <p:txBody>
          <a:bodyPr/>
          <a:lstStyle/>
          <a:p>
            <a:r>
              <a:rPr lang="en-US" dirty="0">
                <a:solidFill>
                  <a:schemeClr val="accent1">
                    <a:lumMod val="75000"/>
                  </a:schemeClr>
                </a:solidFill>
              </a:rPr>
              <a:t>Estimate 15% with severe illness and this also depends on country</a:t>
            </a:r>
          </a:p>
          <a:p>
            <a:endParaRPr lang="en-US" dirty="0">
              <a:solidFill>
                <a:schemeClr val="accent1">
                  <a:lumMod val="75000"/>
                </a:schemeClr>
              </a:solidFill>
            </a:endParaRPr>
          </a:p>
          <a:p>
            <a:pPr lvl="1"/>
            <a:r>
              <a:rPr lang="en-US" dirty="0">
                <a:solidFill>
                  <a:schemeClr val="accent1">
                    <a:lumMod val="75000"/>
                  </a:schemeClr>
                </a:solidFill>
              </a:rPr>
              <a:t>Need to be cared for in a hospital ward/unit that has oxygen therapy.</a:t>
            </a:r>
          </a:p>
          <a:p>
            <a:pPr lvl="1"/>
            <a:r>
              <a:rPr lang="en-US" dirty="0">
                <a:solidFill>
                  <a:schemeClr val="accent1">
                    <a:lumMod val="75000"/>
                  </a:schemeClr>
                </a:solidFill>
              </a:rPr>
              <a:t>Able to be monitored frequently in case of deterioration </a:t>
            </a:r>
          </a:p>
          <a:p>
            <a:pPr lvl="1"/>
            <a:endParaRPr lang="en-US" dirty="0"/>
          </a:p>
          <a:p>
            <a:pPr lvl="1"/>
            <a:endParaRPr lang="en-US" dirty="0"/>
          </a:p>
        </p:txBody>
      </p:sp>
    </p:spTree>
    <p:extLst>
      <p:ext uri="{BB962C8B-B14F-4D97-AF65-F5344CB8AC3E}">
        <p14:creationId xmlns:p14="http://schemas.microsoft.com/office/powerpoint/2010/main" val="332167872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le 1"/>
          <p:cNvSpPr txBox="1">
            <a:spLocks noGrp="1"/>
          </p:cNvSpPr>
          <p:nvPr>
            <p:ph type="title"/>
          </p:nvPr>
        </p:nvSpPr>
        <p:spPr>
          <a:prstGeom prst="rect">
            <a:avLst/>
          </a:prstGeom>
        </p:spPr>
        <p:txBody>
          <a:bodyPr/>
          <a:lstStyle>
            <a:lvl1pPr>
              <a:defRPr>
                <a:latin typeface="Arial"/>
                <a:ea typeface="Arial"/>
                <a:cs typeface="Arial"/>
                <a:sym typeface="Arial"/>
              </a:defRPr>
            </a:lvl1pPr>
          </a:lstStyle>
          <a:p>
            <a:r>
              <a:rPr lang="en-US" dirty="0"/>
              <a:t>COVID-19 and critical illness</a:t>
            </a:r>
            <a:endParaRPr dirty="0"/>
          </a:p>
        </p:txBody>
      </p:sp>
      <p:sp>
        <p:nvSpPr>
          <p:cNvPr id="346" name="Content Placeholder 7"/>
          <p:cNvSpPr txBox="1">
            <a:spLocks noGrp="1"/>
          </p:cNvSpPr>
          <p:nvPr>
            <p:ph type="body" idx="1"/>
          </p:nvPr>
        </p:nvSpPr>
        <p:spPr>
          <a:xfrm>
            <a:off x="222125" y="1376265"/>
            <a:ext cx="9144481" cy="4678069"/>
          </a:xfrm>
          <a:prstGeom prst="rect">
            <a:avLst/>
          </a:prstGeom>
        </p:spPr>
        <p:txBody>
          <a:bodyPr/>
          <a:lstStyle/>
          <a:p>
            <a:pPr>
              <a:lnSpc>
                <a:spcPct val="90000"/>
              </a:lnSpc>
              <a:defRPr>
                <a:solidFill>
                  <a:srgbClr val="0070C0"/>
                </a:solidFill>
                <a:latin typeface="Arial"/>
                <a:ea typeface="Arial"/>
                <a:cs typeface="Arial"/>
                <a:sym typeface="Arial"/>
              </a:defRPr>
            </a:pPr>
            <a:r>
              <a:rPr lang="en-US" dirty="0"/>
              <a:t>Estimate of 5% need </a:t>
            </a:r>
            <a:r>
              <a:rPr dirty="0"/>
              <a:t>ICUs </a:t>
            </a:r>
            <a:r>
              <a:rPr lang="en-US" dirty="0"/>
              <a:t>but this depends on demographics of country </a:t>
            </a:r>
            <a:endParaRPr sz="2500" dirty="0"/>
          </a:p>
          <a:p>
            <a:pPr marL="742950" lvl="1" indent="-285750">
              <a:lnSpc>
                <a:spcPct val="90000"/>
              </a:lnSpc>
              <a:spcBef>
                <a:spcPts val="600"/>
              </a:spcBef>
              <a:defRPr sz="2500">
                <a:solidFill>
                  <a:srgbClr val="0070C0"/>
                </a:solidFill>
                <a:latin typeface="Arial"/>
                <a:ea typeface="Arial"/>
                <a:cs typeface="Arial"/>
                <a:sym typeface="Arial"/>
              </a:defRPr>
            </a:pPr>
            <a:r>
              <a:rPr lang="en-US" dirty="0"/>
              <a:t>Patients with </a:t>
            </a:r>
            <a:r>
              <a:rPr dirty="0"/>
              <a:t>impending or ongoing acute, life-threatening organ dysfunction</a:t>
            </a:r>
            <a:r>
              <a:rPr lang="en-US" dirty="0"/>
              <a:t>, </a:t>
            </a:r>
            <a:r>
              <a:rPr lang="en-US" b="1" dirty="0"/>
              <a:t>respiratory failure</a:t>
            </a:r>
            <a:endParaRPr sz="2000" b="1" dirty="0"/>
          </a:p>
          <a:p>
            <a:pPr marL="742950" lvl="1" indent="-285750">
              <a:lnSpc>
                <a:spcPct val="90000"/>
              </a:lnSpc>
              <a:spcBef>
                <a:spcPts val="400"/>
              </a:spcBef>
              <a:defRPr sz="2500">
                <a:solidFill>
                  <a:srgbClr val="0070C0"/>
                </a:solidFill>
                <a:latin typeface="Arial"/>
                <a:ea typeface="Arial"/>
                <a:cs typeface="Arial"/>
                <a:sym typeface="Arial"/>
              </a:defRPr>
            </a:pPr>
            <a:endParaRPr sz="2000" dirty="0"/>
          </a:p>
          <a:p>
            <a:pPr marL="742950" lvl="1" indent="-285750">
              <a:lnSpc>
                <a:spcPct val="90000"/>
              </a:lnSpc>
              <a:spcBef>
                <a:spcPts val="600"/>
              </a:spcBef>
              <a:defRPr sz="2500">
                <a:solidFill>
                  <a:srgbClr val="0070C0"/>
                </a:solidFill>
                <a:latin typeface="Arial"/>
                <a:ea typeface="Arial"/>
                <a:cs typeface="Arial"/>
                <a:sym typeface="Arial"/>
              </a:defRPr>
            </a:pPr>
            <a:r>
              <a:rPr lang="en-US" dirty="0"/>
              <a:t>Provide </a:t>
            </a:r>
            <a:r>
              <a:rPr dirty="0"/>
              <a:t>intensive and continuous monitoring </a:t>
            </a:r>
            <a:endParaRPr sz="2000" dirty="0"/>
          </a:p>
          <a:p>
            <a:pPr marL="742950" lvl="1" indent="-285750">
              <a:lnSpc>
                <a:spcPct val="90000"/>
              </a:lnSpc>
              <a:spcBef>
                <a:spcPts val="400"/>
              </a:spcBef>
              <a:defRPr sz="2500">
                <a:solidFill>
                  <a:srgbClr val="0070C0"/>
                </a:solidFill>
                <a:latin typeface="Arial"/>
                <a:ea typeface="Arial"/>
                <a:cs typeface="Arial"/>
                <a:sym typeface="Arial"/>
              </a:defRPr>
            </a:pPr>
            <a:endParaRPr sz="2000" dirty="0"/>
          </a:p>
          <a:p>
            <a:pPr marL="742950" lvl="1" indent="-285750">
              <a:lnSpc>
                <a:spcPct val="90000"/>
              </a:lnSpc>
              <a:spcBef>
                <a:spcPts val="600"/>
              </a:spcBef>
              <a:defRPr sz="2500">
                <a:solidFill>
                  <a:srgbClr val="0070C0"/>
                </a:solidFill>
                <a:latin typeface="Arial"/>
                <a:ea typeface="Arial"/>
                <a:cs typeface="Arial"/>
                <a:sym typeface="Arial"/>
              </a:defRPr>
            </a:pPr>
            <a:r>
              <a:rPr lang="en-US" dirty="0"/>
              <a:t>Provide</a:t>
            </a:r>
            <a:r>
              <a:rPr dirty="0"/>
              <a:t> intensive therapies that cannot be delivered on the general ward (i.e. ventilation)</a:t>
            </a:r>
            <a:endParaRPr sz="2000" dirty="0"/>
          </a:p>
          <a:p>
            <a:pPr marL="742950" lvl="1" indent="-285750">
              <a:lnSpc>
                <a:spcPct val="90000"/>
              </a:lnSpc>
              <a:spcBef>
                <a:spcPts val="400"/>
              </a:spcBef>
              <a:defRPr sz="2500">
                <a:solidFill>
                  <a:srgbClr val="0070C0"/>
                </a:solidFill>
                <a:latin typeface="Arial"/>
                <a:ea typeface="Arial"/>
                <a:cs typeface="Arial"/>
                <a:sym typeface="Arial"/>
              </a:defRPr>
            </a:pPr>
            <a:endParaRPr sz="2000" dirty="0"/>
          </a:p>
          <a:p>
            <a:pPr marL="742950" lvl="1" indent="-285750">
              <a:lnSpc>
                <a:spcPct val="90000"/>
              </a:lnSpc>
              <a:spcBef>
                <a:spcPts val="600"/>
              </a:spcBef>
              <a:defRPr sz="2500">
                <a:solidFill>
                  <a:srgbClr val="0070C0"/>
                </a:solidFill>
                <a:latin typeface="Arial"/>
                <a:ea typeface="Arial"/>
                <a:cs typeface="Arial"/>
                <a:sym typeface="Arial"/>
              </a:defRPr>
            </a:pPr>
            <a:r>
              <a:rPr lang="en-US" dirty="0"/>
              <a:t>D</a:t>
            </a:r>
            <a:r>
              <a:rPr dirty="0"/>
              <a:t>epend</a:t>
            </a:r>
            <a:r>
              <a:rPr lang="en-US" dirty="0"/>
              <a:t>s</a:t>
            </a:r>
            <a:r>
              <a:rPr dirty="0"/>
              <a:t> on local resources</a:t>
            </a:r>
          </a:p>
        </p:txBody>
      </p:sp>
      <p:pic>
        <p:nvPicPr>
          <p:cNvPr id="347" name="Picture 10" descr="Picture 10"/>
          <p:cNvPicPr>
            <a:picLocks noChangeAspect="1"/>
          </p:cNvPicPr>
          <p:nvPr/>
        </p:nvPicPr>
        <p:blipFill>
          <a:blip r:embed="rId2"/>
          <a:stretch>
            <a:fillRect/>
          </a:stretch>
        </p:blipFill>
        <p:spPr>
          <a:xfrm>
            <a:off x="9121841" y="0"/>
            <a:ext cx="2892657" cy="1920758"/>
          </a:xfrm>
          <a:prstGeom prst="rect">
            <a:avLst/>
          </a:prstGeom>
          <a:ln w="12700">
            <a:miter lim="400000"/>
          </a:ln>
        </p:spPr>
      </p:pic>
      <p:grpSp>
        <p:nvGrpSpPr>
          <p:cNvPr id="351" name="TextBox 1"/>
          <p:cNvGrpSpPr/>
          <p:nvPr/>
        </p:nvGrpSpPr>
        <p:grpSpPr>
          <a:xfrm>
            <a:off x="3694535" y="5899802"/>
            <a:ext cx="7940286" cy="880526"/>
            <a:chOff x="0" y="0"/>
            <a:chExt cx="7940285" cy="880525"/>
          </a:xfrm>
        </p:grpSpPr>
        <p:sp>
          <p:nvSpPr>
            <p:cNvPr id="349" name="Rounded Rectangle"/>
            <p:cNvSpPr/>
            <p:nvPr/>
          </p:nvSpPr>
          <p:spPr>
            <a:xfrm>
              <a:off x="0" y="0"/>
              <a:ext cx="7940286" cy="880526"/>
            </a:xfrm>
            <a:prstGeom prst="roundRect">
              <a:avLst>
                <a:gd name="adj" fmla="val 16667"/>
              </a:avLst>
            </a:prstGeom>
            <a:solidFill>
              <a:srgbClr val="000066"/>
            </a:solidFill>
            <a:ln w="12700" cap="flat">
              <a:noFill/>
              <a:miter lim="400000"/>
            </a:ln>
            <a:effectLst/>
          </p:spPr>
          <p:txBody>
            <a:bodyPr wrap="square" lIns="45719" tIns="45719" rIns="45719" bIns="45719" numCol="1" anchor="t">
              <a:noAutofit/>
            </a:bodyPr>
            <a:lstStyle/>
            <a:p>
              <a:pPr algn="ctr">
                <a:lnSpc>
                  <a:spcPct val="90000"/>
                </a:lnSpc>
                <a:defRPr>
                  <a:latin typeface="Arial"/>
                  <a:ea typeface="Arial"/>
                  <a:cs typeface="Arial"/>
                  <a:sym typeface="Arial"/>
                </a:defRPr>
              </a:pPr>
              <a:endParaRPr/>
            </a:p>
          </p:txBody>
        </p:sp>
        <p:sp>
          <p:nvSpPr>
            <p:cNvPr id="350" name="Do NOT delay ICU admission.…"/>
            <p:cNvSpPr txBox="1"/>
            <p:nvPr/>
          </p:nvSpPr>
          <p:spPr>
            <a:xfrm>
              <a:off x="88703" y="42984"/>
              <a:ext cx="7762880" cy="7818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lnSpc>
                  <a:spcPct val="90000"/>
                </a:lnSpc>
                <a:defRPr sz="2500">
                  <a:solidFill>
                    <a:srgbClr val="FFFFFF"/>
                  </a:solidFill>
                  <a:latin typeface="Arial"/>
                  <a:ea typeface="Arial"/>
                  <a:cs typeface="Arial"/>
                  <a:sym typeface="Arial"/>
                </a:defRPr>
              </a:pPr>
              <a:r>
                <a:t>Do NOT delay ICU admission.</a:t>
              </a:r>
            </a:p>
            <a:p>
              <a:pPr algn="ctr">
                <a:lnSpc>
                  <a:spcPct val="90000"/>
                </a:lnSpc>
                <a:defRPr sz="2500">
                  <a:solidFill>
                    <a:srgbClr val="FFFFFF"/>
                  </a:solidFill>
                  <a:latin typeface="Arial"/>
                  <a:ea typeface="Arial"/>
                  <a:cs typeface="Arial"/>
                  <a:sym typeface="Arial"/>
                </a:defRPr>
              </a:pPr>
              <a:r>
                <a:t>Delay is associated with higher mortality.</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4778-4112-F648-BC49-D0E70B64EAE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CBDF1E0-F747-A948-9C0B-2F4066599427}"/>
              </a:ext>
            </a:extLst>
          </p:cNvPr>
          <p:cNvSpPr>
            <a:spLocks noGrp="1"/>
          </p:cNvSpPr>
          <p:nvPr>
            <p:ph type="body" idx="1"/>
          </p:nvPr>
        </p:nvSpPr>
        <p:spPr/>
        <p:txBody>
          <a:bodyPr/>
          <a:lstStyle/>
          <a:p>
            <a:endParaRPr lang="en-US" dirty="0"/>
          </a:p>
        </p:txBody>
      </p:sp>
      <p:graphicFrame>
        <p:nvGraphicFramePr>
          <p:cNvPr id="4" name="Diagram 3">
            <a:extLst>
              <a:ext uri="{FF2B5EF4-FFF2-40B4-BE49-F238E27FC236}">
                <a16:creationId xmlns:a16="http://schemas.microsoft.com/office/drawing/2014/main" id="{128397EC-8F7D-1742-8281-477778A7BD4F}"/>
              </a:ext>
            </a:extLst>
          </p:cNvPr>
          <p:cNvGraphicFramePr/>
          <p:nvPr>
            <p:extLst>
              <p:ext uri="{D42A27DB-BD31-4B8C-83A1-F6EECF244321}">
                <p14:modId xmlns:p14="http://schemas.microsoft.com/office/powerpoint/2010/main" val="359398389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7096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2"/>
          <p:cNvSpPr txBox="1">
            <a:spLocks noGrp="1"/>
          </p:cNvSpPr>
          <p:nvPr>
            <p:ph type="title"/>
          </p:nvPr>
        </p:nvSpPr>
        <p:spPr>
          <a:xfrm>
            <a:off x="353290" y="108699"/>
            <a:ext cx="9949544" cy="917831"/>
          </a:xfrm>
          <a:prstGeom prst="rect">
            <a:avLst/>
          </a:prstGeom>
        </p:spPr>
        <p:txBody>
          <a:bodyPr>
            <a:normAutofit/>
          </a:bodyPr>
          <a:lstStyle/>
          <a:p>
            <a:pPr defTabSz="484631">
              <a:defRPr sz="1695">
                <a:solidFill>
                  <a:srgbClr val="FF0000"/>
                </a:solidFill>
                <a:latin typeface="Arial"/>
                <a:ea typeface="Arial"/>
                <a:cs typeface="Arial"/>
                <a:sym typeface="Arial"/>
              </a:defRPr>
            </a:pPr>
            <a:br>
              <a:rPr dirty="0"/>
            </a:br>
            <a:r>
              <a:rPr sz="2800" dirty="0">
                <a:solidFill>
                  <a:srgbClr val="FFFFFF"/>
                </a:solidFill>
              </a:rPr>
              <a:t>Principles of caring </a:t>
            </a:r>
            <a:r>
              <a:rPr lang="en-US" sz="2800" dirty="0">
                <a:solidFill>
                  <a:srgbClr val="FFFFFF"/>
                </a:solidFill>
              </a:rPr>
              <a:t>for patients with ARI</a:t>
            </a:r>
            <a:endParaRPr dirty="0">
              <a:solidFill>
                <a:schemeClr val="accent2"/>
              </a:solidFill>
            </a:endParaRPr>
          </a:p>
        </p:txBody>
      </p:sp>
      <p:sp>
        <p:nvSpPr>
          <p:cNvPr id="167" name="Rectangle 3"/>
          <p:cNvSpPr txBox="1">
            <a:spLocks noGrp="1"/>
          </p:cNvSpPr>
          <p:nvPr>
            <p:ph type="body" idx="1"/>
          </p:nvPr>
        </p:nvSpPr>
        <p:spPr>
          <a:xfrm>
            <a:off x="762000" y="1510553"/>
            <a:ext cx="10972800" cy="4525963"/>
          </a:xfrm>
          <a:prstGeom prst="rect">
            <a:avLst/>
          </a:prstGeom>
        </p:spPr>
        <p:txBody>
          <a:bodyPr/>
          <a:lstStyle/>
          <a:p>
            <a:pPr>
              <a:spcBef>
                <a:spcPts val="600"/>
              </a:spcBef>
              <a:buSzPts val="2900"/>
              <a:buFont typeface="Wingdings" panose="05000000000000000000" pitchFamily="2" charset="2"/>
              <a:buChar char="§"/>
              <a:defRPr sz="2900">
                <a:solidFill>
                  <a:schemeClr val="accent1"/>
                </a:solidFill>
                <a:latin typeface="Arial"/>
                <a:ea typeface="Arial"/>
                <a:cs typeface="Arial"/>
                <a:sym typeface="Arial"/>
              </a:defRPr>
            </a:pPr>
            <a:r>
              <a:rPr lang="en-US" b="1" dirty="0">
                <a:solidFill>
                  <a:srgbClr val="0070C0"/>
                </a:solidFill>
              </a:rPr>
              <a:t>Screen and a</a:t>
            </a:r>
            <a:r>
              <a:rPr b="1" dirty="0">
                <a:solidFill>
                  <a:srgbClr val="0070C0"/>
                </a:solidFill>
              </a:rPr>
              <a:t>pply appropriate IPC precautions immediately</a:t>
            </a:r>
          </a:p>
          <a:p>
            <a:pPr>
              <a:spcBef>
                <a:spcPts val="600"/>
              </a:spcBef>
              <a:buFont typeface="Wingdings" panose="05000000000000000000" pitchFamily="2" charset="2"/>
              <a:buChar char="§"/>
              <a:defRPr sz="2900">
                <a:solidFill>
                  <a:schemeClr val="accent1"/>
                </a:solidFill>
                <a:latin typeface="Arial"/>
                <a:ea typeface="Arial"/>
                <a:cs typeface="Arial"/>
                <a:sym typeface="Arial"/>
              </a:defRPr>
            </a:pPr>
            <a:r>
              <a:rPr lang="en-US" b="1" dirty="0">
                <a:solidFill>
                  <a:srgbClr val="0070C0"/>
                </a:solidFill>
              </a:rPr>
              <a:t>Triage and r</a:t>
            </a:r>
            <a:r>
              <a:rPr b="1" dirty="0">
                <a:solidFill>
                  <a:srgbClr val="0070C0"/>
                </a:solidFill>
              </a:rPr>
              <a:t>ecognize the critically ill patient early</a:t>
            </a:r>
          </a:p>
          <a:p>
            <a:pPr>
              <a:spcBef>
                <a:spcPts val="600"/>
              </a:spcBef>
              <a:buFont typeface="Wingdings" panose="05000000000000000000" pitchFamily="2" charset="2"/>
              <a:buChar char="§"/>
              <a:defRPr sz="2900">
                <a:solidFill>
                  <a:schemeClr val="accent1"/>
                </a:solidFill>
                <a:latin typeface="Arial"/>
                <a:ea typeface="Arial"/>
                <a:cs typeface="Arial"/>
                <a:sym typeface="Arial"/>
              </a:defRPr>
            </a:pPr>
            <a:r>
              <a:rPr lang="en-US" dirty="0">
                <a:solidFill>
                  <a:srgbClr val="0070C0"/>
                </a:solidFill>
              </a:rPr>
              <a:t>Treat with evidence-based, supportive therapies as soon as possible (later lecture)</a:t>
            </a:r>
          </a:p>
          <a:p>
            <a:pPr>
              <a:spcBef>
                <a:spcPts val="600"/>
              </a:spcBef>
              <a:buFont typeface="Wingdings" panose="05000000000000000000" pitchFamily="2" charset="2"/>
              <a:buChar char="§"/>
              <a:defRPr sz="2900">
                <a:solidFill>
                  <a:schemeClr val="accent1"/>
                </a:solidFill>
                <a:latin typeface="Arial"/>
                <a:ea typeface="Arial"/>
                <a:cs typeface="Arial"/>
                <a:sym typeface="Arial"/>
              </a:defRPr>
            </a:pPr>
            <a:r>
              <a:rPr dirty="0">
                <a:solidFill>
                  <a:srgbClr val="0070C0"/>
                </a:solidFill>
              </a:rPr>
              <a:t>Treat the underlying </a:t>
            </a:r>
            <a:r>
              <a:rPr dirty="0" err="1">
                <a:solidFill>
                  <a:srgbClr val="0070C0"/>
                </a:solidFill>
              </a:rPr>
              <a:t>aetiology</a:t>
            </a:r>
            <a:r>
              <a:rPr dirty="0">
                <a:solidFill>
                  <a:srgbClr val="0070C0"/>
                </a:solidFill>
              </a:rPr>
              <a:t> as soon as possible</a:t>
            </a:r>
            <a:r>
              <a:rPr lang="en-US" dirty="0">
                <a:solidFill>
                  <a:srgbClr val="0070C0"/>
                </a:solidFill>
              </a:rPr>
              <a:t> (later lecture)</a:t>
            </a:r>
            <a:endParaRPr dirty="0">
              <a:solidFill>
                <a:srgbClr val="0070C0"/>
              </a:solidFill>
            </a:endParaRPr>
          </a:p>
          <a:p>
            <a:pPr>
              <a:spcBef>
                <a:spcPts val="600"/>
              </a:spcBef>
              <a:buFont typeface="Wingdings" panose="05000000000000000000" pitchFamily="2" charset="2"/>
              <a:buChar char="§"/>
              <a:defRPr sz="2900">
                <a:solidFill>
                  <a:schemeClr val="accent1"/>
                </a:solidFill>
                <a:latin typeface="Arial"/>
                <a:ea typeface="Arial"/>
                <a:cs typeface="Arial"/>
                <a:sym typeface="Arial"/>
              </a:defRPr>
            </a:pPr>
            <a:r>
              <a:rPr dirty="0">
                <a:solidFill>
                  <a:srgbClr val="0070C0"/>
                </a:solidFill>
              </a:rPr>
              <a:t>Monitor-record-interpret-respond</a:t>
            </a:r>
            <a:r>
              <a:rPr lang="en-US" dirty="0">
                <a:solidFill>
                  <a:srgbClr val="0070C0"/>
                </a:solidFill>
              </a:rPr>
              <a:t> (later lecture)</a:t>
            </a:r>
            <a:endParaRPr dirty="0">
              <a:solidFill>
                <a:srgbClr val="0070C0"/>
              </a:solidFill>
            </a:endParaRPr>
          </a:p>
          <a:p>
            <a:pPr>
              <a:spcBef>
                <a:spcPts val="600"/>
              </a:spcBef>
              <a:buFont typeface="Wingdings" panose="05000000000000000000" pitchFamily="2" charset="2"/>
              <a:buChar char="§"/>
              <a:defRPr sz="2900">
                <a:solidFill>
                  <a:schemeClr val="accent1"/>
                </a:solidFill>
                <a:latin typeface="Arial"/>
                <a:ea typeface="Arial"/>
                <a:cs typeface="Arial"/>
                <a:sym typeface="Arial"/>
              </a:defRPr>
            </a:pPr>
            <a:r>
              <a:rPr dirty="0">
                <a:solidFill>
                  <a:srgbClr val="0070C0"/>
                </a:solidFill>
              </a:rPr>
              <a:t>Deliver quality care</a:t>
            </a:r>
            <a:r>
              <a:rPr lang="en-US" dirty="0">
                <a:solidFill>
                  <a:srgbClr val="0070C0"/>
                </a:solidFill>
              </a:rPr>
              <a:t> (later lecture)</a:t>
            </a:r>
            <a:endParaRPr dirty="0">
              <a:solidFill>
                <a:srgbClr val="0070C0"/>
              </a:solidFill>
            </a:endParaRPr>
          </a:p>
        </p:txBody>
      </p:sp>
      <p:sp>
        <p:nvSpPr>
          <p:cNvPr id="169" name="If a patient is suspected to have a novel or emerging  viral infection, notify health officials as soon as possible."/>
          <p:cNvSpPr txBox="1"/>
          <p:nvPr/>
        </p:nvSpPr>
        <p:spPr>
          <a:xfrm>
            <a:off x="1785772" y="5205330"/>
            <a:ext cx="8925256" cy="923328"/>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700">
                <a:solidFill>
                  <a:srgbClr val="FFFFFF"/>
                </a:solidFill>
                <a:latin typeface="Arial"/>
                <a:ea typeface="Arial"/>
                <a:cs typeface="Arial"/>
                <a:sym typeface="Arial"/>
              </a:defRPr>
            </a:lvl1pPr>
          </a:lstStyle>
          <a:p>
            <a:r>
              <a:rPr dirty="0"/>
              <a:t>If a patient is suspected to have a novel or emerging viral infection, notify health officials as soon as possible.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Rectangle 2"/>
          <p:cNvSpPr txBox="1">
            <a:spLocks noGrp="1"/>
          </p:cNvSpPr>
          <p:nvPr>
            <p:ph type="title"/>
          </p:nvPr>
        </p:nvSpPr>
        <p:spPr>
          <a:prstGeom prst="rect">
            <a:avLst/>
          </a:prstGeom>
        </p:spPr>
        <p:txBody>
          <a:bodyPr/>
          <a:lstStyle>
            <a:lvl1pPr>
              <a:defRPr>
                <a:latin typeface="Arial"/>
                <a:ea typeface="Arial"/>
                <a:cs typeface="Arial"/>
                <a:sym typeface="Arial"/>
              </a:defRPr>
            </a:lvl1pPr>
          </a:lstStyle>
          <a:p>
            <a:r>
              <a:t>Safe patient transfer</a:t>
            </a:r>
          </a:p>
        </p:txBody>
      </p:sp>
      <p:sp>
        <p:nvSpPr>
          <p:cNvPr id="354" name="Rectangle 3"/>
          <p:cNvSpPr txBox="1">
            <a:spLocks noGrp="1"/>
          </p:cNvSpPr>
          <p:nvPr>
            <p:ph type="body" idx="1"/>
          </p:nvPr>
        </p:nvSpPr>
        <p:spPr>
          <a:xfrm>
            <a:off x="609598" y="1259631"/>
            <a:ext cx="11115511" cy="4790333"/>
          </a:xfrm>
          <a:prstGeom prst="rect">
            <a:avLst/>
          </a:prstGeom>
        </p:spPr>
        <p:txBody>
          <a:bodyPr/>
          <a:lstStyle/>
          <a:p>
            <a:pPr>
              <a:lnSpc>
                <a:spcPct val="90000"/>
              </a:lnSpc>
              <a:defRPr>
                <a:solidFill>
                  <a:srgbClr val="0070C0"/>
                </a:solidFill>
                <a:latin typeface="Arial"/>
                <a:ea typeface="Arial"/>
                <a:cs typeface="Arial"/>
                <a:sym typeface="Arial"/>
              </a:defRPr>
            </a:pPr>
            <a:r>
              <a:t>Ensure IPC measures are always applied.</a:t>
            </a:r>
          </a:p>
          <a:p>
            <a:pPr>
              <a:lnSpc>
                <a:spcPct val="90000"/>
              </a:lnSpc>
              <a:defRPr>
                <a:solidFill>
                  <a:srgbClr val="0070C0"/>
                </a:solidFill>
                <a:latin typeface="Arial"/>
                <a:ea typeface="Arial"/>
                <a:cs typeface="Arial"/>
                <a:sym typeface="Arial"/>
              </a:defRPr>
            </a:pPr>
            <a:endParaRPr/>
          </a:p>
          <a:p>
            <a:pPr>
              <a:lnSpc>
                <a:spcPct val="90000"/>
              </a:lnSpc>
              <a:defRPr>
                <a:solidFill>
                  <a:srgbClr val="0070C0"/>
                </a:solidFill>
                <a:latin typeface="Arial"/>
                <a:ea typeface="Arial"/>
                <a:cs typeface="Arial"/>
                <a:sym typeface="Arial"/>
              </a:defRPr>
            </a:pPr>
            <a:r>
              <a:t>Ensure appropriate diagnostics and emergency treatments have been given and patient is stable and ready for transport.</a:t>
            </a:r>
          </a:p>
          <a:p>
            <a:pPr>
              <a:lnSpc>
                <a:spcPct val="90000"/>
              </a:lnSpc>
              <a:buSzTx/>
              <a:buNone/>
              <a:defRPr>
                <a:solidFill>
                  <a:srgbClr val="0070C0"/>
                </a:solidFill>
                <a:latin typeface="Arial"/>
                <a:ea typeface="Arial"/>
                <a:cs typeface="Arial"/>
                <a:sym typeface="Arial"/>
              </a:defRPr>
            </a:pPr>
            <a:endParaRPr/>
          </a:p>
          <a:p>
            <a:pPr>
              <a:lnSpc>
                <a:spcPct val="90000"/>
              </a:lnSpc>
              <a:defRPr>
                <a:solidFill>
                  <a:srgbClr val="0070C0"/>
                </a:solidFill>
                <a:latin typeface="Arial"/>
                <a:ea typeface="Arial"/>
                <a:cs typeface="Arial"/>
                <a:sym typeface="Arial"/>
              </a:defRPr>
            </a:pPr>
            <a:r>
              <a:t>Ensure all monitors and ongoing treatments are secured and can be maintained during transport.</a:t>
            </a:r>
          </a:p>
          <a:p>
            <a:pPr>
              <a:lnSpc>
                <a:spcPct val="90000"/>
              </a:lnSpc>
              <a:defRPr>
                <a:solidFill>
                  <a:srgbClr val="0070C0"/>
                </a:solidFill>
                <a:latin typeface="Arial"/>
                <a:ea typeface="Arial"/>
                <a:cs typeface="Arial"/>
                <a:sym typeface="Arial"/>
              </a:defRPr>
            </a:pPr>
            <a:endParaRPr/>
          </a:p>
          <a:p>
            <a:pPr>
              <a:lnSpc>
                <a:spcPct val="90000"/>
              </a:lnSpc>
              <a:defRPr>
                <a:solidFill>
                  <a:srgbClr val="0070C0"/>
                </a:solidFill>
                <a:latin typeface="Arial"/>
                <a:ea typeface="Arial"/>
                <a:cs typeface="Arial"/>
                <a:sym typeface="Arial"/>
              </a:defRPr>
            </a:pPr>
            <a:r>
              <a:t>Ensure appropriate documentation and handover of care to next responsible clinicians.</a:t>
            </a:r>
          </a:p>
          <a:p>
            <a:pPr>
              <a:lnSpc>
                <a:spcPct val="90000"/>
              </a:lnSpc>
              <a:defRPr>
                <a:solidFill>
                  <a:srgbClr val="0070C0"/>
                </a:solidFill>
                <a:latin typeface="Arial"/>
                <a:ea typeface="Arial"/>
                <a:cs typeface="Arial"/>
                <a:sym typeface="Arial"/>
              </a:defRPr>
            </a:pPr>
            <a:endParaRPr/>
          </a:p>
          <a:p>
            <a:pPr>
              <a:lnSpc>
                <a:spcPct val="90000"/>
              </a:lnSpc>
              <a:defRPr>
                <a:solidFill>
                  <a:srgbClr val="0070C0"/>
                </a:solidFill>
                <a:latin typeface="Arial"/>
                <a:ea typeface="Arial"/>
                <a:cs typeface="Arial"/>
                <a:sym typeface="Arial"/>
              </a:defRPr>
            </a:pPr>
            <a:r>
              <a:t>Ensure the responsible health care worker is prepared.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ectangle 2"/>
          <p:cNvSpPr txBox="1">
            <a:spLocks noGrp="1"/>
          </p:cNvSpPr>
          <p:nvPr>
            <p:ph type="title"/>
          </p:nvPr>
        </p:nvSpPr>
        <p:spPr>
          <a:prstGeom prst="rect">
            <a:avLst/>
          </a:prstGeom>
        </p:spPr>
        <p:txBody>
          <a:bodyPr/>
          <a:lstStyle>
            <a:lvl1pPr>
              <a:defRPr>
                <a:latin typeface="Arial"/>
                <a:ea typeface="Arial"/>
                <a:cs typeface="Arial"/>
                <a:sym typeface="Arial"/>
              </a:defRPr>
            </a:lvl1pPr>
          </a:lstStyle>
          <a:p>
            <a:r>
              <a:t>Summary</a:t>
            </a:r>
          </a:p>
        </p:txBody>
      </p:sp>
      <p:sp>
        <p:nvSpPr>
          <p:cNvPr id="357" name="Rectangle 3"/>
          <p:cNvSpPr txBox="1">
            <a:spLocks noGrp="1"/>
          </p:cNvSpPr>
          <p:nvPr>
            <p:ph type="body" idx="1"/>
          </p:nvPr>
        </p:nvSpPr>
        <p:spPr>
          <a:xfrm>
            <a:off x="779404" y="1374227"/>
            <a:ext cx="10830091" cy="5313042"/>
          </a:xfrm>
          <a:prstGeom prst="rect">
            <a:avLst/>
          </a:prstGeom>
        </p:spPr>
        <p:txBody>
          <a:bodyPr>
            <a:normAutofit/>
          </a:bodyPr>
          <a:lstStyle/>
          <a:p>
            <a:pPr>
              <a:lnSpc>
                <a:spcPct val="80000"/>
              </a:lnSpc>
              <a:buSzPts val="2300"/>
              <a:buFont typeface="Wingdings" panose="05000000000000000000" pitchFamily="2" charset="2"/>
              <a:buChar char="§"/>
              <a:defRPr sz="2300">
                <a:solidFill>
                  <a:srgbClr val="0070C0"/>
                </a:solidFill>
                <a:latin typeface="Arial"/>
                <a:ea typeface="Arial"/>
                <a:cs typeface="Arial"/>
                <a:sym typeface="Arial"/>
              </a:defRPr>
            </a:pPr>
            <a:r>
              <a:rPr sz="2000" dirty="0"/>
              <a:t>At t</a:t>
            </a:r>
            <a:r>
              <a:rPr lang="en-US" sz="2000" dirty="0"/>
              <a:t>he front door of a facility, screen, isolate and triage patient</a:t>
            </a:r>
            <a:r>
              <a:rPr sz="2000" dirty="0"/>
              <a:t>s with </a:t>
            </a:r>
            <a:r>
              <a:rPr lang="en-US" sz="2000" dirty="0"/>
              <a:t>suspected COVID-19 an</a:t>
            </a:r>
            <a:r>
              <a:rPr sz="2000" dirty="0"/>
              <a:t>d apply appropriate IPC precautions to prevent spread of illness to health care workers or other patients.</a:t>
            </a:r>
          </a:p>
          <a:p>
            <a:pPr>
              <a:lnSpc>
                <a:spcPct val="80000"/>
              </a:lnSpc>
              <a:buFont typeface="Wingdings" panose="05000000000000000000" pitchFamily="2" charset="2"/>
              <a:buChar char="§"/>
              <a:defRPr sz="2300">
                <a:solidFill>
                  <a:srgbClr val="0070C0"/>
                </a:solidFill>
                <a:latin typeface="Arial"/>
                <a:ea typeface="Arial"/>
                <a:cs typeface="Arial"/>
                <a:sym typeface="Arial"/>
              </a:defRPr>
            </a:pPr>
            <a:endParaRPr sz="2000" dirty="0"/>
          </a:p>
          <a:p>
            <a:pPr>
              <a:lnSpc>
                <a:spcPct val="80000"/>
              </a:lnSpc>
              <a:buFont typeface="Wingdings" panose="05000000000000000000" pitchFamily="2" charset="2"/>
              <a:buChar char="§"/>
              <a:defRPr sz="2300">
                <a:solidFill>
                  <a:srgbClr val="0070C0"/>
                </a:solidFill>
                <a:latin typeface="Arial"/>
                <a:ea typeface="Arial"/>
                <a:cs typeface="Arial"/>
                <a:sym typeface="Arial"/>
              </a:defRPr>
            </a:pPr>
            <a:r>
              <a:rPr sz="2000" dirty="0"/>
              <a:t>Triage all patients at </a:t>
            </a:r>
            <a:r>
              <a:rPr lang="en-US" sz="2000" dirty="0"/>
              <a:t>a validated, acuity-based standardized tool</a:t>
            </a:r>
            <a:r>
              <a:rPr sz="2000" dirty="0"/>
              <a:t>. </a:t>
            </a:r>
          </a:p>
          <a:p>
            <a:pPr>
              <a:lnSpc>
                <a:spcPct val="80000"/>
              </a:lnSpc>
              <a:buSzTx/>
              <a:buFont typeface="Wingdings" panose="05000000000000000000" pitchFamily="2" charset="2"/>
              <a:buChar char="§"/>
              <a:defRPr sz="2300">
                <a:solidFill>
                  <a:srgbClr val="0070C0"/>
                </a:solidFill>
                <a:latin typeface="Arial"/>
                <a:ea typeface="Arial"/>
                <a:cs typeface="Arial"/>
                <a:sym typeface="Arial"/>
              </a:defRPr>
            </a:pPr>
            <a:endParaRPr sz="2000" dirty="0"/>
          </a:p>
          <a:p>
            <a:pPr>
              <a:lnSpc>
                <a:spcPct val="80000"/>
              </a:lnSpc>
              <a:buFont typeface="Wingdings" panose="05000000000000000000" pitchFamily="2" charset="2"/>
              <a:buChar char="§"/>
              <a:defRPr sz="2300">
                <a:solidFill>
                  <a:srgbClr val="0070C0"/>
                </a:solidFill>
                <a:latin typeface="Arial"/>
                <a:ea typeface="Arial"/>
                <a:cs typeface="Arial"/>
                <a:sym typeface="Arial"/>
              </a:defRPr>
            </a:pPr>
            <a:r>
              <a:rPr sz="2000" dirty="0"/>
              <a:t>Recognize patients </a:t>
            </a:r>
            <a:r>
              <a:rPr lang="en-US" sz="2000" dirty="0"/>
              <a:t>that </a:t>
            </a:r>
            <a:r>
              <a:rPr sz="2000" dirty="0"/>
              <a:t>need emergent care, start emergency interventions and arrange for hospitalization</a:t>
            </a:r>
            <a:r>
              <a:rPr lang="en-US" sz="2000" dirty="0"/>
              <a:t> using designated targeted referral pathways</a:t>
            </a:r>
            <a:r>
              <a:rPr sz="2000" dirty="0"/>
              <a:t>.  </a:t>
            </a:r>
          </a:p>
          <a:p>
            <a:pPr>
              <a:lnSpc>
                <a:spcPct val="80000"/>
              </a:lnSpc>
              <a:buFont typeface="Wingdings" panose="05000000000000000000" pitchFamily="2" charset="2"/>
              <a:buChar char="§"/>
              <a:defRPr sz="2300">
                <a:solidFill>
                  <a:srgbClr val="0070C0"/>
                </a:solidFill>
                <a:latin typeface="Arial"/>
                <a:ea typeface="Arial"/>
                <a:cs typeface="Arial"/>
                <a:sym typeface="Arial"/>
              </a:defRPr>
            </a:pPr>
            <a:endParaRPr sz="2000" dirty="0"/>
          </a:p>
          <a:p>
            <a:pPr>
              <a:lnSpc>
                <a:spcPct val="80000"/>
              </a:lnSpc>
              <a:buFont typeface="Wingdings" panose="05000000000000000000" pitchFamily="2" charset="2"/>
              <a:buChar char="§"/>
              <a:defRPr sz="2300">
                <a:solidFill>
                  <a:srgbClr val="0070C0"/>
                </a:solidFill>
                <a:latin typeface="Arial"/>
                <a:ea typeface="Arial"/>
                <a:cs typeface="Arial"/>
                <a:sym typeface="Arial"/>
              </a:defRPr>
            </a:pPr>
            <a:r>
              <a:rPr sz="2000" dirty="0"/>
              <a:t>Clinical syndromes that require hospitalization include-severe pneumonia, sepsis, severe dehydration or exacerbation of chronic disease.</a:t>
            </a:r>
          </a:p>
          <a:p>
            <a:pPr lvl="1">
              <a:spcBef>
                <a:spcPts val="400"/>
              </a:spcBef>
              <a:buFont typeface="Wingdings" panose="05000000000000000000" pitchFamily="2" charset="2"/>
              <a:buChar char="§"/>
              <a:defRPr sz="2300">
                <a:solidFill>
                  <a:srgbClr val="0070C0"/>
                </a:solidFill>
                <a:latin typeface="Arial"/>
                <a:ea typeface="Arial"/>
                <a:cs typeface="Arial"/>
                <a:sym typeface="Arial"/>
              </a:defRPr>
            </a:pPr>
            <a:endParaRPr sz="2000" dirty="0"/>
          </a:p>
          <a:p>
            <a:pPr>
              <a:buFont typeface="Wingdings" panose="05000000000000000000" pitchFamily="2" charset="2"/>
              <a:buChar char="§"/>
              <a:defRPr sz="2300">
                <a:solidFill>
                  <a:srgbClr val="0070C0"/>
                </a:solidFill>
                <a:latin typeface="Arial"/>
                <a:ea typeface="Arial"/>
                <a:cs typeface="Arial"/>
                <a:sym typeface="Arial"/>
              </a:defRPr>
            </a:pPr>
            <a:r>
              <a:rPr sz="2000" dirty="0"/>
              <a:t>Patients with SARI that are critically ill should be transferred safely and in a timely fashion to an ICU for intensive monitoring and care that cannot be delivered on the general ward.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ctangle 2"/>
          <p:cNvSpPr txBox="1">
            <a:spLocks noGrp="1"/>
          </p:cNvSpPr>
          <p:nvPr>
            <p:ph type="body" idx="1"/>
          </p:nvPr>
        </p:nvSpPr>
        <p:spPr>
          <a:xfrm>
            <a:off x="650375" y="1326099"/>
            <a:ext cx="10605831" cy="4205801"/>
          </a:xfrm>
          <a:prstGeom prst="rect">
            <a:avLst/>
          </a:prstGeom>
        </p:spPr>
        <p:txBody>
          <a:bodyPr lIns="0" tIns="0" rIns="0" bIns="0"/>
          <a:lstStyle/>
          <a:p>
            <a:pPr>
              <a:buClr>
                <a:srgbClr val="FFFFFF"/>
              </a:buClr>
              <a:defRPr b="1">
                <a:solidFill>
                  <a:srgbClr val="0070C0"/>
                </a:solidFill>
                <a:latin typeface="Arial"/>
                <a:ea typeface="Arial"/>
                <a:cs typeface="Arial"/>
                <a:sym typeface="Arial"/>
              </a:defRPr>
            </a:pPr>
            <a:r>
              <a:rPr dirty="0"/>
              <a:t>Contributors</a:t>
            </a:r>
          </a:p>
          <a:p>
            <a:pPr marL="0" lvl="1" indent="617701">
              <a:spcBef>
                <a:spcPts val="400"/>
              </a:spcBef>
              <a:buSzTx/>
              <a:buNone/>
              <a:defRPr sz="2000">
                <a:solidFill>
                  <a:srgbClr val="0070C0"/>
                </a:solidFill>
                <a:latin typeface="Arial"/>
                <a:ea typeface="Arial"/>
                <a:cs typeface="Arial"/>
                <a:sym typeface="Arial"/>
              </a:defRPr>
            </a:pPr>
            <a:r>
              <a:rPr dirty="0"/>
              <a:t>Dr Janet V Diaz, WHO consultant, San Francisco, USA</a:t>
            </a:r>
          </a:p>
          <a:p>
            <a:pPr marL="0" lvl="1" indent="617701">
              <a:spcBef>
                <a:spcPts val="400"/>
              </a:spcBef>
              <a:buSzTx/>
              <a:buNone/>
              <a:defRPr sz="2000">
                <a:solidFill>
                  <a:srgbClr val="0070C0"/>
                </a:solidFill>
                <a:latin typeface="Arial"/>
                <a:ea typeface="Arial"/>
                <a:cs typeface="Arial"/>
                <a:sym typeface="Arial"/>
              </a:defRPr>
            </a:pPr>
            <a:r>
              <a:rPr dirty="0"/>
              <a:t>Dr T </a:t>
            </a:r>
            <a:r>
              <a:rPr dirty="0" err="1"/>
              <a:t>Eoin</a:t>
            </a:r>
            <a:r>
              <a:rPr dirty="0"/>
              <a:t> West, University of Washington, Seattle, USA</a:t>
            </a:r>
          </a:p>
          <a:p>
            <a:pPr marL="0" lvl="1" indent="617701">
              <a:spcBef>
                <a:spcPts val="400"/>
              </a:spcBef>
              <a:buSzTx/>
              <a:buNone/>
              <a:defRPr sz="2000">
                <a:solidFill>
                  <a:srgbClr val="0070C0"/>
                </a:solidFill>
                <a:latin typeface="Arial"/>
                <a:ea typeface="Arial"/>
                <a:cs typeface="Arial"/>
                <a:sym typeface="Arial"/>
              </a:defRPr>
            </a:pPr>
            <a:r>
              <a:rPr dirty="0"/>
              <a:t>Dr Hillary Cohen, Maimonides Medical Center, New York, USA</a:t>
            </a:r>
          </a:p>
          <a:p>
            <a:pPr marL="0" lvl="1" indent="617701">
              <a:spcBef>
                <a:spcPts val="400"/>
              </a:spcBef>
              <a:buSzTx/>
              <a:buNone/>
              <a:defRPr sz="2000">
                <a:solidFill>
                  <a:srgbClr val="0070C0"/>
                </a:solidFill>
                <a:latin typeface="Arial"/>
                <a:ea typeface="Arial"/>
                <a:cs typeface="Arial"/>
                <a:sym typeface="Arial"/>
              </a:defRPr>
            </a:pPr>
            <a:r>
              <a:rPr dirty="0"/>
              <a:t>Dr Neill Adhikari, Sunnybrook University, Toronto, Canada</a:t>
            </a:r>
          </a:p>
          <a:p>
            <a:pPr marL="0" lvl="1" indent="617701">
              <a:spcBef>
                <a:spcPts val="400"/>
              </a:spcBef>
              <a:buSzTx/>
              <a:buNone/>
              <a:defRPr sz="2000">
                <a:solidFill>
                  <a:srgbClr val="0070C0"/>
                </a:solidFill>
                <a:latin typeface="Arial"/>
                <a:ea typeface="Arial"/>
                <a:cs typeface="Arial"/>
                <a:sym typeface="Arial"/>
              </a:defRPr>
            </a:pPr>
            <a:r>
              <a:rPr dirty="0"/>
              <a:t>Dr Paula Lister, Great Ormond Street Hospital, London, UK</a:t>
            </a:r>
          </a:p>
          <a:p>
            <a:pPr marL="0" lvl="1" indent="617701">
              <a:spcBef>
                <a:spcPts val="400"/>
              </a:spcBef>
              <a:buSzTx/>
              <a:buNone/>
              <a:defRPr sz="2000">
                <a:solidFill>
                  <a:srgbClr val="0070C0"/>
                </a:solidFill>
                <a:latin typeface="Arial"/>
                <a:ea typeface="Arial"/>
                <a:cs typeface="Arial"/>
                <a:sym typeface="Arial"/>
              </a:defRPr>
            </a:pPr>
            <a:r>
              <a:rPr dirty="0"/>
              <a:t>Dr Abdo Khoury, </a:t>
            </a:r>
            <a:r>
              <a:rPr dirty="0" err="1"/>
              <a:t>Franche-Compte</a:t>
            </a:r>
            <a:r>
              <a:rPr dirty="0"/>
              <a:t> Medical and Trauma Hospital, </a:t>
            </a:r>
            <a:r>
              <a:rPr dirty="0" err="1"/>
              <a:t>Besan</a:t>
            </a:r>
            <a:r>
              <a:rPr dirty="0" err="1">
                <a:latin typeface="Segoe Condensed"/>
                <a:ea typeface="Segoe Condensed"/>
                <a:cs typeface="Segoe Condensed"/>
                <a:sym typeface="Segoe Condensed"/>
              </a:rPr>
              <a:t>ç</a:t>
            </a:r>
            <a:r>
              <a:rPr dirty="0" err="1"/>
              <a:t>on</a:t>
            </a:r>
            <a:r>
              <a:rPr dirty="0"/>
              <a:t>, France</a:t>
            </a:r>
            <a:endParaRPr lang="en-US" dirty="0"/>
          </a:p>
          <a:p>
            <a:pPr marL="0" lvl="1" indent="617701">
              <a:spcBef>
                <a:spcPts val="400"/>
              </a:spcBef>
              <a:buSzTx/>
              <a:buNone/>
              <a:defRPr sz="2000">
                <a:solidFill>
                  <a:srgbClr val="0070C0"/>
                </a:solidFill>
                <a:latin typeface="Arial"/>
                <a:ea typeface="Arial"/>
                <a:cs typeface="Arial"/>
                <a:sym typeface="Arial"/>
              </a:defRPr>
            </a:pPr>
            <a:r>
              <a:rPr lang="en-US" dirty="0"/>
              <a:t>Dr Paul McGinn</a:t>
            </a:r>
            <a:r>
              <a:rPr lang="en-US"/>
              <a:t>, Australia</a:t>
            </a:r>
            <a:endParaRPr/>
          </a:p>
        </p:txBody>
      </p:sp>
      <p:sp>
        <p:nvSpPr>
          <p:cNvPr id="360" name="Rectangle 3"/>
          <p:cNvSpPr txBox="1">
            <a:spLocks noGrp="1"/>
          </p:cNvSpPr>
          <p:nvPr>
            <p:ph type="title"/>
          </p:nvPr>
        </p:nvSpPr>
        <p:spPr>
          <a:prstGeom prst="rect">
            <a:avLst/>
          </a:prstGeom>
        </p:spPr>
        <p:txBody>
          <a:bodyPr lIns="0" tIns="0" rIns="0" bIns="0"/>
          <a:lstStyle>
            <a:lvl1pPr>
              <a:defRPr>
                <a:latin typeface="Arial"/>
                <a:ea typeface="Arial"/>
                <a:cs typeface="Arial"/>
                <a:sym typeface="Arial"/>
              </a:defRPr>
            </a:lvl1pPr>
          </a:lstStyle>
          <a:p>
            <a:r>
              <a:t>Acknowledgements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454F-51CB-E440-A98F-AF26308759AD}"/>
              </a:ext>
            </a:extLst>
          </p:cNvPr>
          <p:cNvSpPr>
            <a:spLocks noGrp="1"/>
          </p:cNvSpPr>
          <p:nvPr>
            <p:ph type="title"/>
          </p:nvPr>
        </p:nvSpPr>
        <p:spPr/>
        <p:txBody>
          <a:bodyPr/>
          <a:lstStyle/>
          <a:p>
            <a:r>
              <a:rPr lang="en-US" dirty="0"/>
              <a:t>Set up your referral pathways now!</a:t>
            </a:r>
          </a:p>
        </p:txBody>
      </p:sp>
      <p:pic>
        <p:nvPicPr>
          <p:cNvPr id="4" name="Picture 3" descr="A close up of a sign&#10;&#10;Description automatically generated">
            <a:extLst>
              <a:ext uri="{FF2B5EF4-FFF2-40B4-BE49-F238E27FC236}">
                <a16:creationId xmlns:a16="http://schemas.microsoft.com/office/drawing/2014/main" id="{17251BF5-5665-6A41-BDBA-AD9238153930}"/>
              </a:ext>
            </a:extLst>
          </p:cNvPr>
          <p:cNvPicPr/>
          <p:nvPr/>
        </p:nvPicPr>
        <p:blipFill>
          <a:blip r:embed="rId2">
            <a:extLst>
              <a:ext uri="{28A0092B-C50C-407E-A947-70E740481C1C}">
                <a14:useLocalDpi xmlns:a14="http://schemas.microsoft.com/office/drawing/2010/main" val="0"/>
              </a:ext>
            </a:extLst>
          </a:blip>
          <a:stretch>
            <a:fillRect/>
          </a:stretch>
        </p:blipFill>
        <p:spPr>
          <a:xfrm>
            <a:off x="1981200" y="1362710"/>
            <a:ext cx="8229600" cy="4132580"/>
          </a:xfrm>
          <a:prstGeom prst="rect">
            <a:avLst/>
          </a:prstGeom>
        </p:spPr>
      </p:pic>
    </p:spTree>
    <p:extLst>
      <p:ext uri="{BB962C8B-B14F-4D97-AF65-F5344CB8AC3E}">
        <p14:creationId xmlns:p14="http://schemas.microsoft.com/office/powerpoint/2010/main" val="42323301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itle 1"/>
          <p:cNvSpPr txBox="1">
            <a:spLocks noGrp="1"/>
          </p:cNvSpPr>
          <p:nvPr>
            <p:ph type="title"/>
          </p:nvPr>
        </p:nvSpPr>
        <p:spPr>
          <a:xfrm>
            <a:off x="466889" y="116632"/>
            <a:ext cx="11877511" cy="1143001"/>
          </a:xfrm>
          <a:prstGeom prst="rect">
            <a:avLst/>
          </a:prstGeom>
        </p:spPr>
        <p:txBody>
          <a:bodyPr>
            <a:normAutofit/>
          </a:bodyPr>
          <a:lstStyle/>
          <a:p>
            <a:r>
              <a:rPr lang="en-US" dirty="0">
                <a:latin typeface="Arial" panose="020B0604020202020204" pitchFamily="34" charset="0"/>
                <a:cs typeface="Arial" panose="020B0604020202020204" pitchFamily="34" charset="0"/>
              </a:rPr>
              <a:t>P</a:t>
            </a:r>
            <a:r>
              <a:rPr dirty="0">
                <a:latin typeface="Arial" panose="020B0604020202020204" pitchFamily="34" charset="0"/>
                <a:cs typeface="Arial" panose="020B0604020202020204" pitchFamily="34" charset="0"/>
              </a:rPr>
              <a:t>re-hospital setting </a:t>
            </a:r>
          </a:p>
        </p:txBody>
      </p:sp>
      <p:sp>
        <p:nvSpPr>
          <p:cNvPr id="334" name="Content Placeholder 2"/>
          <p:cNvSpPr txBox="1">
            <a:spLocks noGrp="1"/>
          </p:cNvSpPr>
          <p:nvPr>
            <p:ph type="body" idx="1"/>
          </p:nvPr>
        </p:nvSpPr>
        <p:spPr>
          <a:xfrm>
            <a:off x="744474" y="1259633"/>
            <a:ext cx="11322339" cy="4948732"/>
          </a:xfrm>
          <a:prstGeom prst="rect">
            <a:avLst/>
          </a:prstGeom>
        </p:spPr>
        <p:txBody>
          <a:bodyPr>
            <a:normAutofit/>
          </a:bodyPr>
          <a:lstStyle/>
          <a:p>
            <a:pPr>
              <a:spcBef>
                <a:spcPts val="600"/>
              </a:spcBef>
              <a:defRPr sz="2900">
                <a:solidFill>
                  <a:srgbClr val="0070C0"/>
                </a:solidFill>
              </a:defRPr>
            </a:pPr>
            <a:r>
              <a:rPr lang="en-US" sz="2600" dirty="0">
                <a:latin typeface="Arial" panose="020B0604020202020204" pitchFamily="34" charset="0"/>
                <a:cs typeface="Arial" panose="020B0604020202020204" pitchFamily="34" charset="0"/>
              </a:rPr>
              <a:t>Emergency medical services with dedicated medical command </a:t>
            </a:r>
            <a:r>
              <a:rPr lang="en-US" sz="2600" dirty="0" err="1">
                <a:latin typeface="Arial" panose="020B0604020202020204" pitchFamily="34" charset="0"/>
                <a:cs typeface="Arial" panose="020B0604020202020204" pitchFamily="34" charset="0"/>
              </a:rPr>
              <a:t>centre</a:t>
            </a:r>
            <a:r>
              <a:rPr lang="en-US" sz="2600" dirty="0">
                <a:latin typeface="Arial" panose="020B0604020202020204" pitchFamily="34" charset="0"/>
                <a:cs typeface="Arial" panose="020B0604020202020204" pitchFamily="34" charset="0"/>
              </a:rPr>
              <a:t> (or dedicated line) for referral at regional that reports to national level.</a:t>
            </a:r>
          </a:p>
          <a:p>
            <a:pPr>
              <a:spcBef>
                <a:spcPts val="600"/>
              </a:spcBef>
              <a:defRPr sz="2900">
                <a:solidFill>
                  <a:srgbClr val="0070C0"/>
                </a:solidFill>
              </a:defRPr>
            </a:pPr>
            <a:endParaRPr lang="en-US" sz="2600" dirty="0">
              <a:latin typeface="Arial" panose="020B0604020202020204" pitchFamily="34" charset="0"/>
              <a:cs typeface="Arial" panose="020B0604020202020204" pitchFamily="34" charset="0"/>
            </a:endParaRPr>
          </a:p>
          <a:p>
            <a:pPr>
              <a:spcBef>
                <a:spcPts val="600"/>
              </a:spcBef>
              <a:defRPr sz="2900">
                <a:solidFill>
                  <a:srgbClr val="0070C0"/>
                </a:solidFill>
              </a:defRPr>
            </a:pPr>
            <a:r>
              <a:rPr lang="en-US" sz="2600" dirty="0">
                <a:latin typeface="Arial" panose="020B0604020202020204" pitchFamily="34" charset="0"/>
                <a:cs typeface="Arial" panose="020B0604020202020204" pitchFamily="34" charset="0"/>
              </a:rPr>
              <a:t>Dedicated ambulance service to move suspect patients from community to designated health facility.  Ensure that IPC measures are always respected during patient retrieval and transport. .</a:t>
            </a:r>
          </a:p>
          <a:p>
            <a:pPr>
              <a:spcBef>
                <a:spcPts val="600"/>
              </a:spcBef>
              <a:defRPr sz="2900">
                <a:solidFill>
                  <a:srgbClr val="0070C0"/>
                </a:solidFill>
              </a:defRPr>
            </a:pPr>
            <a:endParaRPr lang="en-US" sz="2600" dirty="0">
              <a:latin typeface="Arial" panose="020B0604020202020204" pitchFamily="34" charset="0"/>
              <a:cs typeface="Arial" panose="020B0604020202020204" pitchFamily="34" charset="0"/>
            </a:endParaRPr>
          </a:p>
          <a:p>
            <a:pPr>
              <a:spcBef>
                <a:spcPts val="600"/>
              </a:spcBef>
              <a:defRPr sz="2900">
                <a:solidFill>
                  <a:srgbClr val="0070C0"/>
                </a:solidFill>
              </a:defRPr>
            </a:pPr>
            <a:r>
              <a:rPr lang="en-US" sz="2600" dirty="0">
                <a:latin typeface="Arial" panose="020B0604020202020204" pitchFamily="34" charset="0"/>
                <a:cs typeface="Arial" panose="020B0604020202020204" pitchFamily="34" charset="0"/>
              </a:rPr>
              <a:t>Consider expanded screening/triage services in certain areas (i.e. fever clinics) </a:t>
            </a:r>
          </a:p>
        </p:txBody>
      </p:sp>
      <p:sp>
        <p:nvSpPr>
          <p:cNvPr id="5" name="If a patient is suspected to have a novel or emerging  viral infection, notify health officials as soon as possible.">
            <a:extLst>
              <a:ext uri="{FF2B5EF4-FFF2-40B4-BE49-F238E27FC236}">
                <a16:creationId xmlns:a16="http://schemas.microsoft.com/office/drawing/2014/main" id="{C89C8510-D9DE-4E4B-A5B0-801192E9BF4E}"/>
              </a:ext>
            </a:extLst>
          </p:cNvPr>
          <p:cNvSpPr txBox="1"/>
          <p:nvPr/>
        </p:nvSpPr>
        <p:spPr>
          <a:xfrm>
            <a:off x="3170809" y="5855207"/>
            <a:ext cx="8925256" cy="923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700">
                <a:solidFill>
                  <a:srgbClr val="FFFFFF"/>
                </a:solidFill>
                <a:latin typeface="Arial"/>
                <a:ea typeface="Arial"/>
                <a:cs typeface="Arial"/>
                <a:sym typeface="Arial"/>
              </a:defRPr>
            </a:lvl1pPr>
          </a:lstStyle>
          <a:p>
            <a:r>
              <a:rPr dirty="0"/>
              <a:t>If a patient is suspected to have a novel or emerging viral infection, notify health officials as soon as possible.</a:t>
            </a:r>
          </a:p>
        </p:txBody>
      </p:sp>
      <p:sp>
        <p:nvSpPr>
          <p:cNvPr id="8" name="If a patient is suspected to have a novel or emerging  viral infection, notify health officials as soon as possible.">
            <a:extLst>
              <a:ext uri="{FF2B5EF4-FFF2-40B4-BE49-F238E27FC236}">
                <a16:creationId xmlns:a16="http://schemas.microsoft.com/office/drawing/2014/main" id="{BA257017-954D-4C77-85DB-176068EDEA49}"/>
              </a:ext>
            </a:extLst>
          </p:cNvPr>
          <p:cNvSpPr txBox="1"/>
          <p:nvPr/>
        </p:nvSpPr>
        <p:spPr>
          <a:xfrm>
            <a:off x="1742229" y="5598367"/>
            <a:ext cx="8925256" cy="923328"/>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700">
                <a:solidFill>
                  <a:srgbClr val="FFFFFF"/>
                </a:solidFill>
                <a:latin typeface="Arial"/>
                <a:ea typeface="Arial"/>
                <a:cs typeface="Arial"/>
                <a:sym typeface="Arial"/>
              </a:defRPr>
            </a:lvl1pPr>
          </a:lstStyle>
          <a:p>
            <a:r>
              <a:rPr dirty="0"/>
              <a:t>If a patient is suspected to have a novel or emerging viral infection, notify health officials as soon as possible.</a:t>
            </a:r>
          </a:p>
        </p:txBody>
      </p:sp>
    </p:spTree>
    <p:extLst>
      <p:ext uri="{BB962C8B-B14F-4D97-AF65-F5344CB8AC3E}">
        <p14:creationId xmlns:p14="http://schemas.microsoft.com/office/powerpoint/2010/main" val="4523683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9257-75EB-4086-849B-B12A3A246BF2}"/>
              </a:ext>
            </a:extLst>
          </p:cNvPr>
          <p:cNvSpPr>
            <a:spLocks noGrp="1"/>
          </p:cNvSpPr>
          <p:nvPr>
            <p:ph type="title"/>
          </p:nvPr>
        </p:nvSpPr>
        <p:spPr/>
        <p:txBody>
          <a:bodyPr/>
          <a:lstStyle/>
          <a:p>
            <a:r>
              <a:rPr lang="en-US" dirty="0"/>
              <a:t>Case definition</a:t>
            </a:r>
            <a:endParaRPr lang="x-none" dirty="0"/>
          </a:p>
        </p:txBody>
      </p:sp>
      <p:sp>
        <p:nvSpPr>
          <p:cNvPr id="3" name="Text Placeholder 2">
            <a:extLst>
              <a:ext uri="{FF2B5EF4-FFF2-40B4-BE49-F238E27FC236}">
                <a16:creationId xmlns:a16="http://schemas.microsoft.com/office/drawing/2014/main" id="{47833200-0F4B-4BD2-A650-CAEDF6D51A7D}"/>
              </a:ext>
            </a:extLst>
          </p:cNvPr>
          <p:cNvSpPr>
            <a:spLocks noGrp="1"/>
          </p:cNvSpPr>
          <p:nvPr>
            <p:ph type="body" idx="1"/>
          </p:nvPr>
        </p:nvSpPr>
        <p:spPr>
          <a:xfrm>
            <a:off x="76200" y="1133475"/>
            <a:ext cx="11506200" cy="4992689"/>
          </a:xfrm>
        </p:spPr>
        <p:txBody>
          <a:bodyPr>
            <a:normAutofit fontScale="92500" lnSpcReduction="20000"/>
          </a:bodyPr>
          <a:lstStyle/>
          <a:p>
            <a:pPr marL="0" indent="0">
              <a:buNone/>
            </a:pPr>
            <a:r>
              <a:rPr lang="en-US" b="1" dirty="0">
                <a:solidFill>
                  <a:srgbClr val="0070C0"/>
                </a:solidFill>
              </a:rPr>
              <a:t>Step 1: Screening</a:t>
            </a:r>
          </a:p>
          <a:p>
            <a:r>
              <a:rPr lang="en-US" b="1" dirty="0">
                <a:solidFill>
                  <a:srgbClr val="0070C0"/>
                </a:solidFill>
              </a:rPr>
              <a:t>Suspect case:</a:t>
            </a:r>
          </a:p>
          <a:p>
            <a:pPr lvl="1"/>
            <a:r>
              <a:rPr lang="en-US" dirty="0">
                <a:solidFill>
                  <a:srgbClr val="0070C0"/>
                </a:solidFill>
              </a:rPr>
              <a:t> A patient with acute respiratory illness (fever and at least one sign/symptom of respiratory disease (e.g. cough, shortness of breath), </a:t>
            </a:r>
            <a:r>
              <a:rPr lang="en-US" b="1" dirty="0">
                <a:solidFill>
                  <a:srgbClr val="0070C0"/>
                </a:solidFill>
              </a:rPr>
              <a:t>AND</a:t>
            </a:r>
            <a:r>
              <a:rPr lang="en-US" dirty="0">
                <a:solidFill>
                  <a:srgbClr val="0070C0"/>
                </a:solidFill>
              </a:rPr>
              <a:t> with no other etiology that fully explains the clinical presentation </a:t>
            </a:r>
            <a:r>
              <a:rPr lang="en-US" b="1" dirty="0">
                <a:solidFill>
                  <a:srgbClr val="0070C0"/>
                </a:solidFill>
              </a:rPr>
              <a:t>AND </a:t>
            </a:r>
            <a:r>
              <a:rPr lang="en-US" dirty="0">
                <a:solidFill>
                  <a:srgbClr val="0070C0"/>
                </a:solidFill>
              </a:rPr>
              <a:t>a history of travel to or residence in a country/area or territory reporting local transmission (See situation report) of COVID-19 disease during the 14 days prior to symptom onset.</a:t>
            </a:r>
          </a:p>
          <a:p>
            <a:pPr marL="457200" lvl="1" indent="0">
              <a:buNone/>
            </a:pPr>
            <a:r>
              <a:rPr lang="en-US" dirty="0">
                <a:solidFill>
                  <a:srgbClr val="0070C0"/>
                </a:solidFill>
              </a:rPr>
              <a:t>					</a:t>
            </a:r>
            <a:r>
              <a:rPr lang="en-US" b="1" dirty="0">
                <a:solidFill>
                  <a:srgbClr val="0070C0"/>
                </a:solidFill>
              </a:rPr>
              <a:t>OR</a:t>
            </a:r>
          </a:p>
          <a:p>
            <a:pPr lvl="1"/>
            <a:r>
              <a:rPr lang="en-US" dirty="0">
                <a:solidFill>
                  <a:srgbClr val="0070C0"/>
                </a:solidFill>
              </a:rPr>
              <a:t> A patient with any acute respiratory illness AND having been in contact with a confirmed or probable COVID19 case (see definition of contact) in the last 14 days prior to onset of symptoms;</a:t>
            </a:r>
          </a:p>
          <a:p>
            <a:pPr marL="457200" lvl="1" indent="0">
              <a:buNone/>
            </a:pPr>
            <a:r>
              <a:rPr lang="en-US" dirty="0">
                <a:solidFill>
                  <a:srgbClr val="0070C0"/>
                </a:solidFill>
              </a:rPr>
              <a:t>					</a:t>
            </a:r>
            <a:r>
              <a:rPr lang="en-US" b="1" dirty="0">
                <a:solidFill>
                  <a:srgbClr val="0070C0"/>
                </a:solidFill>
              </a:rPr>
              <a:t>OR</a:t>
            </a:r>
          </a:p>
          <a:p>
            <a:pPr lvl="1"/>
            <a:r>
              <a:rPr lang="en-US" dirty="0">
                <a:solidFill>
                  <a:srgbClr val="0070C0"/>
                </a:solidFill>
              </a:rPr>
              <a:t>A patient with severe acute respiratory infection (fever and at least one sign/symptom of respiratory disease (e.g., cough, shortness breath) AND requiring hospitalization AND with no other etiology that fully explains the clinical presentation.</a:t>
            </a:r>
            <a:endParaRPr lang="x-none" dirty="0">
              <a:solidFill>
                <a:srgbClr val="0070C0"/>
              </a:solidFill>
            </a:endParaRPr>
          </a:p>
        </p:txBody>
      </p:sp>
    </p:spTree>
    <p:extLst>
      <p:ext uri="{BB962C8B-B14F-4D97-AF65-F5344CB8AC3E}">
        <p14:creationId xmlns:p14="http://schemas.microsoft.com/office/powerpoint/2010/main" val="19181808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9257-75EB-4086-849B-B12A3A246BF2}"/>
              </a:ext>
            </a:extLst>
          </p:cNvPr>
          <p:cNvSpPr>
            <a:spLocks noGrp="1"/>
          </p:cNvSpPr>
          <p:nvPr>
            <p:ph type="title"/>
          </p:nvPr>
        </p:nvSpPr>
        <p:spPr/>
        <p:txBody>
          <a:bodyPr/>
          <a:lstStyle/>
          <a:p>
            <a:r>
              <a:rPr lang="en-US" dirty="0"/>
              <a:t>Case definition (2)</a:t>
            </a:r>
            <a:endParaRPr lang="x-none" dirty="0"/>
          </a:p>
        </p:txBody>
      </p:sp>
      <p:sp>
        <p:nvSpPr>
          <p:cNvPr id="3" name="Text Placeholder 2">
            <a:extLst>
              <a:ext uri="{FF2B5EF4-FFF2-40B4-BE49-F238E27FC236}">
                <a16:creationId xmlns:a16="http://schemas.microsoft.com/office/drawing/2014/main" id="{47833200-0F4B-4BD2-A650-CAEDF6D51A7D}"/>
              </a:ext>
            </a:extLst>
          </p:cNvPr>
          <p:cNvSpPr>
            <a:spLocks noGrp="1"/>
          </p:cNvSpPr>
          <p:nvPr>
            <p:ph type="body" idx="1"/>
          </p:nvPr>
        </p:nvSpPr>
        <p:spPr>
          <a:xfrm>
            <a:off x="76200" y="1133475"/>
            <a:ext cx="11506200" cy="4992689"/>
          </a:xfrm>
        </p:spPr>
        <p:txBody>
          <a:bodyPr>
            <a:normAutofit/>
          </a:bodyPr>
          <a:lstStyle/>
          <a:p>
            <a:pPr marL="0" indent="0">
              <a:buNone/>
            </a:pPr>
            <a:r>
              <a:rPr lang="en-US" b="1" dirty="0">
                <a:solidFill>
                  <a:srgbClr val="0070C0"/>
                </a:solidFill>
              </a:rPr>
              <a:t>Probable case:</a:t>
            </a:r>
          </a:p>
          <a:p>
            <a:r>
              <a:rPr lang="en-US" dirty="0">
                <a:solidFill>
                  <a:srgbClr val="0070C0"/>
                </a:solidFill>
              </a:rPr>
              <a:t>A suspect case for whom testing for COVID-19 is inconclusive.</a:t>
            </a:r>
          </a:p>
          <a:p>
            <a:pPr marL="0" indent="0">
              <a:buNone/>
            </a:pPr>
            <a:endParaRPr lang="en-US" dirty="0">
              <a:solidFill>
                <a:srgbClr val="0070C0"/>
              </a:solidFill>
            </a:endParaRPr>
          </a:p>
          <a:p>
            <a:pPr marL="0" indent="0">
              <a:buNone/>
            </a:pPr>
            <a:r>
              <a:rPr lang="en-US" dirty="0">
                <a:solidFill>
                  <a:srgbClr val="0070C0"/>
                </a:solidFill>
              </a:rPr>
              <a:t>* </a:t>
            </a:r>
            <a:r>
              <a:rPr lang="en-US" i="1" dirty="0">
                <a:solidFill>
                  <a:srgbClr val="0070C0"/>
                </a:solidFill>
              </a:rPr>
              <a:t>Inconclusive being the result of the test reported by the laboratory</a:t>
            </a:r>
          </a:p>
          <a:p>
            <a:endParaRPr lang="en-US" dirty="0">
              <a:solidFill>
                <a:srgbClr val="0070C0"/>
              </a:solidFill>
            </a:endParaRPr>
          </a:p>
          <a:p>
            <a:pPr marL="0" indent="0">
              <a:buNone/>
            </a:pPr>
            <a:endParaRPr lang="en-US" dirty="0">
              <a:solidFill>
                <a:srgbClr val="0070C0"/>
              </a:solidFill>
            </a:endParaRPr>
          </a:p>
          <a:p>
            <a:pPr marL="0" indent="0">
              <a:buNone/>
            </a:pPr>
            <a:r>
              <a:rPr lang="en-US" b="1" dirty="0">
                <a:solidFill>
                  <a:srgbClr val="0070C0"/>
                </a:solidFill>
              </a:rPr>
              <a:t>Confirmed case:</a:t>
            </a:r>
          </a:p>
          <a:p>
            <a:r>
              <a:rPr lang="en-US" dirty="0">
                <a:solidFill>
                  <a:srgbClr val="0070C0"/>
                </a:solidFill>
              </a:rPr>
              <a:t>A person with laboratory confirmation of COVID-19 infection, irrespective of clinical signs and symptoms. .</a:t>
            </a:r>
            <a:endParaRPr lang="x-none" dirty="0">
              <a:solidFill>
                <a:srgbClr val="0070C0"/>
              </a:solidFill>
            </a:endParaRPr>
          </a:p>
        </p:txBody>
      </p:sp>
    </p:spTree>
    <p:extLst>
      <p:ext uri="{BB962C8B-B14F-4D97-AF65-F5344CB8AC3E}">
        <p14:creationId xmlns:p14="http://schemas.microsoft.com/office/powerpoint/2010/main" val="26414122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0A51-2C53-4262-A25A-0446DF114EC3}"/>
              </a:ext>
            </a:extLst>
          </p:cNvPr>
          <p:cNvSpPr>
            <a:spLocks noGrp="1"/>
          </p:cNvSpPr>
          <p:nvPr>
            <p:ph type="title"/>
          </p:nvPr>
        </p:nvSpPr>
        <p:spPr/>
        <p:txBody>
          <a:bodyPr>
            <a:normAutofit/>
          </a:bodyPr>
          <a:lstStyle/>
          <a:p>
            <a:r>
              <a:rPr lang="en-US" dirty="0"/>
              <a:t>Facility level activities during COVID-19</a:t>
            </a:r>
          </a:p>
        </p:txBody>
      </p:sp>
      <p:sp>
        <p:nvSpPr>
          <p:cNvPr id="3" name="Text Placeholder 2">
            <a:extLst>
              <a:ext uri="{FF2B5EF4-FFF2-40B4-BE49-F238E27FC236}">
                <a16:creationId xmlns:a16="http://schemas.microsoft.com/office/drawing/2014/main" id="{F87A387F-4951-4872-B2FD-C2EEF474C866}"/>
              </a:ext>
            </a:extLst>
          </p:cNvPr>
          <p:cNvSpPr>
            <a:spLocks noGrp="1"/>
          </p:cNvSpPr>
          <p:nvPr>
            <p:ph type="body" idx="1"/>
          </p:nvPr>
        </p:nvSpPr>
        <p:spPr>
          <a:xfrm>
            <a:off x="219075" y="1259633"/>
            <a:ext cx="11791950" cy="4923453"/>
          </a:xfrm>
        </p:spPr>
        <p:txBody>
          <a:bodyPr>
            <a:normAutofit/>
          </a:bodyPr>
          <a:lstStyle/>
          <a:p>
            <a:pPr marL="0" indent="0">
              <a:buNone/>
            </a:pPr>
            <a:r>
              <a:rPr lang="en-US" sz="2000" b="1" dirty="0">
                <a:solidFill>
                  <a:srgbClr val="0070C0"/>
                </a:solidFill>
                <a:latin typeface="Arial"/>
                <a:cs typeface="Arial"/>
              </a:rPr>
              <a:t>Step 2: Separate suspect </a:t>
            </a:r>
          </a:p>
          <a:p>
            <a:r>
              <a:rPr lang="en-US" sz="2000" dirty="0">
                <a:solidFill>
                  <a:srgbClr val="0070C0"/>
                </a:solidFill>
                <a:latin typeface="Arial"/>
                <a:cs typeface="Arial"/>
              </a:rPr>
              <a:t>If the case definition is met, the patient should immediately be given a mask and directed to a separate area (an isolation room if available).  At least 1 meter distance should be kept between suspected patients and other patients. </a:t>
            </a:r>
          </a:p>
          <a:p>
            <a:pPr marL="0" indent="0">
              <a:buNone/>
            </a:pPr>
            <a:endParaRPr lang="en-US" sz="2000" b="1" dirty="0">
              <a:solidFill>
                <a:srgbClr val="0070C0"/>
              </a:solidFill>
              <a:latin typeface="Arial"/>
              <a:cs typeface="Arial"/>
            </a:endParaRPr>
          </a:p>
          <a:p>
            <a:pPr marL="0" indent="0">
              <a:buNone/>
            </a:pPr>
            <a:r>
              <a:rPr lang="en-US" sz="2000" b="1" dirty="0">
                <a:solidFill>
                  <a:srgbClr val="0070C0"/>
                </a:solidFill>
                <a:latin typeface="Arial"/>
                <a:cs typeface="Arial"/>
              </a:rPr>
              <a:t>Step 3: Triage (acuity-based)</a:t>
            </a:r>
          </a:p>
          <a:p>
            <a:pPr lvl="1"/>
            <a:r>
              <a:rPr lang="en-US" sz="2000" dirty="0">
                <a:solidFill>
                  <a:srgbClr val="0070C0"/>
                </a:solidFill>
                <a:latin typeface="Arial"/>
                <a:cs typeface="Arial"/>
              </a:rPr>
              <a:t>Acuity-based triage is the standard method of sorting patients in the medical setting.  </a:t>
            </a:r>
          </a:p>
          <a:p>
            <a:pPr lvl="1"/>
            <a:r>
              <a:rPr lang="en-US" sz="2000" dirty="0">
                <a:solidFill>
                  <a:srgbClr val="0070C0"/>
                </a:solidFill>
                <a:latin typeface="Arial"/>
                <a:cs typeface="Arial"/>
              </a:rPr>
              <a:t>Used as the basis for identifying patients who require immediate medical intervention, patients who can safely wait, or patients who may need to be transported to a specific facility based upon their condition. </a:t>
            </a:r>
          </a:p>
          <a:p>
            <a:pPr lvl="1"/>
            <a:r>
              <a:rPr lang="en-US" sz="2000" dirty="0">
                <a:solidFill>
                  <a:srgbClr val="0070C0"/>
                </a:solidFill>
                <a:latin typeface="Arial"/>
                <a:cs typeface="Arial"/>
              </a:rPr>
              <a:t> A standard, validated tool should be used to assess for severity of patients and designation to the appropriate part of the facility or the healthcare system (such as the Integrated Interagency Triage Tool).  </a:t>
            </a:r>
          </a:p>
        </p:txBody>
      </p:sp>
    </p:spTree>
    <p:extLst>
      <p:ext uri="{BB962C8B-B14F-4D97-AF65-F5344CB8AC3E}">
        <p14:creationId xmlns:p14="http://schemas.microsoft.com/office/powerpoint/2010/main" val="38736630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2"/>
          <p:cNvSpPr txBox="1">
            <a:spLocks noGrp="1"/>
          </p:cNvSpPr>
          <p:nvPr>
            <p:ph type="title" idx="4294967295"/>
          </p:nvPr>
        </p:nvSpPr>
        <p:spPr>
          <a:xfrm>
            <a:off x="256173" y="135345"/>
            <a:ext cx="11402427" cy="1143242"/>
          </a:xfrm>
          <a:prstGeom prst="rect">
            <a:avLst/>
          </a:prstGeom>
        </p:spPr>
        <p:txBody>
          <a:bodyPr lIns="0" tIns="0" rIns="0" bIns="0">
            <a:normAutofit/>
          </a:bodyPr>
          <a:lstStyle>
            <a:lvl1pPr>
              <a:defRPr sz="3900">
                <a:latin typeface="Arial"/>
                <a:ea typeface="Arial"/>
                <a:cs typeface="Arial"/>
                <a:sym typeface="Arial"/>
              </a:defRPr>
            </a:lvl1pPr>
          </a:lstStyle>
          <a:p>
            <a:r>
              <a:rPr lang="en-US" sz="2800" dirty="0"/>
              <a:t> If patient is suspected to have COVID-19, then</a:t>
            </a:r>
            <a:endParaRPr sz="2800" dirty="0"/>
          </a:p>
        </p:txBody>
      </p:sp>
      <p:sp>
        <p:nvSpPr>
          <p:cNvPr id="181" name="Rectangle 3"/>
          <p:cNvSpPr txBox="1">
            <a:spLocks noGrp="1"/>
          </p:cNvSpPr>
          <p:nvPr>
            <p:ph type="body" idx="4294967295"/>
          </p:nvPr>
        </p:nvSpPr>
        <p:spPr>
          <a:xfrm>
            <a:off x="314931" y="1291790"/>
            <a:ext cx="7934363" cy="4534386"/>
          </a:xfrm>
          <a:prstGeom prst="rect">
            <a:avLst/>
          </a:prstGeom>
        </p:spPr>
        <p:txBody>
          <a:bodyPr lIns="0" tIns="0" rIns="0" bIns="0">
            <a:normAutofit/>
          </a:bodyPr>
          <a:lstStyle/>
          <a:p>
            <a:pPr>
              <a:spcBef>
                <a:spcPts val="600"/>
              </a:spcBef>
              <a:buFont typeface="Wingdings" panose="05000000000000000000" pitchFamily="2" charset="2"/>
              <a:buChar char="§"/>
              <a:defRPr sz="2900">
                <a:solidFill>
                  <a:srgbClr val="0070C0"/>
                </a:solidFill>
                <a:latin typeface="Arial"/>
                <a:ea typeface="Arial"/>
                <a:cs typeface="Arial"/>
                <a:sym typeface="Arial"/>
              </a:defRPr>
            </a:pPr>
            <a:r>
              <a:rPr lang="en-US" dirty="0"/>
              <a:t>Give the suspect patient with ARI a medical mask	</a:t>
            </a:r>
          </a:p>
          <a:p>
            <a:pPr>
              <a:spcBef>
                <a:spcPts val="600"/>
              </a:spcBef>
              <a:buFont typeface="Wingdings" panose="05000000000000000000" pitchFamily="2" charset="2"/>
              <a:buChar char="§"/>
              <a:defRPr sz="2900">
                <a:solidFill>
                  <a:srgbClr val="0070C0"/>
                </a:solidFill>
                <a:latin typeface="Arial"/>
                <a:ea typeface="Arial"/>
                <a:cs typeface="Arial"/>
                <a:sym typeface="Arial"/>
              </a:defRPr>
            </a:pPr>
            <a:r>
              <a:rPr lang="en-US" dirty="0"/>
              <a:t>Move the patient to a separate area (isolation room, if available)</a:t>
            </a:r>
          </a:p>
          <a:p>
            <a:pPr>
              <a:spcBef>
                <a:spcPts val="600"/>
              </a:spcBef>
              <a:buFont typeface="Wingdings" panose="05000000000000000000" pitchFamily="2" charset="2"/>
              <a:buChar char="§"/>
              <a:defRPr sz="2900">
                <a:solidFill>
                  <a:srgbClr val="0070C0"/>
                </a:solidFill>
                <a:latin typeface="Arial"/>
                <a:ea typeface="Arial"/>
                <a:cs typeface="Arial"/>
                <a:sym typeface="Arial"/>
              </a:defRPr>
            </a:pPr>
            <a:r>
              <a:rPr lang="en-US" dirty="0"/>
              <a:t>Instruct the patient to practice respiratory hygiene and hand hygiene and to avoid movements within the facility</a:t>
            </a:r>
          </a:p>
          <a:p>
            <a:pPr>
              <a:spcBef>
                <a:spcPts val="600"/>
              </a:spcBef>
              <a:buFont typeface="Wingdings" panose="05000000000000000000" pitchFamily="2" charset="2"/>
              <a:buChar char="§"/>
              <a:defRPr sz="2900">
                <a:solidFill>
                  <a:srgbClr val="0070C0"/>
                </a:solidFill>
                <a:latin typeface="Arial"/>
                <a:ea typeface="Arial"/>
                <a:cs typeface="Arial"/>
                <a:sym typeface="Arial"/>
              </a:defRPr>
            </a:pPr>
            <a:r>
              <a:rPr lang="en-US" dirty="0"/>
              <a:t>Keep at least 1 m distance between patients</a:t>
            </a:r>
          </a:p>
          <a:p>
            <a:pPr>
              <a:spcBef>
                <a:spcPts val="600"/>
              </a:spcBef>
              <a:buFont typeface="Wingdings" panose="05000000000000000000" pitchFamily="2" charset="2"/>
              <a:buChar char="§"/>
              <a:defRPr sz="2900">
                <a:solidFill>
                  <a:srgbClr val="0070C0"/>
                </a:solidFill>
                <a:latin typeface="Arial"/>
                <a:ea typeface="Arial"/>
                <a:cs typeface="Arial"/>
                <a:sym typeface="Arial"/>
              </a:defRPr>
            </a:pPr>
            <a:endParaRPr lang="en-US" dirty="0"/>
          </a:p>
        </p:txBody>
      </p:sp>
      <p:pic>
        <p:nvPicPr>
          <p:cNvPr id="182" name="Picture 7" descr="Picture 7"/>
          <p:cNvPicPr>
            <a:picLocks noChangeAspect="1"/>
          </p:cNvPicPr>
          <p:nvPr/>
        </p:nvPicPr>
        <p:blipFill>
          <a:blip r:embed="rId2"/>
          <a:stretch>
            <a:fillRect/>
          </a:stretch>
        </p:blipFill>
        <p:spPr>
          <a:xfrm>
            <a:off x="8249294" y="1964384"/>
            <a:ext cx="3303014" cy="2475102"/>
          </a:xfrm>
          <a:prstGeom prst="rect">
            <a:avLst/>
          </a:prstGeom>
          <a:ln w="12700">
            <a:miter lim="400000"/>
          </a:ln>
        </p:spPr>
      </p:pic>
      <p:sp>
        <p:nvSpPr>
          <p:cNvPr id="183" name="Rectangle 8"/>
          <p:cNvSpPr txBox="1"/>
          <p:nvPr/>
        </p:nvSpPr>
        <p:spPr>
          <a:xfrm>
            <a:off x="9125086" y="3800093"/>
            <a:ext cx="1551429"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a:defRPr sz="1000">
                <a:latin typeface="Arial"/>
                <a:ea typeface="Arial"/>
                <a:cs typeface="Arial"/>
                <a:sym typeface="Arial"/>
              </a:defRPr>
            </a:pPr>
            <a:r>
              <a:t>© WHO /Tom Pietrasik</a:t>
            </a:r>
            <a:r>
              <a:rPr sz="1800"/>
              <a:t> </a:t>
            </a:r>
          </a:p>
        </p:txBody>
      </p:sp>
      <p:sp>
        <p:nvSpPr>
          <p:cNvPr id="185" name="Aim to avoid transmission to other patients and to health care workers. But do not delay medical treatments"/>
          <p:cNvSpPr txBox="1"/>
          <p:nvPr/>
        </p:nvSpPr>
        <p:spPr>
          <a:xfrm>
            <a:off x="2827662" y="5557868"/>
            <a:ext cx="9049407" cy="954105"/>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900">
                <a:solidFill>
                  <a:srgbClr val="FFFFFF"/>
                </a:solidFill>
                <a:latin typeface="Arial"/>
                <a:ea typeface="Arial"/>
                <a:cs typeface="Arial"/>
                <a:sym typeface="Arial"/>
              </a:defRPr>
            </a:lvl1pPr>
          </a:lstStyle>
          <a:p>
            <a:r>
              <a:rPr sz="2800" dirty="0"/>
              <a:t>Aim to avoid transmission to other patients and to health care workers. But do not delay medical treatments</a:t>
            </a:r>
          </a:p>
        </p:txBody>
      </p:sp>
    </p:spTree>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829</TotalTime>
  <Words>2773</Words>
  <Application>Microsoft Macintosh PowerPoint</Application>
  <PresentationFormat>Widescreen</PresentationFormat>
  <Paragraphs>295</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Corbel</vt:lpstr>
      <vt:lpstr>Leelawadee</vt:lpstr>
      <vt:lpstr>Segoe Condensed</vt:lpstr>
      <vt:lpstr>Wingdings</vt:lpstr>
      <vt:lpstr>1_Office Theme</vt:lpstr>
      <vt:lpstr> triage, early recognition and referral of patients with Severe Acute respiratory infection (SARI): COVID-19  </vt:lpstr>
      <vt:lpstr>Learning objectives</vt:lpstr>
      <vt:lpstr> Principles of caring for patients with ARI</vt:lpstr>
      <vt:lpstr>Set up your referral pathways now!</vt:lpstr>
      <vt:lpstr>Pre-hospital setting </vt:lpstr>
      <vt:lpstr>Case definition</vt:lpstr>
      <vt:lpstr>Case definition (2)</vt:lpstr>
      <vt:lpstr>Facility level activities during COVID-19</vt:lpstr>
      <vt:lpstr> If patient is suspected to have COVID-19, then</vt:lpstr>
      <vt:lpstr>PowerPoint Presentation</vt:lpstr>
      <vt:lpstr>When providing direct care to suspect COVID-19 patient,</vt:lpstr>
      <vt:lpstr>Droplet precaution</vt:lpstr>
      <vt:lpstr>Contact precautions</vt:lpstr>
      <vt:lpstr>Airborne transmission</vt:lpstr>
      <vt:lpstr>Triage</vt:lpstr>
      <vt:lpstr>PowerPoint Presentation</vt:lpstr>
      <vt:lpstr>Interagency Integrated Triage Tool  &lt; 12 years </vt:lpstr>
      <vt:lpstr>WHO Basic Emergency Care</vt:lpstr>
      <vt:lpstr>Emergency care  </vt:lpstr>
      <vt:lpstr>WHO hospital care handbooks</vt:lpstr>
      <vt:lpstr>Risk factors for severe disease (COVID-19 )</vt:lpstr>
      <vt:lpstr>COVID-19:  Mild uncomplicated illness  </vt:lpstr>
      <vt:lpstr>COVID-19: symptoms suggestive of severe illness</vt:lpstr>
      <vt:lpstr>COVID-19: clinical signs suggestive of severe illness</vt:lpstr>
      <vt:lpstr>Severe illnesses associated with COVID-19</vt:lpstr>
      <vt:lpstr>Assess patients with ARI  (suspect COVID-2019) </vt:lpstr>
      <vt:lpstr>COVID-19 and severe illness</vt:lpstr>
      <vt:lpstr>COVID-19 and critical illness</vt:lpstr>
      <vt:lpstr>PowerPoint Presentation</vt:lpstr>
      <vt:lpstr>Safe patient transfer</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SARI critical care training   Triage and early recognition of patients with SARI</dc:title>
  <dc:creator>RELAN, Pryanka</dc:creator>
  <cp:lastModifiedBy>Rabkin, Miriam</cp:lastModifiedBy>
  <cp:revision>42</cp:revision>
  <dcterms:modified xsi:type="dcterms:W3CDTF">2020-04-21T14:58:13Z</dcterms:modified>
</cp:coreProperties>
</file>