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8" r:id="rId5"/>
    <p:sldId id="852" r:id="rId6"/>
    <p:sldId id="272" r:id="rId7"/>
    <p:sldId id="265" r:id="rId8"/>
    <p:sldId id="853" r:id="rId9"/>
    <p:sldId id="289" r:id="rId10"/>
    <p:sldId id="855" r:id="rId11"/>
    <p:sldId id="273" r:id="rId12"/>
    <p:sldId id="842" r:id="rId13"/>
    <p:sldId id="277" r:id="rId14"/>
    <p:sldId id="276" r:id="rId15"/>
    <p:sldId id="278" r:id="rId16"/>
    <p:sldId id="843" r:id="rId17"/>
    <p:sldId id="856" r:id="rId18"/>
    <p:sldId id="857" r:id="rId19"/>
    <p:sldId id="283" r:id="rId20"/>
    <p:sldId id="284" r:id="rId21"/>
    <p:sldId id="8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fua Acquaah-Harrison Owusu" initials="EAO" lastIdx="2" clrIdx="0">
    <p:extLst>
      <p:ext uri="{19B8F6BF-5375-455C-9EA6-DF929625EA0E}">
        <p15:presenceInfo xmlns:p15="http://schemas.microsoft.com/office/powerpoint/2012/main" userId="S::eea2132@icapatcolumbia.onmicrosoft.com::ddd21825-93da-4e9c-925e-dac5db922678" providerId="AD"/>
      </p:ext>
    </p:extLst>
  </p:cmAuthor>
  <p:cmAuthor id="2" name="Josephine Mwakisambwe" initials="JM" lastIdx="5" clrIdx="1">
    <p:extLst>
      <p:ext uri="{19B8F6BF-5375-455C-9EA6-DF929625EA0E}">
        <p15:presenceInfo xmlns:p15="http://schemas.microsoft.com/office/powerpoint/2012/main" userId="Josephine Mwakisambwe" providerId="None"/>
      </p:ext>
    </p:extLst>
  </p:cmAuthor>
  <p:cmAuthor id="3" name="Sijari S" initials="SS" lastIdx="1" clrIdx="2">
    <p:extLst>
      <p:ext uri="{19B8F6BF-5375-455C-9EA6-DF929625EA0E}">
        <p15:presenceInfo xmlns:p15="http://schemas.microsoft.com/office/powerpoint/2012/main" userId="Sijari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69"/>
    <a:srgbClr val="021A4E"/>
    <a:srgbClr val="093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89796" autoAdjust="0"/>
  </p:normalViewPr>
  <p:slideViewPr>
    <p:cSldViewPr snapToGrid="0">
      <p:cViewPr varScale="1">
        <p:scale>
          <a:sx n="110" d="100"/>
          <a:sy n="110" d="100"/>
        </p:scale>
        <p:origin x="1264"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007D1-3124-4E3A-98E3-5768A7B1932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TZ"/>
        </a:p>
      </dgm:t>
    </dgm:pt>
    <dgm:pt modelId="{538F5B3F-96CA-4DF9-9607-7EFDC43EC41F}">
      <dgm:prSet custT="1"/>
      <dgm:spPr/>
      <dgm:t>
        <a:bodyPr/>
        <a:lstStyle/>
        <a:p>
          <a:r>
            <a:rPr lang="en-US" sz="2400" dirty="0">
              <a:solidFill>
                <a:schemeClr val="tx1"/>
              </a:solidFill>
            </a:rPr>
            <a:t>Increased coverage from 15 Phase I sites to 201 sites</a:t>
          </a:r>
        </a:p>
      </dgm:t>
    </dgm:pt>
    <dgm:pt modelId="{29051716-3EBF-4398-A9D9-E7885F3C8970}" type="parTrans" cxnId="{83618D89-3B9B-45A2-A405-705370D1832D}">
      <dgm:prSet/>
      <dgm:spPr/>
      <dgm:t>
        <a:bodyPr/>
        <a:lstStyle/>
        <a:p>
          <a:endParaRPr lang="en-TZ"/>
        </a:p>
      </dgm:t>
    </dgm:pt>
    <dgm:pt modelId="{DBF222A0-B6CD-4B6D-9A2A-F81B14410495}" type="sibTrans" cxnId="{83618D89-3B9B-45A2-A405-705370D1832D}">
      <dgm:prSet/>
      <dgm:spPr/>
      <dgm:t>
        <a:bodyPr/>
        <a:lstStyle/>
        <a:p>
          <a:endParaRPr lang="en-TZ"/>
        </a:p>
      </dgm:t>
    </dgm:pt>
    <dgm:pt modelId="{E1472765-E422-43E4-85B1-2D6ABC6DF9BE}">
      <dgm:prSet custT="1"/>
      <dgm:spPr/>
      <dgm:t>
        <a:bodyPr/>
        <a:lstStyle/>
        <a:p>
          <a:r>
            <a:rPr lang="en-US" sz="2000" dirty="0">
              <a:solidFill>
                <a:schemeClr val="tx1"/>
              </a:solidFill>
            </a:rPr>
            <a:t>Procurement of Fluconazole and CrAg test kits (Annual supply, expires 2022) </a:t>
          </a:r>
        </a:p>
      </dgm:t>
    </dgm:pt>
    <dgm:pt modelId="{A93F3F5D-3110-47E0-BE07-7F2A5253C1D9}" type="parTrans" cxnId="{0CA8E38D-C9B0-40B2-A883-C2F9EACA8C7C}">
      <dgm:prSet/>
      <dgm:spPr/>
      <dgm:t>
        <a:bodyPr/>
        <a:lstStyle/>
        <a:p>
          <a:endParaRPr lang="en-TZ"/>
        </a:p>
      </dgm:t>
    </dgm:pt>
    <dgm:pt modelId="{21083106-7408-4891-B151-32A1B5FA12CD}" type="sibTrans" cxnId="{0CA8E38D-C9B0-40B2-A883-C2F9EACA8C7C}">
      <dgm:prSet/>
      <dgm:spPr/>
      <dgm:t>
        <a:bodyPr/>
        <a:lstStyle/>
        <a:p>
          <a:endParaRPr lang="en-TZ"/>
        </a:p>
      </dgm:t>
    </dgm:pt>
    <dgm:pt modelId="{DFAAD25B-FBB4-40AF-A04F-515F8065CB46}">
      <dgm:prSet custT="1"/>
      <dgm:spPr/>
      <dgm:t>
        <a:bodyPr/>
        <a:lstStyle/>
        <a:p>
          <a:r>
            <a:rPr lang="en-US" sz="2400" dirty="0">
              <a:solidFill>
                <a:schemeClr val="tx1"/>
              </a:solidFill>
            </a:rPr>
            <a:t>Sensitization meetings to Health system leaders </a:t>
          </a:r>
        </a:p>
      </dgm:t>
    </dgm:pt>
    <dgm:pt modelId="{EA3E70AE-A279-46BA-A276-B4D03CF48202}" type="parTrans" cxnId="{5C501398-CF6B-4E82-894F-1A87E87BE342}">
      <dgm:prSet/>
      <dgm:spPr/>
      <dgm:t>
        <a:bodyPr/>
        <a:lstStyle/>
        <a:p>
          <a:endParaRPr lang="en-TZ"/>
        </a:p>
      </dgm:t>
    </dgm:pt>
    <dgm:pt modelId="{3F62A199-D749-4049-8D83-F90BDBEB6068}" type="sibTrans" cxnId="{5C501398-CF6B-4E82-894F-1A87E87BE342}">
      <dgm:prSet/>
      <dgm:spPr/>
      <dgm:t>
        <a:bodyPr/>
        <a:lstStyle/>
        <a:p>
          <a:endParaRPr lang="en-TZ"/>
        </a:p>
      </dgm:t>
    </dgm:pt>
    <dgm:pt modelId="{8307DF17-263E-4C84-9B19-88F970CCE734}">
      <dgm:prSet custT="1"/>
      <dgm:spPr/>
      <dgm:t>
        <a:bodyPr/>
        <a:lstStyle/>
        <a:p>
          <a:r>
            <a:rPr lang="en-US" sz="2400" dirty="0">
              <a:solidFill>
                <a:schemeClr val="tx1"/>
              </a:solidFill>
            </a:rPr>
            <a:t>Health care worker capacity building</a:t>
          </a:r>
        </a:p>
      </dgm:t>
    </dgm:pt>
    <dgm:pt modelId="{6CECB460-CFD8-4FAF-83DA-5D95D0D44462}" type="parTrans" cxnId="{4C07FFFA-89A2-4DB2-9A1D-0DCA92EE3492}">
      <dgm:prSet/>
      <dgm:spPr/>
      <dgm:t>
        <a:bodyPr/>
        <a:lstStyle/>
        <a:p>
          <a:endParaRPr lang="en-TZ"/>
        </a:p>
      </dgm:t>
    </dgm:pt>
    <dgm:pt modelId="{3CC4A450-192C-4380-BA7D-2D751E320ED1}" type="sibTrans" cxnId="{4C07FFFA-89A2-4DB2-9A1D-0DCA92EE3492}">
      <dgm:prSet/>
      <dgm:spPr/>
      <dgm:t>
        <a:bodyPr/>
        <a:lstStyle/>
        <a:p>
          <a:endParaRPr lang="en-TZ"/>
        </a:p>
      </dgm:t>
    </dgm:pt>
    <dgm:pt modelId="{F02495D9-11C7-4411-8CBE-8B64DBF41976}">
      <dgm:prSet custT="1"/>
      <dgm:spPr/>
      <dgm:t>
        <a:bodyPr/>
        <a:lstStyle/>
        <a:p>
          <a:r>
            <a:rPr lang="en-US" sz="2400" dirty="0">
              <a:solidFill>
                <a:schemeClr val="tx1"/>
              </a:solidFill>
            </a:rPr>
            <a:t>Continuous on-site Technical Assistance</a:t>
          </a:r>
        </a:p>
      </dgm:t>
    </dgm:pt>
    <dgm:pt modelId="{9169283E-079B-4CFA-AFD9-2EAE3B4077ED}" type="parTrans" cxnId="{580CBDF9-D9FE-4EC2-A774-7DD2E37226A6}">
      <dgm:prSet/>
      <dgm:spPr/>
      <dgm:t>
        <a:bodyPr/>
        <a:lstStyle/>
        <a:p>
          <a:endParaRPr lang="en-TZ"/>
        </a:p>
      </dgm:t>
    </dgm:pt>
    <dgm:pt modelId="{BEA66199-9580-45AB-A1C3-CB9BEDC52636}" type="sibTrans" cxnId="{580CBDF9-D9FE-4EC2-A774-7DD2E37226A6}">
      <dgm:prSet/>
      <dgm:spPr/>
      <dgm:t>
        <a:bodyPr/>
        <a:lstStyle/>
        <a:p>
          <a:endParaRPr lang="en-TZ"/>
        </a:p>
      </dgm:t>
    </dgm:pt>
    <dgm:pt modelId="{3BE7E2EB-1A08-4E93-A654-3C6AC21942B8}">
      <dgm:prSet custT="1"/>
      <dgm:spPr/>
      <dgm:t>
        <a:bodyPr/>
        <a:lstStyle/>
        <a:p>
          <a:r>
            <a:rPr lang="en-US" sz="2400" dirty="0">
              <a:solidFill>
                <a:schemeClr val="tx1"/>
              </a:solidFill>
            </a:rPr>
            <a:t>Inclusion in program priorities through TB/HIV TWG</a:t>
          </a:r>
        </a:p>
      </dgm:t>
    </dgm:pt>
    <dgm:pt modelId="{6A6012E3-2EC7-4FE9-9F80-C943E35109B1}" type="parTrans" cxnId="{8CDC0BB9-EB01-4753-81F0-0CB83CBAF8BF}">
      <dgm:prSet/>
      <dgm:spPr/>
      <dgm:t>
        <a:bodyPr/>
        <a:lstStyle/>
        <a:p>
          <a:endParaRPr lang="en-TZ"/>
        </a:p>
      </dgm:t>
    </dgm:pt>
    <dgm:pt modelId="{9B42F6EC-C56C-4E51-A274-77F3FFE826E7}" type="sibTrans" cxnId="{8CDC0BB9-EB01-4753-81F0-0CB83CBAF8BF}">
      <dgm:prSet/>
      <dgm:spPr/>
      <dgm:t>
        <a:bodyPr/>
        <a:lstStyle/>
        <a:p>
          <a:endParaRPr lang="en-TZ"/>
        </a:p>
      </dgm:t>
    </dgm:pt>
    <dgm:pt modelId="{9409396B-3986-407F-AF0D-A2CF20EB1DE8}">
      <dgm:prSet custT="1"/>
      <dgm:spPr/>
      <dgm:t>
        <a:bodyPr/>
        <a:lstStyle/>
        <a:p>
          <a:r>
            <a:rPr lang="en-US" sz="2400" dirty="0">
              <a:solidFill>
                <a:schemeClr val="tx1"/>
              </a:solidFill>
            </a:rPr>
            <a:t>Above site partner to coordinate implementation </a:t>
          </a:r>
          <a:r>
            <a:rPr lang="en-US" sz="2400">
              <a:solidFill>
                <a:schemeClr val="tx1"/>
              </a:solidFill>
            </a:rPr>
            <a:t>is MDH </a:t>
          </a:r>
          <a:r>
            <a:rPr lang="en-US" sz="2400" dirty="0">
              <a:solidFill>
                <a:schemeClr val="tx1"/>
              </a:solidFill>
            </a:rPr>
            <a:t>under CDC support</a:t>
          </a:r>
        </a:p>
      </dgm:t>
    </dgm:pt>
    <dgm:pt modelId="{85173777-9E9A-4D1E-90D6-E496711B3E2D}" type="parTrans" cxnId="{35DE8C08-EC5D-415D-AEB0-CAE71451DA9C}">
      <dgm:prSet/>
      <dgm:spPr/>
      <dgm:t>
        <a:bodyPr/>
        <a:lstStyle/>
        <a:p>
          <a:endParaRPr lang="en-TZ"/>
        </a:p>
      </dgm:t>
    </dgm:pt>
    <dgm:pt modelId="{117E2E76-8E5B-42D1-B2BE-F645520245B9}" type="sibTrans" cxnId="{35DE8C08-EC5D-415D-AEB0-CAE71451DA9C}">
      <dgm:prSet/>
      <dgm:spPr/>
      <dgm:t>
        <a:bodyPr/>
        <a:lstStyle/>
        <a:p>
          <a:endParaRPr lang="en-TZ"/>
        </a:p>
      </dgm:t>
    </dgm:pt>
    <dgm:pt modelId="{B8EC9292-F43D-4387-8994-ECD29D6AF938}" type="pres">
      <dgm:prSet presAssocID="{17D007D1-3124-4E3A-98E3-5768A7B1932B}" presName="diagram" presStyleCnt="0">
        <dgm:presLayoutVars>
          <dgm:dir/>
          <dgm:resizeHandles val="exact"/>
        </dgm:presLayoutVars>
      </dgm:prSet>
      <dgm:spPr/>
    </dgm:pt>
    <dgm:pt modelId="{BAC9AC09-33A4-46E5-BC72-C9C9C4AA046A}" type="pres">
      <dgm:prSet presAssocID="{538F5B3F-96CA-4DF9-9607-7EFDC43EC41F}" presName="node" presStyleLbl="node1" presStyleIdx="0" presStyleCnt="7">
        <dgm:presLayoutVars>
          <dgm:bulletEnabled val="1"/>
        </dgm:presLayoutVars>
      </dgm:prSet>
      <dgm:spPr/>
    </dgm:pt>
    <dgm:pt modelId="{2F897DDE-30B5-4F65-BF8B-39677B9AA704}" type="pres">
      <dgm:prSet presAssocID="{DBF222A0-B6CD-4B6D-9A2A-F81B14410495}" presName="sibTrans" presStyleCnt="0"/>
      <dgm:spPr/>
    </dgm:pt>
    <dgm:pt modelId="{FB119CED-770B-44DC-B2A3-76E934EC0A22}" type="pres">
      <dgm:prSet presAssocID="{E1472765-E422-43E4-85B1-2D6ABC6DF9BE}" presName="node" presStyleLbl="node1" presStyleIdx="1" presStyleCnt="7">
        <dgm:presLayoutVars>
          <dgm:bulletEnabled val="1"/>
        </dgm:presLayoutVars>
      </dgm:prSet>
      <dgm:spPr/>
    </dgm:pt>
    <dgm:pt modelId="{253EABDE-2883-4CC3-842E-51F03DF8F2F0}" type="pres">
      <dgm:prSet presAssocID="{21083106-7408-4891-B151-32A1B5FA12CD}" presName="sibTrans" presStyleCnt="0"/>
      <dgm:spPr/>
    </dgm:pt>
    <dgm:pt modelId="{10E47803-5A7E-4513-A3B8-A6B4D8A825D2}" type="pres">
      <dgm:prSet presAssocID="{DFAAD25B-FBB4-40AF-A04F-515F8065CB46}" presName="node" presStyleLbl="node1" presStyleIdx="2" presStyleCnt="7">
        <dgm:presLayoutVars>
          <dgm:bulletEnabled val="1"/>
        </dgm:presLayoutVars>
      </dgm:prSet>
      <dgm:spPr/>
    </dgm:pt>
    <dgm:pt modelId="{F10D64F2-18A6-43DB-9CD0-863C1C3D3A11}" type="pres">
      <dgm:prSet presAssocID="{3F62A199-D749-4049-8D83-F90BDBEB6068}" presName="sibTrans" presStyleCnt="0"/>
      <dgm:spPr/>
    </dgm:pt>
    <dgm:pt modelId="{D2D9350F-607A-4335-B581-D4E0D53A33BE}" type="pres">
      <dgm:prSet presAssocID="{8307DF17-263E-4C84-9B19-88F970CCE734}" presName="node" presStyleLbl="node1" presStyleIdx="3" presStyleCnt="7">
        <dgm:presLayoutVars>
          <dgm:bulletEnabled val="1"/>
        </dgm:presLayoutVars>
      </dgm:prSet>
      <dgm:spPr/>
    </dgm:pt>
    <dgm:pt modelId="{7ABB92AA-08DB-4DCE-AD57-D45643FCCAB4}" type="pres">
      <dgm:prSet presAssocID="{3CC4A450-192C-4380-BA7D-2D751E320ED1}" presName="sibTrans" presStyleCnt="0"/>
      <dgm:spPr/>
    </dgm:pt>
    <dgm:pt modelId="{6C9CC781-51C5-4F16-9F13-E8BE9D6D4BA0}" type="pres">
      <dgm:prSet presAssocID="{F02495D9-11C7-4411-8CBE-8B64DBF41976}" presName="node" presStyleLbl="node1" presStyleIdx="4" presStyleCnt="7">
        <dgm:presLayoutVars>
          <dgm:bulletEnabled val="1"/>
        </dgm:presLayoutVars>
      </dgm:prSet>
      <dgm:spPr/>
    </dgm:pt>
    <dgm:pt modelId="{F359F1F8-7FD1-4F82-8F11-735CD195927A}" type="pres">
      <dgm:prSet presAssocID="{BEA66199-9580-45AB-A1C3-CB9BEDC52636}" presName="sibTrans" presStyleCnt="0"/>
      <dgm:spPr/>
    </dgm:pt>
    <dgm:pt modelId="{A2C9195A-ACBB-42AB-A585-0752BB95A940}" type="pres">
      <dgm:prSet presAssocID="{3BE7E2EB-1A08-4E93-A654-3C6AC21942B8}" presName="node" presStyleLbl="node1" presStyleIdx="5" presStyleCnt="7">
        <dgm:presLayoutVars>
          <dgm:bulletEnabled val="1"/>
        </dgm:presLayoutVars>
      </dgm:prSet>
      <dgm:spPr/>
    </dgm:pt>
    <dgm:pt modelId="{C411E707-7A5D-483B-A708-51FC121C2187}" type="pres">
      <dgm:prSet presAssocID="{9B42F6EC-C56C-4E51-A274-77F3FFE826E7}" presName="sibTrans" presStyleCnt="0"/>
      <dgm:spPr/>
    </dgm:pt>
    <dgm:pt modelId="{AE89C7F4-4295-40FF-9566-4E0B3D4BF15B}" type="pres">
      <dgm:prSet presAssocID="{9409396B-3986-407F-AF0D-A2CF20EB1DE8}" presName="node" presStyleLbl="node1" presStyleIdx="6" presStyleCnt="7" custScaleX="127758">
        <dgm:presLayoutVars>
          <dgm:bulletEnabled val="1"/>
        </dgm:presLayoutVars>
      </dgm:prSet>
      <dgm:spPr/>
    </dgm:pt>
  </dgm:ptLst>
  <dgm:cxnLst>
    <dgm:cxn modelId="{0CB9D904-5114-4920-AE35-96308767DA71}" type="presOf" srcId="{E1472765-E422-43E4-85B1-2D6ABC6DF9BE}" destId="{FB119CED-770B-44DC-B2A3-76E934EC0A22}" srcOrd="0" destOrd="0" presId="urn:microsoft.com/office/officeart/2005/8/layout/default"/>
    <dgm:cxn modelId="{35DE8C08-EC5D-415D-AEB0-CAE71451DA9C}" srcId="{17D007D1-3124-4E3A-98E3-5768A7B1932B}" destId="{9409396B-3986-407F-AF0D-A2CF20EB1DE8}" srcOrd="6" destOrd="0" parTransId="{85173777-9E9A-4D1E-90D6-E496711B3E2D}" sibTransId="{117E2E76-8E5B-42D1-B2BE-F645520245B9}"/>
    <dgm:cxn modelId="{A482FD2E-5134-4630-A3CB-46A31A21B839}" type="presOf" srcId="{3BE7E2EB-1A08-4E93-A654-3C6AC21942B8}" destId="{A2C9195A-ACBB-42AB-A585-0752BB95A940}" srcOrd="0" destOrd="0" presId="urn:microsoft.com/office/officeart/2005/8/layout/default"/>
    <dgm:cxn modelId="{D3D12734-4353-40C7-A408-0549F8F72851}" type="presOf" srcId="{8307DF17-263E-4C84-9B19-88F970CCE734}" destId="{D2D9350F-607A-4335-B581-D4E0D53A33BE}" srcOrd="0" destOrd="0" presId="urn:microsoft.com/office/officeart/2005/8/layout/default"/>
    <dgm:cxn modelId="{83618D89-3B9B-45A2-A405-705370D1832D}" srcId="{17D007D1-3124-4E3A-98E3-5768A7B1932B}" destId="{538F5B3F-96CA-4DF9-9607-7EFDC43EC41F}" srcOrd="0" destOrd="0" parTransId="{29051716-3EBF-4398-A9D9-E7885F3C8970}" sibTransId="{DBF222A0-B6CD-4B6D-9A2A-F81B14410495}"/>
    <dgm:cxn modelId="{0CA8E38D-C9B0-40B2-A883-C2F9EACA8C7C}" srcId="{17D007D1-3124-4E3A-98E3-5768A7B1932B}" destId="{E1472765-E422-43E4-85B1-2D6ABC6DF9BE}" srcOrd="1" destOrd="0" parTransId="{A93F3F5D-3110-47E0-BE07-7F2A5253C1D9}" sibTransId="{21083106-7408-4891-B151-32A1B5FA12CD}"/>
    <dgm:cxn modelId="{E5425F8E-6F29-4E02-A552-7051C746353C}" type="presOf" srcId="{538F5B3F-96CA-4DF9-9607-7EFDC43EC41F}" destId="{BAC9AC09-33A4-46E5-BC72-C9C9C4AA046A}" srcOrd="0" destOrd="0" presId="urn:microsoft.com/office/officeart/2005/8/layout/default"/>
    <dgm:cxn modelId="{544BF496-D258-47EE-93A4-7DEE4B4ABD64}" type="presOf" srcId="{17D007D1-3124-4E3A-98E3-5768A7B1932B}" destId="{B8EC9292-F43D-4387-8994-ECD29D6AF938}" srcOrd="0" destOrd="0" presId="urn:microsoft.com/office/officeart/2005/8/layout/default"/>
    <dgm:cxn modelId="{5C501398-CF6B-4E82-894F-1A87E87BE342}" srcId="{17D007D1-3124-4E3A-98E3-5768A7B1932B}" destId="{DFAAD25B-FBB4-40AF-A04F-515F8065CB46}" srcOrd="2" destOrd="0" parTransId="{EA3E70AE-A279-46BA-A276-B4D03CF48202}" sibTransId="{3F62A199-D749-4049-8D83-F90BDBEB6068}"/>
    <dgm:cxn modelId="{3A34FFA6-52A3-42BD-B2D8-66CF9D049E91}" type="presOf" srcId="{DFAAD25B-FBB4-40AF-A04F-515F8065CB46}" destId="{10E47803-5A7E-4513-A3B8-A6B4D8A825D2}" srcOrd="0" destOrd="0" presId="urn:microsoft.com/office/officeart/2005/8/layout/default"/>
    <dgm:cxn modelId="{397995B0-9AB4-4C81-8F61-7ADE044215BB}" type="presOf" srcId="{9409396B-3986-407F-AF0D-A2CF20EB1DE8}" destId="{AE89C7F4-4295-40FF-9566-4E0B3D4BF15B}" srcOrd="0" destOrd="0" presId="urn:microsoft.com/office/officeart/2005/8/layout/default"/>
    <dgm:cxn modelId="{8CDC0BB9-EB01-4753-81F0-0CB83CBAF8BF}" srcId="{17D007D1-3124-4E3A-98E3-5768A7B1932B}" destId="{3BE7E2EB-1A08-4E93-A654-3C6AC21942B8}" srcOrd="5" destOrd="0" parTransId="{6A6012E3-2EC7-4FE9-9F80-C943E35109B1}" sibTransId="{9B42F6EC-C56C-4E51-A274-77F3FFE826E7}"/>
    <dgm:cxn modelId="{2A7185C0-986E-47E2-9EF3-E046B0AA38D1}" type="presOf" srcId="{F02495D9-11C7-4411-8CBE-8B64DBF41976}" destId="{6C9CC781-51C5-4F16-9F13-E8BE9D6D4BA0}" srcOrd="0" destOrd="0" presId="urn:microsoft.com/office/officeart/2005/8/layout/default"/>
    <dgm:cxn modelId="{580CBDF9-D9FE-4EC2-A774-7DD2E37226A6}" srcId="{17D007D1-3124-4E3A-98E3-5768A7B1932B}" destId="{F02495D9-11C7-4411-8CBE-8B64DBF41976}" srcOrd="4" destOrd="0" parTransId="{9169283E-079B-4CFA-AFD9-2EAE3B4077ED}" sibTransId="{BEA66199-9580-45AB-A1C3-CB9BEDC52636}"/>
    <dgm:cxn modelId="{4C07FFFA-89A2-4DB2-9A1D-0DCA92EE3492}" srcId="{17D007D1-3124-4E3A-98E3-5768A7B1932B}" destId="{8307DF17-263E-4C84-9B19-88F970CCE734}" srcOrd="3" destOrd="0" parTransId="{6CECB460-CFD8-4FAF-83DA-5D95D0D44462}" sibTransId="{3CC4A450-192C-4380-BA7D-2D751E320ED1}"/>
    <dgm:cxn modelId="{25C6A204-2BAD-4049-9EB1-27B5C951EB5D}" type="presParOf" srcId="{B8EC9292-F43D-4387-8994-ECD29D6AF938}" destId="{BAC9AC09-33A4-46E5-BC72-C9C9C4AA046A}" srcOrd="0" destOrd="0" presId="urn:microsoft.com/office/officeart/2005/8/layout/default"/>
    <dgm:cxn modelId="{49BB3939-80E7-491E-A032-C017CC2591B6}" type="presParOf" srcId="{B8EC9292-F43D-4387-8994-ECD29D6AF938}" destId="{2F897DDE-30B5-4F65-BF8B-39677B9AA704}" srcOrd="1" destOrd="0" presId="urn:microsoft.com/office/officeart/2005/8/layout/default"/>
    <dgm:cxn modelId="{0D8E0EB9-21E0-4038-9C7D-85BB366722C0}" type="presParOf" srcId="{B8EC9292-F43D-4387-8994-ECD29D6AF938}" destId="{FB119CED-770B-44DC-B2A3-76E934EC0A22}" srcOrd="2" destOrd="0" presId="urn:microsoft.com/office/officeart/2005/8/layout/default"/>
    <dgm:cxn modelId="{9B2B7A87-BC8A-40F3-9C75-C766C87DF212}" type="presParOf" srcId="{B8EC9292-F43D-4387-8994-ECD29D6AF938}" destId="{253EABDE-2883-4CC3-842E-51F03DF8F2F0}" srcOrd="3" destOrd="0" presId="urn:microsoft.com/office/officeart/2005/8/layout/default"/>
    <dgm:cxn modelId="{EDC8DDA5-52D1-4ED6-A915-94617973682A}" type="presParOf" srcId="{B8EC9292-F43D-4387-8994-ECD29D6AF938}" destId="{10E47803-5A7E-4513-A3B8-A6B4D8A825D2}" srcOrd="4" destOrd="0" presId="urn:microsoft.com/office/officeart/2005/8/layout/default"/>
    <dgm:cxn modelId="{E6E875EA-810D-4D42-89A0-057A1A6C51D7}" type="presParOf" srcId="{B8EC9292-F43D-4387-8994-ECD29D6AF938}" destId="{F10D64F2-18A6-43DB-9CD0-863C1C3D3A11}" srcOrd="5" destOrd="0" presId="urn:microsoft.com/office/officeart/2005/8/layout/default"/>
    <dgm:cxn modelId="{B25364C0-C928-4E80-948F-A0D2659C59BF}" type="presParOf" srcId="{B8EC9292-F43D-4387-8994-ECD29D6AF938}" destId="{D2D9350F-607A-4335-B581-D4E0D53A33BE}" srcOrd="6" destOrd="0" presId="urn:microsoft.com/office/officeart/2005/8/layout/default"/>
    <dgm:cxn modelId="{EA156260-D49E-43D6-A10F-582E72BD36F6}" type="presParOf" srcId="{B8EC9292-F43D-4387-8994-ECD29D6AF938}" destId="{7ABB92AA-08DB-4DCE-AD57-D45643FCCAB4}" srcOrd="7" destOrd="0" presId="urn:microsoft.com/office/officeart/2005/8/layout/default"/>
    <dgm:cxn modelId="{ECD4E718-E115-45FE-A76C-1ECB1DFF5CD7}" type="presParOf" srcId="{B8EC9292-F43D-4387-8994-ECD29D6AF938}" destId="{6C9CC781-51C5-4F16-9F13-E8BE9D6D4BA0}" srcOrd="8" destOrd="0" presId="urn:microsoft.com/office/officeart/2005/8/layout/default"/>
    <dgm:cxn modelId="{ADBA88C4-C337-4B73-B243-CABE98A4EC5A}" type="presParOf" srcId="{B8EC9292-F43D-4387-8994-ECD29D6AF938}" destId="{F359F1F8-7FD1-4F82-8F11-735CD195927A}" srcOrd="9" destOrd="0" presId="urn:microsoft.com/office/officeart/2005/8/layout/default"/>
    <dgm:cxn modelId="{03F99529-AF26-4F30-B36B-AAA39C0249C4}" type="presParOf" srcId="{B8EC9292-F43D-4387-8994-ECD29D6AF938}" destId="{A2C9195A-ACBB-42AB-A585-0752BB95A940}" srcOrd="10" destOrd="0" presId="urn:microsoft.com/office/officeart/2005/8/layout/default"/>
    <dgm:cxn modelId="{2CD4B55E-B1B2-486C-85BD-DC4044176357}" type="presParOf" srcId="{B8EC9292-F43D-4387-8994-ECD29D6AF938}" destId="{C411E707-7A5D-483B-A708-51FC121C2187}" srcOrd="11" destOrd="0" presId="urn:microsoft.com/office/officeart/2005/8/layout/default"/>
    <dgm:cxn modelId="{FFEA9C47-2674-4E31-8CBA-4D839EA5AD34}" type="presParOf" srcId="{B8EC9292-F43D-4387-8994-ECD29D6AF938}" destId="{AE89C7F4-4295-40FF-9566-4E0B3D4BF15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48FD9-7551-44E2-B74F-2A8C5EDB9EB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TZ"/>
        </a:p>
      </dgm:t>
    </dgm:pt>
    <dgm:pt modelId="{6CC0DC37-DE9F-4D04-9E1F-1B2F4CA45A7A}">
      <dgm:prSet phldrT="[Text]"/>
      <dgm:spPr/>
      <dgm:t>
        <a:bodyPr/>
        <a:lstStyle/>
        <a:p>
          <a:r>
            <a:rPr lang="en-US" dirty="0"/>
            <a:t>Data or documentation challenges</a:t>
          </a:r>
          <a:endParaRPr lang="en-TZ" dirty="0"/>
        </a:p>
      </dgm:t>
    </dgm:pt>
    <dgm:pt modelId="{4EF5B6AF-A28D-4599-A34F-72374A83619D}" type="parTrans" cxnId="{F8123483-8301-49D6-852E-2B2D80CC8662}">
      <dgm:prSet/>
      <dgm:spPr/>
      <dgm:t>
        <a:bodyPr/>
        <a:lstStyle/>
        <a:p>
          <a:endParaRPr lang="en-TZ"/>
        </a:p>
      </dgm:t>
    </dgm:pt>
    <dgm:pt modelId="{330415BD-2A3F-4F16-8D60-EC0789C453FA}" type="sibTrans" cxnId="{F8123483-8301-49D6-852E-2B2D80CC8662}">
      <dgm:prSet/>
      <dgm:spPr/>
      <dgm:t>
        <a:bodyPr/>
        <a:lstStyle/>
        <a:p>
          <a:endParaRPr lang="en-TZ"/>
        </a:p>
      </dgm:t>
    </dgm:pt>
    <dgm:pt modelId="{02085415-CB8A-4515-81C0-CF904FAB144E}">
      <dgm:prSet/>
      <dgm:spPr/>
      <dgm:t>
        <a:bodyPr/>
        <a:lstStyle/>
        <a:p>
          <a:r>
            <a:rPr lang="en-US" dirty="0"/>
            <a:t>The current existing CTC data collection tools and database collect most but not all of the parameters pertaining to AHD. The missing parameters includes standardized </a:t>
          </a:r>
          <a:r>
            <a:rPr lang="en-US" dirty="0" err="1"/>
            <a:t>CrAg</a:t>
          </a:r>
          <a:r>
            <a:rPr lang="en-US" dirty="0"/>
            <a:t> results, phases and completion status of both CM treatment and CPET.. </a:t>
          </a:r>
        </a:p>
      </dgm:t>
    </dgm:pt>
    <dgm:pt modelId="{DAD5F7B5-6AC4-4157-9FA9-A6AA77F9137B}" type="parTrans" cxnId="{B9262D33-D7D5-45FD-91E0-934A5A78EB17}">
      <dgm:prSet/>
      <dgm:spPr/>
      <dgm:t>
        <a:bodyPr/>
        <a:lstStyle/>
        <a:p>
          <a:endParaRPr lang="en-TZ"/>
        </a:p>
      </dgm:t>
    </dgm:pt>
    <dgm:pt modelId="{468AA1A3-7B52-46FB-9469-F1361695F288}" type="sibTrans" cxnId="{B9262D33-D7D5-45FD-91E0-934A5A78EB17}">
      <dgm:prSet/>
      <dgm:spPr/>
      <dgm:t>
        <a:bodyPr/>
        <a:lstStyle/>
        <a:p>
          <a:endParaRPr lang="en-TZ"/>
        </a:p>
      </dgm:t>
    </dgm:pt>
    <dgm:pt modelId="{B7C7F8C6-627E-4CE8-9D20-D07DA00DFD08}">
      <dgm:prSet custT="1"/>
      <dgm:spPr/>
      <dgm:t>
        <a:bodyPr/>
        <a:lstStyle/>
        <a:p>
          <a:r>
            <a:rPr lang="en-US" sz="2400" dirty="0"/>
            <a:t>Incomplete and/or delayed documentation in existing M&amp;E tools.</a:t>
          </a:r>
        </a:p>
      </dgm:t>
    </dgm:pt>
    <dgm:pt modelId="{A21444CE-2942-454F-8BC9-55BC60D056E2}" type="parTrans" cxnId="{0C1A1BA1-7322-47E3-B692-B4BFF377D8B9}">
      <dgm:prSet/>
      <dgm:spPr/>
      <dgm:t>
        <a:bodyPr/>
        <a:lstStyle/>
        <a:p>
          <a:endParaRPr lang="en-TZ"/>
        </a:p>
      </dgm:t>
    </dgm:pt>
    <dgm:pt modelId="{87377E20-B57D-4A0E-A9AA-FF25A15EDC71}" type="sibTrans" cxnId="{0C1A1BA1-7322-47E3-B692-B4BFF377D8B9}">
      <dgm:prSet/>
      <dgm:spPr/>
      <dgm:t>
        <a:bodyPr/>
        <a:lstStyle/>
        <a:p>
          <a:endParaRPr lang="en-TZ"/>
        </a:p>
      </dgm:t>
    </dgm:pt>
    <dgm:pt modelId="{34F92D36-D9FF-44C2-98C3-36A9F0740FE9}">
      <dgm:prSet custT="1"/>
      <dgm:spPr/>
      <dgm:t>
        <a:bodyPr/>
        <a:lstStyle/>
        <a:p>
          <a:r>
            <a:rPr lang="en-US" sz="2400" dirty="0"/>
            <a:t>However, the country is in the process of collecting the best practices, harmonization of the existing tools and updating the existing CTC tools</a:t>
          </a:r>
          <a:endParaRPr lang="en-TZ" sz="2400" dirty="0"/>
        </a:p>
      </dgm:t>
    </dgm:pt>
    <dgm:pt modelId="{63D691AF-14F2-4394-98FA-626227315770}" type="parTrans" cxnId="{F3BB2EC1-72E7-44CC-964E-3DFB3186136A}">
      <dgm:prSet/>
      <dgm:spPr/>
      <dgm:t>
        <a:bodyPr/>
        <a:lstStyle/>
        <a:p>
          <a:endParaRPr lang="en-TZ"/>
        </a:p>
      </dgm:t>
    </dgm:pt>
    <dgm:pt modelId="{46BCDFF0-BA5B-491E-AD5C-AEFFDD2C8BAA}" type="sibTrans" cxnId="{F3BB2EC1-72E7-44CC-964E-3DFB3186136A}">
      <dgm:prSet/>
      <dgm:spPr/>
      <dgm:t>
        <a:bodyPr/>
        <a:lstStyle/>
        <a:p>
          <a:endParaRPr lang="en-TZ"/>
        </a:p>
      </dgm:t>
    </dgm:pt>
    <dgm:pt modelId="{F239C29C-F4FA-4AC5-9FA3-8545B17C5FB0}" type="pres">
      <dgm:prSet presAssocID="{B4248FD9-7551-44E2-B74F-2A8C5EDB9EB1}" presName="vert0" presStyleCnt="0">
        <dgm:presLayoutVars>
          <dgm:dir/>
          <dgm:animOne val="branch"/>
          <dgm:animLvl val="lvl"/>
        </dgm:presLayoutVars>
      </dgm:prSet>
      <dgm:spPr/>
    </dgm:pt>
    <dgm:pt modelId="{51B97293-BDBD-412A-B455-A3B89297028D}" type="pres">
      <dgm:prSet presAssocID="{6CC0DC37-DE9F-4D04-9E1F-1B2F4CA45A7A}" presName="thickLine" presStyleLbl="alignNode1" presStyleIdx="0" presStyleCnt="1"/>
      <dgm:spPr/>
    </dgm:pt>
    <dgm:pt modelId="{C0384EC5-88DD-4CB2-9FFF-B98A58914035}" type="pres">
      <dgm:prSet presAssocID="{6CC0DC37-DE9F-4D04-9E1F-1B2F4CA45A7A}" presName="horz1" presStyleCnt="0"/>
      <dgm:spPr/>
    </dgm:pt>
    <dgm:pt modelId="{D07CCDFE-2007-4006-9A08-FF233C3C7C9B}" type="pres">
      <dgm:prSet presAssocID="{6CC0DC37-DE9F-4D04-9E1F-1B2F4CA45A7A}" presName="tx1" presStyleLbl="revTx" presStyleIdx="0" presStyleCnt="4"/>
      <dgm:spPr/>
    </dgm:pt>
    <dgm:pt modelId="{AB8230E7-0C29-4E9B-8A6F-7813AE8DF482}" type="pres">
      <dgm:prSet presAssocID="{6CC0DC37-DE9F-4D04-9E1F-1B2F4CA45A7A}" presName="vert1" presStyleCnt="0"/>
      <dgm:spPr/>
    </dgm:pt>
    <dgm:pt modelId="{4DB9E303-B5E2-449D-9A70-80BF515F0B62}" type="pres">
      <dgm:prSet presAssocID="{02085415-CB8A-4515-81C0-CF904FAB144E}" presName="vertSpace2a" presStyleCnt="0"/>
      <dgm:spPr/>
    </dgm:pt>
    <dgm:pt modelId="{C64A8474-4E3F-4DA5-87BD-69613DF77230}" type="pres">
      <dgm:prSet presAssocID="{02085415-CB8A-4515-81C0-CF904FAB144E}" presName="horz2" presStyleCnt="0"/>
      <dgm:spPr/>
    </dgm:pt>
    <dgm:pt modelId="{870854D6-A1C5-4AB5-BDD6-BE1EB5D2E408}" type="pres">
      <dgm:prSet presAssocID="{02085415-CB8A-4515-81C0-CF904FAB144E}" presName="horzSpace2" presStyleCnt="0"/>
      <dgm:spPr/>
    </dgm:pt>
    <dgm:pt modelId="{882270F0-B909-4440-99B4-764E8A18632A}" type="pres">
      <dgm:prSet presAssocID="{02085415-CB8A-4515-81C0-CF904FAB144E}" presName="tx2" presStyleLbl="revTx" presStyleIdx="1" presStyleCnt="4"/>
      <dgm:spPr/>
    </dgm:pt>
    <dgm:pt modelId="{2731A8E6-8124-458C-9498-5D53429BB820}" type="pres">
      <dgm:prSet presAssocID="{02085415-CB8A-4515-81C0-CF904FAB144E}" presName="vert2" presStyleCnt="0"/>
      <dgm:spPr/>
    </dgm:pt>
    <dgm:pt modelId="{9D9A6982-2769-4D6F-BB7D-83706DA6C275}" type="pres">
      <dgm:prSet presAssocID="{02085415-CB8A-4515-81C0-CF904FAB144E}" presName="thinLine2b" presStyleLbl="callout" presStyleIdx="0" presStyleCnt="3"/>
      <dgm:spPr/>
    </dgm:pt>
    <dgm:pt modelId="{B8785DBD-95AD-4FE1-8AE2-B0F16E1332C1}" type="pres">
      <dgm:prSet presAssocID="{02085415-CB8A-4515-81C0-CF904FAB144E}" presName="vertSpace2b" presStyleCnt="0"/>
      <dgm:spPr/>
    </dgm:pt>
    <dgm:pt modelId="{ED7D1B54-E2C6-4827-8517-C713D09A0506}" type="pres">
      <dgm:prSet presAssocID="{B7C7F8C6-627E-4CE8-9D20-D07DA00DFD08}" presName="horz2" presStyleCnt="0"/>
      <dgm:spPr/>
    </dgm:pt>
    <dgm:pt modelId="{EA394FBD-7510-4E83-B111-C355528A5A98}" type="pres">
      <dgm:prSet presAssocID="{B7C7F8C6-627E-4CE8-9D20-D07DA00DFD08}" presName="horzSpace2" presStyleCnt="0"/>
      <dgm:spPr/>
    </dgm:pt>
    <dgm:pt modelId="{1E931B74-0BE9-4513-85C5-6AD395B55ADF}" type="pres">
      <dgm:prSet presAssocID="{B7C7F8C6-627E-4CE8-9D20-D07DA00DFD08}" presName="tx2" presStyleLbl="revTx" presStyleIdx="2" presStyleCnt="4" custScaleY="35566"/>
      <dgm:spPr/>
    </dgm:pt>
    <dgm:pt modelId="{73C3B724-21A5-44BF-97A6-9D4A51CD8463}" type="pres">
      <dgm:prSet presAssocID="{B7C7F8C6-627E-4CE8-9D20-D07DA00DFD08}" presName="vert2" presStyleCnt="0"/>
      <dgm:spPr/>
    </dgm:pt>
    <dgm:pt modelId="{70991995-DA02-4AF1-BC75-9DFE9B89C3B9}" type="pres">
      <dgm:prSet presAssocID="{B7C7F8C6-627E-4CE8-9D20-D07DA00DFD08}" presName="thinLine2b" presStyleLbl="callout" presStyleIdx="1" presStyleCnt="3"/>
      <dgm:spPr/>
    </dgm:pt>
    <dgm:pt modelId="{82CA843C-7499-4742-A3C2-84BFD079C1A2}" type="pres">
      <dgm:prSet presAssocID="{B7C7F8C6-627E-4CE8-9D20-D07DA00DFD08}" presName="vertSpace2b" presStyleCnt="0"/>
      <dgm:spPr/>
    </dgm:pt>
    <dgm:pt modelId="{B44EADD2-380B-46C4-8BC8-3E7F693E0F58}" type="pres">
      <dgm:prSet presAssocID="{34F92D36-D9FF-44C2-98C3-36A9F0740FE9}" presName="horz2" presStyleCnt="0"/>
      <dgm:spPr/>
    </dgm:pt>
    <dgm:pt modelId="{73EC0366-631B-43ED-8C3A-D4D9DCB902AE}" type="pres">
      <dgm:prSet presAssocID="{34F92D36-D9FF-44C2-98C3-36A9F0740FE9}" presName="horzSpace2" presStyleCnt="0"/>
      <dgm:spPr/>
    </dgm:pt>
    <dgm:pt modelId="{E4E77DCB-D0D1-4E78-B8A9-3109EAD9136A}" type="pres">
      <dgm:prSet presAssocID="{34F92D36-D9FF-44C2-98C3-36A9F0740FE9}" presName="tx2" presStyleLbl="revTx" presStyleIdx="3" presStyleCnt="4"/>
      <dgm:spPr/>
    </dgm:pt>
    <dgm:pt modelId="{4653BEE8-9548-48E2-A2CE-1B402B1F1362}" type="pres">
      <dgm:prSet presAssocID="{34F92D36-D9FF-44C2-98C3-36A9F0740FE9}" presName="vert2" presStyleCnt="0"/>
      <dgm:spPr/>
    </dgm:pt>
    <dgm:pt modelId="{CBA8A0E2-D362-464D-B41F-6710B11D0F8D}" type="pres">
      <dgm:prSet presAssocID="{34F92D36-D9FF-44C2-98C3-36A9F0740FE9}" presName="thinLine2b" presStyleLbl="callout" presStyleIdx="2" presStyleCnt="3"/>
      <dgm:spPr/>
    </dgm:pt>
    <dgm:pt modelId="{0832BB46-9B83-43F3-BB36-2AD53484B4C2}" type="pres">
      <dgm:prSet presAssocID="{34F92D36-D9FF-44C2-98C3-36A9F0740FE9}" presName="vertSpace2b" presStyleCnt="0"/>
      <dgm:spPr/>
    </dgm:pt>
  </dgm:ptLst>
  <dgm:cxnLst>
    <dgm:cxn modelId="{6A6F6516-04FC-4935-9CCC-47DECF70EA93}" type="presOf" srcId="{34F92D36-D9FF-44C2-98C3-36A9F0740FE9}" destId="{E4E77DCB-D0D1-4E78-B8A9-3109EAD9136A}" srcOrd="0" destOrd="0" presId="urn:microsoft.com/office/officeart/2008/layout/LinedList"/>
    <dgm:cxn modelId="{B9262D33-D7D5-45FD-91E0-934A5A78EB17}" srcId="{6CC0DC37-DE9F-4D04-9E1F-1B2F4CA45A7A}" destId="{02085415-CB8A-4515-81C0-CF904FAB144E}" srcOrd="0" destOrd="0" parTransId="{DAD5F7B5-6AC4-4157-9FA9-A6AA77F9137B}" sibTransId="{468AA1A3-7B52-46FB-9469-F1361695F288}"/>
    <dgm:cxn modelId="{9B06F837-40DF-444A-8735-DFA77F42E922}" type="presOf" srcId="{B7C7F8C6-627E-4CE8-9D20-D07DA00DFD08}" destId="{1E931B74-0BE9-4513-85C5-6AD395B55ADF}" srcOrd="0" destOrd="0" presId="urn:microsoft.com/office/officeart/2008/layout/LinedList"/>
    <dgm:cxn modelId="{F7228B53-2418-46D3-900E-21912F298A56}" type="presOf" srcId="{6CC0DC37-DE9F-4D04-9E1F-1B2F4CA45A7A}" destId="{D07CCDFE-2007-4006-9A08-FF233C3C7C9B}" srcOrd="0" destOrd="0" presId="urn:microsoft.com/office/officeart/2008/layout/LinedList"/>
    <dgm:cxn modelId="{B1ECD86E-E7DF-44D6-A1F6-744B91C85CB8}" type="presOf" srcId="{02085415-CB8A-4515-81C0-CF904FAB144E}" destId="{882270F0-B909-4440-99B4-764E8A18632A}" srcOrd="0" destOrd="0" presId="urn:microsoft.com/office/officeart/2008/layout/LinedList"/>
    <dgm:cxn modelId="{F8123483-8301-49D6-852E-2B2D80CC8662}" srcId="{B4248FD9-7551-44E2-B74F-2A8C5EDB9EB1}" destId="{6CC0DC37-DE9F-4D04-9E1F-1B2F4CA45A7A}" srcOrd="0" destOrd="0" parTransId="{4EF5B6AF-A28D-4599-A34F-72374A83619D}" sibTransId="{330415BD-2A3F-4F16-8D60-EC0789C453FA}"/>
    <dgm:cxn modelId="{0C1A1BA1-7322-47E3-B692-B4BFF377D8B9}" srcId="{6CC0DC37-DE9F-4D04-9E1F-1B2F4CA45A7A}" destId="{B7C7F8C6-627E-4CE8-9D20-D07DA00DFD08}" srcOrd="1" destOrd="0" parTransId="{A21444CE-2942-454F-8BC9-55BC60D056E2}" sibTransId="{87377E20-B57D-4A0E-A9AA-FF25A15EDC71}"/>
    <dgm:cxn modelId="{F3BB2EC1-72E7-44CC-964E-3DFB3186136A}" srcId="{6CC0DC37-DE9F-4D04-9E1F-1B2F4CA45A7A}" destId="{34F92D36-D9FF-44C2-98C3-36A9F0740FE9}" srcOrd="2" destOrd="0" parTransId="{63D691AF-14F2-4394-98FA-626227315770}" sibTransId="{46BCDFF0-BA5B-491E-AD5C-AEFFDD2C8BAA}"/>
    <dgm:cxn modelId="{1FB09FC1-6C2B-4D66-841B-518AFBF3A9D8}" type="presOf" srcId="{B4248FD9-7551-44E2-B74F-2A8C5EDB9EB1}" destId="{F239C29C-F4FA-4AC5-9FA3-8545B17C5FB0}" srcOrd="0" destOrd="0" presId="urn:microsoft.com/office/officeart/2008/layout/LinedList"/>
    <dgm:cxn modelId="{7D9E4566-DF7C-467A-A9BF-99D469BC17AE}" type="presParOf" srcId="{F239C29C-F4FA-4AC5-9FA3-8545B17C5FB0}" destId="{51B97293-BDBD-412A-B455-A3B89297028D}" srcOrd="0" destOrd="0" presId="urn:microsoft.com/office/officeart/2008/layout/LinedList"/>
    <dgm:cxn modelId="{A31D6013-3CC9-4F36-919B-E5757892344D}" type="presParOf" srcId="{F239C29C-F4FA-4AC5-9FA3-8545B17C5FB0}" destId="{C0384EC5-88DD-4CB2-9FFF-B98A58914035}" srcOrd="1" destOrd="0" presId="urn:microsoft.com/office/officeart/2008/layout/LinedList"/>
    <dgm:cxn modelId="{30BEC727-444F-49EE-B0CE-6EAAB2685D2B}" type="presParOf" srcId="{C0384EC5-88DD-4CB2-9FFF-B98A58914035}" destId="{D07CCDFE-2007-4006-9A08-FF233C3C7C9B}" srcOrd="0" destOrd="0" presId="urn:microsoft.com/office/officeart/2008/layout/LinedList"/>
    <dgm:cxn modelId="{22F7BCEC-9CF2-452A-825D-9F79BDF2C9E3}" type="presParOf" srcId="{C0384EC5-88DD-4CB2-9FFF-B98A58914035}" destId="{AB8230E7-0C29-4E9B-8A6F-7813AE8DF482}" srcOrd="1" destOrd="0" presId="urn:microsoft.com/office/officeart/2008/layout/LinedList"/>
    <dgm:cxn modelId="{60957017-05CF-4087-B830-0414C4997212}" type="presParOf" srcId="{AB8230E7-0C29-4E9B-8A6F-7813AE8DF482}" destId="{4DB9E303-B5E2-449D-9A70-80BF515F0B62}" srcOrd="0" destOrd="0" presId="urn:microsoft.com/office/officeart/2008/layout/LinedList"/>
    <dgm:cxn modelId="{D02ABD96-A841-4E29-82DB-0C189FC6D2CF}" type="presParOf" srcId="{AB8230E7-0C29-4E9B-8A6F-7813AE8DF482}" destId="{C64A8474-4E3F-4DA5-87BD-69613DF77230}" srcOrd="1" destOrd="0" presId="urn:microsoft.com/office/officeart/2008/layout/LinedList"/>
    <dgm:cxn modelId="{96D64B7C-8677-46B1-83FE-5C0F9921F388}" type="presParOf" srcId="{C64A8474-4E3F-4DA5-87BD-69613DF77230}" destId="{870854D6-A1C5-4AB5-BDD6-BE1EB5D2E408}" srcOrd="0" destOrd="0" presId="urn:microsoft.com/office/officeart/2008/layout/LinedList"/>
    <dgm:cxn modelId="{27631027-27CD-48D3-B54D-73A1294DD723}" type="presParOf" srcId="{C64A8474-4E3F-4DA5-87BD-69613DF77230}" destId="{882270F0-B909-4440-99B4-764E8A18632A}" srcOrd="1" destOrd="0" presId="urn:microsoft.com/office/officeart/2008/layout/LinedList"/>
    <dgm:cxn modelId="{6810B4F8-70E5-4E9D-8EEC-EA2143B7D26D}" type="presParOf" srcId="{C64A8474-4E3F-4DA5-87BD-69613DF77230}" destId="{2731A8E6-8124-458C-9498-5D53429BB820}" srcOrd="2" destOrd="0" presId="urn:microsoft.com/office/officeart/2008/layout/LinedList"/>
    <dgm:cxn modelId="{4AF9C0B8-7653-484F-989A-E7AC78510B60}" type="presParOf" srcId="{AB8230E7-0C29-4E9B-8A6F-7813AE8DF482}" destId="{9D9A6982-2769-4D6F-BB7D-83706DA6C275}" srcOrd="2" destOrd="0" presId="urn:microsoft.com/office/officeart/2008/layout/LinedList"/>
    <dgm:cxn modelId="{9AB3965D-A18C-4C74-BBB1-98AC9E7BB6C4}" type="presParOf" srcId="{AB8230E7-0C29-4E9B-8A6F-7813AE8DF482}" destId="{B8785DBD-95AD-4FE1-8AE2-B0F16E1332C1}" srcOrd="3" destOrd="0" presId="urn:microsoft.com/office/officeart/2008/layout/LinedList"/>
    <dgm:cxn modelId="{EAF744D3-0202-4F6E-97A5-A9648B00D9BD}" type="presParOf" srcId="{AB8230E7-0C29-4E9B-8A6F-7813AE8DF482}" destId="{ED7D1B54-E2C6-4827-8517-C713D09A0506}" srcOrd="4" destOrd="0" presId="urn:microsoft.com/office/officeart/2008/layout/LinedList"/>
    <dgm:cxn modelId="{B651C27D-C273-4610-B007-0E80AD605F37}" type="presParOf" srcId="{ED7D1B54-E2C6-4827-8517-C713D09A0506}" destId="{EA394FBD-7510-4E83-B111-C355528A5A98}" srcOrd="0" destOrd="0" presId="urn:microsoft.com/office/officeart/2008/layout/LinedList"/>
    <dgm:cxn modelId="{340BF828-6171-4E7C-8607-30E345E321B4}" type="presParOf" srcId="{ED7D1B54-E2C6-4827-8517-C713D09A0506}" destId="{1E931B74-0BE9-4513-85C5-6AD395B55ADF}" srcOrd="1" destOrd="0" presId="urn:microsoft.com/office/officeart/2008/layout/LinedList"/>
    <dgm:cxn modelId="{FD40D27F-CD65-46F8-8497-176475422613}" type="presParOf" srcId="{ED7D1B54-E2C6-4827-8517-C713D09A0506}" destId="{73C3B724-21A5-44BF-97A6-9D4A51CD8463}" srcOrd="2" destOrd="0" presId="urn:microsoft.com/office/officeart/2008/layout/LinedList"/>
    <dgm:cxn modelId="{0034F206-5679-463E-B643-98C55DEC4A3D}" type="presParOf" srcId="{AB8230E7-0C29-4E9B-8A6F-7813AE8DF482}" destId="{70991995-DA02-4AF1-BC75-9DFE9B89C3B9}" srcOrd="5" destOrd="0" presId="urn:microsoft.com/office/officeart/2008/layout/LinedList"/>
    <dgm:cxn modelId="{D5854903-2D7D-494C-A028-913B8A06AC0F}" type="presParOf" srcId="{AB8230E7-0C29-4E9B-8A6F-7813AE8DF482}" destId="{82CA843C-7499-4742-A3C2-84BFD079C1A2}" srcOrd="6" destOrd="0" presId="urn:microsoft.com/office/officeart/2008/layout/LinedList"/>
    <dgm:cxn modelId="{CACBC79C-5404-41EE-A935-BD0A54388AC8}" type="presParOf" srcId="{AB8230E7-0C29-4E9B-8A6F-7813AE8DF482}" destId="{B44EADD2-380B-46C4-8BC8-3E7F693E0F58}" srcOrd="7" destOrd="0" presId="urn:microsoft.com/office/officeart/2008/layout/LinedList"/>
    <dgm:cxn modelId="{59EA3EC2-7466-43E1-8DB7-1ECC5F56EE4C}" type="presParOf" srcId="{B44EADD2-380B-46C4-8BC8-3E7F693E0F58}" destId="{73EC0366-631B-43ED-8C3A-D4D9DCB902AE}" srcOrd="0" destOrd="0" presId="urn:microsoft.com/office/officeart/2008/layout/LinedList"/>
    <dgm:cxn modelId="{CCE7FBAC-0350-4EF4-B9AE-BB3138BCEE03}" type="presParOf" srcId="{B44EADD2-380B-46C4-8BC8-3E7F693E0F58}" destId="{E4E77DCB-D0D1-4E78-B8A9-3109EAD9136A}" srcOrd="1" destOrd="0" presId="urn:microsoft.com/office/officeart/2008/layout/LinedList"/>
    <dgm:cxn modelId="{CDA63035-1CBF-49B0-BA75-A94EEE983E02}" type="presParOf" srcId="{B44EADD2-380B-46C4-8BC8-3E7F693E0F58}" destId="{4653BEE8-9548-48E2-A2CE-1B402B1F1362}" srcOrd="2" destOrd="0" presId="urn:microsoft.com/office/officeart/2008/layout/LinedList"/>
    <dgm:cxn modelId="{C692799D-2235-4914-855E-8F76D9B937FC}" type="presParOf" srcId="{AB8230E7-0C29-4E9B-8A6F-7813AE8DF482}" destId="{CBA8A0E2-D362-464D-B41F-6710B11D0F8D}" srcOrd="8" destOrd="0" presId="urn:microsoft.com/office/officeart/2008/layout/LinedList"/>
    <dgm:cxn modelId="{26D1485A-6694-4F71-B5F3-8F0F4C1F39EA}" type="presParOf" srcId="{AB8230E7-0C29-4E9B-8A6F-7813AE8DF482}" destId="{0832BB46-9B83-43F3-BB36-2AD53484B4C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E60EC-512C-4CE1-8A1A-9C4399F2856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TZ"/>
        </a:p>
      </dgm:t>
    </dgm:pt>
    <dgm:pt modelId="{338D4DED-0307-4266-B574-CE787DD329D6}">
      <dgm:prSet phldrT="[Text]"/>
      <dgm:spPr/>
      <dgm:t>
        <a:bodyPr/>
        <a:lstStyle/>
        <a:p>
          <a:r>
            <a:rPr lang="en-US" dirty="0">
              <a:solidFill>
                <a:schemeClr val="tx1"/>
              </a:solidFill>
            </a:rPr>
            <a:t>Inadequacy in implementing CD4+ cell count baseline testing</a:t>
          </a:r>
          <a:endParaRPr lang="en-TZ" dirty="0">
            <a:solidFill>
              <a:schemeClr val="tx1"/>
            </a:solidFill>
          </a:endParaRPr>
        </a:p>
      </dgm:t>
    </dgm:pt>
    <dgm:pt modelId="{CE61AB68-C20A-478D-8C5B-070D9DCB032A}" type="parTrans" cxnId="{4D95C1C3-8248-4BE4-AF70-FA8EDAEA28BD}">
      <dgm:prSet/>
      <dgm:spPr/>
      <dgm:t>
        <a:bodyPr/>
        <a:lstStyle/>
        <a:p>
          <a:endParaRPr lang="en-TZ"/>
        </a:p>
      </dgm:t>
    </dgm:pt>
    <dgm:pt modelId="{FE6A9A71-D332-4790-8C15-55F65C468ABE}" type="sibTrans" cxnId="{4D95C1C3-8248-4BE4-AF70-FA8EDAEA28BD}">
      <dgm:prSet/>
      <dgm:spPr/>
      <dgm:t>
        <a:bodyPr/>
        <a:lstStyle/>
        <a:p>
          <a:endParaRPr lang="en-TZ"/>
        </a:p>
      </dgm:t>
    </dgm:pt>
    <dgm:pt modelId="{A1294B78-7B18-4DA1-B950-FFB4E8636478}">
      <dgm:prSet phldrT="[Text]"/>
      <dgm:spPr/>
      <dgm:t>
        <a:bodyPr/>
        <a:lstStyle/>
        <a:p>
          <a:r>
            <a:rPr lang="en-US" dirty="0">
              <a:solidFill>
                <a:schemeClr val="tx1"/>
              </a:solidFill>
            </a:rPr>
            <a:t>Gaps in clinical data continuum cascade for CrAg screening and management</a:t>
          </a:r>
          <a:endParaRPr lang="en-TZ" dirty="0">
            <a:solidFill>
              <a:schemeClr val="tx1"/>
            </a:solidFill>
          </a:endParaRPr>
        </a:p>
      </dgm:t>
    </dgm:pt>
    <dgm:pt modelId="{962DB9C9-7340-431A-9EB9-7EB6AE908C46}" type="parTrans" cxnId="{1A73E0F9-C00C-4201-83DD-C42307F2D347}">
      <dgm:prSet/>
      <dgm:spPr/>
      <dgm:t>
        <a:bodyPr/>
        <a:lstStyle/>
        <a:p>
          <a:endParaRPr lang="en-TZ"/>
        </a:p>
      </dgm:t>
    </dgm:pt>
    <dgm:pt modelId="{B7DE1EE2-89AC-4DC4-BE8E-4DCB0BD81564}" type="sibTrans" cxnId="{1A73E0F9-C00C-4201-83DD-C42307F2D347}">
      <dgm:prSet/>
      <dgm:spPr/>
      <dgm:t>
        <a:bodyPr/>
        <a:lstStyle/>
        <a:p>
          <a:endParaRPr lang="en-TZ"/>
        </a:p>
      </dgm:t>
    </dgm:pt>
    <dgm:pt modelId="{5D5295DF-F000-49A8-A0F4-4F13ED856612}">
      <dgm:prSet phldrT="[Text]"/>
      <dgm:spPr/>
      <dgm:t>
        <a:bodyPr/>
        <a:lstStyle/>
        <a:p>
          <a:r>
            <a:rPr lang="en-US" dirty="0">
              <a:solidFill>
                <a:schemeClr val="tx1"/>
              </a:solidFill>
            </a:rPr>
            <a:t>Absence of Systematic and enhanced process to address quality of  AHD care and continuous tracking of outcome </a:t>
          </a:r>
          <a:endParaRPr lang="en-TZ" dirty="0">
            <a:solidFill>
              <a:schemeClr val="tx1"/>
            </a:solidFill>
          </a:endParaRPr>
        </a:p>
      </dgm:t>
    </dgm:pt>
    <dgm:pt modelId="{BB691B16-9144-489A-87C9-5756F8EAC3A8}" type="parTrans" cxnId="{9D089754-C1C7-43E7-90F2-7BD1F68E471D}">
      <dgm:prSet/>
      <dgm:spPr/>
      <dgm:t>
        <a:bodyPr/>
        <a:lstStyle/>
        <a:p>
          <a:endParaRPr lang="en-TZ"/>
        </a:p>
      </dgm:t>
    </dgm:pt>
    <dgm:pt modelId="{F85BC08B-ED76-42D3-9FE2-C8ED43ED2773}" type="sibTrans" cxnId="{9D089754-C1C7-43E7-90F2-7BD1F68E471D}">
      <dgm:prSet/>
      <dgm:spPr/>
      <dgm:t>
        <a:bodyPr/>
        <a:lstStyle/>
        <a:p>
          <a:endParaRPr lang="en-TZ"/>
        </a:p>
      </dgm:t>
    </dgm:pt>
    <dgm:pt modelId="{EFF69EDC-52E7-4502-86DD-7CDBAC5E5CCB}">
      <dgm:prSet phldrT="[Text]"/>
      <dgm:spPr/>
      <dgm:t>
        <a:bodyPr/>
        <a:lstStyle/>
        <a:p>
          <a:r>
            <a:rPr lang="en-US" dirty="0">
              <a:solidFill>
                <a:schemeClr val="tx1"/>
              </a:solidFill>
            </a:rPr>
            <a:t>Lack of an intensive assessment that maps out AHD cases and documents relevant data of basic needs  </a:t>
          </a:r>
          <a:endParaRPr lang="en-TZ" dirty="0">
            <a:solidFill>
              <a:schemeClr val="tx1"/>
            </a:solidFill>
          </a:endParaRPr>
        </a:p>
      </dgm:t>
    </dgm:pt>
    <dgm:pt modelId="{E4A0EE69-3AE9-4B62-B7C4-3FBFE83219CA}" type="parTrans" cxnId="{2E7DA405-1406-409C-935B-AF5BBEE417E0}">
      <dgm:prSet/>
      <dgm:spPr/>
      <dgm:t>
        <a:bodyPr/>
        <a:lstStyle/>
        <a:p>
          <a:endParaRPr lang="en-TZ"/>
        </a:p>
      </dgm:t>
    </dgm:pt>
    <dgm:pt modelId="{F76BF564-788D-4A79-95E5-5E4C4D4F471F}" type="sibTrans" cxnId="{2E7DA405-1406-409C-935B-AF5BBEE417E0}">
      <dgm:prSet/>
      <dgm:spPr/>
      <dgm:t>
        <a:bodyPr/>
        <a:lstStyle/>
        <a:p>
          <a:endParaRPr lang="en-TZ"/>
        </a:p>
      </dgm:t>
    </dgm:pt>
    <dgm:pt modelId="{30432D04-B908-459D-B090-EABCD2C50841}">
      <dgm:prSet phldrT="[Text]"/>
      <dgm:spPr/>
      <dgm:t>
        <a:bodyPr/>
        <a:lstStyle/>
        <a:p>
          <a:r>
            <a:rPr lang="en-GB" dirty="0">
              <a:solidFill>
                <a:schemeClr val="tx1"/>
              </a:solidFill>
            </a:rPr>
            <a:t>Inadequate commodities for both treatment and other socio-economic needs</a:t>
          </a:r>
          <a:endParaRPr lang="en-TZ" dirty="0">
            <a:solidFill>
              <a:schemeClr val="tx1"/>
            </a:solidFill>
          </a:endParaRPr>
        </a:p>
      </dgm:t>
    </dgm:pt>
    <dgm:pt modelId="{0667822F-A884-4BAC-8499-E241260AAF26}" type="parTrans" cxnId="{3219930B-1756-42BF-AF1D-7EB620BC842E}">
      <dgm:prSet/>
      <dgm:spPr/>
      <dgm:t>
        <a:bodyPr/>
        <a:lstStyle/>
        <a:p>
          <a:endParaRPr lang="en-TZ"/>
        </a:p>
      </dgm:t>
    </dgm:pt>
    <dgm:pt modelId="{5764E603-6EC7-4474-BCA0-416AB52031DB}" type="sibTrans" cxnId="{3219930B-1756-42BF-AF1D-7EB620BC842E}">
      <dgm:prSet/>
      <dgm:spPr/>
      <dgm:t>
        <a:bodyPr/>
        <a:lstStyle/>
        <a:p>
          <a:endParaRPr lang="en-TZ"/>
        </a:p>
      </dgm:t>
    </dgm:pt>
    <dgm:pt modelId="{050E0D73-7A22-4C3D-9A4E-4BF922A50C55}">
      <dgm:prSet/>
      <dgm:spPr/>
      <dgm:t>
        <a:bodyPr/>
        <a:lstStyle/>
        <a:p>
          <a:r>
            <a:rPr lang="en-GB" dirty="0">
              <a:solidFill>
                <a:schemeClr val="tx1"/>
              </a:solidFill>
            </a:rPr>
            <a:t>Fewer partners supporting AHD cases </a:t>
          </a:r>
        </a:p>
      </dgm:t>
    </dgm:pt>
    <dgm:pt modelId="{38B5A8E6-8957-4425-848B-EC75954A39CD}" type="parTrans" cxnId="{CD007EBD-C655-4E07-B7F3-846CF24AB547}">
      <dgm:prSet/>
      <dgm:spPr/>
      <dgm:t>
        <a:bodyPr/>
        <a:lstStyle/>
        <a:p>
          <a:endParaRPr lang="en-TZ"/>
        </a:p>
      </dgm:t>
    </dgm:pt>
    <dgm:pt modelId="{D12BC95B-8BA2-4F45-B9CF-87641966784B}" type="sibTrans" cxnId="{CD007EBD-C655-4E07-B7F3-846CF24AB547}">
      <dgm:prSet/>
      <dgm:spPr/>
      <dgm:t>
        <a:bodyPr/>
        <a:lstStyle/>
        <a:p>
          <a:endParaRPr lang="en-TZ"/>
        </a:p>
      </dgm:t>
    </dgm:pt>
    <dgm:pt modelId="{FE5D3432-495C-42E0-99D9-74401CBAE020}" type="pres">
      <dgm:prSet presAssocID="{C5DE60EC-512C-4CE1-8A1A-9C4399F28562}" presName="diagram" presStyleCnt="0">
        <dgm:presLayoutVars>
          <dgm:dir/>
          <dgm:resizeHandles val="exact"/>
        </dgm:presLayoutVars>
      </dgm:prSet>
      <dgm:spPr/>
    </dgm:pt>
    <dgm:pt modelId="{346CDBF5-06F0-4BB4-BB98-5405853C2328}" type="pres">
      <dgm:prSet presAssocID="{338D4DED-0307-4266-B574-CE787DD329D6}" presName="node" presStyleLbl="node1" presStyleIdx="0" presStyleCnt="6">
        <dgm:presLayoutVars>
          <dgm:bulletEnabled val="1"/>
        </dgm:presLayoutVars>
      </dgm:prSet>
      <dgm:spPr/>
    </dgm:pt>
    <dgm:pt modelId="{3910A000-2A48-4F28-B836-10465519B835}" type="pres">
      <dgm:prSet presAssocID="{FE6A9A71-D332-4790-8C15-55F65C468ABE}" presName="sibTrans" presStyleCnt="0"/>
      <dgm:spPr/>
    </dgm:pt>
    <dgm:pt modelId="{521B3078-4A2E-400D-B076-7B602C2F7090}" type="pres">
      <dgm:prSet presAssocID="{A1294B78-7B18-4DA1-B950-FFB4E8636478}" presName="node" presStyleLbl="node1" presStyleIdx="1" presStyleCnt="6">
        <dgm:presLayoutVars>
          <dgm:bulletEnabled val="1"/>
        </dgm:presLayoutVars>
      </dgm:prSet>
      <dgm:spPr/>
    </dgm:pt>
    <dgm:pt modelId="{F3FEDA32-6F0B-420A-A0DC-E9301877A47E}" type="pres">
      <dgm:prSet presAssocID="{B7DE1EE2-89AC-4DC4-BE8E-4DCB0BD81564}" presName="sibTrans" presStyleCnt="0"/>
      <dgm:spPr/>
    </dgm:pt>
    <dgm:pt modelId="{F829CD6B-CBEE-4EB3-9D03-C3C0FDF3B909}" type="pres">
      <dgm:prSet presAssocID="{5D5295DF-F000-49A8-A0F4-4F13ED856612}" presName="node" presStyleLbl="node1" presStyleIdx="2" presStyleCnt="6">
        <dgm:presLayoutVars>
          <dgm:bulletEnabled val="1"/>
        </dgm:presLayoutVars>
      </dgm:prSet>
      <dgm:spPr/>
    </dgm:pt>
    <dgm:pt modelId="{EED0A88F-7E83-447E-BD18-B0B197B7201C}" type="pres">
      <dgm:prSet presAssocID="{F85BC08B-ED76-42D3-9FE2-C8ED43ED2773}" presName="sibTrans" presStyleCnt="0"/>
      <dgm:spPr/>
    </dgm:pt>
    <dgm:pt modelId="{2B8921BF-7CC0-490A-B310-EFD018651A72}" type="pres">
      <dgm:prSet presAssocID="{EFF69EDC-52E7-4502-86DD-7CDBAC5E5CCB}" presName="node" presStyleLbl="node1" presStyleIdx="3" presStyleCnt="6" custScaleY="113498" custLinFactNeighborX="2237" custLinFactNeighborY="-2928">
        <dgm:presLayoutVars>
          <dgm:bulletEnabled val="1"/>
        </dgm:presLayoutVars>
      </dgm:prSet>
      <dgm:spPr/>
    </dgm:pt>
    <dgm:pt modelId="{150496EF-324D-4523-A492-BEC1754CD2F1}" type="pres">
      <dgm:prSet presAssocID="{F76BF564-788D-4A79-95E5-5E4C4D4F471F}" presName="sibTrans" presStyleCnt="0"/>
      <dgm:spPr/>
    </dgm:pt>
    <dgm:pt modelId="{D22B2F15-14CA-4AB9-931F-01C07113236B}" type="pres">
      <dgm:prSet presAssocID="{30432D04-B908-459D-B090-EABCD2C50841}" presName="node" presStyleLbl="node1" presStyleIdx="4" presStyleCnt="6">
        <dgm:presLayoutVars>
          <dgm:bulletEnabled val="1"/>
        </dgm:presLayoutVars>
      </dgm:prSet>
      <dgm:spPr/>
    </dgm:pt>
    <dgm:pt modelId="{C7CB9D5A-B13B-4DC1-A0BC-9A025C116AA4}" type="pres">
      <dgm:prSet presAssocID="{5764E603-6EC7-4474-BCA0-416AB52031DB}" presName="sibTrans" presStyleCnt="0"/>
      <dgm:spPr/>
    </dgm:pt>
    <dgm:pt modelId="{5A293C34-5396-4387-97F5-49BAA1C889BE}" type="pres">
      <dgm:prSet presAssocID="{050E0D73-7A22-4C3D-9A4E-4BF922A50C55}" presName="node" presStyleLbl="node1" presStyleIdx="5" presStyleCnt="6">
        <dgm:presLayoutVars>
          <dgm:bulletEnabled val="1"/>
        </dgm:presLayoutVars>
      </dgm:prSet>
      <dgm:spPr/>
    </dgm:pt>
  </dgm:ptLst>
  <dgm:cxnLst>
    <dgm:cxn modelId="{2E7DA405-1406-409C-935B-AF5BBEE417E0}" srcId="{C5DE60EC-512C-4CE1-8A1A-9C4399F28562}" destId="{EFF69EDC-52E7-4502-86DD-7CDBAC5E5CCB}" srcOrd="3" destOrd="0" parTransId="{E4A0EE69-3AE9-4B62-B7C4-3FBFE83219CA}" sibTransId="{F76BF564-788D-4A79-95E5-5E4C4D4F471F}"/>
    <dgm:cxn modelId="{B7555709-7ED8-43BD-919D-3916991ACE02}" type="presOf" srcId="{338D4DED-0307-4266-B574-CE787DD329D6}" destId="{346CDBF5-06F0-4BB4-BB98-5405853C2328}" srcOrd="0" destOrd="0" presId="urn:microsoft.com/office/officeart/2005/8/layout/default"/>
    <dgm:cxn modelId="{3219930B-1756-42BF-AF1D-7EB620BC842E}" srcId="{C5DE60EC-512C-4CE1-8A1A-9C4399F28562}" destId="{30432D04-B908-459D-B090-EABCD2C50841}" srcOrd="4" destOrd="0" parTransId="{0667822F-A884-4BAC-8499-E241260AAF26}" sibTransId="{5764E603-6EC7-4474-BCA0-416AB52031DB}"/>
    <dgm:cxn modelId="{F130C727-8521-48E7-BD4A-5A3C35A0CD90}" type="presOf" srcId="{C5DE60EC-512C-4CE1-8A1A-9C4399F28562}" destId="{FE5D3432-495C-42E0-99D9-74401CBAE020}" srcOrd="0" destOrd="0" presId="urn:microsoft.com/office/officeart/2005/8/layout/default"/>
    <dgm:cxn modelId="{9D089754-C1C7-43E7-90F2-7BD1F68E471D}" srcId="{C5DE60EC-512C-4CE1-8A1A-9C4399F28562}" destId="{5D5295DF-F000-49A8-A0F4-4F13ED856612}" srcOrd="2" destOrd="0" parTransId="{BB691B16-9144-489A-87C9-5756F8EAC3A8}" sibTransId="{F85BC08B-ED76-42D3-9FE2-C8ED43ED2773}"/>
    <dgm:cxn modelId="{E945A462-9671-4FEC-ADFA-1C6A6DEC6E13}" type="presOf" srcId="{050E0D73-7A22-4C3D-9A4E-4BF922A50C55}" destId="{5A293C34-5396-4387-97F5-49BAA1C889BE}" srcOrd="0" destOrd="0" presId="urn:microsoft.com/office/officeart/2005/8/layout/default"/>
    <dgm:cxn modelId="{CD007EBD-C655-4E07-B7F3-846CF24AB547}" srcId="{C5DE60EC-512C-4CE1-8A1A-9C4399F28562}" destId="{050E0D73-7A22-4C3D-9A4E-4BF922A50C55}" srcOrd="5" destOrd="0" parTransId="{38B5A8E6-8957-4425-848B-EC75954A39CD}" sibTransId="{D12BC95B-8BA2-4F45-B9CF-87641966784B}"/>
    <dgm:cxn modelId="{672681C1-B5F5-44CA-A333-D91AAF0233B9}" type="presOf" srcId="{EFF69EDC-52E7-4502-86DD-7CDBAC5E5CCB}" destId="{2B8921BF-7CC0-490A-B310-EFD018651A72}" srcOrd="0" destOrd="0" presId="urn:microsoft.com/office/officeart/2005/8/layout/default"/>
    <dgm:cxn modelId="{4D95C1C3-8248-4BE4-AF70-FA8EDAEA28BD}" srcId="{C5DE60EC-512C-4CE1-8A1A-9C4399F28562}" destId="{338D4DED-0307-4266-B574-CE787DD329D6}" srcOrd="0" destOrd="0" parTransId="{CE61AB68-C20A-478D-8C5B-070D9DCB032A}" sibTransId="{FE6A9A71-D332-4790-8C15-55F65C468ABE}"/>
    <dgm:cxn modelId="{382AB2CA-54FE-48FF-954B-3B536DD4FA7B}" type="presOf" srcId="{5D5295DF-F000-49A8-A0F4-4F13ED856612}" destId="{F829CD6B-CBEE-4EB3-9D03-C3C0FDF3B909}" srcOrd="0" destOrd="0" presId="urn:microsoft.com/office/officeart/2005/8/layout/default"/>
    <dgm:cxn modelId="{5179CDE5-1EEE-43C4-BC2A-9DF9734A7546}" type="presOf" srcId="{A1294B78-7B18-4DA1-B950-FFB4E8636478}" destId="{521B3078-4A2E-400D-B076-7B602C2F7090}" srcOrd="0" destOrd="0" presId="urn:microsoft.com/office/officeart/2005/8/layout/default"/>
    <dgm:cxn modelId="{1A73E0F9-C00C-4201-83DD-C42307F2D347}" srcId="{C5DE60EC-512C-4CE1-8A1A-9C4399F28562}" destId="{A1294B78-7B18-4DA1-B950-FFB4E8636478}" srcOrd="1" destOrd="0" parTransId="{962DB9C9-7340-431A-9EB9-7EB6AE908C46}" sibTransId="{B7DE1EE2-89AC-4DC4-BE8E-4DCB0BD81564}"/>
    <dgm:cxn modelId="{74B1E9FA-2C90-4A31-8818-D267DCD2EB58}" type="presOf" srcId="{30432D04-B908-459D-B090-EABCD2C50841}" destId="{D22B2F15-14CA-4AB9-931F-01C07113236B}" srcOrd="0" destOrd="0" presId="urn:microsoft.com/office/officeart/2005/8/layout/default"/>
    <dgm:cxn modelId="{546B2BE4-2A56-405B-82D3-D1C2D9FD460C}" type="presParOf" srcId="{FE5D3432-495C-42E0-99D9-74401CBAE020}" destId="{346CDBF5-06F0-4BB4-BB98-5405853C2328}" srcOrd="0" destOrd="0" presId="urn:microsoft.com/office/officeart/2005/8/layout/default"/>
    <dgm:cxn modelId="{EE72DB55-F339-41CC-8127-FF53FDCF306B}" type="presParOf" srcId="{FE5D3432-495C-42E0-99D9-74401CBAE020}" destId="{3910A000-2A48-4F28-B836-10465519B835}" srcOrd="1" destOrd="0" presId="urn:microsoft.com/office/officeart/2005/8/layout/default"/>
    <dgm:cxn modelId="{26897649-8435-498A-BFB3-7278A29502F3}" type="presParOf" srcId="{FE5D3432-495C-42E0-99D9-74401CBAE020}" destId="{521B3078-4A2E-400D-B076-7B602C2F7090}" srcOrd="2" destOrd="0" presId="urn:microsoft.com/office/officeart/2005/8/layout/default"/>
    <dgm:cxn modelId="{5365698F-98B5-4530-92E1-5B592A2748E6}" type="presParOf" srcId="{FE5D3432-495C-42E0-99D9-74401CBAE020}" destId="{F3FEDA32-6F0B-420A-A0DC-E9301877A47E}" srcOrd="3" destOrd="0" presId="urn:microsoft.com/office/officeart/2005/8/layout/default"/>
    <dgm:cxn modelId="{E0A2E61E-DD67-4F1C-B514-F6DBF79C84FD}" type="presParOf" srcId="{FE5D3432-495C-42E0-99D9-74401CBAE020}" destId="{F829CD6B-CBEE-4EB3-9D03-C3C0FDF3B909}" srcOrd="4" destOrd="0" presId="urn:microsoft.com/office/officeart/2005/8/layout/default"/>
    <dgm:cxn modelId="{F9062A07-066A-4BF7-8134-69BADDF863E4}" type="presParOf" srcId="{FE5D3432-495C-42E0-99D9-74401CBAE020}" destId="{EED0A88F-7E83-447E-BD18-B0B197B7201C}" srcOrd="5" destOrd="0" presId="urn:microsoft.com/office/officeart/2005/8/layout/default"/>
    <dgm:cxn modelId="{D1B2A31F-99CA-424F-99A4-546D229DEF04}" type="presParOf" srcId="{FE5D3432-495C-42E0-99D9-74401CBAE020}" destId="{2B8921BF-7CC0-490A-B310-EFD018651A72}" srcOrd="6" destOrd="0" presId="urn:microsoft.com/office/officeart/2005/8/layout/default"/>
    <dgm:cxn modelId="{995064E9-C516-44F0-B1EC-76781631A609}" type="presParOf" srcId="{FE5D3432-495C-42E0-99D9-74401CBAE020}" destId="{150496EF-324D-4523-A492-BEC1754CD2F1}" srcOrd="7" destOrd="0" presId="urn:microsoft.com/office/officeart/2005/8/layout/default"/>
    <dgm:cxn modelId="{04C9F58C-E451-4822-A636-7577A6170A31}" type="presParOf" srcId="{FE5D3432-495C-42E0-99D9-74401CBAE020}" destId="{D22B2F15-14CA-4AB9-931F-01C07113236B}" srcOrd="8" destOrd="0" presId="urn:microsoft.com/office/officeart/2005/8/layout/default"/>
    <dgm:cxn modelId="{0E8C6920-3558-45D4-967E-99F17680D78D}" type="presParOf" srcId="{FE5D3432-495C-42E0-99D9-74401CBAE020}" destId="{C7CB9D5A-B13B-4DC1-A0BC-9A025C116AA4}" srcOrd="9" destOrd="0" presId="urn:microsoft.com/office/officeart/2005/8/layout/default"/>
    <dgm:cxn modelId="{DAE120EC-B866-4AFB-8F20-D0EDAD9C47F7}" type="presParOf" srcId="{FE5D3432-495C-42E0-99D9-74401CBAE020}" destId="{5A293C34-5396-4387-97F5-49BAA1C889B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CB0002-91E7-41D2-ADBD-D8957490A0D0}"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TZ"/>
        </a:p>
      </dgm:t>
    </dgm:pt>
    <dgm:pt modelId="{B0D0B83A-9AD7-4F98-9578-B4F5E8F67A3C}">
      <dgm:prSet phldrT="[Text]"/>
      <dgm:spPr/>
      <dgm:t>
        <a:bodyPr/>
        <a:lstStyle/>
        <a:p>
          <a:r>
            <a:rPr lang="en-US" dirty="0">
              <a:solidFill>
                <a:schemeClr val="tx1"/>
              </a:solidFill>
            </a:rPr>
            <a:t>Provide quality AHD care through sustainable availability of AHD commodities.</a:t>
          </a:r>
          <a:endParaRPr lang="en-TZ" dirty="0">
            <a:solidFill>
              <a:schemeClr val="tx1"/>
            </a:solidFill>
          </a:endParaRPr>
        </a:p>
      </dgm:t>
    </dgm:pt>
    <dgm:pt modelId="{67D6850B-DB8E-420C-925D-8E721D697564}" type="parTrans" cxnId="{F821E3A6-1BC0-49A6-9ECB-55CC6519D3A8}">
      <dgm:prSet/>
      <dgm:spPr/>
      <dgm:t>
        <a:bodyPr/>
        <a:lstStyle/>
        <a:p>
          <a:endParaRPr lang="en-TZ"/>
        </a:p>
      </dgm:t>
    </dgm:pt>
    <dgm:pt modelId="{EBE99779-FCF3-42C3-AE19-B0ECFD2A789E}" type="sibTrans" cxnId="{F821E3A6-1BC0-49A6-9ECB-55CC6519D3A8}">
      <dgm:prSet/>
      <dgm:spPr/>
      <dgm:t>
        <a:bodyPr/>
        <a:lstStyle/>
        <a:p>
          <a:endParaRPr lang="en-TZ"/>
        </a:p>
      </dgm:t>
    </dgm:pt>
    <dgm:pt modelId="{1DAEBECD-EA20-4E1F-8E48-F5E74E68DE4B}">
      <dgm:prSet phldrT="[Text]"/>
      <dgm:spPr/>
      <dgm:t>
        <a:bodyPr/>
        <a:lstStyle/>
        <a:p>
          <a:r>
            <a:rPr lang="en-US" dirty="0">
              <a:solidFill>
                <a:schemeClr val="tx1"/>
              </a:solidFill>
            </a:rPr>
            <a:t>Invest in robust M&amp;E to enable data driven intervention and setting of AHD targets, AHD Dashboard.</a:t>
          </a:r>
          <a:endParaRPr lang="en-TZ" dirty="0">
            <a:solidFill>
              <a:schemeClr val="tx1"/>
            </a:solidFill>
          </a:endParaRPr>
        </a:p>
      </dgm:t>
    </dgm:pt>
    <dgm:pt modelId="{8004EF0E-0481-4EC2-BDC6-049057EE5B95}" type="parTrans" cxnId="{4F83FF95-ECFA-48F1-9467-3939AD3A65F6}">
      <dgm:prSet/>
      <dgm:spPr/>
      <dgm:t>
        <a:bodyPr/>
        <a:lstStyle/>
        <a:p>
          <a:endParaRPr lang="en-TZ"/>
        </a:p>
      </dgm:t>
    </dgm:pt>
    <dgm:pt modelId="{BF1A0913-5BE4-4ABD-97FB-755374DDE128}" type="sibTrans" cxnId="{4F83FF95-ECFA-48F1-9467-3939AD3A65F6}">
      <dgm:prSet/>
      <dgm:spPr/>
      <dgm:t>
        <a:bodyPr/>
        <a:lstStyle/>
        <a:p>
          <a:endParaRPr lang="en-TZ"/>
        </a:p>
      </dgm:t>
    </dgm:pt>
    <dgm:pt modelId="{1198DFA1-9CF1-4A81-9BA3-F0C57A8048C4}">
      <dgm:prSet phldrT="[Text]"/>
      <dgm:spPr/>
      <dgm:t>
        <a:bodyPr/>
        <a:lstStyle/>
        <a:p>
          <a:r>
            <a:rPr lang="en-US" dirty="0">
              <a:solidFill>
                <a:schemeClr val="tx1"/>
              </a:solidFill>
            </a:rPr>
            <a:t>Engage CBHS to ensure continuous monitoring of adherence. </a:t>
          </a:r>
          <a:endParaRPr lang="en-TZ" dirty="0">
            <a:solidFill>
              <a:schemeClr val="tx1"/>
            </a:solidFill>
          </a:endParaRPr>
        </a:p>
      </dgm:t>
    </dgm:pt>
    <dgm:pt modelId="{09D8A1D2-6326-4229-831A-2E516A1890FC}" type="parTrans" cxnId="{CB47D884-2C4A-4382-8982-97EA9C3E3862}">
      <dgm:prSet/>
      <dgm:spPr/>
      <dgm:t>
        <a:bodyPr/>
        <a:lstStyle/>
        <a:p>
          <a:endParaRPr lang="en-TZ"/>
        </a:p>
      </dgm:t>
    </dgm:pt>
    <dgm:pt modelId="{54B78F7F-1A12-48B8-AC4E-6502D4CD23FD}" type="sibTrans" cxnId="{CB47D884-2C4A-4382-8982-97EA9C3E3862}">
      <dgm:prSet/>
      <dgm:spPr/>
      <dgm:t>
        <a:bodyPr/>
        <a:lstStyle/>
        <a:p>
          <a:endParaRPr lang="en-TZ"/>
        </a:p>
      </dgm:t>
    </dgm:pt>
    <dgm:pt modelId="{191F3CA0-0FE5-4CED-85FA-3E465669975A}">
      <dgm:prSet phldrT="[Text]"/>
      <dgm:spPr/>
      <dgm:t>
        <a:bodyPr/>
        <a:lstStyle/>
        <a:p>
          <a:r>
            <a:rPr lang="en-US" dirty="0">
              <a:solidFill>
                <a:schemeClr val="tx1"/>
              </a:solidFill>
            </a:rPr>
            <a:t>Systematic and enhanced cohort process.</a:t>
          </a:r>
          <a:endParaRPr lang="en-TZ" dirty="0">
            <a:solidFill>
              <a:schemeClr val="tx1"/>
            </a:solidFill>
          </a:endParaRPr>
        </a:p>
      </dgm:t>
    </dgm:pt>
    <dgm:pt modelId="{7705CC4A-A826-4E6A-A5CD-97458F3E7C85}" type="parTrans" cxnId="{9781D513-107F-478B-8735-04A1C176F69B}">
      <dgm:prSet/>
      <dgm:spPr/>
      <dgm:t>
        <a:bodyPr/>
        <a:lstStyle/>
        <a:p>
          <a:endParaRPr lang="en-TZ"/>
        </a:p>
      </dgm:t>
    </dgm:pt>
    <dgm:pt modelId="{174FC34A-3141-43A3-8212-92492E640578}" type="sibTrans" cxnId="{9781D513-107F-478B-8735-04A1C176F69B}">
      <dgm:prSet/>
      <dgm:spPr/>
      <dgm:t>
        <a:bodyPr/>
        <a:lstStyle/>
        <a:p>
          <a:endParaRPr lang="en-TZ"/>
        </a:p>
      </dgm:t>
    </dgm:pt>
    <dgm:pt modelId="{B733D5E3-0DDD-421A-B031-6F67A8F25276}">
      <dgm:prSet phldrT="[Text]"/>
      <dgm:spPr/>
      <dgm:t>
        <a:bodyPr/>
        <a:lstStyle/>
        <a:p>
          <a:r>
            <a:rPr lang="en-US" dirty="0">
              <a:solidFill>
                <a:schemeClr val="tx1"/>
              </a:solidFill>
            </a:rPr>
            <a:t>Review existing policies to realize gaps within current policies and guidelines, develop special package of care and mobilize resources for AHD response</a:t>
          </a:r>
          <a:endParaRPr lang="en-TZ" dirty="0">
            <a:solidFill>
              <a:schemeClr val="tx1"/>
            </a:solidFill>
          </a:endParaRPr>
        </a:p>
      </dgm:t>
    </dgm:pt>
    <dgm:pt modelId="{A434490D-12E1-4BE1-B3F2-0222747A6635}" type="parTrans" cxnId="{7F2A331D-EE1E-4910-A412-AE7D696D9861}">
      <dgm:prSet/>
      <dgm:spPr/>
    </dgm:pt>
    <dgm:pt modelId="{6056B74D-7A99-444F-852C-355539841625}" type="sibTrans" cxnId="{7F2A331D-EE1E-4910-A412-AE7D696D9861}">
      <dgm:prSet/>
      <dgm:spPr/>
    </dgm:pt>
    <dgm:pt modelId="{576EA4AA-78C8-40F9-B646-377AF0E65E2F}" type="pres">
      <dgm:prSet presAssocID="{1ECB0002-91E7-41D2-ADBD-D8957490A0D0}" presName="Name0" presStyleCnt="0">
        <dgm:presLayoutVars>
          <dgm:chMax val="7"/>
          <dgm:chPref val="7"/>
          <dgm:dir/>
        </dgm:presLayoutVars>
      </dgm:prSet>
      <dgm:spPr/>
    </dgm:pt>
    <dgm:pt modelId="{12DC8334-5F79-4357-883E-725C07D13AE3}" type="pres">
      <dgm:prSet presAssocID="{1ECB0002-91E7-41D2-ADBD-D8957490A0D0}" presName="Name1" presStyleCnt="0"/>
      <dgm:spPr/>
    </dgm:pt>
    <dgm:pt modelId="{F69D7D94-F7F8-482D-82A8-B20BA6B16B70}" type="pres">
      <dgm:prSet presAssocID="{1ECB0002-91E7-41D2-ADBD-D8957490A0D0}" presName="cycle" presStyleCnt="0"/>
      <dgm:spPr/>
    </dgm:pt>
    <dgm:pt modelId="{250408E9-EFCD-4E8A-B8CD-9722E1105E81}" type="pres">
      <dgm:prSet presAssocID="{1ECB0002-91E7-41D2-ADBD-D8957490A0D0}" presName="srcNode" presStyleLbl="node1" presStyleIdx="0" presStyleCnt="5"/>
      <dgm:spPr/>
    </dgm:pt>
    <dgm:pt modelId="{DE7AD88A-95A9-4E42-AD65-48C819BEF2F1}" type="pres">
      <dgm:prSet presAssocID="{1ECB0002-91E7-41D2-ADBD-D8957490A0D0}" presName="conn" presStyleLbl="parChTrans1D2" presStyleIdx="0" presStyleCnt="1"/>
      <dgm:spPr/>
    </dgm:pt>
    <dgm:pt modelId="{94475322-0C5F-470A-8998-90F740CAA812}" type="pres">
      <dgm:prSet presAssocID="{1ECB0002-91E7-41D2-ADBD-D8957490A0D0}" presName="extraNode" presStyleLbl="node1" presStyleIdx="0" presStyleCnt="5"/>
      <dgm:spPr/>
    </dgm:pt>
    <dgm:pt modelId="{8F437FC1-9425-4CB3-A810-EC0A135EFFEA}" type="pres">
      <dgm:prSet presAssocID="{1ECB0002-91E7-41D2-ADBD-D8957490A0D0}" presName="dstNode" presStyleLbl="node1" presStyleIdx="0" presStyleCnt="5"/>
      <dgm:spPr/>
    </dgm:pt>
    <dgm:pt modelId="{4164CF2E-F23C-4BAB-966C-D5ADAB9006AA}" type="pres">
      <dgm:prSet presAssocID="{B0D0B83A-9AD7-4F98-9578-B4F5E8F67A3C}" presName="text_1" presStyleLbl="node1" presStyleIdx="0" presStyleCnt="5">
        <dgm:presLayoutVars>
          <dgm:bulletEnabled val="1"/>
        </dgm:presLayoutVars>
      </dgm:prSet>
      <dgm:spPr/>
    </dgm:pt>
    <dgm:pt modelId="{E528C641-A237-4A34-B8D9-2BCEB9DEF9C8}" type="pres">
      <dgm:prSet presAssocID="{B0D0B83A-9AD7-4F98-9578-B4F5E8F67A3C}" presName="accent_1" presStyleCnt="0"/>
      <dgm:spPr/>
    </dgm:pt>
    <dgm:pt modelId="{50BE800C-A79D-405B-969E-F433A1E00E9D}" type="pres">
      <dgm:prSet presAssocID="{B0D0B83A-9AD7-4F98-9578-B4F5E8F67A3C}" presName="accentRepeatNode" presStyleLbl="solidFgAcc1" presStyleIdx="0" presStyleCnt="5" custScaleX="89539"/>
      <dgm:spPr>
        <a:blipFill rotWithShape="0">
          <a:blip xmlns:r="http://schemas.openxmlformats.org/officeDocument/2006/relationships" r:embed="rId1"/>
          <a:srcRect/>
          <a:stretch>
            <a:fillRect t="-4000" b="-4000"/>
          </a:stretch>
        </a:blipFill>
      </dgm:spPr>
    </dgm:pt>
    <dgm:pt modelId="{F9F83CE7-D11A-44F8-B2D7-F475D1D2BDBB}" type="pres">
      <dgm:prSet presAssocID="{1DAEBECD-EA20-4E1F-8E48-F5E74E68DE4B}" presName="text_2" presStyleLbl="node1" presStyleIdx="1" presStyleCnt="5">
        <dgm:presLayoutVars>
          <dgm:bulletEnabled val="1"/>
        </dgm:presLayoutVars>
      </dgm:prSet>
      <dgm:spPr/>
    </dgm:pt>
    <dgm:pt modelId="{5EAE8D92-3A2A-43CA-A9BB-8E3CB6D52084}" type="pres">
      <dgm:prSet presAssocID="{1DAEBECD-EA20-4E1F-8E48-F5E74E68DE4B}" presName="accent_2" presStyleCnt="0"/>
      <dgm:spPr/>
    </dgm:pt>
    <dgm:pt modelId="{4D2BC5E5-9B0F-45FD-8001-F45519C9FB3B}" type="pres">
      <dgm:prSet presAssocID="{1DAEBECD-EA20-4E1F-8E48-F5E74E68DE4B}" presName="accentRepeatNode" presStyleLbl="solidFgAcc1" presStyleIdx="1" presStyleCnt="5"/>
      <dgm:spPr>
        <a:blipFill rotWithShape="0">
          <a:blip xmlns:r="http://schemas.openxmlformats.org/officeDocument/2006/relationships" r:embed="rId2"/>
          <a:srcRect/>
          <a:stretch>
            <a:fillRect l="-6000" r="-6000"/>
          </a:stretch>
        </a:blipFill>
      </dgm:spPr>
    </dgm:pt>
    <dgm:pt modelId="{5E4C6BA0-9DF9-40C6-8BB2-6074D08F93C0}" type="pres">
      <dgm:prSet presAssocID="{1198DFA1-9CF1-4A81-9BA3-F0C57A8048C4}" presName="text_3" presStyleLbl="node1" presStyleIdx="2" presStyleCnt="5">
        <dgm:presLayoutVars>
          <dgm:bulletEnabled val="1"/>
        </dgm:presLayoutVars>
      </dgm:prSet>
      <dgm:spPr/>
    </dgm:pt>
    <dgm:pt modelId="{17379D51-C533-4D57-8B4E-7C215E66EA5F}" type="pres">
      <dgm:prSet presAssocID="{1198DFA1-9CF1-4A81-9BA3-F0C57A8048C4}" presName="accent_3" presStyleCnt="0"/>
      <dgm:spPr/>
    </dgm:pt>
    <dgm:pt modelId="{A01F491B-D71E-4C69-AE8F-1DA5DB0F1C47}" type="pres">
      <dgm:prSet presAssocID="{1198DFA1-9CF1-4A81-9BA3-F0C57A8048C4}" presName="accentRepeatNode" presStyleLbl="solidFgAcc1" presStyleIdx="2" presStyleCnt="5" custScaleX="82457"/>
      <dgm:spPr>
        <a:blipFill rotWithShape="0">
          <a:blip xmlns:r="http://schemas.openxmlformats.org/officeDocument/2006/relationships" r:embed="rId3"/>
          <a:srcRect/>
          <a:stretch>
            <a:fillRect t="-1000" b="-1000"/>
          </a:stretch>
        </a:blipFill>
      </dgm:spPr>
    </dgm:pt>
    <dgm:pt modelId="{F728E5E9-07A1-43C0-B531-DF2CB98A8819}" type="pres">
      <dgm:prSet presAssocID="{191F3CA0-0FE5-4CED-85FA-3E465669975A}" presName="text_4" presStyleLbl="node1" presStyleIdx="3" presStyleCnt="5">
        <dgm:presLayoutVars>
          <dgm:bulletEnabled val="1"/>
        </dgm:presLayoutVars>
      </dgm:prSet>
      <dgm:spPr/>
    </dgm:pt>
    <dgm:pt modelId="{E33F53C1-8978-4685-AB69-0CB73005F080}" type="pres">
      <dgm:prSet presAssocID="{191F3CA0-0FE5-4CED-85FA-3E465669975A}" presName="accent_4" presStyleCnt="0"/>
      <dgm:spPr/>
    </dgm:pt>
    <dgm:pt modelId="{DD7B09CD-F20D-43B2-9AF3-954B86BB3419}" type="pres">
      <dgm:prSet presAssocID="{191F3CA0-0FE5-4CED-85FA-3E465669975A}" presName="accentRepeatNode" presStyleLbl="solidFgAcc1" presStyleIdx="3" presStyleCnt="5" custScaleX="87048" custScaleY="125789" custLinFactNeighborX="-8653"/>
      <dgm:spPr>
        <a:blipFill rotWithShape="0">
          <a:blip xmlns:r="http://schemas.openxmlformats.org/officeDocument/2006/relationships" r:embed="rId4">
            <a:biLevel thresh="25000"/>
          </a:blip>
          <a:srcRect/>
          <a:stretch>
            <a:fillRect l="-31000" r="-31000"/>
          </a:stretch>
        </a:blipFill>
      </dgm:spPr>
    </dgm:pt>
    <dgm:pt modelId="{52262161-373C-49C1-8CF4-EBE7ED4B0787}" type="pres">
      <dgm:prSet presAssocID="{B733D5E3-0DDD-421A-B031-6F67A8F25276}" presName="text_5" presStyleLbl="node1" presStyleIdx="4" presStyleCnt="5">
        <dgm:presLayoutVars>
          <dgm:bulletEnabled val="1"/>
        </dgm:presLayoutVars>
      </dgm:prSet>
      <dgm:spPr/>
    </dgm:pt>
    <dgm:pt modelId="{8EDDEC8D-1AB3-41B6-907E-C7ADD498B13D}" type="pres">
      <dgm:prSet presAssocID="{B733D5E3-0DDD-421A-B031-6F67A8F25276}" presName="accent_5" presStyleCnt="0"/>
      <dgm:spPr/>
    </dgm:pt>
    <dgm:pt modelId="{DDB0B492-F304-4BAD-BFA4-A016DF6DF6DD}" type="pres">
      <dgm:prSet presAssocID="{B733D5E3-0DDD-421A-B031-6F67A8F25276}" presName="accentRepeatNode" presStyleLbl="solidFgAcc1" presStyleIdx="4" presStyleCnt="5"/>
      <dgm:spPr/>
    </dgm:pt>
  </dgm:ptLst>
  <dgm:cxnLst>
    <dgm:cxn modelId="{9781D513-107F-478B-8735-04A1C176F69B}" srcId="{1ECB0002-91E7-41D2-ADBD-D8957490A0D0}" destId="{191F3CA0-0FE5-4CED-85FA-3E465669975A}" srcOrd="3" destOrd="0" parTransId="{7705CC4A-A826-4E6A-A5CD-97458F3E7C85}" sibTransId="{174FC34A-3141-43A3-8212-92492E640578}"/>
    <dgm:cxn modelId="{F7D2FB16-7EE1-407E-909B-93995B6A5507}" type="presOf" srcId="{191F3CA0-0FE5-4CED-85FA-3E465669975A}" destId="{F728E5E9-07A1-43C0-B531-DF2CB98A8819}" srcOrd="0" destOrd="0" presId="urn:microsoft.com/office/officeart/2008/layout/VerticalCurvedList"/>
    <dgm:cxn modelId="{7F2A331D-EE1E-4910-A412-AE7D696D9861}" srcId="{1ECB0002-91E7-41D2-ADBD-D8957490A0D0}" destId="{B733D5E3-0DDD-421A-B031-6F67A8F25276}" srcOrd="4" destOrd="0" parTransId="{A434490D-12E1-4BE1-B3F2-0222747A6635}" sibTransId="{6056B74D-7A99-444F-852C-355539841625}"/>
    <dgm:cxn modelId="{1491B92A-AD52-4328-B915-4D69798CBBDE}" type="presOf" srcId="{EBE99779-FCF3-42C3-AE19-B0ECFD2A789E}" destId="{DE7AD88A-95A9-4E42-AD65-48C819BEF2F1}" srcOrd="0" destOrd="0" presId="urn:microsoft.com/office/officeart/2008/layout/VerticalCurvedList"/>
    <dgm:cxn modelId="{66B06962-9050-4447-B98C-6D135E6936AD}" type="presOf" srcId="{1ECB0002-91E7-41D2-ADBD-D8957490A0D0}" destId="{576EA4AA-78C8-40F9-B646-377AF0E65E2F}" srcOrd="0" destOrd="0" presId="urn:microsoft.com/office/officeart/2008/layout/VerticalCurvedList"/>
    <dgm:cxn modelId="{38423B7E-B0E5-4496-99B2-BB6EA1DC052F}" type="presOf" srcId="{B733D5E3-0DDD-421A-B031-6F67A8F25276}" destId="{52262161-373C-49C1-8CF4-EBE7ED4B0787}" srcOrd="0" destOrd="0" presId="urn:microsoft.com/office/officeart/2008/layout/VerticalCurvedList"/>
    <dgm:cxn modelId="{CB47D884-2C4A-4382-8982-97EA9C3E3862}" srcId="{1ECB0002-91E7-41D2-ADBD-D8957490A0D0}" destId="{1198DFA1-9CF1-4A81-9BA3-F0C57A8048C4}" srcOrd="2" destOrd="0" parTransId="{09D8A1D2-6326-4229-831A-2E516A1890FC}" sibTransId="{54B78F7F-1A12-48B8-AC4E-6502D4CD23FD}"/>
    <dgm:cxn modelId="{4F83FF95-ECFA-48F1-9467-3939AD3A65F6}" srcId="{1ECB0002-91E7-41D2-ADBD-D8957490A0D0}" destId="{1DAEBECD-EA20-4E1F-8E48-F5E74E68DE4B}" srcOrd="1" destOrd="0" parTransId="{8004EF0E-0481-4EC2-BDC6-049057EE5B95}" sibTransId="{BF1A0913-5BE4-4ABD-97FB-755374DDE128}"/>
    <dgm:cxn modelId="{F821E3A6-1BC0-49A6-9ECB-55CC6519D3A8}" srcId="{1ECB0002-91E7-41D2-ADBD-D8957490A0D0}" destId="{B0D0B83A-9AD7-4F98-9578-B4F5E8F67A3C}" srcOrd="0" destOrd="0" parTransId="{67D6850B-DB8E-420C-925D-8E721D697564}" sibTransId="{EBE99779-FCF3-42C3-AE19-B0ECFD2A789E}"/>
    <dgm:cxn modelId="{0F0B6CBB-4B27-4098-83E2-E1083117F3CA}" type="presOf" srcId="{1DAEBECD-EA20-4E1F-8E48-F5E74E68DE4B}" destId="{F9F83CE7-D11A-44F8-B2D7-F475D1D2BDBB}" srcOrd="0" destOrd="0" presId="urn:microsoft.com/office/officeart/2008/layout/VerticalCurvedList"/>
    <dgm:cxn modelId="{EB06E5F1-CB6B-4BAB-92CC-58FA5D3A2766}" type="presOf" srcId="{B0D0B83A-9AD7-4F98-9578-B4F5E8F67A3C}" destId="{4164CF2E-F23C-4BAB-966C-D5ADAB9006AA}" srcOrd="0" destOrd="0" presId="urn:microsoft.com/office/officeart/2008/layout/VerticalCurvedList"/>
    <dgm:cxn modelId="{650A1DF2-1DEF-4153-8229-40B1F7BC596B}" type="presOf" srcId="{1198DFA1-9CF1-4A81-9BA3-F0C57A8048C4}" destId="{5E4C6BA0-9DF9-40C6-8BB2-6074D08F93C0}" srcOrd="0" destOrd="0" presId="urn:microsoft.com/office/officeart/2008/layout/VerticalCurvedList"/>
    <dgm:cxn modelId="{A4E663F0-3B74-4E32-A5CD-57F460F8B3B6}" type="presParOf" srcId="{576EA4AA-78C8-40F9-B646-377AF0E65E2F}" destId="{12DC8334-5F79-4357-883E-725C07D13AE3}" srcOrd="0" destOrd="0" presId="urn:microsoft.com/office/officeart/2008/layout/VerticalCurvedList"/>
    <dgm:cxn modelId="{A95ABCDF-158B-4C8C-BA8D-A34DC50B11B3}" type="presParOf" srcId="{12DC8334-5F79-4357-883E-725C07D13AE3}" destId="{F69D7D94-F7F8-482D-82A8-B20BA6B16B70}" srcOrd="0" destOrd="0" presId="urn:microsoft.com/office/officeart/2008/layout/VerticalCurvedList"/>
    <dgm:cxn modelId="{1D9EF6A0-30DE-4F87-B873-70576F191612}" type="presParOf" srcId="{F69D7D94-F7F8-482D-82A8-B20BA6B16B70}" destId="{250408E9-EFCD-4E8A-B8CD-9722E1105E81}" srcOrd="0" destOrd="0" presId="urn:microsoft.com/office/officeart/2008/layout/VerticalCurvedList"/>
    <dgm:cxn modelId="{CD55CF37-4746-4FA6-AD2D-F4A3DEA2B97F}" type="presParOf" srcId="{F69D7D94-F7F8-482D-82A8-B20BA6B16B70}" destId="{DE7AD88A-95A9-4E42-AD65-48C819BEF2F1}" srcOrd="1" destOrd="0" presId="urn:microsoft.com/office/officeart/2008/layout/VerticalCurvedList"/>
    <dgm:cxn modelId="{DECD005B-6EF7-434C-BD65-F4B741D8C994}" type="presParOf" srcId="{F69D7D94-F7F8-482D-82A8-B20BA6B16B70}" destId="{94475322-0C5F-470A-8998-90F740CAA812}" srcOrd="2" destOrd="0" presId="urn:microsoft.com/office/officeart/2008/layout/VerticalCurvedList"/>
    <dgm:cxn modelId="{152D2A13-06F2-4149-AE01-557648AD733A}" type="presParOf" srcId="{F69D7D94-F7F8-482D-82A8-B20BA6B16B70}" destId="{8F437FC1-9425-4CB3-A810-EC0A135EFFEA}" srcOrd="3" destOrd="0" presId="urn:microsoft.com/office/officeart/2008/layout/VerticalCurvedList"/>
    <dgm:cxn modelId="{C3FDBC26-4B96-40BA-B454-1744888D2F1C}" type="presParOf" srcId="{12DC8334-5F79-4357-883E-725C07D13AE3}" destId="{4164CF2E-F23C-4BAB-966C-D5ADAB9006AA}" srcOrd="1" destOrd="0" presId="urn:microsoft.com/office/officeart/2008/layout/VerticalCurvedList"/>
    <dgm:cxn modelId="{320E5844-FFBA-415C-BCCA-8918CF9804A0}" type="presParOf" srcId="{12DC8334-5F79-4357-883E-725C07D13AE3}" destId="{E528C641-A237-4A34-B8D9-2BCEB9DEF9C8}" srcOrd="2" destOrd="0" presId="urn:microsoft.com/office/officeart/2008/layout/VerticalCurvedList"/>
    <dgm:cxn modelId="{B84BD169-1BD5-45E7-BB69-8A8E6A40472B}" type="presParOf" srcId="{E528C641-A237-4A34-B8D9-2BCEB9DEF9C8}" destId="{50BE800C-A79D-405B-969E-F433A1E00E9D}" srcOrd="0" destOrd="0" presId="urn:microsoft.com/office/officeart/2008/layout/VerticalCurvedList"/>
    <dgm:cxn modelId="{2E169D6F-8E5A-42E8-9563-7DF0E5630E69}" type="presParOf" srcId="{12DC8334-5F79-4357-883E-725C07D13AE3}" destId="{F9F83CE7-D11A-44F8-B2D7-F475D1D2BDBB}" srcOrd="3" destOrd="0" presId="urn:microsoft.com/office/officeart/2008/layout/VerticalCurvedList"/>
    <dgm:cxn modelId="{8587077A-4485-49F8-BC42-0C39AB240B9B}" type="presParOf" srcId="{12DC8334-5F79-4357-883E-725C07D13AE3}" destId="{5EAE8D92-3A2A-43CA-A9BB-8E3CB6D52084}" srcOrd="4" destOrd="0" presId="urn:microsoft.com/office/officeart/2008/layout/VerticalCurvedList"/>
    <dgm:cxn modelId="{437B40C4-C434-4005-912B-984373C314D8}" type="presParOf" srcId="{5EAE8D92-3A2A-43CA-A9BB-8E3CB6D52084}" destId="{4D2BC5E5-9B0F-45FD-8001-F45519C9FB3B}" srcOrd="0" destOrd="0" presId="urn:microsoft.com/office/officeart/2008/layout/VerticalCurvedList"/>
    <dgm:cxn modelId="{1A1FF295-EB04-495C-84E8-40EA25D9122B}" type="presParOf" srcId="{12DC8334-5F79-4357-883E-725C07D13AE3}" destId="{5E4C6BA0-9DF9-40C6-8BB2-6074D08F93C0}" srcOrd="5" destOrd="0" presId="urn:microsoft.com/office/officeart/2008/layout/VerticalCurvedList"/>
    <dgm:cxn modelId="{9FED3552-F75A-4714-9D14-1B5168E6985B}" type="presParOf" srcId="{12DC8334-5F79-4357-883E-725C07D13AE3}" destId="{17379D51-C533-4D57-8B4E-7C215E66EA5F}" srcOrd="6" destOrd="0" presId="urn:microsoft.com/office/officeart/2008/layout/VerticalCurvedList"/>
    <dgm:cxn modelId="{A4D378CD-3674-4676-B34F-61410A530C5A}" type="presParOf" srcId="{17379D51-C533-4D57-8B4E-7C215E66EA5F}" destId="{A01F491B-D71E-4C69-AE8F-1DA5DB0F1C47}" srcOrd="0" destOrd="0" presId="urn:microsoft.com/office/officeart/2008/layout/VerticalCurvedList"/>
    <dgm:cxn modelId="{69DA64DD-7C20-422A-B74C-9F790C70D9D1}" type="presParOf" srcId="{12DC8334-5F79-4357-883E-725C07D13AE3}" destId="{F728E5E9-07A1-43C0-B531-DF2CB98A8819}" srcOrd="7" destOrd="0" presId="urn:microsoft.com/office/officeart/2008/layout/VerticalCurvedList"/>
    <dgm:cxn modelId="{4FC2A151-6A7E-42E7-9033-EE6F36D92A4E}" type="presParOf" srcId="{12DC8334-5F79-4357-883E-725C07D13AE3}" destId="{E33F53C1-8978-4685-AB69-0CB73005F080}" srcOrd="8" destOrd="0" presId="urn:microsoft.com/office/officeart/2008/layout/VerticalCurvedList"/>
    <dgm:cxn modelId="{61A0FC84-B8AC-4C6B-8B34-18A82BFB23FA}" type="presParOf" srcId="{E33F53C1-8978-4685-AB69-0CB73005F080}" destId="{DD7B09CD-F20D-43B2-9AF3-954B86BB3419}" srcOrd="0" destOrd="0" presId="urn:microsoft.com/office/officeart/2008/layout/VerticalCurvedList"/>
    <dgm:cxn modelId="{BC1DF706-5202-43A8-BB9C-B6E1B0BF9487}" type="presParOf" srcId="{12DC8334-5F79-4357-883E-725C07D13AE3}" destId="{52262161-373C-49C1-8CF4-EBE7ED4B0787}" srcOrd="9" destOrd="0" presId="urn:microsoft.com/office/officeart/2008/layout/VerticalCurvedList"/>
    <dgm:cxn modelId="{615DD394-DD76-455F-9EC3-652CED76F318}" type="presParOf" srcId="{12DC8334-5F79-4357-883E-725C07D13AE3}" destId="{8EDDEC8D-1AB3-41B6-907E-C7ADD498B13D}" srcOrd="10" destOrd="0" presId="urn:microsoft.com/office/officeart/2008/layout/VerticalCurvedList"/>
    <dgm:cxn modelId="{0DFEDBB5-4338-48EF-8AE1-6F9C75ACF626}" type="presParOf" srcId="{8EDDEC8D-1AB3-41B6-907E-C7ADD498B13D}" destId="{DDB0B492-F304-4BAD-BFA4-A016DF6DF6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9AC09-33A4-46E5-BC72-C9C9C4AA046A}">
      <dsp:nvSpPr>
        <dsp:cNvPr id="0" name=""/>
        <dsp:cNvSpPr/>
      </dsp:nvSpPr>
      <dsp:spPr>
        <a:xfrm>
          <a:off x="3376" y="718663"/>
          <a:ext cx="2678720" cy="16072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Increased coverage from 15 Phase I sites to 201 sites</a:t>
          </a:r>
        </a:p>
      </dsp:txBody>
      <dsp:txXfrm>
        <a:off x="3376" y="718663"/>
        <a:ext cx="2678720" cy="1607232"/>
      </dsp:txXfrm>
    </dsp:sp>
    <dsp:sp modelId="{FB119CED-770B-44DC-B2A3-76E934EC0A22}">
      <dsp:nvSpPr>
        <dsp:cNvPr id="0" name=""/>
        <dsp:cNvSpPr/>
      </dsp:nvSpPr>
      <dsp:spPr>
        <a:xfrm>
          <a:off x="2949968" y="718663"/>
          <a:ext cx="2678720" cy="16072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Procurement of Fluconazole and CrAg test kits (Annual supply, expires 2022) </a:t>
          </a:r>
        </a:p>
      </dsp:txBody>
      <dsp:txXfrm>
        <a:off x="2949968" y="718663"/>
        <a:ext cx="2678720" cy="1607232"/>
      </dsp:txXfrm>
    </dsp:sp>
    <dsp:sp modelId="{10E47803-5A7E-4513-A3B8-A6B4D8A825D2}">
      <dsp:nvSpPr>
        <dsp:cNvPr id="0" name=""/>
        <dsp:cNvSpPr/>
      </dsp:nvSpPr>
      <dsp:spPr>
        <a:xfrm>
          <a:off x="5896561" y="718663"/>
          <a:ext cx="2678720" cy="16072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Sensitization meetings to Health system leaders </a:t>
          </a:r>
        </a:p>
      </dsp:txBody>
      <dsp:txXfrm>
        <a:off x="5896561" y="718663"/>
        <a:ext cx="2678720" cy="1607232"/>
      </dsp:txXfrm>
    </dsp:sp>
    <dsp:sp modelId="{D2D9350F-607A-4335-B581-D4E0D53A33BE}">
      <dsp:nvSpPr>
        <dsp:cNvPr id="0" name=""/>
        <dsp:cNvSpPr/>
      </dsp:nvSpPr>
      <dsp:spPr>
        <a:xfrm>
          <a:off x="8843153" y="718663"/>
          <a:ext cx="2678720" cy="16072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Health care worker capacity building</a:t>
          </a:r>
        </a:p>
      </dsp:txBody>
      <dsp:txXfrm>
        <a:off x="8843153" y="718663"/>
        <a:ext cx="2678720" cy="1607232"/>
      </dsp:txXfrm>
    </dsp:sp>
    <dsp:sp modelId="{6C9CC781-51C5-4F16-9F13-E8BE9D6D4BA0}">
      <dsp:nvSpPr>
        <dsp:cNvPr id="0" name=""/>
        <dsp:cNvSpPr/>
      </dsp:nvSpPr>
      <dsp:spPr>
        <a:xfrm>
          <a:off x="1104893" y="2593767"/>
          <a:ext cx="2678720" cy="16072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Continuous on-site Technical Assistance</a:t>
          </a:r>
        </a:p>
      </dsp:txBody>
      <dsp:txXfrm>
        <a:off x="1104893" y="2593767"/>
        <a:ext cx="2678720" cy="1607232"/>
      </dsp:txXfrm>
    </dsp:sp>
    <dsp:sp modelId="{A2C9195A-ACBB-42AB-A585-0752BB95A940}">
      <dsp:nvSpPr>
        <dsp:cNvPr id="0" name=""/>
        <dsp:cNvSpPr/>
      </dsp:nvSpPr>
      <dsp:spPr>
        <a:xfrm>
          <a:off x="4051485" y="2593767"/>
          <a:ext cx="2678720" cy="16072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Inclusion in program priorities through TB/HIV TWG</a:t>
          </a:r>
        </a:p>
      </dsp:txBody>
      <dsp:txXfrm>
        <a:off x="4051485" y="2593767"/>
        <a:ext cx="2678720" cy="1607232"/>
      </dsp:txXfrm>
    </dsp:sp>
    <dsp:sp modelId="{AE89C7F4-4295-40FF-9566-4E0B3D4BF15B}">
      <dsp:nvSpPr>
        <dsp:cNvPr id="0" name=""/>
        <dsp:cNvSpPr/>
      </dsp:nvSpPr>
      <dsp:spPr>
        <a:xfrm>
          <a:off x="6998077" y="2593767"/>
          <a:ext cx="3422279" cy="16072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Above site partner to coordinate implementation </a:t>
          </a:r>
          <a:r>
            <a:rPr lang="en-US" sz="2400" kern="1200">
              <a:solidFill>
                <a:schemeClr val="tx1"/>
              </a:solidFill>
            </a:rPr>
            <a:t>is MDH </a:t>
          </a:r>
          <a:r>
            <a:rPr lang="en-US" sz="2400" kern="1200" dirty="0">
              <a:solidFill>
                <a:schemeClr val="tx1"/>
              </a:solidFill>
            </a:rPr>
            <a:t>under CDC support</a:t>
          </a:r>
        </a:p>
      </dsp:txBody>
      <dsp:txXfrm>
        <a:off x="6998077" y="2593767"/>
        <a:ext cx="3422279" cy="1607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97293-BDBD-412A-B455-A3B89297028D}">
      <dsp:nvSpPr>
        <dsp:cNvPr id="0" name=""/>
        <dsp:cNvSpPr/>
      </dsp:nvSpPr>
      <dsp:spPr>
        <a:xfrm>
          <a:off x="0" y="0"/>
          <a:ext cx="117842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7CCDFE-2007-4006-9A08-FF233C3C7C9B}">
      <dsp:nvSpPr>
        <dsp:cNvPr id="0" name=""/>
        <dsp:cNvSpPr/>
      </dsp:nvSpPr>
      <dsp:spPr>
        <a:xfrm>
          <a:off x="0" y="0"/>
          <a:ext cx="2356858" cy="489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Data or documentation challenges</a:t>
          </a:r>
          <a:endParaRPr lang="en-TZ" sz="2700" kern="1200" dirty="0"/>
        </a:p>
      </dsp:txBody>
      <dsp:txXfrm>
        <a:off x="0" y="0"/>
        <a:ext cx="2356858" cy="4897438"/>
      </dsp:txXfrm>
    </dsp:sp>
    <dsp:sp modelId="{882270F0-B909-4440-99B4-764E8A18632A}">
      <dsp:nvSpPr>
        <dsp:cNvPr id="0" name=""/>
        <dsp:cNvSpPr/>
      </dsp:nvSpPr>
      <dsp:spPr>
        <a:xfrm>
          <a:off x="2533622" y="95772"/>
          <a:ext cx="9250670" cy="1915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current existing CTC data collection tools and database collect most but not all of the parameters pertaining to AHD. The missing parameters includes standardized </a:t>
          </a:r>
          <a:r>
            <a:rPr lang="en-US" sz="2700" kern="1200" dirty="0" err="1"/>
            <a:t>CrAg</a:t>
          </a:r>
          <a:r>
            <a:rPr lang="en-US" sz="2700" kern="1200" dirty="0"/>
            <a:t> results, phases and completion status of both CM treatment and CPET.. </a:t>
          </a:r>
        </a:p>
      </dsp:txBody>
      <dsp:txXfrm>
        <a:off x="2533622" y="95772"/>
        <a:ext cx="9250670" cy="1915453"/>
      </dsp:txXfrm>
    </dsp:sp>
    <dsp:sp modelId="{9D9A6982-2769-4D6F-BB7D-83706DA6C275}">
      <dsp:nvSpPr>
        <dsp:cNvPr id="0" name=""/>
        <dsp:cNvSpPr/>
      </dsp:nvSpPr>
      <dsp:spPr>
        <a:xfrm>
          <a:off x="2356858" y="2011225"/>
          <a:ext cx="94274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931B74-0BE9-4513-85C5-6AD395B55ADF}">
      <dsp:nvSpPr>
        <dsp:cNvPr id="0" name=""/>
        <dsp:cNvSpPr/>
      </dsp:nvSpPr>
      <dsp:spPr>
        <a:xfrm>
          <a:off x="2533622" y="2106998"/>
          <a:ext cx="9250670" cy="6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Incomplete and/or delayed documentation in existing M&amp;E tools.</a:t>
          </a:r>
        </a:p>
      </dsp:txBody>
      <dsp:txXfrm>
        <a:off x="2533622" y="2106998"/>
        <a:ext cx="9250670" cy="681250"/>
      </dsp:txXfrm>
    </dsp:sp>
    <dsp:sp modelId="{70991995-DA02-4AF1-BC75-9DFE9B89C3B9}">
      <dsp:nvSpPr>
        <dsp:cNvPr id="0" name=""/>
        <dsp:cNvSpPr/>
      </dsp:nvSpPr>
      <dsp:spPr>
        <a:xfrm>
          <a:off x="2356858" y="2788248"/>
          <a:ext cx="94274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E77DCB-D0D1-4E78-B8A9-3109EAD9136A}">
      <dsp:nvSpPr>
        <dsp:cNvPr id="0" name=""/>
        <dsp:cNvSpPr/>
      </dsp:nvSpPr>
      <dsp:spPr>
        <a:xfrm>
          <a:off x="2533622" y="2884021"/>
          <a:ext cx="9250670" cy="1915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However, the country is in the process of collecting the best practices, harmonization of the existing tools and updating the existing CTC tools</a:t>
          </a:r>
          <a:endParaRPr lang="en-TZ" sz="2400" kern="1200" dirty="0"/>
        </a:p>
      </dsp:txBody>
      <dsp:txXfrm>
        <a:off x="2533622" y="2884021"/>
        <a:ext cx="9250670" cy="1915453"/>
      </dsp:txXfrm>
    </dsp:sp>
    <dsp:sp modelId="{CBA8A0E2-D362-464D-B41F-6710B11D0F8D}">
      <dsp:nvSpPr>
        <dsp:cNvPr id="0" name=""/>
        <dsp:cNvSpPr/>
      </dsp:nvSpPr>
      <dsp:spPr>
        <a:xfrm>
          <a:off x="2356858" y="4799474"/>
          <a:ext cx="94274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CDBF5-06F0-4BB4-BB98-5405853C2328}">
      <dsp:nvSpPr>
        <dsp:cNvPr id="0" name=""/>
        <dsp:cNvSpPr/>
      </dsp:nvSpPr>
      <dsp:spPr>
        <a:xfrm>
          <a:off x="0" y="199272"/>
          <a:ext cx="3477121" cy="20862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Inadequacy in implementing CD4+ cell count baseline testing</a:t>
          </a:r>
          <a:endParaRPr lang="en-TZ" sz="2500" kern="1200" dirty="0">
            <a:solidFill>
              <a:schemeClr val="tx1"/>
            </a:solidFill>
          </a:endParaRPr>
        </a:p>
      </dsp:txBody>
      <dsp:txXfrm>
        <a:off x="0" y="199272"/>
        <a:ext cx="3477121" cy="2086272"/>
      </dsp:txXfrm>
    </dsp:sp>
    <dsp:sp modelId="{521B3078-4A2E-400D-B076-7B602C2F7090}">
      <dsp:nvSpPr>
        <dsp:cNvPr id="0" name=""/>
        <dsp:cNvSpPr/>
      </dsp:nvSpPr>
      <dsp:spPr>
        <a:xfrm>
          <a:off x="3824833" y="199272"/>
          <a:ext cx="3477121" cy="20862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Gaps in clinical data continuum cascade for CrAg screening and management</a:t>
          </a:r>
          <a:endParaRPr lang="en-TZ" sz="2500" kern="1200" dirty="0">
            <a:solidFill>
              <a:schemeClr val="tx1"/>
            </a:solidFill>
          </a:endParaRPr>
        </a:p>
      </dsp:txBody>
      <dsp:txXfrm>
        <a:off x="3824833" y="199272"/>
        <a:ext cx="3477121" cy="2086272"/>
      </dsp:txXfrm>
    </dsp:sp>
    <dsp:sp modelId="{F829CD6B-CBEE-4EB3-9D03-C3C0FDF3B909}">
      <dsp:nvSpPr>
        <dsp:cNvPr id="0" name=""/>
        <dsp:cNvSpPr/>
      </dsp:nvSpPr>
      <dsp:spPr>
        <a:xfrm>
          <a:off x="7649667" y="199272"/>
          <a:ext cx="3477121" cy="208627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Absence of Systematic and enhanced process to address quality of  AHD care and continuous tracking of outcome </a:t>
          </a:r>
          <a:endParaRPr lang="en-TZ" sz="2500" kern="1200" dirty="0">
            <a:solidFill>
              <a:schemeClr val="tx1"/>
            </a:solidFill>
          </a:endParaRPr>
        </a:p>
      </dsp:txBody>
      <dsp:txXfrm>
        <a:off x="7649667" y="199272"/>
        <a:ext cx="3477121" cy="2086272"/>
      </dsp:txXfrm>
    </dsp:sp>
    <dsp:sp modelId="{2B8921BF-7CC0-490A-B310-EFD018651A72}">
      <dsp:nvSpPr>
        <dsp:cNvPr id="0" name=""/>
        <dsp:cNvSpPr/>
      </dsp:nvSpPr>
      <dsp:spPr>
        <a:xfrm>
          <a:off x="77783" y="2572171"/>
          <a:ext cx="3477121" cy="23678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Lack of an intensive assessment that maps out AHD cases and documents relevant data of basic needs  </a:t>
          </a:r>
          <a:endParaRPr lang="en-TZ" sz="2500" kern="1200" dirty="0">
            <a:solidFill>
              <a:schemeClr val="tx1"/>
            </a:solidFill>
          </a:endParaRPr>
        </a:p>
      </dsp:txBody>
      <dsp:txXfrm>
        <a:off x="77783" y="2572171"/>
        <a:ext cx="3477121" cy="2367878"/>
      </dsp:txXfrm>
    </dsp:sp>
    <dsp:sp modelId="{D22B2F15-14CA-4AB9-931F-01C07113236B}">
      <dsp:nvSpPr>
        <dsp:cNvPr id="0" name=""/>
        <dsp:cNvSpPr/>
      </dsp:nvSpPr>
      <dsp:spPr>
        <a:xfrm>
          <a:off x="3824833" y="2774060"/>
          <a:ext cx="3477121" cy="20862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tx1"/>
              </a:solidFill>
            </a:rPr>
            <a:t>Inadequate commodities for both treatment and other socio-economic needs</a:t>
          </a:r>
          <a:endParaRPr lang="en-TZ" sz="2500" kern="1200" dirty="0">
            <a:solidFill>
              <a:schemeClr val="tx1"/>
            </a:solidFill>
          </a:endParaRPr>
        </a:p>
      </dsp:txBody>
      <dsp:txXfrm>
        <a:off x="3824833" y="2774060"/>
        <a:ext cx="3477121" cy="2086272"/>
      </dsp:txXfrm>
    </dsp:sp>
    <dsp:sp modelId="{5A293C34-5396-4387-97F5-49BAA1C889BE}">
      <dsp:nvSpPr>
        <dsp:cNvPr id="0" name=""/>
        <dsp:cNvSpPr/>
      </dsp:nvSpPr>
      <dsp:spPr>
        <a:xfrm>
          <a:off x="7649667" y="2774060"/>
          <a:ext cx="3477121" cy="20862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tx1"/>
              </a:solidFill>
            </a:rPr>
            <a:t>Fewer partners supporting AHD cases </a:t>
          </a:r>
        </a:p>
      </dsp:txBody>
      <dsp:txXfrm>
        <a:off x="7649667" y="2774060"/>
        <a:ext cx="3477121" cy="2086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D88A-95A9-4E42-AD65-48C819BEF2F1}">
      <dsp:nvSpPr>
        <dsp:cNvPr id="0" name=""/>
        <dsp:cNvSpPr/>
      </dsp:nvSpPr>
      <dsp:spPr>
        <a:xfrm>
          <a:off x="-5707053" y="-873570"/>
          <a:ext cx="6794644" cy="6794644"/>
        </a:xfrm>
        <a:prstGeom prst="blockArc">
          <a:avLst>
            <a:gd name="adj1" fmla="val 18900000"/>
            <a:gd name="adj2" fmla="val 2700000"/>
            <a:gd name="adj3" fmla="val 318"/>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64CF2E-F23C-4BAB-966C-D5ADAB9006AA}">
      <dsp:nvSpPr>
        <dsp:cNvPr id="0" name=""/>
        <dsp:cNvSpPr/>
      </dsp:nvSpPr>
      <dsp:spPr>
        <a:xfrm>
          <a:off x="475419" y="315367"/>
          <a:ext cx="10042595" cy="6311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96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Provide quality AHD care through sustainable availability of AHD commodities.</a:t>
          </a:r>
          <a:endParaRPr lang="en-TZ" sz="1900" kern="1200" dirty="0">
            <a:solidFill>
              <a:schemeClr val="tx1"/>
            </a:solidFill>
          </a:endParaRPr>
        </a:p>
      </dsp:txBody>
      <dsp:txXfrm>
        <a:off x="475419" y="315367"/>
        <a:ext cx="10042595" cy="631139"/>
      </dsp:txXfrm>
    </dsp:sp>
    <dsp:sp modelId="{50BE800C-A79D-405B-969E-F433A1E00E9D}">
      <dsp:nvSpPr>
        <dsp:cNvPr id="0" name=""/>
        <dsp:cNvSpPr/>
      </dsp:nvSpPr>
      <dsp:spPr>
        <a:xfrm>
          <a:off x="122222" y="236475"/>
          <a:ext cx="706395" cy="788924"/>
        </a:xfrm>
        <a:prstGeom prst="ellipse">
          <a:avLst/>
        </a:prstGeom>
        <a:blipFill rotWithShape="0">
          <a:blip xmlns:r="http://schemas.openxmlformats.org/officeDocument/2006/relationships" r:embed="rId1"/>
          <a:srcRect/>
          <a:stretch>
            <a:fillRect t="-4000" b="-4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83CE7-D11A-44F8-B2D7-F475D1D2BDBB}">
      <dsp:nvSpPr>
        <dsp:cNvPr id="0" name=""/>
        <dsp:cNvSpPr/>
      </dsp:nvSpPr>
      <dsp:spPr>
        <a:xfrm>
          <a:off x="927676" y="1261774"/>
          <a:ext cx="9590338" cy="631139"/>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96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Invest in robust M&amp;E to enable data driven intervention and setting of AHD targets, AHD Dashboard.</a:t>
          </a:r>
          <a:endParaRPr lang="en-TZ" sz="1900" kern="1200" dirty="0">
            <a:solidFill>
              <a:schemeClr val="tx1"/>
            </a:solidFill>
          </a:endParaRPr>
        </a:p>
      </dsp:txBody>
      <dsp:txXfrm>
        <a:off x="927676" y="1261774"/>
        <a:ext cx="9590338" cy="631139"/>
      </dsp:txXfrm>
    </dsp:sp>
    <dsp:sp modelId="{4D2BC5E5-9B0F-45FD-8001-F45519C9FB3B}">
      <dsp:nvSpPr>
        <dsp:cNvPr id="0" name=""/>
        <dsp:cNvSpPr/>
      </dsp:nvSpPr>
      <dsp:spPr>
        <a:xfrm>
          <a:off x="533213" y="1182882"/>
          <a:ext cx="788924" cy="788924"/>
        </a:xfrm>
        <a:prstGeom prst="ellipse">
          <a:avLst/>
        </a:prstGeom>
        <a:blipFill rotWithShape="0">
          <a:blip xmlns:r="http://schemas.openxmlformats.org/officeDocument/2006/relationships" r:embed="rId2"/>
          <a:srcRect/>
          <a:stretch>
            <a:fillRect l="-6000" r="-6000"/>
          </a:stretch>
        </a:blip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4C6BA0-9DF9-40C6-8BB2-6074D08F93C0}">
      <dsp:nvSpPr>
        <dsp:cNvPr id="0" name=""/>
        <dsp:cNvSpPr/>
      </dsp:nvSpPr>
      <dsp:spPr>
        <a:xfrm>
          <a:off x="1066482" y="2208181"/>
          <a:ext cx="9451532" cy="63113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96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Engage CBHS to ensure continuous monitoring of adherence. </a:t>
          </a:r>
          <a:endParaRPr lang="en-TZ" sz="1900" kern="1200" dirty="0">
            <a:solidFill>
              <a:schemeClr val="tx1"/>
            </a:solidFill>
          </a:endParaRPr>
        </a:p>
      </dsp:txBody>
      <dsp:txXfrm>
        <a:off x="1066482" y="2208181"/>
        <a:ext cx="9451532" cy="631139"/>
      </dsp:txXfrm>
    </dsp:sp>
    <dsp:sp modelId="{A01F491B-D71E-4C69-AE8F-1DA5DB0F1C47}">
      <dsp:nvSpPr>
        <dsp:cNvPr id="0" name=""/>
        <dsp:cNvSpPr/>
      </dsp:nvSpPr>
      <dsp:spPr>
        <a:xfrm>
          <a:off x="741220" y="2129289"/>
          <a:ext cx="650523" cy="788924"/>
        </a:xfrm>
        <a:prstGeom prst="ellipse">
          <a:avLst/>
        </a:prstGeom>
        <a:blipFill rotWithShape="0">
          <a:blip xmlns:r="http://schemas.openxmlformats.org/officeDocument/2006/relationships" r:embed="rId3"/>
          <a:srcRect/>
          <a:stretch>
            <a:fillRect t="-1000" b="-1000"/>
          </a:stretch>
        </a:blip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8E5E9-07A1-43C0-B531-DF2CB98A8819}">
      <dsp:nvSpPr>
        <dsp:cNvPr id="0" name=""/>
        <dsp:cNvSpPr/>
      </dsp:nvSpPr>
      <dsp:spPr>
        <a:xfrm>
          <a:off x="927676" y="3154588"/>
          <a:ext cx="9590338" cy="631139"/>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96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Systematic and enhanced cohort process.</a:t>
          </a:r>
          <a:endParaRPr lang="en-TZ" sz="1900" kern="1200" dirty="0">
            <a:solidFill>
              <a:schemeClr val="tx1"/>
            </a:solidFill>
          </a:endParaRPr>
        </a:p>
      </dsp:txBody>
      <dsp:txXfrm>
        <a:off x="927676" y="3154588"/>
        <a:ext cx="9590338" cy="631139"/>
      </dsp:txXfrm>
    </dsp:sp>
    <dsp:sp modelId="{DD7B09CD-F20D-43B2-9AF3-954B86BB3419}">
      <dsp:nvSpPr>
        <dsp:cNvPr id="0" name=""/>
        <dsp:cNvSpPr/>
      </dsp:nvSpPr>
      <dsp:spPr>
        <a:xfrm>
          <a:off x="516038" y="2973968"/>
          <a:ext cx="686743" cy="992380"/>
        </a:xfrm>
        <a:prstGeom prst="ellipse">
          <a:avLst/>
        </a:prstGeom>
        <a:blipFill rotWithShape="0">
          <a:blip xmlns:r="http://schemas.openxmlformats.org/officeDocument/2006/relationships" r:embed="rId4">
            <a:biLevel thresh="25000"/>
          </a:blip>
          <a:srcRect/>
          <a:stretch>
            <a:fillRect l="-31000" r="-31000"/>
          </a:stretch>
        </a:blip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62161-373C-49C1-8CF4-EBE7ED4B0787}">
      <dsp:nvSpPr>
        <dsp:cNvPr id="0" name=""/>
        <dsp:cNvSpPr/>
      </dsp:nvSpPr>
      <dsp:spPr>
        <a:xfrm>
          <a:off x="475419" y="4100995"/>
          <a:ext cx="10042595" cy="63113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96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Review existing policies to realize gaps within current policies and guidelines, develop special package of care and mobilize resources for AHD response</a:t>
          </a:r>
          <a:endParaRPr lang="en-TZ" sz="1900" kern="1200" dirty="0">
            <a:solidFill>
              <a:schemeClr val="tx1"/>
            </a:solidFill>
          </a:endParaRPr>
        </a:p>
      </dsp:txBody>
      <dsp:txXfrm>
        <a:off x="475419" y="4100995"/>
        <a:ext cx="10042595" cy="631139"/>
      </dsp:txXfrm>
    </dsp:sp>
    <dsp:sp modelId="{DDB0B492-F304-4BAD-BFA4-A016DF6DF6DD}">
      <dsp:nvSpPr>
        <dsp:cNvPr id="0" name=""/>
        <dsp:cNvSpPr/>
      </dsp:nvSpPr>
      <dsp:spPr>
        <a:xfrm>
          <a:off x="80957" y="4022102"/>
          <a:ext cx="788924" cy="788924"/>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42270-742F-46B3-9424-6FF16A2D8C65}" type="datetimeFigureOut">
              <a:rPr lang="en-US" smtClean="0"/>
              <a:t>7/23/20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C39C9-D49B-434F-B337-CC75C2E271E1}" type="slidenum">
              <a:rPr lang="en-US" smtClean="0"/>
              <a:t>‹#›</a:t>
            </a:fld>
            <a:endParaRPr lang="en-US"/>
          </a:p>
        </p:txBody>
      </p:sp>
    </p:spTree>
    <p:extLst>
      <p:ext uri="{BB962C8B-B14F-4D97-AF65-F5344CB8AC3E}">
        <p14:creationId xmlns:p14="http://schemas.microsoft.com/office/powerpoint/2010/main" val="104294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2016/17:</a:t>
            </a:r>
          </a:p>
          <a:p>
            <a:pPr marL="0" lvl="0" indent="0" algn="l" rtl="0">
              <a:spcBef>
                <a:spcPts val="0"/>
              </a:spcBef>
              <a:spcAft>
                <a:spcPts val="0"/>
              </a:spcAft>
              <a:buNone/>
            </a:pPr>
            <a:r>
              <a:rPr lang="en-US" dirty="0"/>
              <a:t>HIV prevalence in 15-49 years by regions, age and sex: Highest in </a:t>
            </a:r>
            <a:r>
              <a:rPr lang="en-US" dirty="0" err="1"/>
              <a:t>Njombe</a:t>
            </a:r>
            <a:r>
              <a:rPr lang="en-US" dirty="0"/>
              <a:t> (11.4%) and lowest in </a:t>
            </a:r>
            <a:r>
              <a:rPr lang="en-US" dirty="0" err="1"/>
              <a:t>Lindi</a:t>
            </a:r>
            <a:r>
              <a:rPr lang="en-US" dirty="0"/>
              <a:t> (0.3%). Overall females had the highest prevalence across the age groups; with 20-24 having the highest prevalence (3.4%)</a:t>
            </a:r>
          </a:p>
          <a:p>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3</a:t>
            </a:fld>
            <a:endParaRPr lang="en-US"/>
          </a:p>
        </p:txBody>
      </p:sp>
    </p:spTree>
    <p:extLst>
      <p:ext uri="{BB962C8B-B14F-4D97-AF65-F5344CB8AC3E}">
        <p14:creationId xmlns:p14="http://schemas.microsoft.com/office/powerpoint/2010/main" val="310416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are captured but can be analyzed – CrAg screen, CM treatment and CPET monitoring.</a:t>
            </a:r>
          </a:p>
          <a:p>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13</a:t>
            </a:fld>
            <a:endParaRPr lang="en-US"/>
          </a:p>
        </p:txBody>
      </p:sp>
    </p:spTree>
    <p:extLst>
      <p:ext uri="{BB962C8B-B14F-4D97-AF65-F5344CB8AC3E}">
        <p14:creationId xmlns:p14="http://schemas.microsoft.com/office/powerpoint/2010/main" val="405392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3C39C9-D49B-434F-B337-CC75C2E271E1}" type="slidenum">
              <a:rPr lang="en-US" smtClean="0"/>
              <a:t>15</a:t>
            </a:fld>
            <a:endParaRPr lang="en-US"/>
          </a:p>
        </p:txBody>
      </p:sp>
    </p:spTree>
    <p:extLst>
      <p:ext uri="{BB962C8B-B14F-4D97-AF65-F5344CB8AC3E}">
        <p14:creationId xmlns:p14="http://schemas.microsoft.com/office/powerpoint/2010/main" val="277651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Inadequacy in implementing CD4+ cell count baseline testing that will ensure optimal AHD case finding among eligible PLHIV</a:t>
            </a:r>
          </a:p>
          <a:p>
            <a:pPr marL="171450" indent="-171450">
              <a:buFont typeface="Arial" panose="020B0604020202020204" pitchFamily="34" charset="0"/>
              <a:buChar char="•"/>
            </a:pPr>
            <a:r>
              <a:rPr lang="en-US" dirty="0"/>
              <a:t>Gaps in clinical data continuum cascade from the identification to the completion of CM pre </a:t>
            </a:r>
            <a:r>
              <a:rPr lang="en-US" dirty="0" err="1"/>
              <a:t>emptive</a:t>
            </a:r>
            <a:r>
              <a:rPr lang="en-US" dirty="0"/>
              <a:t> therapy or treatment</a:t>
            </a:r>
          </a:p>
          <a:p>
            <a:pPr marL="171450" indent="-171450">
              <a:buFont typeface="Arial" panose="020B0604020202020204" pitchFamily="34" charset="0"/>
              <a:buChar char="•"/>
            </a:pPr>
            <a:r>
              <a:rPr lang="en-US" dirty="0"/>
              <a:t>Absence of Systematic and enhanced process that will address quality of  AHD care and continuously tracking of outcome </a:t>
            </a:r>
          </a:p>
          <a:p>
            <a:pPr marL="171450" indent="-171450">
              <a:buFont typeface="Arial" panose="020B0604020202020204" pitchFamily="34" charset="0"/>
              <a:buChar char="•"/>
            </a:pPr>
            <a:r>
              <a:rPr lang="en-US" dirty="0"/>
              <a:t>Lack of an intensive assessment that maps out AHD cases and documented relevant data of basic needs of people presenting with AHD based on age and CD4 cell count</a:t>
            </a:r>
          </a:p>
          <a:p>
            <a:pPr marL="171450" indent="-171450">
              <a:buFont typeface="Arial" panose="020B0604020202020204" pitchFamily="34" charset="0"/>
              <a:buChar char="•"/>
            </a:pPr>
            <a:r>
              <a:rPr lang="en-US" dirty="0"/>
              <a:t>Inadequate supply chain both for treatment and other socio-economic needs of people presenting with AHD; This affects rapid ART initiation and intensify adherence</a:t>
            </a:r>
          </a:p>
          <a:p>
            <a:pPr marL="171450" indent="-171450">
              <a:buFont typeface="Arial" panose="020B0604020202020204" pitchFamily="34" charset="0"/>
              <a:buChar char="•"/>
            </a:pPr>
            <a:r>
              <a:rPr lang="en-US" dirty="0"/>
              <a:t>Fewer partners supporting AHD cases </a:t>
            </a:r>
          </a:p>
          <a:p>
            <a:endParaRPr lang="en-US" dirty="0"/>
          </a:p>
          <a:p>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16</a:t>
            </a:fld>
            <a:endParaRPr lang="en-US"/>
          </a:p>
        </p:txBody>
      </p:sp>
    </p:spTree>
    <p:extLst>
      <p:ext uri="{BB962C8B-B14F-4D97-AF65-F5344CB8AC3E}">
        <p14:creationId xmlns:p14="http://schemas.microsoft.com/office/powerpoint/2010/main" val="414579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Ensure provision of quality AHD care through sustainable availability of AHD commodities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Develop a special package of care for people with AHD based on age and CD4 cell count; this will intensify care and support to people with AHD;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Mobilize/ allocate resources for effective response of AHD cases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Investing in robust monitoring &amp; evaluation to enable data driven intervention and setting of AHD targets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Conduct an intensive assessment to map AHD cases, document relevant data such as basic needs of people presenting with AHD (based on age and CD4 cell count) and develop an AHD Dashboard for monitoring and support of AHD cases; </a:t>
            </a:r>
            <a:endParaRPr lang="en-US" dirty="0"/>
          </a:p>
          <a:p>
            <a:pPr marL="171450" indent="-171450">
              <a:buFont typeface="Arial" panose="020B0604020202020204" pitchFamily="34" charset="0"/>
              <a:buChar char="•"/>
            </a:pPr>
            <a:r>
              <a:rPr lang="en-US" dirty="0"/>
              <a:t>Engagement of CBHS so as ensure continuous monitoring of adherence among the clients on maintenance phase</a:t>
            </a:r>
          </a:p>
          <a:p>
            <a:pPr marL="171450" lvl="0" indent="-171450">
              <a:buFont typeface="Arial" panose="020B0604020202020204" pitchFamily="34" charset="0"/>
              <a:buChar char="•"/>
            </a:pPr>
            <a:r>
              <a:rPr lang="en-US" dirty="0"/>
              <a:t>Introduction of systematic and enhanced cohort process that will  monitor the clients from the start to the completion of CM prophylaxis or CM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chemeClr val="tx1"/>
              </a:solidFill>
            </a:endParaRPr>
          </a:p>
          <a:p>
            <a:pPr marL="171450" lvl="0" indent="-171450">
              <a:buFont typeface="Arial" panose="020B0604020202020204" pitchFamily="34" charset="0"/>
              <a:buChar char="•"/>
            </a:pPr>
            <a:endParaRPr lang="en-US" dirty="0"/>
          </a:p>
          <a:p>
            <a:pPr lvl="0"/>
            <a:endParaRPr lang="en-US" dirty="0"/>
          </a:p>
          <a:p>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17</a:t>
            </a:fld>
            <a:endParaRPr lang="en-US"/>
          </a:p>
        </p:txBody>
      </p:sp>
    </p:spTree>
    <p:extLst>
      <p:ext uri="{BB962C8B-B14F-4D97-AF65-F5344CB8AC3E}">
        <p14:creationId xmlns:p14="http://schemas.microsoft.com/office/powerpoint/2010/main" val="206095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B69AE-E7DE-4BF4-8609-4F7D4A869F5A}" type="slidenum">
              <a:rPr lang="en-US" smtClean="0"/>
              <a:t>18</a:t>
            </a:fld>
            <a:endParaRPr lang="en-US"/>
          </a:p>
        </p:txBody>
      </p:sp>
    </p:spTree>
    <p:extLst>
      <p:ext uri="{BB962C8B-B14F-4D97-AF65-F5344CB8AC3E}">
        <p14:creationId xmlns:p14="http://schemas.microsoft.com/office/powerpoint/2010/main" val="143392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Error bars are represented in each bar. They</a:t>
            </a:r>
            <a:r>
              <a:rPr lang="pt-BR" baseline="0" dirty="0"/>
              <a:t> represent 95% confidence intervals.</a:t>
            </a:r>
            <a:endParaRPr lang="en-US" dirty="0"/>
          </a:p>
        </p:txBody>
      </p:sp>
      <p:sp>
        <p:nvSpPr>
          <p:cNvPr id="4" name="Slide Number Placeholder 3"/>
          <p:cNvSpPr>
            <a:spLocks noGrp="1"/>
          </p:cNvSpPr>
          <p:nvPr>
            <p:ph type="sldNum" sz="quarter" idx="10"/>
          </p:nvPr>
        </p:nvSpPr>
        <p:spPr/>
        <p:txBody>
          <a:bodyPr/>
          <a:lstStyle/>
          <a:p>
            <a:fld id="{12F3F30F-0E2B-A347-8E89-8FE821C0EED9}" type="slidenum">
              <a:rPr lang="en-US" smtClean="0"/>
              <a:t>4</a:t>
            </a:fld>
            <a:endParaRPr lang="en-US"/>
          </a:p>
        </p:txBody>
      </p:sp>
    </p:spTree>
    <p:extLst>
      <p:ext uri="{BB962C8B-B14F-4D97-AF65-F5344CB8AC3E}">
        <p14:creationId xmlns:p14="http://schemas.microsoft.com/office/powerpoint/2010/main" val="44985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2017 HIV suppression is population based form THIS 2016/17, while 2018 and 2019 is based on program data</a:t>
            </a:r>
          </a:p>
          <a:p>
            <a:pPr marL="0" lvl="0" indent="0" algn="l" rtl="0">
              <a:spcBef>
                <a:spcPts val="0"/>
              </a:spcBef>
              <a:spcAft>
                <a:spcPts val="0"/>
              </a:spcAft>
              <a:buNone/>
            </a:pPr>
            <a:r>
              <a:rPr lang="en-US" dirty="0"/>
              <a:t>Data shows that, HVL suppression improved from 87% to 91 % between 2017 and 2019.</a:t>
            </a:r>
          </a:p>
          <a:p>
            <a:pPr marL="0" lvl="0" indent="0" algn="l" rtl="0">
              <a:spcBef>
                <a:spcPts val="0"/>
              </a:spcBef>
              <a:spcAft>
                <a:spcPts val="0"/>
              </a:spcAft>
              <a:buNone/>
            </a:pPr>
            <a:r>
              <a:rPr lang="en-US" dirty="0"/>
              <a:t>Viral suppression however was lower among young people and children, being lowest in age group 1 - 4</a:t>
            </a:r>
          </a:p>
          <a:p>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6</a:t>
            </a:fld>
            <a:endParaRPr lang="en-US"/>
          </a:p>
        </p:txBody>
      </p:sp>
    </p:spTree>
    <p:extLst>
      <p:ext uri="{BB962C8B-B14F-4D97-AF65-F5344CB8AC3E}">
        <p14:creationId xmlns:p14="http://schemas.microsoft.com/office/powerpoint/2010/main" val="267329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of data CTC3 </a:t>
            </a:r>
          </a:p>
        </p:txBody>
      </p:sp>
      <p:sp>
        <p:nvSpPr>
          <p:cNvPr id="4" name="Slide Number Placeholder 3"/>
          <p:cNvSpPr>
            <a:spLocks noGrp="1"/>
          </p:cNvSpPr>
          <p:nvPr>
            <p:ph type="sldNum" sz="quarter" idx="5"/>
          </p:nvPr>
        </p:nvSpPr>
        <p:spPr/>
        <p:txBody>
          <a:bodyPr/>
          <a:lstStyle/>
          <a:p>
            <a:fld id="{8E3C39C9-D49B-434F-B337-CC75C2E271E1}" type="slidenum">
              <a:rPr lang="en-US" smtClean="0"/>
              <a:t>7</a:t>
            </a:fld>
            <a:endParaRPr lang="en-US"/>
          </a:p>
        </p:txBody>
      </p:sp>
    </p:spTree>
    <p:extLst>
      <p:ext uri="{BB962C8B-B14F-4D97-AF65-F5344CB8AC3E}">
        <p14:creationId xmlns:p14="http://schemas.microsoft.com/office/powerpoint/2010/main" val="344477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Same scenario is observed in sub-Saharan Africa were, more than a third of all people living with HIV (PLHIV) initiating ART have Advanced HIV Disease.</a:t>
            </a:r>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8</a:t>
            </a:fld>
            <a:endParaRPr lang="en-US"/>
          </a:p>
        </p:txBody>
      </p:sp>
    </p:spTree>
    <p:extLst>
      <p:ext uri="{BB962C8B-B14F-4D97-AF65-F5344CB8AC3E}">
        <p14:creationId xmlns:p14="http://schemas.microsoft.com/office/powerpoint/2010/main" val="305022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II sites include 145 sites for CrAg screening and pre emptive </a:t>
            </a:r>
            <a:r>
              <a:rPr lang="en-US" dirty="0" err="1"/>
              <a:t>therepay</a:t>
            </a:r>
            <a:r>
              <a:rPr lang="en-US" dirty="0"/>
              <a:t> and 56 sites with comprehensive treatment under CHAI catalytic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Continuous on-site TA to identify and problem solve issues with program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TB/HIV technical working group (TWG) meetings to assure inclusion of CrAg screening and treatment in national program priorities</a:t>
            </a:r>
            <a:endParaRPr lang="en-T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TZ" dirty="0"/>
          </a:p>
        </p:txBody>
      </p:sp>
      <p:sp>
        <p:nvSpPr>
          <p:cNvPr id="4" name="Slide Number Placeholder 3"/>
          <p:cNvSpPr>
            <a:spLocks noGrp="1"/>
          </p:cNvSpPr>
          <p:nvPr>
            <p:ph type="sldNum" sz="quarter" idx="5"/>
          </p:nvPr>
        </p:nvSpPr>
        <p:spPr/>
        <p:txBody>
          <a:bodyPr/>
          <a:lstStyle/>
          <a:p>
            <a:fld id="{16555F4B-32AC-4543-A101-A88ED6D60CD5}" type="slidenum">
              <a:rPr lang="en-TZ" smtClean="0"/>
              <a:t>9</a:t>
            </a:fld>
            <a:endParaRPr lang="en-TZ"/>
          </a:p>
        </p:txBody>
      </p:sp>
    </p:spTree>
    <p:extLst>
      <p:ext uri="{BB962C8B-B14F-4D97-AF65-F5344CB8AC3E}">
        <p14:creationId xmlns:p14="http://schemas.microsoft.com/office/powerpoint/2010/main" val="304502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latin typeface="Arial" panose="020B0604020202020204" pitchFamily="34" charset="0"/>
              </a:rPr>
              <a:t>National AIDS Control Program(NACP)</a:t>
            </a:r>
          </a:p>
          <a:p>
            <a:pPr marL="0" indent="0" algn="l">
              <a:buNone/>
            </a:pPr>
            <a:r>
              <a:rPr lang="en-US" sz="1200" dirty="0">
                <a:latin typeface="Arial" panose="020B0604020202020204" pitchFamily="34" charset="0"/>
              </a:rPr>
              <a:t>Ministry of Health, Community Development, Gender, Elderly and Children (MOHCDGEC)</a:t>
            </a:r>
            <a:endParaRPr lang="en-US" dirty="0"/>
          </a:p>
          <a:p>
            <a:r>
              <a:rPr lang="en-US" dirty="0"/>
              <a:t>AHD task force team involves AHD stakeholders and meets on a regular basis</a:t>
            </a:r>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10</a:t>
            </a:fld>
            <a:endParaRPr lang="en-US"/>
          </a:p>
        </p:txBody>
      </p:sp>
    </p:spTree>
    <p:extLst>
      <p:ext uri="{BB962C8B-B14F-4D97-AF65-F5344CB8AC3E}">
        <p14:creationId xmlns:p14="http://schemas.microsoft.com/office/powerpoint/2010/main" val="425823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Interventions: -</a:t>
            </a:r>
          </a:p>
          <a:p>
            <a:r>
              <a:rPr lang="en-US" dirty="0"/>
              <a:t>Expedited clinical investigations</a:t>
            </a:r>
          </a:p>
          <a:p>
            <a:r>
              <a:rPr lang="en-US" dirty="0"/>
              <a:t>Expedited ART initiation</a:t>
            </a:r>
          </a:p>
          <a:p>
            <a:r>
              <a:rPr lang="en-US" dirty="0"/>
              <a:t>OIs screening, dx and Mx</a:t>
            </a:r>
          </a:p>
          <a:p>
            <a:r>
              <a:rPr lang="en-US" dirty="0"/>
              <a:t>Adherence counselling </a:t>
            </a:r>
          </a:p>
          <a:p>
            <a:r>
              <a:rPr lang="en-US" dirty="0"/>
              <a:t>Package: Expedited ART initiation, Monthly Clinical review and ART refill, Treatment supporter, Referral to higher level facility, use of Multi Disciplinary Teams (MDTs), Appropriate switch to second or third line ART </a:t>
            </a:r>
          </a:p>
          <a:p>
            <a:endParaRPr lang="en-TZ" dirty="0"/>
          </a:p>
        </p:txBody>
      </p:sp>
      <p:sp>
        <p:nvSpPr>
          <p:cNvPr id="4" name="Slide Number Placeholder 3"/>
          <p:cNvSpPr>
            <a:spLocks noGrp="1"/>
          </p:cNvSpPr>
          <p:nvPr>
            <p:ph type="sldNum" sz="quarter" idx="5"/>
          </p:nvPr>
        </p:nvSpPr>
        <p:spPr/>
        <p:txBody>
          <a:bodyPr/>
          <a:lstStyle/>
          <a:p>
            <a:fld id="{8E3C39C9-D49B-434F-B337-CC75C2E271E1}" type="slidenum">
              <a:rPr lang="en-US" smtClean="0"/>
              <a:t>11</a:t>
            </a:fld>
            <a:endParaRPr lang="en-US"/>
          </a:p>
        </p:txBody>
      </p:sp>
    </p:spTree>
    <p:extLst>
      <p:ext uri="{BB962C8B-B14F-4D97-AF65-F5344CB8AC3E}">
        <p14:creationId xmlns:p14="http://schemas.microsoft.com/office/powerpoint/2010/main" val="79033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r>
              <a:rPr lang="en-US" sz="1200" i="1" dirty="0"/>
              <a:t>e.g</a:t>
            </a:r>
            <a:r>
              <a:rPr lang="en-US" sz="1200" dirty="0"/>
              <a:t>.,CD4, routine VL, viral resistance testing, urine LAM, CrAg, TB diagnostics, etc.)  </a:t>
            </a:r>
          </a:p>
          <a:p>
            <a:endParaRPr lang="en-US" sz="1200" dirty="0"/>
          </a:p>
          <a:p>
            <a:r>
              <a:rPr lang="en-US" sz="1200" dirty="0"/>
              <a:t>Prophylaxis – CTX, CPET and TPT.</a:t>
            </a:r>
            <a:endParaRPr lang="en-US" dirty="0"/>
          </a:p>
        </p:txBody>
      </p:sp>
      <p:sp>
        <p:nvSpPr>
          <p:cNvPr id="4" name="Slide Number Placeholder 3"/>
          <p:cNvSpPr>
            <a:spLocks noGrp="1"/>
          </p:cNvSpPr>
          <p:nvPr>
            <p:ph type="sldNum" sz="quarter" idx="5"/>
          </p:nvPr>
        </p:nvSpPr>
        <p:spPr/>
        <p:txBody>
          <a:bodyPr/>
          <a:lstStyle/>
          <a:p>
            <a:fld id="{8E3C39C9-D49B-434F-B337-CC75C2E271E1}" type="slidenum">
              <a:rPr lang="en-US" smtClean="0"/>
              <a:t>12</a:t>
            </a:fld>
            <a:endParaRPr lang="en-US"/>
          </a:p>
        </p:txBody>
      </p:sp>
    </p:spTree>
    <p:extLst>
      <p:ext uri="{BB962C8B-B14F-4D97-AF65-F5344CB8AC3E}">
        <p14:creationId xmlns:p14="http://schemas.microsoft.com/office/powerpoint/2010/main" val="1850485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7F51-1DC2-4D49-A188-46016124B388}"/>
              </a:ext>
            </a:extLst>
          </p:cNvPr>
          <p:cNvSpPr>
            <a:spLocks noGrp="1"/>
          </p:cNvSpPr>
          <p:nvPr>
            <p:ph type="ctrTitle" hasCustomPrompt="1"/>
          </p:nvPr>
        </p:nvSpPr>
        <p:spPr>
          <a:xfrm>
            <a:off x="1524000" y="561703"/>
            <a:ext cx="9144000" cy="755579"/>
          </a:xfrm>
          <a:prstGeom prst="rect">
            <a:avLst/>
          </a:prstGeo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6000" b="0"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93552"/>
                </a:solidFill>
                <a:effectLst/>
                <a:uLnTx/>
                <a:uFillTx/>
                <a:latin typeface="Arial Narrow" panose="020B0606020202030204" pitchFamily="34" charset="0"/>
                <a:ea typeface="+mn-ea"/>
                <a:cs typeface="Arial" panose="020B0604020202020204" pitchFamily="34" charset="0"/>
              </a:rPr>
              <a:t>Presentation Title</a:t>
            </a:r>
            <a:endParaRPr kumimoji="0" lang="en-US" sz="3600" b="0" i="0" u="none" strike="noStrike" kern="1200" cap="none" spc="0" normalizeH="0" baseline="0" noProof="0" dirty="0">
              <a:ln>
                <a:noFill/>
              </a:ln>
              <a:solidFill>
                <a:srgbClr val="093552"/>
              </a:solidFill>
              <a:effectLst/>
              <a:uLnTx/>
              <a:uFillTx/>
              <a:latin typeface="Arial Narrow" panose="020B0606020202030204" pitchFamily="34" charset="0"/>
              <a:ea typeface="+mn-ea"/>
              <a:cs typeface="Arial" panose="020B0604020202020204" pitchFamily="34" charset="0"/>
            </a:endParaRPr>
          </a:p>
        </p:txBody>
      </p:sp>
      <p:sp>
        <p:nvSpPr>
          <p:cNvPr id="3" name="Subtitle 2">
            <a:extLst>
              <a:ext uri="{FF2B5EF4-FFF2-40B4-BE49-F238E27FC236}">
                <a16:creationId xmlns:a16="http://schemas.microsoft.com/office/drawing/2014/main" id="{4370033F-4F50-4F32-89C0-07E6215E18DD}"/>
              </a:ext>
            </a:extLst>
          </p:cNvPr>
          <p:cNvSpPr>
            <a:spLocks noGrp="1"/>
          </p:cNvSpPr>
          <p:nvPr>
            <p:ph type="subTitle" idx="1" hasCustomPrompt="1"/>
          </p:nvPr>
        </p:nvSpPr>
        <p:spPr>
          <a:xfrm>
            <a:off x="1524000" y="2601119"/>
            <a:ext cx="9144000" cy="16557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09355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93552"/>
                </a:solidFill>
                <a:effectLst/>
                <a:uLnTx/>
                <a:uFillTx/>
                <a:latin typeface="Arial Narrow" panose="020B0606020202030204" pitchFamily="34" charset="0"/>
                <a:ea typeface="+mn-ea"/>
                <a:cs typeface="Arial" panose="020B0604020202020204" pitchFamily="34" charset="0"/>
              </a:rPr>
              <a:t>[Presenter Name]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93552"/>
                </a:solidFill>
                <a:effectLst/>
                <a:uLnTx/>
                <a:uFillTx/>
                <a:latin typeface="Arial Narrow" panose="020B0606020202030204" pitchFamily="34" charset="0"/>
                <a:ea typeface="+mn-ea"/>
                <a:cs typeface="Arial" panose="020B0604020202020204" pitchFamily="34" charset="0"/>
              </a:rPr>
              <a:t>[Presenter Title and Affiliation]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93552"/>
                </a:solidFill>
                <a:effectLst/>
                <a:uLnTx/>
                <a:uFillTx/>
                <a:latin typeface="Arial Narrow" panose="020B0606020202030204" pitchFamily="34" charset="0"/>
                <a:ea typeface="+mn-ea"/>
                <a:cs typeface="Arial" panose="020B0604020202020204" pitchFamily="34" charset="0"/>
              </a:rPr>
              <a:t>(date) November 2019</a:t>
            </a:r>
          </a:p>
        </p:txBody>
      </p:sp>
      <p:pic>
        <p:nvPicPr>
          <p:cNvPr id="7" name="Picture 6">
            <a:extLst>
              <a:ext uri="{FF2B5EF4-FFF2-40B4-BE49-F238E27FC236}">
                <a16:creationId xmlns:a16="http://schemas.microsoft.com/office/drawing/2014/main" id="{1115E474-08B6-492E-98C0-9CD7F2132F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28" y="0"/>
            <a:ext cx="835224" cy="6870262"/>
          </a:xfrm>
          <a:prstGeom prst="rect">
            <a:avLst/>
          </a:prstGeom>
        </p:spPr>
      </p:pic>
      <p:pic>
        <p:nvPicPr>
          <p:cNvPr id="10" name="Picture 9" descr="A close up of a logo&#10;&#10;Description automatically generated">
            <a:extLst>
              <a:ext uri="{FF2B5EF4-FFF2-40B4-BE49-F238E27FC236}">
                <a16:creationId xmlns:a16="http://schemas.microsoft.com/office/drawing/2014/main" id="{4C624FD8-6C21-40D9-97A2-4170DFE63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9674" y="6152607"/>
            <a:ext cx="3595129" cy="386304"/>
          </a:xfrm>
          <a:prstGeom prst="rect">
            <a:avLst/>
          </a:prstGeom>
        </p:spPr>
      </p:pic>
      <p:pic>
        <p:nvPicPr>
          <p:cNvPr id="8" name="Picture 7" descr="A close up of a sign&#10;&#10;Description automatically generated">
            <a:extLst>
              <a:ext uri="{FF2B5EF4-FFF2-40B4-BE49-F238E27FC236}">
                <a16:creationId xmlns:a16="http://schemas.microsoft.com/office/drawing/2014/main" id="{815E04C3-839F-4DEF-8824-A93D7417792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00809" y="6025425"/>
            <a:ext cx="3401618" cy="612717"/>
          </a:xfrm>
          <a:prstGeom prst="rect">
            <a:avLst/>
          </a:prstGeom>
        </p:spPr>
      </p:pic>
    </p:spTree>
    <p:extLst>
      <p:ext uri="{BB962C8B-B14F-4D97-AF65-F5344CB8AC3E}">
        <p14:creationId xmlns:p14="http://schemas.microsoft.com/office/powerpoint/2010/main" val="111790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1073-326E-4A7A-AE00-77FE0F759301}"/>
              </a:ext>
            </a:extLst>
          </p:cNvPr>
          <p:cNvSpPr>
            <a:spLocks noGrp="1"/>
          </p:cNvSpPr>
          <p:nvPr>
            <p:ph idx="1" hasCustomPrompt="1"/>
          </p:nvPr>
        </p:nvSpPr>
        <p:spPr>
          <a:xfrm>
            <a:off x="838200" y="1825625"/>
            <a:ext cx="10515600" cy="4351338"/>
          </a:xfrm>
          <a:prstGeom prst="rect">
            <a:avLst/>
          </a:prstGeom>
        </p:spPr>
        <p:txBody>
          <a:bodyPr/>
          <a:lstStyle>
            <a:lvl1pPr>
              <a:defRPr sz="3200">
                <a:solidFill>
                  <a:srgbClr val="093552"/>
                </a:solidFill>
                <a:latin typeface="Arial" panose="020B0604020202020204" pitchFamily="34" charset="0"/>
                <a:cs typeface="Arial" panose="020B0604020202020204" pitchFamily="34" charset="0"/>
              </a:defRPr>
            </a:lvl1pPr>
            <a:lvl2pPr>
              <a:defRPr>
                <a:solidFill>
                  <a:srgbClr val="093552"/>
                </a:solidFill>
                <a:latin typeface="Arial" panose="020B0604020202020204" pitchFamily="34" charset="0"/>
                <a:cs typeface="Arial" panose="020B0604020202020204" pitchFamily="34" charset="0"/>
              </a:defRPr>
            </a:lvl2pPr>
            <a:lvl3pPr>
              <a:defRPr sz="2200">
                <a:solidFill>
                  <a:srgbClr val="093552"/>
                </a:solidFill>
                <a:latin typeface="Arial" panose="020B0604020202020204" pitchFamily="34" charset="0"/>
                <a:cs typeface="Arial" panose="020B0604020202020204" pitchFamily="34" charset="0"/>
              </a:defRPr>
            </a:lvl3pPr>
            <a:lvl4pPr>
              <a:defRPr sz="2000">
                <a:solidFill>
                  <a:srgbClr val="093552"/>
                </a:solidFill>
                <a:latin typeface="Arial" panose="020B0604020202020204" pitchFamily="34" charset="0"/>
                <a:cs typeface="Arial" panose="020B0604020202020204" pitchFamily="34" charset="0"/>
              </a:defRPr>
            </a:lvl4pPr>
            <a:lvl5pPr>
              <a:defRPr sz="2000">
                <a:solidFill>
                  <a:srgbClr val="093552"/>
                </a:solidFill>
                <a:latin typeface="Arial" panose="020B0604020202020204" pitchFamily="34" charset="0"/>
                <a:cs typeface="Arial" panose="020B060402020202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43BB88-C7DC-43AC-A967-43ECD4E52C41}"/>
              </a:ext>
            </a:extLst>
          </p:cNvPr>
          <p:cNvSpPr/>
          <p:nvPr userDrawn="1"/>
        </p:nvSpPr>
        <p:spPr>
          <a:xfrm>
            <a:off x="0" y="-281946"/>
            <a:ext cx="12188825" cy="1371601"/>
          </a:xfrm>
          <a:prstGeom prst="rect">
            <a:avLst/>
          </a:prstGeom>
          <a:solidFill>
            <a:srgbClr val="093552"/>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latin typeface="Trade Gothic LT Std Bold" panose="020B0804050502020204" pitchFamily="34" charset="0"/>
            </a:endParaRPr>
          </a:p>
        </p:txBody>
      </p:sp>
      <p:sp>
        <p:nvSpPr>
          <p:cNvPr id="8" name="Title 4">
            <a:extLst>
              <a:ext uri="{FF2B5EF4-FFF2-40B4-BE49-F238E27FC236}">
                <a16:creationId xmlns:a16="http://schemas.microsoft.com/office/drawing/2014/main" id="{A4EE39A1-CBBF-4751-A70C-055B31782E8A}"/>
              </a:ext>
            </a:extLst>
          </p:cNvPr>
          <p:cNvSpPr>
            <a:spLocks noGrp="1"/>
          </p:cNvSpPr>
          <p:nvPr>
            <p:ph type="title" hasCustomPrompt="1"/>
          </p:nvPr>
        </p:nvSpPr>
        <p:spPr>
          <a:xfrm>
            <a:off x="838199" y="136525"/>
            <a:ext cx="10512425" cy="761999"/>
          </a:xfrm>
          <a:prstGeom prst="rect">
            <a:avLst/>
          </a:prstGeom>
        </p:spPr>
        <p:txBody>
          <a:bodyPr/>
          <a:lstStyle>
            <a:lvl1pPr algn="ctr">
              <a:defRPr sz="4000" b="0" baseline="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2" name="Slide Number Placeholder 11">
            <a:extLst>
              <a:ext uri="{FF2B5EF4-FFF2-40B4-BE49-F238E27FC236}">
                <a16:creationId xmlns:a16="http://schemas.microsoft.com/office/drawing/2014/main" id="{647BCBFF-2C44-40A2-A90B-C9F502CD00CA}"/>
              </a:ext>
            </a:extLst>
          </p:cNvPr>
          <p:cNvSpPr>
            <a:spLocks noGrp="1"/>
          </p:cNvSpPr>
          <p:nvPr>
            <p:ph type="sldNum" sz="quarter" idx="11"/>
          </p:nvPr>
        </p:nvSpPr>
        <p:spPr/>
        <p:txBody>
          <a:bodyPr/>
          <a:lstStyle/>
          <a:p>
            <a:fld id="{7C3ABBCA-EEB9-4909-AB36-4546095AE386}" type="slidenum">
              <a:rPr lang="en-US" smtClean="0"/>
              <a:t>‹#›</a:t>
            </a:fld>
            <a:endParaRPr lang="en-US"/>
          </a:p>
        </p:txBody>
      </p:sp>
      <p:sp>
        <p:nvSpPr>
          <p:cNvPr id="9" name="TextBox 8">
            <a:extLst>
              <a:ext uri="{FF2B5EF4-FFF2-40B4-BE49-F238E27FC236}">
                <a16:creationId xmlns:a16="http://schemas.microsoft.com/office/drawing/2014/main" id="{CD71DDA6-8F40-5140-9148-6EF4FDD5D84D}"/>
              </a:ext>
            </a:extLst>
          </p:cNvPr>
          <p:cNvSpPr txBox="1"/>
          <p:nvPr userDrawn="1"/>
        </p:nvSpPr>
        <p:spPr>
          <a:xfrm>
            <a:off x="746034" y="6277302"/>
            <a:ext cx="4786567" cy="523220"/>
          </a:xfrm>
          <a:prstGeom prst="rect">
            <a:avLst/>
          </a:prstGeom>
          <a:noFill/>
        </p:spPr>
        <p:txBody>
          <a:bodyPr wrap="none" rtlCol="0">
            <a:spAutoFit/>
          </a:bodyPr>
          <a:lstStyle/>
          <a:p>
            <a:r>
              <a:rPr lang="en-US" sz="1400" dirty="0">
                <a:solidFill>
                  <a:schemeClr val="bg1">
                    <a:lumMod val="50000"/>
                  </a:schemeClr>
                </a:solidFill>
              </a:rPr>
              <a:t>The CQUIN Project Virtual Workshop on Advanced HIV Disease </a:t>
            </a:r>
          </a:p>
          <a:p>
            <a:r>
              <a:rPr lang="en-US" sz="1400" dirty="0">
                <a:solidFill>
                  <a:schemeClr val="bg1">
                    <a:lumMod val="50000"/>
                  </a:schemeClr>
                </a:solidFill>
              </a:rPr>
              <a:t>July 28-29, 2020</a:t>
            </a:r>
          </a:p>
        </p:txBody>
      </p:sp>
    </p:spTree>
    <p:extLst>
      <p:ext uri="{BB962C8B-B14F-4D97-AF65-F5344CB8AC3E}">
        <p14:creationId xmlns:p14="http://schemas.microsoft.com/office/powerpoint/2010/main" val="189737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36237-9B16-4506-AD47-824C3D6861FE}"/>
              </a:ext>
            </a:extLst>
          </p:cNvPr>
          <p:cNvSpPr>
            <a:spLocks noGrp="1"/>
          </p:cNvSpPr>
          <p:nvPr>
            <p:ph sz="half" idx="1" hasCustomPrompt="1"/>
          </p:nvPr>
        </p:nvSpPr>
        <p:spPr>
          <a:xfrm>
            <a:off x="838200" y="1825625"/>
            <a:ext cx="5181600" cy="4351338"/>
          </a:xfrm>
          <a:prstGeom prst="rect">
            <a:avLst/>
          </a:prstGeom>
        </p:spPr>
        <p:txBody>
          <a:bodyPr/>
          <a:lstStyle>
            <a:lvl1pPr>
              <a:defRPr sz="3200">
                <a:solidFill>
                  <a:srgbClr val="093552"/>
                </a:solidFill>
                <a:latin typeface="Arial" panose="020B0604020202020204" pitchFamily="34" charset="0"/>
                <a:cs typeface="Arial" panose="020B0604020202020204" pitchFamily="34" charset="0"/>
              </a:defRPr>
            </a:lvl1pPr>
            <a:lvl2pPr>
              <a:defRPr>
                <a:solidFill>
                  <a:srgbClr val="093552"/>
                </a:solidFill>
                <a:latin typeface="Arial" panose="020B0604020202020204" pitchFamily="34" charset="0"/>
                <a:cs typeface="Arial" panose="020B0604020202020204" pitchFamily="34" charset="0"/>
              </a:defRPr>
            </a:lvl2pPr>
            <a:lvl3pPr>
              <a:defRPr sz="2200">
                <a:solidFill>
                  <a:srgbClr val="093552"/>
                </a:solidFill>
                <a:latin typeface="Arial" panose="020B0604020202020204" pitchFamily="34" charset="0"/>
                <a:cs typeface="Arial" panose="020B0604020202020204" pitchFamily="34" charset="0"/>
              </a:defRPr>
            </a:lvl3pPr>
            <a:lvl4pPr>
              <a:defRPr sz="2000">
                <a:solidFill>
                  <a:srgbClr val="093552"/>
                </a:solidFill>
                <a:latin typeface="Arial" panose="020B0604020202020204" pitchFamily="34" charset="0"/>
                <a:cs typeface="Arial" panose="020B0604020202020204" pitchFamily="34" charset="0"/>
              </a:defRPr>
            </a:lvl4pPr>
            <a:lvl5pPr>
              <a:defRPr sz="2000">
                <a:solidFill>
                  <a:srgbClr val="093552"/>
                </a:solidFill>
                <a:latin typeface="Arial" panose="020B0604020202020204" pitchFamily="34" charset="0"/>
                <a:cs typeface="Arial" panose="020B060402020202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7F7AF43-7922-4460-B42C-F28E7D577BAC}"/>
              </a:ext>
            </a:extLst>
          </p:cNvPr>
          <p:cNvSpPr>
            <a:spLocks noGrp="1"/>
          </p:cNvSpPr>
          <p:nvPr>
            <p:ph sz="half" idx="2" hasCustomPrompt="1"/>
          </p:nvPr>
        </p:nvSpPr>
        <p:spPr>
          <a:xfrm>
            <a:off x="6172200" y="1825625"/>
            <a:ext cx="5181600" cy="4351338"/>
          </a:xfrm>
          <a:prstGeom prst="rect">
            <a:avLst/>
          </a:prstGeom>
        </p:spPr>
        <p:txBody>
          <a:bodyPr/>
          <a:lstStyle>
            <a:lvl1pPr>
              <a:defRPr sz="3200">
                <a:solidFill>
                  <a:srgbClr val="093552"/>
                </a:solidFill>
                <a:latin typeface="Arial" panose="020B0604020202020204" pitchFamily="34" charset="0"/>
                <a:cs typeface="Arial" panose="020B0604020202020204" pitchFamily="34" charset="0"/>
              </a:defRPr>
            </a:lvl1pPr>
            <a:lvl2pPr>
              <a:defRPr>
                <a:solidFill>
                  <a:srgbClr val="093552"/>
                </a:solidFill>
                <a:latin typeface="Arial" panose="020B0604020202020204" pitchFamily="34" charset="0"/>
                <a:cs typeface="Arial" panose="020B0604020202020204" pitchFamily="34" charset="0"/>
              </a:defRPr>
            </a:lvl2pPr>
            <a:lvl3pPr>
              <a:defRPr sz="2200">
                <a:solidFill>
                  <a:srgbClr val="093552"/>
                </a:solidFill>
                <a:latin typeface="Arial" panose="020B0604020202020204" pitchFamily="34" charset="0"/>
                <a:cs typeface="Arial" panose="020B0604020202020204" pitchFamily="34" charset="0"/>
              </a:defRPr>
            </a:lvl3pPr>
            <a:lvl4pPr>
              <a:defRPr sz="2000">
                <a:solidFill>
                  <a:srgbClr val="093552"/>
                </a:solidFill>
                <a:latin typeface="Arial" panose="020B0604020202020204" pitchFamily="34" charset="0"/>
                <a:cs typeface="Arial" panose="020B0604020202020204" pitchFamily="34" charset="0"/>
              </a:defRPr>
            </a:lvl4pPr>
            <a:lvl5pPr>
              <a:defRPr sz="2000">
                <a:solidFill>
                  <a:srgbClr val="093552"/>
                </a:solidFill>
                <a:latin typeface="Arial" panose="020B0604020202020204" pitchFamily="34" charset="0"/>
                <a:cs typeface="Arial" panose="020B060402020202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49A3525-5D9C-49DC-8019-76AF5A81D813}"/>
              </a:ext>
            </a:extLst>
          </p:cNvPr>
          <p:cNvSpPr/>
          <p:nvPr userDrawn="1"/>
        </p:nvSpPr>
        <p:spPr>
          <a:xfrm>
            <a:off x="0" y="-1"/>
            <a:ext cx="12188825" cy="1371601"/>
          </a:xfrm>
          <a:prstGeom prst="rect">
            <a:avLst/>
          </a:prstGeom>
          <a:solidFill>
            <a:srgbClr val="093552"/>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latin typeface="Trade Gothic LT Std Bold" panose="020B0804050502020204" pitchFamily="34" charset="0"/>
            </a:endParaRPr>
          </a:p>
        </p:txBody>
      </p:sp>
      <p:sp>
        <p:nvSpPr>
          <p:cNvPr id="9" name="Title 4">
            <a:extLst>
              <a:ext uri="{FF2B5EF4-FFF2-40B4-BE49-F238E27FC236}">
                <a16:creationId xmlns:a16="http://schemas.microsoft.com/office/drawing/2014/main" id="{8E92AEC6-AB42-4445-AEF6-1BE49D931525}"/>
              </a:ext>
            </a:extLst>
          </p:cNvPr>
          <p:cNvSpPr>
            <a:spLocks noGrp="1"/>
          </p:cNvSpPr>
          <p:nvPr>
            <p:ph type="title" hasCustomPrompt="1"/>
          </p:nvPr>
        </p:nvSpPr>
        <p:spPr>
          <a:xfrm>
            <a:off x="827314" y="318295"/>
            <a:ext cx="10512425" cy="761999"/>
          </a:xfrm>
          <a:prstGeom prst="rect">
            <a:avLst/>
          </a:prstGeom>
        </p:spPr>
        <p:txBody>
          <a:bodyPr/>
          <a:lstStyle>
            <a:lvl1pPr algn="ctr">
              <a:defRPr sz="4000" b="0" baseline="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6" name="Date Placeholder 15">
            <a:extLst>
              <a:ext uri="{FF2B5EF4-FFF2-40B4-BE49-F238E27FC236}">
                <a16:creationId xmlns:a16="http://schemas.microsoft.com/office/drawing/2014/main" id="{B057AFBE-8043-41AD-97AE-F236FAD40F14}"/>
              </a:ext>
            </a:extLst>
          </p:cNvPr>
          <p:cNvSpPr>
            <a:spLocks noGrp="1"/>
          </p:cNvSpPr>
          <p:nvPr>
            <p:ph type="dt" sz="half" idx="10"/>
          </p:nvPr>
        </p:nvSpPr>
        <p:spPr/>
        <p:txBody>
          <a:bodyPr/>
          <a:lstStyle>
            <a:lvl1pPr>
              <a:defRPr>
                <a:solidFill>
                  <a:schemeClr val="bg1">
                    <a:lumMod val="50000"/>
                  </a:schemeClr>
                </a:solidFill>
              </a:defRPr>
            </a:lvl1pPr>
          </a:lstStyle>
          <a:p>
            <a:r>
              <a:rPr lang="en-US" dirty="0"/>
              <a:t>The CQUIN Project </a:t>
            </a:r>
          </a:p>
        </p:txBody>
      </p:sp>
      <p:sp>
        <p:nvSpPr>
          <p:cNvPr id="17" name="Slide Number Placeholder 16">
            <a:extLst>
              <a:ext uri="{FF2B5EF4-FFF2-40B4-BE49-F238E27FC236}">
                <a16:creationId xmlns:a16="http://schemas.microsoft.com/office/drawing/2014/main" id="{2E5DE95E-1219-4277-B5C9-81EDF9B35126}"/>
              </a:ext>
            </a:extLst>
          </p:cNvPr>
          <p:cNvSpPr>
            <a:spLocks noGrp="1"/>
          </p:cNvSpPr>
          <p:nvPr>
            <p:ph type="sldNum" sz="quarter" idx="11"/>
          </p:nvPr>
        </p:nvSpPr>
        <p:spPr/>
        <p:txBody>
          <a:bodyPr/>
          <a:lstStyle/>
          <a:p>
            <a:fld id="{7C3ABBCA-EEB9-4909-AB36-4546095AE386}" type="slidenum">
              <a:rPr lang="en-US" smtClean="0"/>
              <a:t>‹#›</a:t>
            </a:fld>
            <a:endParaRPr lang="en-US"/>
          </a:p>
        </p:txBody>
      </p:sp>
    </p:spTree>
    <p:extLst>
      <p:ext uri="{BB962C8B-B14F-4D97-AF65-F5344CB8AC3E}">
        <p14:creationId xmlns:p14="http://schemas.microsoft.com/office/powerpoint/2010/main" val="426520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B2E9D7-E896-4F9D-A4A4-320E67904DE3}"/>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800" b="1">
                <a:solidFill>
                  <a:srgbClr val="09355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a:extLst>
              <a:ext uri="{FF2B5EF4-FFF2-40B4-BE49-F238E27FC236}">
                <a16:creationId xmlns:a16="http://schemas.microsoft.com/office/drawing/2014/main" id="{A2B9BFE0-81E8-4837-9277-7F199129D046}"/>
              </a:ext>
            </a:extLst>
          </p:cNvPr>
          <p:cNvSpPr>
            <a:spLocks noGrp="1"/>
          </p:cNvSpPr>
          <p:nvPr>
            <p:ph sz="half" idx="2" hasCustomPrompt="1"/>
          </p:nvPr>
        </p:nvSpPr>
        <p:spPr>
          <a:xfrm>
            <a:off x="839788" y="2505075"/>
            <a:ext cx="5157787" cy="3684588"/>
          </a:xfrm>
          <a:prstGeom prst="rect">
            <a:avLst/>
          </a:prstGeom>
        </p:spPr>
        <p:txBody>
          <a:bodyPr/>
          <a:lstStyle>
            <a:lvl1pPr>
              <a:defRPr>
                <a:solidFill>
                  <a:srgbClr val="093552"/>
                </a:solidFill>
                <a:latin typeface="Arial" panose="020B0604020202020204" pitchFamily="34" charset="0"/>
                <a:cs typeface="Arial" panose="020B0604020202020204" pitchFamily="34" charset="0"/>
              </a:defRPr>
            </a:lvl1pPr>
            <a:lvl2pPr>
              <a:defRPr>
                <a:solidFill>
                  <a:srgbClr val="093552"/>
                </a:solidFill>
                <a:latin typeface="Arial" panose="020B0604020202020204" pitchFamily="34" charset="0"/>
                <a:cs typeface="Arial" panose="020B0604020202020204" pitchFamily="34" charset="0"/>
              </a:defRPr>
            </a:lvl2pPr>
            <a:lvl3pPr>
              <a:defRPr sz="2200">
                <a:solidFill>
                  <a:srgbClr val="093552"/>
                </a:solidFill>
                <a:latin typeface="Arial" panose="020B0604020202020204" pitchFamily="34" charset="0"/>
                <a:cs typeface="Arial" panose="020B0604020202020204" pitchFamily="34" charset="0"/>
              </a:defRPr>
            </a:lvl3pPr>
            <a:lvl4pPr>
              <a:defRPr sz="2000">
                <a:solidFill>
                  <a:srgbClr val="093552"/>
                </a:solidFill>
                <a:latin typeface="Arial" panose="020B0604020202020204" pitchFamily="34" charset="0"/>
                <a:cs typeface="Arial" panose="020B0604020202020204" pitchFamily="34" charset="0"/>
              </a:defRPr>
            </a:lvl4pPr>
            <a:lvl5pPr>
              <a:defRPr sz="2000">
                <a:solidFill>
                  <a:srgbClr val="093552"/>
                </a:solidFill>
                <a:latin typeface="Arial" panose="020B0604020202020204" pitchFamily="34" charset="0"/>
                <a:cs typeface="Arial" panose="020B060402020202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8A05F1-D779-4BAA-BF70-E428674DB157}"/>
              </a:ext>
            </a:extLst>
          </p:cNvPr>
          <p:cNvSpPr>
            <a:spLocks noGrp="1"/>
          </p:cNvSpPr>
          <p:nvPr>
            <p:ph type="body" sz="quarter" idx="3" hasCustomPrompt="1"/>
          </p:nvPr>
        </p:nvSpPr>
        <p:spPr>
          <a:xfrm>
            <a:off x="6172200" y="1681163"/>
            <a:ext cx="5183188" cy="823912"/>
          </a:xfrm>
          <a:prstGeom prst="rect">
            <a:avLst/>
          </a:prstGeom>
        </p:spPr>
        <p:txBody>
          <a:bodyPr anchor="b">
            <a:normAutofit/>
          </a:bodyPr>
          <a:lstStyle>
            <a:lvl1pPr marL="0" indent="0">
              <a:buNone/>
              <a:defRPr sz="2800" b="1">
                <a:solidFill>
                  <a:srgbClr val="09355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a:extLst>
              <a:ext uri="{FF2B5EF4-FFF2-40B4-BE49-F238E27FC236}">
                <a16:creationId xmlns:a16="http://schemas.microsoft.com/office/drawing/2014/main" id="{A73DCB8E-FBBD-4240-84E9-7CB649124CEB}"/>
              </a:ext>
            </a:extLst>
          </p:cNvPr>
          <p:cNvSpPr>
            <a:spLocks noGrp="1"/>
          </p:cNvSpPr>
          <p:nvPr>
            <p:ph sz="quarter" idx="4" hasCustomPrompt="1"/>
          </p:nvPr>
        </p:nvSpPr>
        <p:spPr>
          <a:xfrm>
            <a:off x="6172200" y="2505075"/>
            <a:ext cx="5183188" cy="3684588"/>
          </a:xfrm>
          <a:prstGeom prst="rect">
            <a:avLst/>
          </a:prstGeom>
        </p:spPr>
        <p:txBody>
          <a:bodyPr/>
          <a:lstStyle>
            <a:lvl1pPr>
              <a:defRPr>
                <a:solidFill>
                  <a:srgbClr val="093552"/>
                </a:solidFill>
                <a:latin typeface="Arial" panose="020B0604020202020204" pitchFamily="34" charset="0"/>
                <a:cs typeface="Arial" panose="020B0604020202020204" pitchFamily="34" charset="0"/>
              </a:defRPr>
            </a:lvl1pPr>
            <a:lvl2pPr>
              <a:defRPr>
                <a:solidFill>
                  <a:srgbClr val="093552"/>
                </a:solidFill>
                <a:latin typeface="Arial" panose="020B0604020202020204" pitchFamily="34" charset="0"/>
                <a:cs typeface="Arial" panose="020B0604020202020204" pitchFamily="34" charset="0"/>
              </a:defRPr>
            </a:lvl2pPr>
            <a:lvl3pPr>
              <a:defRPr sz="2200">
                <a:solidFill>
                  <a:srgbClr val="093552"/>
                </a:solidFill>
                <a:latin typeface="Arial" panose="020B0604020202020204" pitchFamily="34" charset="0"/>
                <a:cs typeface="Arial" panose="020B0604020202020204" pitchFamily="34" charset="0"/>
              </a:defRPr>
            </a:lvl3pPr>
            <a:lvl4pPr>
              <a:defRPr sz="2000">
                <a:solidFill>
                  <a:srgbClr val="093552"/>
                </a:solidFill>
                <a:latin typeface="Arial" panose="020B0604020202020204" pitchFamily="34" charset="0"/>
                <a:cs typeface="Arial" panose="020B0604020202020204" pitchFamily="34" charset="0"/>
              </a:defRPr>
            </a:lvl4pPr>
            <a:lvl5pPr>
              <a:defRPr sz="2000">
                <a:solidFill>
                  <a:srgbClr val="093552"/>
                </a:solidFill>
                <a:latin typeface="Arial" panose="020B0604020202020204" pitchFamily="34" charset="0"/>
                <a:cs typeface="Arial" panose="020B060402020202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24980BF-56A9-4F3E-A7C8-09DDDD41DCB0}"/>
              </a:ext>
            </a:extLst>
          </p:cNvPr>
          <p:cNvSpPr/>
          <p:nvPr userDrawn="1"/>
        </p:nvSpPr>
        <p:spPr>
          <a:xfrm>
            <a:off x="0" y="-1"/>
            <a:ext cx="12188825" cy="1371601"/>
          </a:xfrm>
          <a:prstGeom prst="rect">
            <a:avLst/>
          </a:prstGeom>
          <a:solidFill>
            <a:srgbClr val="093552"/>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latin typeface="Trade Gothic LT Std Bold" panose="020B0804050502020204" pitchFamily="34" charset="0"/>
            </a:endParaRPr>
          </a:p>
        </p:txBody>
      </p:sp>
      <p:sp>
        <p:nvSpPr>
          <p:cNvPr id="12" name="Title 4">
            <a:extLst>
              <a:ext uri="{FF2B5EF4-FFF2-40B4-BE49-F238E27FC236}">
                <a16:creationId xmlns:a16="http://schemas.microsoft.com/office/drawing/2014/main" id="{28EF9ECF-A96D-4189-BE5A-F42AFAF8272A}"/>
              </a:ext>
            </a:extLst>
          </p:cNvPr>
          <p:cNvSpPr>
            <a:spLocks noGrp="1"/>
          </p:cNvSpPr>
          <p:nvPr>
            <p:ph type="title" hasCustomPrompt="1"/>
          </p:nvPr>
        </p:nvSpPr>
        <p:spPr>
          <a:xfrm>
            <a:off x="827314" y="318295"/>
            <a:ext cx="10512425" cy="761999"/>
          </a:xfrm>
          <a:prstGeom prst="rect">
            <a:avLst/>
          </a:prstGeom>
        </p:spPr>
        <p:txBody>
          <a:bodyPr/>
          <a:lstStyle>
            <a:lvl1pPr algn="ctr">
              <a:defRPr sz="4000" b="0" baseline="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2" name="Date Placeholder 1">
            <a:extLst>
              <a:ext uri="{FF2B5EF4-FFF2-40B4-BE49-F238E27FC236}">
                <a16:creationId xmlns:a16="http://schemas.microsoft.com/office/drawing/2014/main" id="{A082A2C1-277A-4007-A1EB-8C8D30D1A0AA}"/>
              </a:ext>
            </a:extLst>
          </p:cNvPr>
          <p:cNvSpPr>
            <a:spLocks noGrp="1"/>
          </p:cNvSpPr>
          <p:nvPr>
            <p:ph type="dt" sz="half" idx="10"/>
          </p:nvPr>
        </p:nvSpPr>
        <p:spPr/>
        <p:txBody>
          <a:bodyPr/>
          <a:lstStyle>
            <a:lvl1pPr>
              <a:defRPr>
                <a:solidFill>
                  <a:schemeClr val="bg1">
                    <a:lumMod val="50000"/>
                  </a:schemeClr>
                </a:solidFill>
              </a:defRPr>
            </a:lvl1pPr>
          </a:lstStyle>
          <a:p>
            <a:r>
              <a:rPr lang="en-US" dirty="0"/>
              <a:t>The CQUIN Project </a:t>
            </a:r>
          </a:p>
        </p:txBody>
      </p:sp>
      <p:sp>
        <p:nvSpPr>
          <p:cNvPr id="10" name="Slide Number Placeholder 9">
            <a:extLst>
              <a:ext uri="{FF2B5EF4-FFF2-40B4-BE49-F238E27FC236}">
                <a16:creationId xmlns:a16="http://schemas.microsoft.com/office/drawing/2014/main" id="{38FA2827-A1A0-4450-A25E-417C14951715}"/>
              </a:ext>
            </a:extLst>
          </p:cNvPr>
          <p:cNvSpPr>
            <a:spLocks noGrp="1"/>
          </p:cNvSpPr>
          <p:nvPr>
            <p:ph type="sldNum" sz="quarter" idx="11"/>
          </p:nvPr>
        </p:nvSpPr>
        <p:spPr/>
        <p:txBody>
          <a:bodyPr/>
          <a:lstStyle/>
          <a:p>
            <a:fld id="{7C3ABBCA-EEB9-4909-AB36-4546095AE386}" type="slidenum">
              <a:rPr lang="en-US" smtClean="0"/>
              <a:t>‹#›</a:t>
            </a:fld>
            <a:endParaRPr lang="en-US"/>
          </a:p>
        </p:txBody>
      </p:sp>
    </p:spTree>
    <p:extLst>
      <p:ext uri="{BB962C8B-B14F-4D97-AF65-F5344CB8AC3E}">
        <p14:creationId xmlns:p14="http://schemas.microsoft.com/office/powerpoint/2010/main" val="39802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9548DE-13E0-45FB-AF54-E700A3E87D3B}"/>
              </a:ext>
            </a:extLst>
          </p:cNvPr>
          <p:cNvSpPr/>
          <p:nvPr userDrawn="1"/>
        </p:nvSpPr>
        <p:spPr>
          <a:xfrm>
            <a:off x="0" y="-1"/>
            <a:ext cx="12188825" cy="1371601"/>
          </a:xfrm>
          <a:prstGeom prst="rect">
            <a:avLst/>
          </a:prstGeom>
          <a:solidFill>
            <a:srgbClr val="093552"/>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latin typeface="Trade Gothic LT Std Bold" panose="020B0804050502020204" pitchFamily="34" charset="0"/>
            </a:endParaRPr>
          </a:p>
        </p:txBody>
      </p:sp>
      <p:sp>
        <p:nvSpPr>
          <p:cNvPr id="7" name="Title 4">
            <a:extLst>
              <a:ext uri="{FF2B5EF4-FFF2-40B4-BE49-F238E27FC236}">
                <a16:creationId xmlns:a16="http://schemas.microsoft.com/office/drawing/2014/main" id="{2537EB71-3072-409A-85A2-9D40E9373035}"/>
              </a:ext>
            </a:extLst>
          </p:cNvPr>
          <p:cNvSpPr>
            <a:spLocks noGrp="1"/>
          </p:cNvSpPr>
          <p:nvPr>
            <p:ph type="title" hasCustomPrompt="1"/>
          </p:nvPr>
        </p:nvSpPr>
        <p:spPr>
          <a:xfrm>
            <a:off x="827314" y="318295"/>
            <a:ext cx="10512425" cy="761999"/>
          </a:xfrm>
          <a:prstGeom prst="rect">
            <a:avLst/>
          </a:prstGeom>
        </p:spPr>
        <p:txBody>
          <a:bodyPr/>
          <a:lstStyle>
            <a:lvl1pPr algn="ctr">
              <a:defRPr sz="4000" b="0" baseline="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2" name="Date Placeholder 1">
            <a:extLst>
              <a:ext uri="{FF2B5EF4-FFF2-40B4-BE49-F238E27FC236}">
                <a16:creationId xmlns:a16="http://schemas.microsoft.com/office/drawing/2014/main" id="{7B35C09A-189F-4465-B1B3-ABB71E48BA0F}"/>
              </a:ext>
            </a:extLst>
          </p:cNvPr>
          <p:cNvSpPr>
            <a:spLocks noGrp="1"/>
          </p:cNvSpPr>
          <p:nvPr>
            <p:ph type="dt" sz="half" idx="10"/>
          </p:nvPr>
        </p:nvSpPr>
        <p:spPr/>
        <p:txBody>
          <a:bodyPr/>
          <a:lstStyle>
            <a:lvl1pPr>
              <a:defRPr>
                <a:solidFill>
                  <a:schemeClr val="bg1">
                    <a:lumMod val="50000"/>
                  </a:schemeClr>
                </a:solidFill>
              </a:defRPr>
            </a:lvl1pPr>
          </a:lstStyle>
          <a:p>
            <a:r>
              <a:rPr lang="en-US" dirty="0"/>
              <a:t>The CQUIN Project </a:t>
            </a:r>
          </a:p>
        </p:txBody>
      </p:sp>
      <p:sp>
        <p:nvSpPr>
          <p:cNvPr id="8" name="Slide Number Placeholder 7">
            <a:extLst>
              <a:ext uri="{FF2B5EF4-FFF2-40B4-BE49-F238E27FC236}">
                <a16:creationId xmlns:a16="http://schemas.microsoft.com/office/drawing/2014/main" id="{9A0FF4B6-3F16-4F14-AB34-C7F6816A9142}"/>
              </a:ext>
            </a:extLst>
          </p:cNvPr>
          <p:cNvSpPr>
            <a:spLocks noGrp="1"/>
          </p:cNvSpPr>
          <p:nvPr>
            <p:ph type="sldNum" sz="quarter" idx="11"/>
          </p:nvPr>
        </p:nvSpPr>
        <p:spPr/>
        <p:txBody>
          <a:bodyPr/>
          <a:lstStyle/>
          <a:p>
            <a:fld id="{7C3ABBCA-EEB9-4909-AB36-4546095AE386}" type="slidenum">
              <a:rPr lang="en-US" smtClean="0"/>
              <a:t>‹#›</a:t>
            </a:fld>
            <a:endParaRPr lang="en-US"/>
          </a:p>
        </p:txBody>
      </p:sp>
    </p:spTree>
    <p:extLst>
      <p:ext uri="{BB962C8B-B14F-4D97-AF65-F5344CB8AC3E}">
        <p14:creationId xmlns:p14="http://schemas.microsoft.com/office/powerpoint/2010/main" val="130992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D96A933-7C6D-4E23-8054-813212DE6F95}"/>
              </a:ext>
            </a:extLst>
          </p:cNvPr>
          <p:cNvSpPr>
            <a:spLocks noGrp="1"/>
          </p:cNvSpPr>
          <p:nvPr>
            <p:ph type="dt" sz="half" idx="10"/>
          </p:nvPr>
        </p:nvSpPr>
        <p:spPr/>
        <p:txBody>
          <a:bodyPr/>
          <a:lstStyle>
            <a:lvl1pPr>
              <a:defRPr>
                <a:solidFill>
                  <a:schemeClr val="bg1">
                    <a:lumMod val="50000"/>
                  </a:schemeClr>
                </a:solidFill>
              </a:defRPr>
            </a:lvl1pPr>
          </a:lstStyle>
          <a:p>
            <a:r>
              <a:rPr lang="en-US" dirty="0"/>
              <a:t>The CQUIN Project </a:t>
            </a:r>
          </a:p>
        </p:txBody>
      </p:sp>
      <p:sp>
        <p:nvSpPr>
          <p:cNvPr id="6" name="Slide Number Placeholder 5">
            <a:extLst>
              <a:ext uri="{FF2B5EF4-FFF2-40B4-BE49-F238E27FC236}">
                <a16:creationId xmlns:a16="http://schemas.microsoft.com/office/drawing/2014/main" id="{751911CF-E075-4819-8617-1242A5BC0B27}"/>
              </a:ext>
            </a:extLst>
          </p:cNvPr>
          <p:cNvSpPr>
            <a:spLocks noGrp="1"/>
          </p:cNvSpPr>
          <p:nvPr>
            <p:ph type="sldNum" sz="quarter" idx="11"/>
          </p:nvPr>
        </p:nvSpPr>
        <p:spPr/>
        <p:txBody>
          <a:bodyPr/>
          <a:lstStyle/>
          <a:p>
            <a:fld id="{7C3ABBCA-EEB9-4909-AB36-4546095AE386}" type="slidenum">
              <a:rPr lang="en-US" smtClean="0"/>
              <a:t>‹#›</a:t>
            </a:fld>
            <a:endParaRPr lang="en-US"/>
          </a:p>
        </p:txBody>
      </p:sp>
    </p:spTree>
    <p:extLst>
      <p:ext uri="{BB962C8B-B14F-4D97-AF65-F5344CB8AC3E}">
        <p14:creationId xmlns:p14="http://schemas.microsoft.com/office/powerpoint/2010/main" val="360342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0741-36B9-44B9-9261-B10C7C5CD866}"/>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093552"/>
                </a:solidFill>
                <a:latin typeface="Arial" panose="020B0604020202020204" pitchFamily="34" charset="0"/>
                <a:cs typeface="Arial" panose="020B0604020202020204" pitchFamily="34" charset="0"/>
              </a:defRPr>
            </a:lvl1pPr>
          </a:lstStyle>
          <a:p>
            <a:r>
              <a:rPr lang="en-US" dirty="0"/>
              <a:t>Text</a:t>
            </a:r>
          </a:p>
        </p:txBody>
      </p:sp>
      <p:sp>
        <p:nvSpPr>
          <p:cNvPr id="3" name="Picture Placeholder 2">
            <a:extLst>
              <a:ext uri="{FF2B5EF4-FFF2-40B4-BE49-F238E27FC236}">
                <a16:creationId xmlns:a16="http://schemas.microsoft.com/office/drawing/2014/main" id="{C9A4B5BA-7D0F-4A3A-B250-99FAAFBE80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21E0C3-EDF7-4008-9318-E67800684669}"/>
              </a:ext>
            </a:extLst>
          </p:cNvPr>
          <p:cNvSpPr>
            <a:spLocks noGrp="1"/>
          </p:cNvSpPr>
          <p:nvPr>
            <p:ph type="body" sz="half" idx="2" hasCustomPrompt="1"/>
          </p:nvPr>
        </p:nvSpPr>
        <p:spPr>
          <a:xfrm>
            <a:off x="839788" y="2057400"/>
            <a:ext cx="3932237" cy="3811588"/>
          </a:xfrm>
          <a:prstGeom prst="rect">
            <a:avLst/>
          </a:prstGeom>
        </p:spPr>
        <p:txBody>
          <a:bodyPr>
            <a:normAutofit/>
          </a:bodyPr>
          <a:lstStyle>
            <a:lvl1pPr marL="0" indent="0">
              <a:buNone/>
              <a:defRPr sz="1800">
                <a:solidFill>
                  <a:srgbClr val="09355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Date Placeholder 7">
            <a:extLst>
              <a:ext uri="{FF2B5EF4-FFF2-40B4-BE49-F238E27FC236}">
                <a16:creationId xmlns:a16="http://schemas.microsoft.com/office/drawing/2014/main" id="{97A473B2-DF6D-4B80-8EEB-E0287E09ADDE}"/>
              </a:ext>
            </a:extLst>
          </p:cNvPr>
          <p:cNvSpPr>
            <a:spLocks noGrp="1"/>
          </p:cNvSpPr>
          <p:nvPr>
            <p:ph type="dt" sz="half" idx="10"/>
          </p:nvPr>
        </p:nvSpPr>
        <p:spPr/>
        <p:txBody>
          <a:bodyPr/>
          <a:lstStyle>
            <a:lvl1pPr>
              <a:defRPr>
                <a:solidFill>
                  <a:schemeClr val="bg1">
                    <a:lumMod val="50000"/>
                  </a:schemeClr>
                </a:solidFill>
              </a:defRPr>
            </a:lvl1pPr>
          </a:lstStyle>
          <a:p>
            <a:r>
              <a:rPr lang="en-US" dirty="0"/>
              <a:t>The CQUIN Project </a:t>
            </a:r>
          </a:p>
        </p:txBody>
      </p:sp>
      <p:sp>
        <p:nvSpPr>
          <p:cNvPr id="9" name="Slide Number Placeholder 8">
            <a:extLst>
              <a:ext uri="{FF2B5EF4-FFF2-40B4-BE49-F238E27FC236}">
                <a16:creationId xmlns:a16="http://schemas.microsoft.com/office/drawing/2014/main" id="{6A364CCE-3DE7-46BC-9BEC-FD32D084D3EE}"/>
              </a:ext>
            </a:extLst>
          </p:cNvPr>
          <p:cNvSpPr>
            <a:spLocks noGrp="1"/>
          </p:cNvSpPr>
          <p:nvPr>
            <p:ph type="sldNum" sz="quarter" idx="11"/>
          </p:nvPr>
        </p:nvSpPr>
        <p:spPr/>
        <p:txBody>
          <a:bodyPr/>
          <a:lstStyle/>
          <a:p>
            <a:fld id="{7C3ABBCA-EEB9-4909-AB36-4546095AE386}" type="slidenum">
              <a:rPr lang="en-US" smtClean="0"/>
              <a:t>‹#›</a:t>
            </a:fld>
            <a:endParaRPr lang="en-US"/>
          </a:p>
        </p:txBody>
      </p:sp>
    </p:spTree>
    <p:extLst>
      <p:ext uri="{BB962C8B-B14F-4D97-AF65-F5344CB8AC3E}">
        <p14:creationId xmlns:p14="http://schemas.microsoft.com/office/powerpoint/2010/main" val="109395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1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08A08-D16D-4C7A-AC6C-1D15FC93AC7B}"/>
              </a:ext>
            </a:extLst>
          </p:cNvPr>
          <p:cNvSpPr>
            <a:spLocks noGrp="1"/>
          </p:cNvSpPr>
          <p:nvPr>
            <p:ph type="title"/>
          </p:nvPr>
        </p:nvSpPr>
        <p:spPr>
          <a:xfrm>
            <a:off x="838200" y="365125"/>
            <a:ext cx="10515600" cy="758281"/>
          </a:xfrm>
          <a:prstGeom prst="rect">
            <a:avLst/>
          </a:prstGeom>
        </p:spPr>
        <p:txBody>
          <a:bodyPr vert="horz" lIns="91440" tIns="45720" rIns="91440" bIns="45720" rtlCol="0" anchor="ctr">
            <a:normAutofit/>
          </a:bodyPr>
          <a:lstStyle/>
          <a:p>
            <a:r>
              <a:rPr lang="en-US" dirty="0"/>
              <a:t>Presentation Title</a:t>
            </a:r>
          </a:p>
        </p:txBody>
      </p:sp>
      <p:sp>
        <p:nvSpPr>
          <p:cNvPr id="3" name="Text Placeholder 2">
            <a:extLst>
              <a:ext uri="{FF2B5EF4-FFF2-40B4-BE49-F238E27FC236}">
                <a16:creationId xmlns:a16="http://schemas.microsoft.com/office/drawing/2014/main" id="{D43F8F88-CF78-4D2F-8C81-153A3361D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CB9D3A-E4E6-4336-9A65-D90EDBB116C7}"/>
              </a:ext>
            </a:extLst>
          </p:cNvPr>
          <p:cNvSpPr>
            <a:spLocks noGrp="1"/>
          </p:cNvSpPr>
          <p:nvPr>
            <p:ph type="dt" sz="half" idx="2"/>
          </p:nvPr>
        </p:nvSpPr>
        <p:spPr>
          <a:xfrm>
            <a:off x="838199" y="6356350"/>
            <a:ext cx="3616235" cy="365125"/>
          </a:xfrm>
          <a:prstGeom prst="rect">
            <a:avLst/>
          </a:prstGeom>
        </p:spPr>
        <p:txBody>
          <a:bodyPr vert="horz" lIns="91440" tIns="45720" rIns="91440" bIns="45720" rtlCol="0" anchor="ctr"/>
          <a:lstStyle>
            <a:lvl1pPr algn="l">
              <a:defRPr sz="1200">
                <a:solidFill>
                  <a:srgbClr val="093552"/>
                </a:solidFill>
              </a:defRPr>
            </a:lvl1pPr>
          </a:lstStyle>
          <a:p>
            <a:r>
              <a:rPr lang="en-US" dirty="0"/>
              <a:t>The CQUIN Project </a:t>
            </a:r>
          </a:p>
        </p:txBody>
      </p:sp>
      <p:sp>
        <p:nvSpPr>
          <p:cNvPr id="6" name="Slide Number Placeholder 5">
            <a:extLst>
              <a:ext uri="{FF2B5EF4-FFF2-40B4-BE49-F238E27FC236}">
                <a16:creationId xmlns:a16="http://schemas.microsoft.com/office/drawing/2014/main" id="{F18DEF79-A3F7-4DC7-9449-08E103B84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ABBCA-EEB9-4909-AB36-4546095AE386}" type="slidenum">
              <a:rPr lang="en-US" smtClean="0"/>
              <a:t>‹#›</a:t>
            </a:fld>
            <a:endParaRPr lang="en-US"/>
          </a:p>
        </p:txBody>
      </p:sp>
    </p:spTree>
    <p:extLst>
      <p:ext uri="{BB962C8B-B14F-4D97-AF65-F5344CB8AC3E}">
        <p14:creationId xmlns:p14="http://schemas.microsoft.com/office/powerpoint/2010/main" val="365233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Lst>
  <p:hf hdr="0" dt="0"/>
  <p:txStyles>
    <p:titleStyle>
      <a:lvl1pPr algn="l" defTabSz="914400" rtl="0" eaLnBrk="1" latinLnBrk="0" hangingPunct="1">
        <a:lnSpc>
          <a:spcPct val="90000"/>
        </a:lnSpc>
        <a:spcBef>
          <a:spcPct val="0"/>
        </a:spcBef>
        <a:buNone/>
        <a:defRPr sz="3600" b="1" kern="1200" baseline="0">
          <a:solidFill>
            <a:srgbClr val="0935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3552"/>
          </a:solidFill>
          <a:latin typeface="Arial Narrow" panose="020B0606020202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3552"/>
          </a:solidFill>
          <a:latin typeface="Arial Narrow" panose="020B060602020203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3552"/>
          </a:solidFill>
          <a:latin typeface="Arial Narrow" panose="020B060602020203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3552"/>
          </a:solidFill>
          <a:latin typeface="Arial Narrow" panose="020B060602020203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3552"/>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96306" y="152623"/>
            <a:ext cx="10185135" cy="1532957"/>
          </a:xfrm>
          <a:prstGeom prst="rect">
            <a:avLst/>
          </a:prstGeom>
        </p:spPr>
        <p:txBody>
          <a:bodyPr>
            <a:noAutofit/>
          </a:bodyPr>
          <a:lstStyle/>
          <a:p>
            <a:pPr algn="ctr"/>
            <a:r>
              <a:rPr lang="en-US" sz="3600" b="1" dirty="0">
                <a:solidFill>
                  <a:srgbClr val="093552"/>
                </a:solidFill>
                <a:latin typeface="Arial" panose="020B0604020202020204" pitchFamily="34" charset="0"/>
              </a:rPr>
              <a:t>Advanced HIV Disease Update</a:t>
            </a:r>
            <a:br>
              <a:rPr lang="en-US" sz="3600" b="1" dirty="0">
                <a:solidFill>
                  <a:srgbClr val="093552"/>
                </a:solidFill>
                <a:latin typeface="Arial" panose="020B0604020202020204" pitchFamily="34" charset="0"/>
              </a:rPr>
            </a:br>
            <a:r>
              <a:rPr lang="en-US" dirty="0"/>
              <a:t>UNITED REPUBLIC OF TANZANIA</a:t>
            </a:r>
            <a:endParaRPr lang="en-US" sz="3600" dirty="0">
              <a:solidFill>
                <a:srgbClr val="093552"/>
              </a:solidFill>
              <a:latin typeface="Arial" panose="020B0604020202020204" pitchFamily="34" charset="0"/>
            </a:endParaRPr>
          </a:p>
        </p:txBody>
      </p:sp>
      <p:sp>
        <p:nvSpPr>
          <p:cNvPr id="3" name="Subtitle 2"/>
          <p:cNvSpPr>
            <a:spLocks noGrp="1"/>
          </p:cNvSpPr>
          <p:nvPr>
            <p:ph type="subTitle" idx="4294967295"/>
          </p:nvPr>
        </p:nvSpPr>
        <p:spPr>
          <a:xfrm>
            <a:off x="1596305" y="1953632"/>
            <a:ext cx="9718017" cy="3198940"/>
          </a:xfrm>
          <a:prstGeom prst="rect">
            <a:avLst/>
          </a:prstGeom>
        </p:spPr>
        <p:txBody>
          <a:bodyPr>
            <a:normAutofit fontScale="70000" lnSpcReduction="20000"/>
          </a:bodyPr>
          <a:lstStyle/>
          <a:p>
            <a:pPr marL="0" indent="0" algn="ctr">
              <a:buNone/>
            </a:pPr>
            <a:endParaRPr lang="en-US" dirty="0">
              <a:latin typeface="Apple Chancery" panose="03020702040506060504" pitchFamily="66" charset="-79"/>
              <a:cs typeface="Apple Chancery" panose="03020702040506060504" pitchFamily="66" charset="-79"/>
            </a:endParaRPr>
          </a:p>
          <a:p>
            <a:pPr marL="0" indent="0" algn="ctr">
              <a:buNone/>
            </a:pPr>
            <a:endParaRPr lang="en-US" i="1" dirty="0">
              <a:latin typeface="Garamond" panose="02020404030301010803" pitchFamily="18" charset="0"/>
              <a:cs typeface="Apple Chancery" panose="03020702040506060504" pitchFamily="66" charset="-79"/>
            </a:endParaRPr>
          </a:p>
          <a:p>
            <a:pPr marL="0" indent="0" algn="ctr">
              <a:buNone/>
            </a:pPr>
            <a:r>
              <a:rPr lang="en-US" sz="3600" i="1" dirty="0">
                <a:latin typeface="Garamond" panose="02020404030301010803" pitchFamily="18" charset="0"/>
                <a:cs typeface="Apple Chancery" panose="03020702040506060504" pitchFamily="66" charset="-79"/>
              </a:rPr>
              <a:t>Dr. </a:t>
            </a:r>
            <a:r>
              <a:rPr lang="en-US" sz="3600" i="1" dirty="0" err="1">
                <a:latin typeface="Garamond" panose="02020404030301010803" pitchFamily="18" charset="0"/>
                <a:cs typeface="Apple Chancery" panose="03020702040506060504" pitchFamily="66" charset="-79"/>
              </a:rPr>
              <a:t>Siraji</a:t>
            </a:r>
            <a:r>
              <a:rPr lang="en-US" sz="3600" i="1" dirty="0">
                <a:latin typeface="Garamond" panose="02020404030301010803" pitchFamily="18" charset="0"/>
                <a:cs typeface="Apple Chancery" panose="03020702040506060504" pitchFamily="66" charset="-79"/>
              </a:rPr>
              <a:t> </a:t>
            </a:r>
            <a:r>
              <a:rPr lang="en-US" sz="3600" i="1" dirty="0" err="1">
                <a:latin typeface="Garamond" panose="02020404030301010803" pitchFamily="18" charset="0"/>
                <a:cs typeface="Apple Chancery" panose="03020702040506060504" pitchFamily="66" charset="-79"/>
              </a:rPr>
              <a:t>Shabani</a:t>
            </a:r>
            <a:endParaRPr lang="en-US" sz="3600" i="1" dirty="0">
              <a:latin typeface="Garamond" panose="02020404030301010803" pitchFamily="18" charset="0"/>
              <a:cs typeface="Apple Chancery" panose="03020702040506060504" pitchFamily="66" charset="-79"/>
            </a:endParaRPr>
          </a:p>
          <a:p>
            <a:pPr marL="0" indent="0" algn="ctr">
              <a:buNone/>
            </a:pPr>
            <a:r>
              <a:rPr lang="en-US" sz="3100" dirty="0">
                <a:latin typeface="Arial" panose="020B0604020202020204" pitchFamily="34" charset="0"/>
              </a:rPr>
              <a:t>National AIDS Control Program</a:t>
            </a:r>
          </a:p>
          <a:p>
            <a:pPr marL="0" indent="0" algn="ctr">
              <a:buNone/>
            </a:pPr>
            <a:r>
              <a:rPr lang="en-US" sz="3100" dirty="0">
                <a:latin typeface="Arial" panose="020B0604020202020204" pitchFamily="34" charset="0"/>
              </a:rPr>
              <a:t>Ministry of Health, Community Development, Gender, Elderly and Children </a:t>
            </a:r>
          </a:p>
          <a:p>
            <a:pPr marL="0" indent="0" algn="ctr">
              <a:buNone/>
            </a:pPr>
            <a:endParaRPr lang="en-US" dirty="0">
              <a:latin typeface="Arial" panose="020B0604020202020204" pitchFamily="34" charset="0"/>
            </a:endParaRPr>
          </a:p>
          <a:p>
            <a:pPr marL="0" indent="0" algn="ctr">
              <a:buNone/>
            </a:pPr>
            <a:r>
              <a:rPr lang="en-US" dirty="0">
                <a:latin typeface="Arial" panose="020B0604020202020204" pitchFamily="34" charset="0"/>
              </a:rPr>
              <a:t>July 28-29, 2020</a:t>
            </a:r>
          </a:p>
          <a:p>
            <a:pPr marL="0" indent="0" algn="ctr">
              <a:buNone/>
            </a:pPr>
            <a:r>
              <a:rPr lang="en-US" dirty="0">
                <a:latin typeface="Arial" panose="020B0604020202020204" pitchFamily="34" charset="0"/>
              </a:rPr>
              <a:t>Dodoma, Tanzania</a:t>
            </a:r>
          </a:p>
        </p:txBody>
      </p:sp>
      <p:pic>
        <p:nvPicPr>
          <p:cNvPr id="10" name="Picture 9" descr="A close up of a logo&#10;&#10;Description automatically generated">
            <a:extLst>
              <a:ext uri="{FF2B5EF4-FFF2-40B4-BE49-F238E27FC236}">
                <a16:creationId xmlns:a16="http://schemas.microsoft.com/office/drawing/2014/main" id="{E5458596-A1C6-40D2-B06C-6B1CD5C2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741" y="6106977"/>
            <a:ext cx="5502583" cy="431475"/>
          </a:xfrm>
          <a:prstGeom prst="rect">
            <a:avLst/>
          </a:prstGeom>
        </p:spPr>
      </p:pic>
      <p:pic>
        <p:nvPicPr>
          <p:cNvPr id="6" name="Picture 5">
            <a:extLst>
              <a:ext uri="{FF2B5EF4-FFF2-40B4-BE49-F238E27FC236}">
                <a16:creationId xmlns:a16="http://schemas.microsoft.com/office/drawing/2014/main" id="{03916E2C-EF9B-1C4D-A9A2-2E25D747D88D}"/>
              </a:ext>
            </a:extLst>
          </p:cNvPr>
          <p:cNvPicPr>
            <a:picLocks noChangeAspect="1"/>
          </p:cNvPicPr>
          <p:nvPr/>
        </p:nvPicPr>
        <p:blipFill rotWithShape="1">
          <a:blip r:embed="rId3">
            <a:extLst>
              <a:ext uri="{28A0092B-C50C-407E-A947-70E740481C1C}">
                <a14:useLocalDpi xmlns:a14="http://schemas.microsoft.com/office/drawing/2010/main" val="0"/>
              </a:ext>
            </a:extLst>
          </a:blip>
          <a:srcRect t="396" b="127"/>
          <a:stretch/>
        </p:blipFill>
        <p:spPr>
          <a:xfrm>
            <a:off x="410559" y="13561"/>
            <a:ext cx="594082" cy="6822214"/>
          </a:xfrm>
          <a:prstGeom prst="rect">
            <a:avLst/>
          </a:prstGeom>
        </p:spPr>
      </p:pic>
      <p:pic>
        <p:nvPicPr>
          <p:cNvPr id="7" name="Picture 2" descr="C:\Users\Friend\Desktop\logovernment.jpg">
            <a:extLst>
              <a:ext uri="{FF2B5EF4-FFF2-40B4-BE49-F238E27FC236}">
                <a16:creationId xmlns:a16="http://schemas.microsoft.com/office/drawing/2014/main" id="{E3866EB9-8D3C-47C5-ABEA-233F3FC61E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1" t="1427" b="-1"/>
          <a:stretch/>
        </p:blipFill>
        <p:spPr bwMode="auto">
          <a:xfrm>
            <a:off x="1769375" y="4904368"/>
            <a:ext cx="1766602" cy="163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89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116EA6-B88C-2B43-B133-5AEA31347701}"/>
              </a:ext>
            </a:extLst>
          </p:cNvPr>
          <p:cNvSpPr>
            <a:spLocks noGrp="1"/>
          </p:cNvSpPr>
          <p:nvPr>
            <p:ph idx="1"/>
          </p:nvPr>
        </p:nvSpPr>
        <p:spPr>
          <a:xfrm>
            <a:off x="713678" y="1151467"/>
            <a:ext cx="10636946" cy="5025496"/>
          </a:xfrm>
        </p:spPr>
        <p:txBody>
          <a:bodyPr>
            <a:normAutofit lnSpcReduction="10000"/>
          </a:bodyPr>
          <a:lstStyle/>
          <a:p>
            <a:pPr>
              <a:lnSpc>
                <a:spcPct val="100000"/>
              </a:lnSpc>
            </a:pPr>
            <a:r>
              <a:rPr lang="en-US" dirty="0"/>
              <a:t>AHD services at national level are coordinated by MoHCDGEC</a:t>
            </a:r>
          </a:p>
          <a:p>
            <a:pPr>
              <a:lnSpc>
                <a:spcPct val="100000"/>
              </a:lnSpc>
            </a:pPr>
            <a:r>
              <a:rPr lang="en-US" sz="3600" dirty="0"/>
              <a:t>At program level services are coordinated by NACP in which:</a:t>
            </a:r>
          </a:p>
          <a:p>
            <a:pPr lvl="2">
              <a:lnSpc>
                <a:spcPct val="100000"/>
              </a:lnSpc>
            </a:pPr>
            <a:r>
              <a:rPr lang="en-US" sz="2400" dirty="0"/>
              <a:t>Two focal person nominated to facilitate nationwide implementation</a:t>
            </a:r>
          </a:p>
          <a:p>
            <a:pPr lvl="2">
              <a:lnSpc>
                <a:spcPct val="100000"/>
              </a:lnSpc>
            </a:pPr>
            <a:r>
              <a:rPr lang="en-US" sz="2400" dirty="0"/>
              <a:t>National AHD task force team for coordination and technical assistance</a:t>
            </a:r>
          </a:p>
          <a:p>
            <a:pPr>
              <a:lnSpc>
                <a:spcPct val="100000"/>
              </a:lnSpc>
            </a:pPr>
            <a:r>
              <a:rPr lang="en-US" dirty="0"/>
              <a:t>PLHIV networks are part of AHD coordination and are involved in policy development and guidelines review meetings</a:t>
            </a:r>
          </a:p>
        </p:txBody>
      </p:sp>
      <p:sp>
        <p:nvSpPr>
          <p:cNvPr id="3" name="Title 2">
            <a:extLst>
              <a:ext uri="{FF2B5EF4-FFF2-40B4-BE49-F238E27FC236}">
                <a16:creationId xmlns:a16="http://schemas.microsoft.com/office/drawing/2014/main" id="{111CDDF0-2C3E-1A4D-93E2-653D9101686E}"/>
              </a:ext>
            </a:extLst>
          </p:cNvPr>
          <p:cNvSpPr>
            <a:spLocks noGrp="1"/>
          </p:cNvSpPr>
          <p:nvPr>
            <p:ph type="title"/>
          </p:nvPr>
        </p:nvSpPr>
        <p:spPr/>
        <p:txBody>
          <a:bodyPr/>
          <a:lstStyle/>
          <a:p>
            <a:r>
              <a:rPr lang="en-US" b="1" dirty="0"/>
              <a:t>AHD Coordination and Leadership</a:t>
            </a:r>
          </a:p>
        </p:txBody>
      </p:sp>
      <p:sp>
        <p:nvSpPr>
          <p:cNvPr id="4" name="Slide Number Placeholder 3">
            <a:extLst>
              <a:ext uri="{FF2B5EF4-FFF2-40B4-BE49-F238E27FC236}">
                <a16:creationId xmlns:a16="http://schemas.microsoft.com/office/drawing/2014/main" id="{6477789E-166A-724B-845E-7D5C9DB2E118}"/>
              </a:ext>
            </a:extLst>
          </p:cNvPr>
          <p:cNvSpPr>
            <a:spLocks noGrp="1"/>
          </p:cNvSpPr>
          <p:nvPr>
            <p:ph type="sldNum" sz="quarter" idx="11"/>
          </p:nvPr>
        </p:nvSpPr>
        <p:spPr/>
        <p:txBody>
          <a:bodyPr/>
          <a:lstStyle/>
          <a:p>
            <a:fld id="{7C3ABBCA-EEB9-4909-AB36-4546095AE386}" type="slidenum">
              <a:rPr lang="en-US" smtClean="0"/>
              <a:t>10</a:t>
            </a:fld>
            <a:endParaRPr lang="en-US"/>
          </a:p>
        </p:txBody>
      </p:sp>
      <p:pic>
        <p:nvPicPr>
          <p:cNvPr id="5" name="Picture 3" descr="C:\Users\Friend\Desktop\logoline2.jpg">
            <a:extLst>
              <a:ext uri="{FF2B5EF4-FFF2-40B4-BE49-F238E27FC236}">
                <a16:creationId xmlns:a16="http://schemas.microsoft.com/office/drawing/2014/main" id="{4B252A52-FF15-474E-8D5A-E86CD07D4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2" t="909"/>
          <a:stretch>
            <a:fillRect/>
          </a:stretch>
        </p:blipFill>
        <p:spPr bwMode="auto">
          <a:xfrm>
            <a:off x="174625" y="-79375"/>
            <a:ext cx="1327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47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291691-EB28-0A4D-8FE0-DB6DB1E876DC}"/>
              </a:ext>
            </a:extLst>
          </p:cNvPr>
          <p:cNvSpPr>
            <a:spLocks noGrp="1"/>
          </p:cNvSpPr>
          <p:nvPr>
            <p:ph idx="1"/>
          </p:nvPr>
        </p:nvSpPr>
        <p:spPr>
          <a:xfrm>
            <a:off x="264459" y="1108448"/>
            <a:ext cx="11533094" cy="5247901"/>
          </a:xfrm>
        </p:spPr>
        <p:txBody>
          <a:bodyPr>
            <a:normAutofit/>
          </a:bodyPr>
          <a:lstStyle/>
          <a:p>
            <a:endParaRPr lang="en-US" dirty="0"/>
          </a:p>
          <a:p>
            <a:r>
              <a:rPr lang="en-US" sz="3200" dirty="0"/>
              <a:t>2019 National Guidelines for the Management of HIV/AIDS:</a:t>
            </a:r>
          </a:p>
          <a:p>
            <a:pPr lvl="1"/>
            <a:r>
              <a:rPr lang="en-US" dirty="0"/>
              <a:t>Categorization of clients with AHD as late presenter during ART initiation and unstable after ART use with specific interventions</a:t>
            </a:r>
          </a:p>
          <a:p>
            <a:pPr lvl="1"/>
            <a:r>
              <a:rPr lang="en-US" dirty="0" err="1"/>
              <a:t>CrAg</a:t>
            </a:r>
            <a:r>
              <a:rPr lang="en-US" dirty="0"/>
              <a:t> screening for CD4&lt;200 or WHO stage 3 or 4</a:t>
            </a:r>
          </a:p>
          <a:p>
            <a:pPr lvl="1"/>
            <a:r>
              <a:rPr lang="en-US" dirty="0"/>
              <a:t>Pre-emptive treatment dose integrated</a:t>
            </a:r>
          </a:p>
          <a:p>
            <a:pPr lvl="1"/>
            <a:r>
              <a:rPr lang="en-US" dirty="0"/>
              <a:t>Fluconazole monotherapy not recommended for treatment </a:t>
            </a:r>
          </a:p>
          <a:p>
            <a:pPr marL="457200" lvl="1" indent="0">
              <a:buNone/>
            </a:pPr>
            <a:endParaRPr lang="en-US" dirty="0"/>
          </a:p>
          <a:p>
            <a:r>
              <a:rPr lang="en-US" dirty="0"/>
              <a:t>AHD training materials focusing on TB and CM</a:t>
            </a:r>
          </a:p>
          <a:p>
            <a:pPr lvl="1"/>
            <a:r>
              <a:rPr lang="en-US" dirty="0"/>
              <a:t>The country is in progress of developing a comprehensive AHD training package and reviewing M&amp;E tools to effectively capture AHD implementation </a:t>
            </a:r>
          </a:p>
          <a:p>
            <a:endParaRPr lang="en-US" dirty="0"/>
          </a:p>
        </p:txBody>
      </p:sp>
      <p:sp>
        <p:nvSpPr>
          <p:cNvPr id="3" name="Title 2">
            <a:extLst>
              <a:ext uri="{FF2B5EF4-FFF2-40B4-BE49-F238E27FC236}">
                <a16:creationId xmlns:a16="http://schemas.microsoft.com/office/drawing/2014/main" id="{0A263CC6-5820-8A48-A442-3F7E0E45D1DA}"/>
              </a:ext>
            </a:extLst>
          </p:cNvPr>
          <p:cNvSpPr>
            <a:spLocks noGrp="1"/>
          </p:cNvSpPr>
          <p:nvPr>
            <p:ph type="title"/>
          </p:nvPr>
        </p:nvSpPr>
        <p:spPr>
          <a:xfrm>
            <a:off x="838200" y="136525"/>
            <a:ext cx="10512425" cy="761999"/>
          </a:xfrm>
        </p:spPr>
        <p:txBody>
          <a:bodyPr/>
          <a:lstStyle/>
          <a:p>
            <a:r>
              <a:rPr lang="en-US" b="1" dirty="0"/>
              <a:t>AHD Policies, Guidelines and DSDMs</a:t>
            </a:r>
          </a:p>
        </p:txBody>
      </p:sp>
      <p:sp>
        <p:nvSpPr>
          <p:cNvPr id="4" name="Slide Number Placeholder 3">
            <a:extLst>
              <a:ext uri="{FF2B5EF4-FFF2-40B4-BE49-F238E27FC236}">
                <a16:creationId xmlns:a16="http://schemas.microsoft.com/office/drawing/2014/main" id="{2F0A5174-0024-D34B-9FD6-6FBC4164FF02}"/>
              </a:ext>
            </a:extLst>
          </p:cNvPr>
          <p:cNvSpPr>
            <a:spLocks noGrp="1"/>
          </p:cNvSpPr>
          <p:nvPr>
            <p:ph type="sldNum" sz="quarter" idx="11"/>
          </p:nvPr>
        </p:nvSpPr>
        <p:spPr/>
        <p:txBody>
          <a:bodyPr/>
          <a:lstStyle/>
          <a:p>
            <a:fld id="{7C3ABBCA-EEB9-4909-AB36-4546095AE386}" type="slidenum">
              <a:rPr lang="en-US" smtClean="0"/>
              <a:t>11</a:t>
            </a:fld>
            <a:endParaRPr lang="en-US"/>
          </a:p>
        </p:txBody>
      </p:sp>
      <p:pic>
        <p:nvPicPr>
          <p:cNvPr id="6" name="Picture 7">
            <a:extLst>
              <a:ext uri="{FF2B5EF4-FFF2-40B4-BE49-F238E27FC236}">
                <a16:creationId xmlns:a16="http://schemas.microsoft.com/office/drawing/2014/main" id="{D4D3B318-896A-5345-B6B1-4A05221C4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794" y="2854712"/>
            <a:ext cx="1338689" cy="1951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C:\Users\Friend\Desktop\logoline2.jpg">
            <a:extLst>
              <a:ext uri="{FF2B5EF4-FFF2-40B4-BE49-F238E27FC236}">
                <a16:creationId xmlns:a16="http://schemas.microsoft.com/office/drawing/2014/main" id="{D8752BBF-99F2-4A48-833C-45BECF3CD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82" t="909"/>
          <a:stretch>
            <a:fillRect/>
          </a:stretch>
        </p:blipFill>
        <p:spPr bwMode="auto">
          <a:xfrm>
            <a:off x="174625" y="-79375"/>
            <a:ext cx="1327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39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5FA3DF-A7FF-CC49-B619-33D353763155}"/>
              </a:ext>
            </a:extLst>
          </p:cNvPr>
          <p:cNvSpPr>
            <a:spLocks noGrp="1"/>
          </p:cNvSpPr>
          <p:nvPr>
            <p:ph idx="1"/>
          </p:nvPr>
        </p:nvSpPr>
        <p:spPr>
          <a:xfrm>
            <a:off x="838200" y="1371600"/>
            <a:ext cx="10512424" cy="4505093"/>
          </a:xfrm>
        </p:spPr>
        <p:txBody>
          <a:bodyPr>
            <a:normAutofit/>
          </a:bodyPr>
          <a:lstStyle/>
          <a:p>
            <a:r>
              <a:rPr lang="en-US" dirty="0"/>
              <a:t>Essential package of AHD diagnostic and treatment services in Tanzania includes;-</a:t>
            </a:r>
          </a:p>
          <a:p>
            <a:pPr lvl="1"/>
            <a:r>
              <a:rPr lang="en-US" sz="2400" dirty="0"/>
              <a:t>Diagnostic - CD4, routine VL, viral resistance testing, CrAg, TB diagnostics, STI screening, </a:t>
            </a:r>
            <a:r>
              <a:rPr lang="en-US" dirty="0"/>
              <a:t>Expedited clinical investigations	</a:t>
            </a:r>
            <a:endParaRPr lang="en-US" sz="2400" dirty="0"/>
          </a:p>
          <a:p>
            <a:pPr lvl="1"/>
            <a:r>
              <a:rPr lang="en-US" dirty="0"/>
              <a:t>Treatment- CM, TB, other OIs management, </a:t>
            </a:r>
            <a:r>
              <a:rPr lang="en-US" sz="2400" dirty="0"/>
              <a:t>provision of prophylaxis for common </a:t>
            </a:r>
            <a:r>
              <a:rPr lang="en-US" dirty="0"/>
              <a:t>OIs (TPT,CPT) and expedited ART initiation</a:t>
            </a:r>
          </a:p>
          <a:p>
            <a:pPr marL="457200" lvl="1" indent="0">
              <a:buNone/>
            </a:pPr>
            <a:endParaRPr lang="en-US" sz="2400" dirty="0"/>
          </a:p>
          <a:p>
            <a:r>
              <a:rPr lang="en-US" dirty="0"/>
              <a:t>The services are provided across all the levels of health systems, making use of an existing hub and spoke mode of referral for both patients and samples</a:t>
            </a:r>
          </a:p>
        </p:txBody>
      </p:sp>
      <p:sp>
        <p:nvSpPr>
          <p:cNvPr id="3" name="Title 2">
            <a:extLst>
              <a:ext uri="{FF2B5EF4-FFF2-40B4-BE49-F238E27FC236}">
                <a16:creationId xmlns:a16="http://schemas.microsoft.com/office/drawing/2014/main" id="{2D2D741C-4EF6-4647-8C7F-FD8545925BC4}"/>
              </a:ext>
            </a:extLst>
          </p:cNvPr>
          <p:cNvSpPr>
            <a:spLocks noGrp="1"/>
          </p:cNvSpPr>
          <p:nvPr>
            <p:ph type="title"/>
          </p:nvPr>
        </p:nvSpPr>
        <p:spPr/>
        <p:txBody>
          <a:bodyPr/>
          <a:lstStyle/>
          <a:p>
            <a:r>
              <a:rPr lang="en-US" b="1" dirty="0"/>
              <a:t>AHD Essential Package</a:t>
            </a:r>
          </a:p>
        </p:txBody>
      </p:sp>
      <p:sp>
        <p:nvSpPr>
          <p:cNvPr id="4" name="Slide Number Placeholder 3">
            <a:extLst>
              <a:ext uri="{FF2B5EF4-FFF2-40B4-BE49-F238E27FC236}">
                <a16:creationId xmlns:a16="http://schemas.microsoft.com/office/drawing/2014/main" id="{966324F2-767E-2E4B-BFF9-D61C98CE8242}"/>
              </a:ext>
            </a:extLst>
          </p:cNvPr>
          <p:cNvSpPr>
            <a:spLocks noGrp="1"/>
          </p:cNvSpPr>
          <p:nvPr>
            <p:ph type="sldNum" sz="quarter" idx="11"/>
          </p:nvPr>
        </p:nvSpPr>
        <p:spPr/>
        <p:txBody>
          <a:bodyPr/>
          <a:lstStyle/>
          <a:p>
            <a:fld id="{7C3ABBCA-EEB9-4909-AB36-4546095AE386}" type="slidenum">
              <a:rPr lang="en-US" smtClean="0"/>
              <a:t>12</a:t>
            </a:fld>
            <a:endParaRPr lang="en-US"/>
          </a:p>
        </p:txBody>
      </p:sp>
      <p:pic>
        <p:nvPicPr>
          <p:cNvPr id="5" name="Picture 3" descr="C:\Users\Friend\Desktop\logoline2.jpg">
            <a:extLst>
              <a:ext uri="{FF2B5EF4-FFF2-40B4-BE49-F238E27FC236}">
                <a16:creationId xmlns:a16="http://schemas.microsoft.com/office/drawing/2014/main" id="{67B608BF-986E-374B-8F4A-AAEE893A9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2" t="909"/>
          <a:stretch>
            <a:fillRect/>
          </a:stretch>
        </p:blipFill>
        <p:spPr bwMode="auto">
          <a:xfrm>
            <a:off x="174625" y="-79375"/>
            <a:ext cx="1327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82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580BD1D-3A9B-4A9D-8C8B-06234CE65E68}"/>
              </a:ext>
            </a:extLst>
          </p:cNvPr>
          <p:cNvGraphicFramePr>
            <a:graphicFrameLocks noGrp="1"/>
          </p:cNvGraphicFramePr>
          <p:nvPr>
            <p:ph idx="1"/>
            <p:extLst>
              <p:ext uri="{D42A27DB-BD31-4B8C-83A1-F6EECF244321}">
                <p14:modId xmlns:p14="http://schemas.microsoft.com/office/powerpoint/2010/main" val="3198846991"/>
              </p:ext>
            </p:extLst>
          </p:nvPr>
        </p:nvGraphicFramePr>
        <p:xfrm>
          <a:off x="174625" y="1279525"/>
          <a:ext cx="11784293" cy="489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A8CF9D0-1422-FC46-957C-6959D2FC8053}"/>
              </a:ext>
            </a:extLst>
          </p:cNvPr>
          <p:cNvSpPr>
            <a:spLocks noGrp="1"/>
          </p:cNvSpPr>
          <p:nvPr>
            <p:ph type="title"/>
          </p:nvPr>
        </p:nvSpPr>
        <p:spPr/>
        <p:txBody>
          <a:bodyPr/>
          <a:lstStyle/>
          <a:p>
            <a:r>
              <a:rPr lang="en-US" b="1" dirty="0"/>
              <a:t>Monitoring &amp; Evaluation</a:t>
            </a:r>
          </a:p>
        </p:txBody>
      </p:sp>
      <p:sp>
        <p:nvSpPr>
          <p:cNvPr id="4" name="Slide Number Placeholder 3">
            <a:extLst>
              <a:ext uri="{FF2B5EF4-FFF2-40B4-BE49-F238E27FC236}">
                <a16:creationId xmlns:a16="http://schemas.microsoft.com/office/drawing/2014/main" id="{CDF9C023-0E93-3D47-908E-FA9FE27C92EF}"/>
              </a:ext>
            </a:extLst>
          </p:cNvPr>
          <p:cNvSpPr>
            <a:spLocks noGrp="1"/>
          </p:cNvSpPr>
          <p:nvPr>
            <p:ph type="sldNum" sz="quarter" idx="11"/>
          </p:nvPr>
        </p:nvSpPr>
        <p:spPr/>
        <p:txBody>
          <a:bodyPr/>
          <a:lstStyle/>
          <a:p>
            <a:fld id="{7C3ABBCA-EEB9-4909-AB36-4546095AE386}" type="slidenum">
              <a:rPr lang="en-US" smtClean="0"/>
              <a:t>13</a:t>
            </a:fld>
            <a:endParaRPr lang="en-US"/>
          </a:p>
        </p:txBody>
      </p:sp>
      <p:pic>
        <p:nvPicPr>
          <p:cNvPr id="6" name="Picture 3" descr="C:\Users\Friend\Desktop\logoline2.jpg">
            <a:extLst>
              <a:ext uri="{FF2B5EF4-FFF2-40B4-BE49-F238E27FC236}">
                <a16:creationId xmlns:a16="http://schemas.microsoft.com/office/drawing/2014/main" id="{E8094C50-CA5E-AF4D-AE71-E867DBCCE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82" t="909"/>
          <a:stretch>
            <a:fillRect/>
          </a:stretch>
        </p:blipFill>
        <p:spPr bwMode="auto">
          <a:xfrm>
            <a:off x="174625" y="-79375"/>
            <a:ext cx="1327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51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3E626-CEA1-9740-BB0D-83C2F02B90B4}"/>
              </a:ext>
            </a:extLst>
          </p:cNvPr>
          <p:cNvSpPr>
            <a:spLocks noGrp="1"/>
          </p:cNvSpPr>
          <p:nvPr>
            <p:ph type="body" idx="1"/>
          </p:nvPr>
        </p:nvSpPr>
        <p:spPr/>
        <p:txBody>
          <a:bodyPr/>
          <a:lstStyle/>
          <a:p>
            <a:r>
              <a:rPr lang="en-US" altLang="en-TZ" dirty="0"/>
              <a:t>Catalytic procurement</a:t>
            </a:r>
          </a:p>
          <a:p>
            <a:endParaRPr lang="en-GB" dirty="0"/>
          </a:p>
        </p:txBody>
      </p:sp>
      <p:graphicFrame>
        <p:nvGraphicFramePr>
          <p:cNvPr id="6" name="Content Placeholder 5">
            <a:extLst>
              <a:ext uri="{FF2B5EF4-FFF2-40B4-BE49-F238E27FC236}">
                <a16:creationId xmlns:a16="http://schemas.microsoft.com/office/drawing/2014/main" id="{C7A064E6-08E5-FA4E-A563-77BAD751428B}"/>
              </a:ext>
            </a:extLst>
          </p:cNvPr>
          <p:cNvGraphicFramePr>
            <a:graphicFrameLocks noGrp="1"/>
          </p:cNvGraphicFramePr>
          <p:nvPr>
            <p:ph sz="half" idx="2"/>
            <p:extLst>
              <p:ext uri="{D42A27DB-BD31-4B8C-83A1-F6EECF244321}">
                <p14:modId xmlns:p14="http://schemas.microsoft.com/office/powerpoint/2010/main" val="305601426"/>
              </p:ext>
            </p:extLst>
          </p:nvPr>
        </p:nvGraphicFramePr>
        <p:xfrm>
          <a:off x="174625" y="2046288"/>
          <a:ext cx="5822948" cy="4668277"/>
        </p:xfrm>
        <a:graphic>
          <a:graphicData uri="http://schemas.openxmlformats.org/drawingml/2006/table">
            <a:tbl>
              <a:tblPr firstRow="1" bandRow="1">
                <a:tableStyleId>{5C22544A-7EE6-4342-B048-85BDC9FD1C3A}</a:tableStyleId>
              </a:tblPr>
              <a:tblGrid>
                <a:gridCol w="549507">
                  <a:extLst>
                    <a:ext uri="{9D8B030D-6E8A-4147-A177-3AD203B41FA5}">
                      <a16:colId xmlns:a16="http://schemas.microsoft.com/office/drawing/2014/main" val="1769686769"/>
                    </a:ext>
                  </a:extLst>
                </a:gridCol>
                <a:gridCol w="1934267">
                  <a:extLst>
                    <a:ext uri="{9D8B030D-6E8A-4147-A177-3AD203B41FA5}">
                      <a16:colId xmlns:a16="http://schemas.microsoft.com/office/drawing/2014/main" val="2657734735"/>
                    </a:ext>
                  </a:extLst>
                </a:gridCol>
                <a:gridCol w="1637533">
                  <a:extLst>
                    <a:ext uri="{9D8B030D-6E8A-4147-A177-3AD203B41FA5}">
                      <a16:colId xmlns:a16="http://schemas.microsoft.com/office/drawing/2014/main" val="3246101198"/>
                    </a:ext>
                  </a:extLst>
                </a:gridCol>
                <a:gridCol w="1701641">
                  <a:extLst>
                    <a:ext uri="{9D8B030D-6E8A-4147-A177-3AD203B41FA5}">
                      <a16:colId xmlns:a16="http://schemas.microsoft.com/office/drawing/2014/main" val="3528835500"/>
                    </a:ext>
                  </a:extLst>
                </a:gridCol>
              </a:tblGrid>
              <a:tr h="861615">
                <a:tc>
                  <a:txBody>
                    <a:bodyPr/>
                    <a:lstStyle/>
                    <a:p>
                      <a:pPr marL="0" marR="0" algn="ctr">
                        <a:lnSpc>
                          <a:spcPct val="107000"/>
                        </a:lnSpc>
                        <a:spcBef>
                          <a:spcPts val="0"/>
                        </a:spcBef>
                        <a:spcAft>
                          <a:spcPts val="0"/>
                        </a:spcAft>
                      </a:pPr>
                      <a:r>
                        <a:rPr lang="en-US" sz="1800" dirty="0">
                          <a:solidFill>
                            <a:schemeClr val="tx1"/>
                          </a:solidFill>
                          <a:effectLst/>
                        </a:rPr>
                        <a:t>S/N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07000"/>
                        </a:lnSpc>
                        <a:spcBef>
                          <a:spcPts val="0"/>
                        </a:spcBef>
                        <a:spcAft>
                          <a:spcPts val="0"/>
                        </a:spcAft>
                      </a:pPr>
                      <a:r>
                        <a:rPr lang="en-US" sz="1800" dirty="0">
                          <a:solidFill>
                            <a:schemeClr val="tx1"/>
                          </a:solidFill>
                          <a:effectLst/>
                        </a:rPr>
                        <a:t>Item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07000"/>
                        </a:lnSpc>
                        <a:spcBef>
                          <a:spcPts val="0"/>
                        </a:spcBef>
                        <a:spcAft>
                          <a:spcPts val="0"/>
                        </a:spcAft>
                      </a:pPr>
                      <a:r>
                        <a:rPr lang="en-US" sz="1800" dirty="0">
                          <a:solidFill>
                            <a:schemeClr val="tx1"/>
                          </a:solidFill>
                          <a:effectLst/>
                        </a:rPr>
                        <a:t>Quantity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07000"/>
                        </a:lnSpc>
                        <a:spcBef>
                          <a:spcPts val="0"/>
                        </a:spcBef>
                        <a:spcAft>
                          <a:spcPts val="0"/>
                        </a:spcAft>
                      </a:pPr>
                      <a:r>
                        <a:rPr lang="en-US" sz="1800" dirty="0">
                          <a:solidFill>
                            <a:schemeClr val="tx1"/>
                          </a:solidFill>
                          <a:effectLst/>
                        </a:rPr>
                        <a:t>Estimated Time of Delivery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947557588"/>
                  </a:ext>
                </a:extLst>
              </a:tr>
              <a:tr h="823185">
                <a:tc>
                  <a:txBody>
                    <a:bodyPr/>
                    <a:lstStyle/>
                    <a:p>
                      <a:pPr marL="0" marR="0">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Crag 50test/Kit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19,650 tests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8</a:t>
                      </a:r>
                      <a:r>
                        <a:rPr lang="en-US" sz="2000" baseline="30000" dirty="0">
                          <a:effectLst/>
                        </a:rPr>
                        <a:t>th</a:t>
                      </a:r>
                      <a:r>
                        <a:rPr lang="en-US" sz="2000" dirty="0">
                          <a:effectLst/>
                        </a:rPr>
                        <a:t> August, 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828565200"/>
                  </a:ext>
                </a:extLst>
              </a:tr>
              <a:tr h="849683">
                <a:tc>
                  <a:txBody>
                    <a:bodyPr/>
                    <a:lstStyle/>
                    <a:p>
                      <a:pPr marL="0" marR="0">
                        <a:lnSpc>
                          <a:spcPct val="107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Fluconazole 200mg Capsules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6373 packs of 100 Tabs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15</a:t>
                      </a:r>
                      <a:r>
                        <a:rPr lang="en-US" sz="2000" baseline="30000" dirty="0">
                          <a:effectLst/>
                        </a:rPr>
                        <a:t>th</a:t>
                      </a:r>
                      <a:r>
                        <a:rPr lang="en-US" sz="2000" dirty="0">
                          <a:effectLst/>
                        </a:rPr>
                        <a:t> Sep, 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1813773"/>
                  </a:ext>
                </a:extLst>
              </a:tr>
              <a:tr h="1284111">
                <a:tc>
                  <a:txBody>
                    <a:bodyPr/>
                    <a:lstStyle/>
                    <a:p>
                      <a:pPr marL="0" marR="0">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Amphotericin B – Liposomal 50mg for </a:t>
                      </a:r>
                      <a:r>
                        <a:rPr lang="en-US" sz="2000" dirty="0" err="1">
                          <a:effectLst/>
                        </a:rPr>
                        <a:t>Inj</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10,400 vials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8</a:t>
                      </a:r>
                      <a:r>
                        <a:rPr lang="en-US" sz="2000" baseline="30000" dirty="0">
                          <a:effectLst/>
                        </a:rPr>
                        <a:t>th</a:t>
                      </a:r>
                      <a:r>
                        <a:rPr lang="en-US" sz="2000" dirty="0">
                          <a:effectLst/>
                        </a:rPr>
                        <a:t> August, 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055873692"/>
                  </a:ext>
                </a:extLst>
              </a:tr>
              <a:tr h="849683">
                <a:tc>
                  <a:txBody>
                    <a:bodyPr/>
                    <a:lstStyle/>
                    <a:p>
                      <a:pPr marL="0" marR="0">
                        <a:lnSpc>
                          <a:spcPct val="107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err="1">
                          <a:effectLst/>
                        </a:rPr>
                        <a:t>Flucyotosine</a:t>
                      </a:r>
                      <a:r>
                        <a:rPr lang="en-US" sz="2000" dirty="0">
                          <a:effectLst/>
                        </a:rPr>
                        <a:t> 500mg Tablets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a:effectLst/>
                        </a:rPr>
                        <a:t>400 packs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2000" dirty="0">
                          <a:effectLst/>
                        </a:rPr>
                        <a:t>8</a:t>
                      </a:r>
                      <a:r>
                        <a:rPr lang="en-US" sz="2000" baseline="30000" dirty="0">
                          <a:effectLst/>
                        </a:rPr>
                        <a:t>th</a:t>
                      </a:r>
                      <a:r>
                        <a:rPr lang="en-US" sz="2000" dirty="0">
                          <a:effectLst/>
                        </a:rPr>
                        <a:t> August, 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859099627"/>
                  </a:ext>
                </a:extLst>
              </a:tr>
            </a:tbl>
          </a:graphicData>
        </a:graphic>
      </p:graphicFrame>
      <p:graphicFrame>
        <p:nvGraphicFramePr>
          <p:cNvPr id="7" name="Content Placeholder 6">
            <a:extLst>
              <a:ext uri="{FF2B5EF4-FFF2-40B4-BE49-F238E27FC236}">
                <a16:creationId xmlns:a16="http://schemas.microsoft.com/office/drawing/2014/main" id="{0A402E90-6D93-4449-950D-115B276AFB36}"/>
              </a:ext>
            </a:extLst>
          </p:cNvPr>
          <p:cNvGraphicFramePr>
            <a:graphicFrameLocks noGrp="1"/>
          </p:cNvGraphicFramePr>
          <p:nvPr>
            <p:ph sz="quarter" idx="4"/>
            <p:extLst>
              <p:ext uri="{D42A27DB-BD31-4B8C-83A1-F6EECF244321}">
                <p14:modId xmlns:p14="http://schemas.microsoft.com/office/powerpoint/2010/main" val="3327407938"/>
              </p:ext>
            </p:extLst>
          </p:nvPr>
        </p:nvGraphicFramePr>
        <p:xfrm>
          <a:off x="6172200" y="2046288"/>
          <a:ext cx="5822948" cy="4687983"/>
        </p:xfrm>
        <a:graphic>
          <a:graphicData uri="http://schemas.openxmlformats.org/drawingml/2006/table">
            <a:tbl>
              <a:tblPr firstRow="1" bandRow="1">
                <a:tableStyleId>{5C22544A-7EE6-4342-B048-85BDC9FD1C3A}</a:tableStyleId>
              </a:tblPr>
              <a:tblGrid>
                <a:gridCol w="2444407">
                  <a:extLst>
                    <a:ext uri="{9D8B030D-6E8A-4147-A177-3AD203B41FA5}">
                      <a16:colId xmlns:a16="http://schemas.microsoft.com/office/drawing/2014/main" val="1528640910"/>
                    </a:ext>
                  </a:extLst>
                </a:gridCol>
                <a:gridCol w="3378541">
                  <a:extLst>
                    <a:ext uri="{9D8B030D-6E8A-4147-A177-3AD203B41FA5}">
                      <a16:colId xmlns:a16="http://schemas.microsoft.com/office/drawing/2014/main" val="1510726721"/>
                    </a:ext>
                  </a:extLst>
                </a:gridCol>
              </a:tblGrid>
              <a:tr h="791553">
                <a:tc>
                  <a:txBody>
                    <a:bodyPr/>
                    <a:lstStyle/>
                    <a:p>
                      <a:pPr marL="0" marR="0" algn="ctr">
                        <a:lnSpc>
                          <a:spcPct val="107000"/>
                        </a:lnSpc>
                        <a:spcBef>
                          <a:spcPts val="0"/>
                        </a:spcBef>
                        <a:spcAft>
                          <a:spcPts val="0"/>
                        </a:spcAft>
                      </a:pPr>
                      <a:r>
                        <a:rPr lang="en-US" sz="2000" dirty="0">
                          <a:solidFill>
                            <a:schemeClr val="tx1"/>
                          </a:solidFill>
                          <a:effectLst/>
                        </a:rPr>
                        <a:t>Progress to date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2000" dirty="0">
                          <a:solidFill>
                            <a:schemeClr val="tx1"/>
                          </a:solidFill>
                          <a:effectLst/>
                        </a:rPr>
                        <a:t>Next steps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945014765"/>
                  </a:ext>
                </a:extLst>
              </a:tr>
              <a:tr h="706983">
                <a:tc>
                  <a:txBody>
                    <a:bodyPr/>
                    <a:lstStyle/>
                    <a:p>
                      <a:pPr marL="0" marR="0">
                        <a:lnSpc>
                          <a:spcPct val="107000"/>
                        </a:lnSpc>
                        <a:spcBef>
                          <a:spcPts val="0"/>
                        </a:spcBef>
                        <a:spcAft>
                          <a:spcPts val="0"/>
                        </a:spcAft>
                      </a:pPr>
                      <a:r>
                        <a:rPr lang="en-US" sz="2000" dirty="0">
                          <a:effectLst/>
                        </a:rPr>
                        <a:t>AHD Stakeholder Meeting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07000"/>
                        </a:lnSpc>
                        <a:spcBef>
                          <a:spcPts val="0"/>
                        </a:spcBef>
                        <a:spcAft>
                          <a:spcPts val="0"/>
                        </a:spcAft>
                      </a:pPr>
                      <a:r>
                        <a:rPr lang="en-US" sz="2000" dirty="0">
                          <a:effectLst/>
                        </a:rPr>
                        <a:t>AHD Task force Team Meeting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960193479"/>
                  </a:ext>
                </a:extLst>
              </a:tr>
              <a:tr h="706983">
                <a:tc>
                  <a:txBody>
                    <a:bodyPr/>
                    <a:lstStyle/>
                    <a:p>
                      <a:pPr marL="0" marR="0">
                        <a:lnSpc>
                          <a:spcPct val="107000"/>
                        </a:lnSpc>
                        <a:spcBef>
                          <a:spcPts val="0"/>
                        </a:spcBef>
                        <a:spcAft>
                          <a:spcPts val="0"/>
                        </a:spcAft>
                      </a:pPr>
                      <a:r>
                        <a:rPr lang="en-US" sz="2000" dirty="0">
                          <a:effectLst/>
                        </a:rPr>
                        <a:t>AHD Task force Team Meeting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07000"/>
                        </a:lnSpc>
                        <a:spcBef>
                          <a:spcPts val="0"/>
                        </a:spcBef>
                        <a:spcAft>
                          <a:spcPts val="0"/>
                        </a:spcAft>
                      </a:pPr>
                      <a:r>
                        <a:rPr lang="en-US" sz="2000" dirty="0">
                          <a:effectLst/>
                        </a:rPr>
                        <a:t>Stakeholder meeting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974717764"/>
                  </a:ext>
                </a:extLst>
              </a:tr>
              <a:tr h="706983">
                <a:tc>
                  <a:txBody>
                    <a:bodyPr/>
                    <a:lstStyle/>
                    <a:p>
                      <a:pPr marL="0" marR="0">
                        <a:lnSpc>
                          <a:spcPct val="107000"/>
                        </a:lnSpc>
                        <a:spcBef>
                          <a:spcPts val="0"/>
                        </a:spcBef>
                        <a:spcAft>
                          <a:spcPts val="0"/>
                        </a:spcAft>
                      </a:pPr>
                      <a:r>
                        <a:rPr lang="en-US" sz="2000" dirty="0">
                          <a:effectLst/>
                        </a:rPr>
                        <a:t>TOT Training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07000"/>
                        </a:lnSpc>
                        <a:spcBef>
                          <a:spcPts val="0"/>
                        </a:spcBef>
                        <a:spcAft>
                          <a:spcPts val="0"/>
                        </a:spcAft>
                      </a:pPr>
                      <a:r>
                        <a:rPr lang="en-US" sz="2000" dirty="0">
                          <a:effectLst/>
                        </a:rPr>
                        <a:t>Review of AHD Indicators and Data collection tool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462368377"/>
                  </a:ext>
                </a:extLst>
              </a:tr>
              <a:tr h="1068498">
                <a:tc>
                  <a:txBody>
                    <a:bodyPr/>
                    <a:lstStyle/>
                    <a:p>
                      <a:pPr marL="0" marR="0">
                        <a:lnSpc>
                          <a:spcPct val="107000"/>
                        </a:lnSpc>
                        <a:spcBef>
                          <a:spcPts val="0"/>
                        </a:spcBef>
                        <a:spcAft>
                          <a:spcPts val="0"/>
                        </a:spcAft>
                      </a:pPr>
                      <a:r>
                        <a:rPr lang="en-US" sz="2000" dirty="0">
                          <a:effectLst/>
                        </a:rPr>
                        <a:t>Ordering of commodities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07000"/>
                        </a:lnSpc>
                        <a:spcBef>
                          <a:spcPts val="0"/>
                        </a:spcBef>
                        <a:spcAft>
                          <a:spcPts val="0"/>
                        </a:spcAft>
                      </a:pPr>
                      <a:r>
                        <a:rPr lang="en-US" sz="2000" dirty="0">
                          <a:effectLst/>
                        </a:rPr>
                        <a:t>Conduct supportive supervisions and mentorships at AHD sites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532094447"/>
                  </a:ext>
                </a:extLst>
              </a:tr>
              <a:tr h="706983">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07000"/>
                        </a:lnSpc>
                        <a:spcBef>
                          <a:spcPts val="0"/>
                        </a:spcBef>
                        <a:spcAft>
                          <a:spcPts val="0"/>
                        </a:spcAft>
                      </a:pPr>
                      <a:r>
                        <a:rPr lang="en-US" sz="2000" dirty="0">
                          <a:effectLst/>
                        </a:rPr>
                        <a:t>Support storage and distribution via MSD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725868113"/>
                  </a:ext>
                </a:extLst>
              </a:tr>
            </a:tbl>
          </a:graphicData>
        </a:graphic>
      </p:graphicFrame>
      <p:sp>
        <p:nvSpPr>
          <p:cNvPr id="4" name="Title 3">
            <a:extLst>
              <a:ext uri="{FF2B5EF4-FFF2-40B4-BE49-F238E27FC236}">
                <a16:creationId xmlns:a16="http://schemas.microsoft.com/office/drawing/2014/main" id="{C6A179B7-2808-5B41-A0F0-19E0178B7A8F}"/>
              </a:ext>
            </a:extLst>
          </p:cNvPr>
          <p:cNvSpPr>
            <a:spLocks noGrp="1"/>
          </p:cNvSpPr>
          <p:nvPr>
            <p:ph type="title"/>
          </p:nvPr>
        </p:nvSpPr>
        <p:spPr/>
        <p:txBody>
          <a:bodyPr/>
          <a:lstStyle/>
          <a:p>
            <a:r>
              <a:rPr lang="en-US" b="1" dirty="0"/>
              <a:t>Update on CHAI AHD Project</a:t>
            </a:r>
            <a:endParaRPr lang="en-GB" b="1" dirty="0"/>
          </a:p>
        </p:txBody>
      </p:sp>
      <p:sp>
        <p:nvSpPr>
          <p:cNvPr id="5" name="Slide Number Placeholder 4">
            <a:extLst>
              <a:ext uri="{FF2B5EF4-FFF2-40B4-BE49-F238E27FC236}">
                <a16:creationId xmlns:a16="http://schemas.microsoft.com/office/drawing/2014/main" id="{A0B60A51-C71F-1C4A-9D20-F4247482725B}"/>
              </a:ext>
            </a:extLst>
          </p:cNvPr>
          <p:cNvSpPr>
            <a:spLocks noGrp="1"/>
          </p:cNvSpPr>
          <p:nvPr>
            <p:ph type="sldNum" sz="quarter" idx="11"/>
          </p:nvPr>
        </p:nvSpPr>
        <p:spPr/>
        <p:txBody>
          <a:bodyPr/>
          <a:lstStyle/>
          <a:p>
            <a:fld id="{7C3ABBCA-EEB9-4909-AB36-4546095AE386}" type="slidenum">
              <a:rPr lang="en-US" smtClean="0"/>
              <a:t>14</a:t>
            </a:fld>
            <a:endParaRPr lang="en-US"/>
          </a:p>
        </p:txBody>
      </p:sp>
      <p:pic>
        <p:nvPicPr>
          <p:cNvPr id="8" name="Picture 3" descr="C:\Users\Friend\Desktop\logoline2.jpg">
            <a:extLst>
              <a:ext uri="{FF2B5EF4-FFF2-40B4-BE49-F238E27FC236}">
                <a16:creationId xmlns:a16="http://schemas.microsoft.com/office/drawing/2014/main" id="{98D95AEB-8B5B-EE47-BADB-33E27C5B2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2" t="909"/>
          <a:stretch>
            <a:fillRect/>
          </a:stretch>
        </p:blipFill>
        <p:spPr bwMode="auto">
          <a:xfrm>
            <a:off x="174625" y="143434"/>
            <a:ext cx="1327150" cy="120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D56EEE39-E41B-9A4D-BC30-9D0097CA17F3}"/>
              </a:ext>
            </a:extLst>
          </p:cNvPr>
          <p:cNvSpPr>
            <a:spLocks noGrp="1"/>
          </p:cNvSpPr>
          <p:nvPr>
            <p:ph type="body" sz="quarter" idx="3"/>
          </p:nvPr>
        </p:nvSpPr>
        <p:spPr>
          <a:xfrm>
            <a:off x="6172200" y="1344705"/>
            <a:ext cx="5183188" cy="701583"/>
          </a:xfrm>
        </p:spPr>
        <p:txBody>
          <a:bodyPr>
            <a:normAutofit/>
          </a:bodyPr>
          <a:lstStyle/>
          <a:p>
            <a:pPr eaLnBrk="1" hangingPunct="1"/>
            <a:r>
              <a:rPr lang="en-US" altLang="en-TZ" sz="3300" dirty="0"/>
              <a:t>Activities</a:t>
            </a:r>
            <a:r>
              <a:rPr lang="en-US" altLang="en-TZ" dirty="0"/>
              <a:t> planned</a:t>
            </a:r>
          </a:p>
        </p:txBody>
      </p:sp>
    </p:spTree>
    <p:extLst>
      <p:ext uri="{BB962C8B-B14F-4D97-AF65-F5344CB8AC3E}">
        <p14:creationId xmlns:p14="http://schemas.microsoft.com/office/powerpoint/2010/main" val="425856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0760F-174F-574D-8083-CA3AB0404909}"/>
              </a:ext>
            </a:extLst>
          </p:cNvPr>
          <p:cNvSpPr>
            <a:spLocks noGrp="1"/>
          </p:cNvSpPr>
          <p:nvPr>
            <p:ph sz="half" idx="1"/>
          </p:nvPr>
        </p:nvSpPr>
        <p:spPr>
          <a:xfrm>
            <a:off x="0" y="1605776"/>
            <a:ext cx="6019800" cy="5115699"/>
          </a:xfrm>
        </p:spPr>
        <p:txBody>
          <a:bodyPr>
            <a:normAutofit fontScale="25000" lnSpcReduction="20000"/>
          </a:bodyPr>
          <a:lstStyle/>
          <a:p>
            <a:pPr>
              <a:lnSpc>
                <a:spcPct val="107000"/>
              </a:lnSpc>
            </a:pPr>
            <a:r>
              <a:rPr lang="en-US" sz="8000" dirty="0">
                <a:solidFill>
                  <a:schemeClr val="tx1"/>
                </a:solidFill>
                <a:ea typeface="Calibri" panose="020F0502020204030204" pitchFamily="34" charset="0"/>
              </a:rPr>
              <a:t>NACOPHA’s experience of 5 years </a:t>
            </a:r>
            <a:r>
              <a:rPr lang="en-US" sz="8000" dirty="0" err="1">
                <a:solidFill>
                  <a:schemeClr val="tx1"/>
                </a:solidFill>
                <a:ea typeface="Calibri" panose="020F0502020204030204" pitchFamily="34" charset="0"/>
              </a:rPr>
              <a:t>Sauti</a:t>
            </a:r>
            <a:r>
              <a:rPr lang="en-US" sz="8000" dirty="0">
                <a:solidFill>
                  <a:schemeClr val="tx1"/>
                </a:solidFill>
                <a:ea typeface="Calibri" panose="020F0502020204030204" pitchFamily="34" charset="0"/>
              </a:rPr>
              <a:t> </a:t>
            </a:r>
            <a:r>
              <a:rPr lang="en-US" sz="8000" dirty="0" err="1">
                <a:solidFill>
                  <a:schemeClr val="tx1"/>
                </a:solidFill>
                <a:ea typeface="Calibri" panose="020F0502020204030204" pitchFamily="34" charset="0"/>
              </a:rPr>
              <a:t>Yetu</a:t>
            </a:r>
            <a:r>
              <a:rPr lang="en-US" sz="8000" dirty="0">
                <a:solidFill>
                  <a:schemeClr val="tx1"/>
                </a:solidFill>
                <a:ea typeface="Calibri" panose="020F0502020204030204" pitchFamily="34" charset="0"/>
              </a:rPr>
              <a:t> Project funded by USAID (ended December 9, 2019):</a:t>
            </a:r>
          </a:p>
          <a:p>
            <a:pPr lvl="1">
              <a:lnSpc>
                <a:spcPct val="107000"/>
              </a:lnSpc>
            </a:pPr>
            <a:r>
              <a:rPr lang="en-US" sz="8000" dirty="0">
                <a:solidFill>
                  <a:schemeClr val="tx1"/>
                </a:solidFill>
                <a:ea typeface="Calibri" panose="020F0502020204030204" pitchFamily="34" charset="0"/>
              </a:rPr>
              <a:t>Overall over 87% of  identified and individuals linked to HIV testing, tested HIV+ with index testing yield ranged between 57-67%</a:t>
            </a:r>
          </a:p>
          <a:p>
            <a:pPr lvl="1">
              <a:lnSpc>
                <a:spcPct val="107000"/>
              </a:lnSpc>
            </a:pPr>
            <a:r>
              <a:rPr lang="en-US" sz="8000" dirty="0">
                <a:solidFill>
                  <a:schemeClr val="tx1"/>
                </a:solidFill>
                <a:ea typeface="Calibri" panose="020F0502020204030204" pitchFamily="34" charset="0"/>
              </a:rPr>
              <a:t>Overall 97.6 % of LFTU were linked back to treatment.</a:t>
            </a:r>
          </a:p>
          <a:p>
            <a:pPr lvl="1">
              <a:lnSpc>
                <a:spcPct val="107000"/>
              </a:lnSpc>
            </a:pPr>
            <a:r>
              <a:rPr lang="en-US" sz="8000" dirty="0">
                <a:solidFill>
                  <a:schemeClr val="tx1"/>
                </a:solidFill>
                <a:ea typeface="Calibri" panose="020F0502020204030204" pitchFamily="34" charset="0"/>
              </a:rPr>
              <a:t>Retention is 100% of all members in the empowerment groups</a:t>
            </a:r>
            <a:endParaRPr lang="en-GB" sz="8000" dirty="0">
              <a:solidFill>
                <a:schemeClr val="tx1"/>
              </a:solidFill>
              <a:ea typeface="Calibri" panose="020F0502020204030204" pitchFamily="34" charset="0"/>
            </a:endParaRPr>
          </a:p>
          <a:p>
            <a:pPr lvl="1">
              <a:lnSpc>
                <a:spcPct val="107000"/>
              </a:lnSpc>
            </a:pPr>
            <a:r>
              <a:rPr lang="en-US" sz="8000" dirty="0">
                <a:solidFill>
                  <a:schemeClr val="tx1"/>
                </a:solidFill>
                <a:ea typeface="Calibri" panose="020F0502020204030204" pitchFamily="34" charset="0"/>
              </a:rPr>
              <a:t>Over 88% of PLHIV  members  (in the project area) accessed  VL testing; 97%  are virally suppressed </a:t>
            </a:r>
          </a:p>
          <a:p>
            <a:pPr>
              <a:lnSpc>
                <a:spcPct val="107000"/>
              </a:lnSpc>
            </a:pPr>
            <a:r>
              <a:rPr lang="en-GB" sz="8000" dirty="0">
                <a:solidFill>
                  <a:schemeClr val="tx1"/>
                </a:solidFill>
              </a:rPr>
              <a:t>Call for a collaborative approach between health staff and stakeholders</a:t>
            </a:r>
            <a:endParaRPr lang="en-US" sz="8000" dirty="0">
              <a:solidFill>
                <a:schemeClr val="tx1"/>
              </a:solidFill>
              <a:ea typeface="Calibri" panose="020F0502020204030204" pitchFamily="34" charset="0"/>
            </a:endParaRPr>
          </a:p>
          <a:p>
            <a:endParaRPr lang="en-GB" dirty="0"/>
          </a:p>
        </p:txBody>
      </p:sp>
      <p:sp>
        <p:nvSpPr>
          <p:cNvPr id="3" name="Content Placeholder 2">
            <a:extLst>
              <a:ext uri="{FF2B5EF4-FFF2-40B4-BE49-F238E27FC236}">
                <a16:creationId xmlns:a16="http://schemas.microsoft.com/office/drawing/2014/main" id="{9AD2EFBC-0FA3-5642-9B13-35DD66EF9FBD}"/>
              </a:ext>
            </a:extLst>
          </p:cNvPr>
          <p:cNvSpPr>
            <a:spLocks noGrp="1"/>
          </p:cNvSpPr>
          <p:nvPr>
            <p:ph sz="half" idx="2"/>
          </p:nvPr>
        </p:nvSpPr>
        <p:spPr>
          <a:xfrm>
            <a:off x="6172199" y="1527717"/>
            <a:ext cx="6019799" cy="5011988"/>
          </a:xfrm>
        </p:spPr>
        <p:txBody>
          <a:bodyPr>
            <a:normAutofit fontScale="25000" lnSpcReduction="20000"/>
          </a:bodyPr>
          <a:lstStyle/>
          <a:p>
            <a:pPr>
              <a:lnSpc>
                <a:spcPct val="107000"/>
              </a:lnSpc>
            </a:pPr>
            <a:r>
              <a:rPr lang="en-GB" sz="8000" dirty="0">
                <a:solidFill>
                  <a:schemeClr val="tx1"/>
                </a:solidFill>
              </a:rPr>
              <a:t>There is a need to conduct an intensive needs assessment for people with AHD </a:t>
            </a:r>
            <a:r>
              <a:rPr lang="en-GB" sz="8000" dirty="0" err="1">
                <a:solidFill>
                  <a:schemeClr val="tx1"/>
                </a:solidFill>
              </a:rPr>
              <a:t>eg.</a:t>
            </a:r>
            <a:endParaRPr lang="en-GB" sz="8000" dirty="0">
              <a:solidFill>
                <a:schemeClr val="tx1"/>
              </a:solidFill>
            </a:endParaRPr>
          </a:p>
          <a:p>
            <a:pPr lvl="1">
              <a:lnSpc>
                <a:spcPct val="107000"/>
              </a:lnSpc>
            </a:pPr>
            <a:r>
              <a:rPr lang="en-GB" sz="7200" dirty="0">
                <a:solidFill>
                  <a:schemeClr val="tx1"/>
                </a:solidFill>
              </a:rPr>
              <a:t>Economic empowerment</a:t>
            </a:r>
          </a:p>
          <a:p>
            <a:pPr lvl="1">
              <a:lnSpc>
                <a:spcPct val="107000"/>
              </a:lnSpc>
            </a:pPr>
            <a:r>
              <a:rPr lang="en-GB" sz="7200" dirty="0">
                <a:solidFill>
                  <a:schemeClr val="tx1"/>
                </a:solidFill>
              </a:rPr>
              <a:t>Interface treatment literacy</a:t>
            </a:r>
          </a:p>
          <a:p>
            <a:pPr lvl="1">
              <a:lnSpc>
                <a:spcPct val="107000"/>
              </a:lnSpc>
            </a:pPr>
            <a:r>
              <a:rPr lang="en-GB" sz="7200" dirty="0">
                <a:solidFill>
                  <a:schemeClr val="tx1"/>
                </a:solidFill>
              </a:rPr>
              <a:t>Nutritional support and treatment supporters</a:t>
            </a:r>
          </a:p>
          <a:p>
            <a:pPr>
              <a:lnSpc>
                <a:spcPct val="107000"/>
              </a:lnSpc>
            </a:pPr>
            <a:r>
              <a:rPr lang="en-GB" sz="8000" dirty="0">
                <a:solidFill>
                  <a:schemeClr val="tx1"/>
                </a:solidFill>
              </a:rPr>
              <a:t>Need for implementation of the Task Sharing policy to reduce risks of PLHIV presenting AHD, involve trained PLHIV (treatment advocates)</a:t>
            </a:r>
          </a:p>
          <a:p>
            <a:pPr>
              <a:lnSpc>
                <a:spcPct val="107000"/>
              </a:lnSpc>
              <a:spcAft>
                <a:spcPts val="0"/>
              </a:spcAft>
            </a:pPr>
            <a:r>
              <a:rPr lang="en-GB" sz="8000" dirty="0">
                <a:solidFill>
                  <a:schemeClr val="tx1"/>
                </a:solidFill>
              </a:rPr>
              <a:t>People with advanced HIV disease need targeted interventions in order to reduce mortality and morbidity</a:t>
            </a:r>
          </a:p>
          <a:p>
            <a:pPr>
              <a:lnSpc>
                <a:spcPct val="107000"/>
              </a:lnSpc>
              <a:spcAft>
                <a:spcPts val="0"/>
              </a:spcAft>
            </a:pPr>
            <a:r>
              <a:rPr lang="en-GB" sz="8000" dirty="0">
                <a:solidFill>
                  <a:schemeClr val="tx1"/>
                </a:solidFill>
              </a:rPr>
              <a:t>Encourage peer visits and follow-up during the early stages of ART</a:t>
            </a:r>
          </a:p>
          <a:p>
            <a:endParaRPr lang="en-GB" dirty="0"/>
          </a:p>
        </p:txBody>
      </p:sp>
      <p:sp>
        <p:nvSpPr>
          <p:cNvPr id="4" name="Title 3">
            <a:extLst>
              <a:ext uri="{FF2B5EF4-FFF2-40B4-BE49-F238E27FC236}">
                <a16:creationId xmlns:a16="http://schemas.microsoft.com/office/drawing/2014/main" id="{0CACB1EF-7172-AB4F-87FE-EB700E5CB995}"/>
              </a:ext>
            </a:extLst>
          </p:cNvPr>
          <p:cNvSpPr>
            <a:spLocks noGrp="1"/>
          </p:cNvSpPr>
          <p:nvPr>
            <p:ph type="title"/>
          </p:nvPr>
        </p:nvSpPr>
        <p:spPr/>
        <p:txBody>
          <a:bodyPr>
            <a:normAutofit fontScale="90000"/>
          </a:bodyPr>
          <a:lstStyle/>
          <a:p>
            <a:r>
              <a:rPr lang="en-US" b="1" dirty="0"/>
              <a:t>Perspectives from National Network of PLHIV</a:t>
            </a:r>
            <a:endParaRPr lang="en-GB" dirty="0"/>
          </a:p>
        </p:txBody>
      </p:sp>
      <p:sp>
        <p:nvSpPr>
          <p:cNvPr id="5" name="Slide Number Placeholder 4">
            <a:extLst>
              <a:ext uri="{FF2B5EF4-FFF2-40B4-BE49-F238E27FC236}">
                <a16:creationId xmlns:a16="http://schemas.microsoft.com/office/drawing/2014/main" id="{C1151993-8887-134B-A261-F4D3B33B2050}"/>
              </a:ext>
            </a:extLst>
          </p:cNvPr>
          <p:cNvSpPr>
            <a:spLocks noGrp="1"/>
          </p:cNvSpPr>
          <p:nvPr>
            <p:ph type="sldNum" sz="quarter" idx="11"/>
          </p:nvPr>
        </p:nvSpPr>
        <p:spPr/>
        <p:txBody>
          <a:bodyPr/>
          <a:lstStyle/>
          <a:p>
            <a:fld id="{7C3ABBCA-EEB9-4909-AB36-4546095AE386}" type="slidenum">
              <a:rPr lang="en-US" smtClean="0"/>
              <a:t>15</a:t>
            </a:fld>
            <a:endParaRPr lang="en-US" dirty="0"/>
          </a:p>
        </p:txBody>
      </p:sp>
      <p:pic>
        <p:nvPicPr>
          <p:cNvPr id="6" name="Picture 3" descr="C:\Users\Friend\Desktop\logoline2.jpg">
            <a:extLst>
              <a:ext uri="{FF2B5EF4-FFF2-40B4-BE49-F238E27FC236}">
                <a16:creationId xmlns:a16="http://schemas.microsoft.com/office/drawing/2014/main" id="{8E5F028D-157D-8446-982D-0226C4634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2" t="909"/>
          <a:stretch>
            <a:fillRect/>
          </a:stretch>
        </p:blipFill>
        <p:spPr bwMode="auto">
          <a:xfrm>
            <a:off x="0" y="0"/>
            <a:ext cx="1111624" cy="138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17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F3D8404-5BDB-412F-8DB3-A220F2771D5F}"/>
              </a:ext>
            </a:extLst>
          </p:cNvPr>
          <p:cNvGraphicFramePr>
            <a:graphicFrameLocks noGrp="1"/>
          </p:cNvGraphicFramePr>
          <p:nvPr>
            <p:ph idx="1"/>
            <p:extLst>
              <p:ext uri="{D42A27DB-BD31-4B8C-83A1-F6EECF244321}">
                <p14:modId xmlns:p14="http://schemas.microsoft.com/office/powerpoint/2010/main" val="2660231956"/>
              </p:ext>
            </p:extLst>
          </p:nvPr>
        </p:nvGraphicFramePr>
        <p:xfrm>
          <a:off x="760410" y="1155940"/>
          <a:ext cx="11126789" cy="5200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256323C-9FB3-B043-9577-20BE4AAC5A4C}"/>
              </a:ext>
            </a:extLst>
          </p:cNvPr>
          <p:cNvSpPr>
            <a:spLocks noGrp="1"/>
          </p:cNvSpPr>
          <p:nvPr>
            <p:ph type="title"/>
          </p:nvPr>
        </p:nvSpPr>
        <p:spPr/>
        <p:txBody>
          <a:bodyPr/>
          <a:lstStyle/>
          <a:p>
            <a:r>
              <a:rPr lang="en-US" b="1" dirty="0"/>
              <a:t>Challenges</a:t>
            </a:r>
          </a:p>
        </p:txBody>
      </p:sp>
      <p:sp>
        <p:nvSpPr>
          <p:cNvPr id="4" name="Slide Number Placeholder 3">
            <a:extLst>
              <a:ext uri="{FF2B5EF4-FFF2-40B4-BE49-F238E27FC236}">
                <a16:creationId xmlns:a16="http://schemas.microsoft.com/office/drawing/2014/main" id="{BC03B6D9-4178-ED4F-8C46-8A87BEC5DA4A}"/>
              </a:ext>
            </a:extLst>
          </p:cNvPr>
          <p:cNvSpPr>
            <a:spLocks noGrp="1"/>
          </p:cNvSpPr>
          <p:nvPr>
            <p:ph type="sldNum" sz="quarter" idx="11"/>
          </p:nvPr>
        </p:nvSpPr>
        <p:spPr/>
        <p:txBody>
          <a:bodyPr/>
          <a:lstStyle/>
          <a:p>
            <a:fld id="{7C3ABBCA-EEB9-4909-AB36-4546095AE386}" type="slidenum">
              <a:rPr lang="en-US" smtClean="0"/>
              <a:t>16</a:t>
            </a:fld>
            <a:endParaRPr lang="en-US"/>
          </a:p>
        </p:txBody>
      </p:sp>
      <p:pic>
        <p:nvPicPr>
          <p:cNvPr id="6" name="Picture 3" descr="C:\Users\Friend\Desktop\logoline2.jpg">
            <a:extLst>
              <a:ext uri="{FF2B5EF4-FFF2-40B4-BE49-F238E27FC236}">
                <a16:creationId xmlns:a16="http://schemas.microsoft.com/office/drawing/2014/main" id="{5CD4FF30-1141-3C49-B5EF-5331C26C88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82" t="909"/>
          <a:stretch>
            <a:fillRect/>
          </a:stretch>
        </p:blipFill>
        <p:spPr bwMode="auto">
          <a:xfrm>
            <a:off x="174625" y="-233082"/>
            <a:ext cx="1327150" cy="129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45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2D5F78A-459E-4154-BE9F-54E9644F0A5B}"/>
              </a:ext>
            </a:extLst>
          </p:cNvPr>
          <p:cNvGraphicFramePr>
            <a:graphicFrameLocks noGrp="1"/>
          </p:cNvGraphicFramePr>
          <p:nvPr>
            <p:ph idx="1"/>
            <p:extLst>
              <p:ext uri="{D42A27DB-BD31-4B8C-83A1-F6EECF244321}">
                <p14:modId xmlns:p14="http://schemas.microsoft.com/office/powerpoint/2010/main" val="2356943881"/>
              </p:ext>
            </p:extLst>
          </p:nvPr>
        </p:nvGraphicFramePr>
        <p:xfrm>
          <a:off x="741872" y="1308847"/>
          <a:ext cx="10588735" cy="5047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0107DD2-C4F2-AE4E-8502-DF8D21D5F8E9}"/>
              </a:ext>
            </a:extLst>
          </p:cNvPr>
          <p:cNvSpPr>
            <a:spLocks noGrp="1"/>
          </p:cNvSpPr>
          <p:nvPr>
            <p:ph type="title"/>
          </p:nvPr>
        </p:nvSpPr>
        <p:spPr/>
        <p:txBody>
          <a:bodyPr/>
          <a:lstStyle/>
          <a:p>
            <a:r>
              <a:rPr lang="en-US" b="1" dirty="0"/>
              <a:t>Priorities for 2020 – 2021 </a:t>
            </a:r>
          </a:p>
        </p:txBody>
      </p:sp>
      <p:sp>
        <p:nvSpPr>
          <p:cNvPr id="4" name="Slide Number Placeholder 3">
            <a:extLst>
              <a:ext uri="{FF2B5EF4-FFF2-40B4-BE49-F238E27FC236}">
                <a16:creationId xmlns:a16="http://schemas.microsoft.com/office/drawing/2014/main" id="{344EAFAB-9A46-8440-BE25-00EFE48EF93C}"/>
              </a:ext>
            </a:extLst>
          </p:cNvPr>
          <p:cNvSpPr>
            <a:spLocks noGrp="1"/>
          </p:cNvSpPr>
          <p:nvPr>
            <p:ph type="sldNum" sz="quarter" idx="11"/>
          </p:nvPr>
        </p:nvSpPr>
        <p:spPr/>
        <p:txBody>
          <a:bodyPr/>
          <a:lstStyle/>
          <a:p>
            <a:fld id="{7C3ABBCA-EEB9-4909-AB36-4546095AE386}" type="slidenum">
              <a:rPr lang="en-US" smtClean="0"/>
              <a:t>17</a:t>
            </a:fld>
            <a:endParaRPr lang="en-US"/>
          </a:p>
        </p:txBody>
      </p:sp>
      <p:pic>
        <p:nvPicPr>
          <p:cNvPr id="6" name="Picture 3" descr="C:\Users\Friend\Desktop\logoline2.jpg">
            <a:extLst>
              <a:ext uri="{FF2B5EF4-FFF2-40B4-BE49-F238E27FC236}">
                <a16:creationId xmlns:a16="http://schemas.microsoft.com/office/drawing/2014/main" id="{C1D68FBB-0527-CC44-ACD6-A054BA6CA1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82" t="909"/>
          <a:stretch>
            <a:fillRect/>
          </a:stretch>
        </p:blipFill>
        <p:spPr bwMode="auto">
          <a:xfrm>
            <a:off x="174625" y="-251012"/>
            <a:ext cx="1327150" cy="13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63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Acknowledgements</a:t>
            </a:r>
          </a:p>
        </p:txBody>
      </p:sp>
      <p:pic>
        <p:nvPicPr>
          <p:cNvPr id="4" name="Picture 3"/>
          <p:cNvPicPr>
            <a:picLocks noChangeAspect="1"/>
          </p:cNvPicPr>
          <p:nvPr/>
        </p:nvPicPr>
        <p:blipFill rotWithShape="1">
          <a:blip r:embed="rId3"/>
          <a:srcRect l="1120" t="7642" r="86679" b="81970"/>
          <a:stretch/>
        </p:blipFill>
        <p:spPr>
          <a:xfrm>
            <a:off x="8514429" y="3156519"/>
            <a:ext cx="3223855" cy="958408"/>
          </a:xfrm>
          <a:prstGeom prst="rect">
            <a:avLst/>
          </a:prstGeom>
        </p:spPr>
      </p:pic>
      <p:pic>
        <p:nvPicPr>
          <p:cNvPr id="8" name="Picture 2" descr="C:\Users\Friend\Desktop\logovernm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2511" t="1427" b="-1"/>
          <a:stretch/>
        </p:blipFill>
        <p:spPr bwMode="auto">
          <a:xfrm>
            <a:off x="555124" y="1234521"/>
            <a:ext cx="1766602" cy="163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Friend\Desktop\logoline2.jpg"/>
          <p:cNvPicPr>
            <a:picLocks noChangeAspect="1" noChangeArrowheads="1"/>
          </p:cNvPicPr>
          <p:nvPr/>
        </p:nvPicPr>
        <p:blipFill rotWithShape="1">
          <a:blip r:embed="rId5">
            <a:extLst>
              <a:ext uri="{28A0092B-C50C-407E-A947-70E740481C1C}">
                <a14:useLocalDpi xmlns:a14="http://schemas.microsoft.com/office/drawing/2010/main" val="0"/>
              </a:ext>
            </a:extLst>
          </a:blip>
          <a:srcRect l="2982" t="910"/>
          <a:stretch/>
        </p:blipFill>
        <p:spPr bwMode="auto">
          <a:xfrm>
            <a:off x="9991371" y="1416963"/>
            <a:ext cx="1746913" cy="169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6"/>
          <a:srcRect l="4142" t="10149" r="90709" b="77313"/>
          <a:stretch/>
        </p:blipFill>
        <p:spPr>
          <a:xfrm>
            <a:off x="453717" y="2868605"/>
            <a:ext cx="2181148" cy="1246322"/>
          </a:xfrm>
          <a:prstGeom prst="rect">
            <a:avLst/>
          </a:prstGeom>
        </p:spPr>
      </p:pic>
      <p:pic>
        <p:nvPicPr>
          <p:cNvPr id="11" name="Picture 10"/>
          <p:cNvPicPr>
            <a:picLocks noChangeAspect="1"/>
          </p:cNvPicPr>
          <p:nvPr/>
        </p:nvPicPr>
        <p:blipFill rotWithShape="1">
          <a:blip r:embed="rId7"/>
          <a:srcRect l="336" t="7336" r="93702" b="86506"/>
          <a:stretch/>
        </p:blipFill>
        <p:spPr>
          <a:xfrm>
            <a:off x="4073393" y="2960164"/>
            <a:ext cx="3002508" cy="978437"/>
          </a:xfrm>
          <a:prstGeom prst="rect">
            <a:avLst/>
          </a:prstGeom>
        </p:spPr>
      </p:pic>
      <p:sp>
        <p:nvSpPr>
          <p:cNvPr id="12" name="TextBox 11"/>
          <p:cNvSpPr txBox="1"/>
          <p:nvPr/>
        </p:nvSpPr>
        <p:spPr>
          <a:xfrm>
            <a:off x="1765611" y="4421934"/>
            <a:ext cx="9507940" cy="1846659"/>
          </a:xfrm>
          <a:prstGeom prst="rect">
            <a:avLst/>
          </a:prstGeom>
          <a:solidFill>
            <a:schemeClr val="accent6"/>
          </a:solidFill>
        </p:spPr>
        <p:txBody>
          <a:bodyPr wrap="square" rtlCol="0">
            <a:spAutoFit/>
          </a:bodyPr>
          <a:lstStyle/>
          <a:p>
            <a:pPr marL="800100" lvl="1" indent="-342900">
              <a:buFont typeface="Arial" panose="020B0604020202020204" pitchFamily="34" charset="0"/>
              <a:buChar char="•"/>
            </a:pPr>
            <a:r>
              <a:rPr lang="en-US" sz="2400" b="1" dirty="0">
                <a:latin typeface="Apple Chancery" panose="03020702040506060504" pitchFamily="66" charset="-79"/>
                <a:cs typeface="Apple Chancery" panose="03020702040506060504" pitchFamily="66" charset="-79"/>
              </a:rPr>
              <a:t>Recipients of Care; represented by the National Council of People Living with HIV (NACOPHA)</a:t>
            </a:r>
          </a:p>
          <a:p>
            <a:pPr marL="800100" lvl="1" indent="-342900">
              <a:buFont typeface="Arial" panose="020B0604020202020204" pitchFamily="34" charset="0"/>
              <a:buChar char="•"/>
            </a:pPr>
            <a:r>
              <a:rPr lang="en-US" sz="2400" b="1" dirty="0">
                <a:latin typeface="Apple Chancery" panose="03020702040506060504" pitchFamily="66" charset="-79"/>
                <a:cs typeface="Apple Chancery" panose="03020702040506060504" pitchFamily="66" charset="-79"/>
              </a:rPr>
              <a:t>PO-RALG, R/CHMTs, National Mentors and HCWs</a:t>
            </a:r>
          </a:p>
          <a:p>
            <a:pPr marL="800100" lvl="1" indent="-342900">
              <a:buFont typeface="Arial" panose="020B0604020202020204" pitchFamily="34" charset="0"/>
              <a:buChar char="•"/>
            </a:pPr>
            <a:r>
              <a:rPr lang="en-US" sz="2400" b="1" dirty="0">
                <a:latin typeface="Apple Chancery" panose="03020702040506060504" pitchFamily="66" charset="-79"/>
                <a:cs typeface="Apple Chancery" panose="03020702040506060504" pitchFamily="66" charset="-79"/>
              </a:rPr>
              <a:t>Implementing Partners</a:t>
            </a:r>
          </a:p>
          <a:p>
            <a:endParaRPr lang="en-US" dirty="0"/>
          </a:p>
        </p:txBody>
      </p:sp>
      <p:pic>
        <p:nvPicPr>
          <p:cNvPr id="13" name="Picture 12" descr="A close up of a sign&#10;&#10;Description automatically generated">
            <a:extLst>
              <a:ext uri="{FF2B5EF4-FFF2-40B4-BE49-F238E27FC236}">
                <a16:creationId xmlns:a16="http://schemas.microsoft.com/office/drawing/2014/main" id="{F296FA6E-878A-4FFC-9E87-678309C0E6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43805" y="1551222"/>
            <a:ext cx="3401618" cy="612717"/>
          </a:xfrm>
          <a:prstGeom prst="rect">
            <a:avLst/>
          </a:prstGeom>
        </p:spPr>
      </p:pic>
    </p:spTree>
    <p:extLst>
      <p:ext uri="{BB962C8B-B14F-4D97-AF65-F5344CB8AC3E}">
        <p14:creationId xmlns:p14="http://schemas.microsoft.com/office/powerpoint/2010/main" val="139778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471971-8E64-344B-ADB6-34033D40A4BB}"/>
              </a:ext>
            </a:extLst>
          </p:cNvPr>
          <p:cNvSpPr>
            <a:spLocks noGrp="1"/>
          </p:cNvSpPr>
          <p:nvPr>
            <p:ph idx="1"/>
          </p:nvPr>
        </p:nvSpPr>
        <p:spPr>
          <a:xfrm>
            <a:off x="838199" y="1784195"/>
            <a:ext cx="9142141" cy="4038794"/>
          </a:xfrm>
        </p:spPr>
        <p:txBody>
          <a:bodyPr/>
          <a:lstStyle/>
          <a:p>
            <a:r>
              <a:rPr lang="en-US" dirty="0"/>
              <a:t>HIV perspective in Tanzania</a:t>
            </a:r>
          </a:p>
          <a:p>
            <a:r>
              <a:rPr lang="en-US" dirty="0"/>
              <a:t>Advanced HIV Disease in Tanzania</a:t>
            </a:r>
          </a:p>
          <a:p>
            <a:r>
              <a:rPr lang="en-US" dirty="0"/>
              <a:t>Update on CHAI AHD Project</a:t>
            </a:r>
          </a:p>
          <a:p>
            <a:r>
              <a:rPr lang="en-US" dirty="0"/>
              <a:t>Perspectives from National Network of PLHIV</a:t>
            </a:r>
          </a:p>
          <a:p>
            <a:r>
              <a:rPr lang="en-US" dirty="0"/>
              <a:t>Challenges</a:t>
            </a:r>
          </a:p>
          <a:p>
            <a:r>
              <a:rPr lang="en-US" dirty="0"/>
              <a:t>Priorities for 2020 – 2021 </a:t>
            </a:r>
          </a:p>
          <a:p>
            <a:endParaRPr lang="en-GB" dirty="0"/>
          </a:p>
        </p:txBody>
      </p:sp>
      <p:sp>
        <p:nvSpPr>
          <p:cNvPr id="3" name="Title 2">
            <a:extLst>
              <a:ext uri="{FF2B5EF4-FFF2-40B4-BE49-F238E27FC236}">
                <a16:creationId xmlns:a16="http://schemas.microsoft.com/office/drawing/2014/main" id="{F2B27868-F1A2-3546-B526-86BFA1DC9242}"/>
              </a:ext>
            </a:extLst>
          </p:cNvPr>
          <p:cNvSpPr>
            <a:spLocks noGrp="1"/>
          </p:cNvSpPr>
          <p:nvPr>
            <p:ph type="title"/>
          </p:nvPr>
        </p:nvSpPr>
        <p:spPr/>
        <p:txBody>
          <a:bodyPr/>
          <a:lstStyle/>
          <a:p>
            <a:r>
              <a:rPr lang="en-US" b="1" dirty="0"/>
              <a:t>Outline</a:t>
            </a:r>
            <a:endParaRPr lang="en-GB" b="1" dirty="0"/>
          </a:p>
        </p:txBody>
      </p:sp>
      <p:sp>
        <p:nvSpPr>
          <p:cNvPr id="4" name="Slide Number Placeholder 3">
            <a:extLst>
              <a:ext uri="{FF2B5EF4-FFF2-40B4-BE49-F238E27FC236}">
                <a16:creationId xmlns:a16="http://schemas.microsoft.com/office/drawing/2014/main" id="{C3B80AE8-BE48-BD4A-981A-F1E67DFB68BF}"/>
              </a:ext>
            </a:extLst>
          </p:cNvPr>
          <p:cNvSpPr>
            <a:spLocks noGrp="1"/>
          </p:cNvSpPr>
          <p:nvPr>
            <p:ph type="sldNum" sz="quarter" idx="11"/>
          </p:nvPr>
        </p:nvSpPr>
        <p:spPr/>
        <p:txBody>
          <a:bodyPr/>
          <a:lstStyle/>
          <a:p>
            <a:fld id="{7C3ABBCA-EEB9-4909-AB36-4546095AE386}" type="slidenum">
              <a:rPr lang="en-US" smtClean="0"/>
              <a:t>2</a:t>
            </a:fld>
            <a:endParaRPr lang="en-US"/>
          </a:p>
        </p:txBody>
      </p:sp>
      <p:pic>
        <p:nvPicPr>
          <p:cNvPr id="5" name="Picture 3" descr="C:\Users\Friend\Desktop\logoline2.jpg">
            <a:extLst>
              <a:ext uri="{FF2B5EF4-FFF2-40B4-BE49-F238E27FC236}">
                <a16:creationId xmlns:a16="http://schemas.microsoft.com/office/drawing/2014/main" id="{5FEB527E-1252-054D-BB29-87BC53B9A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2" t="909"/>
          <a:stretch>
            <a:fillRect/>
          </a:stretch>
        </p:blipFill>
        <p:spPr bwMode="auto">
          <a:xfrm>
            <a:off x="87313" y="-141288"/>
            <a:ext cx="13271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86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27F57-EECB-8341-A86B-FE9A0CFA4770}"/>
              </a:ext>
            </a:extLst>
          </p:cNvPr>
          <p:cNvSpPr>
            <a:spLocks noGrp="1"/>
          </p:cNvSpPr>
          <p:nvPr>
            <p:ph sz="half" idx="1"/>
          </p:nvPr>
        </p:nvSpPr>
        <p:spPr/>
        <p:txBody>
          <a:bodyPr/>
          <a:lstStyle/>
          <a:p>
            <a:endParaRPr lang="en-US" dirty="0"/>
          </a:p>
        </p:txBody>
      </p:sp>
      <p:sp>
        <p:nvSpPr>
          <p:cNvPr id="3" name="Title 2">
            <a:extLst>
              <a:ext uri="{FF2B5EF4-FFF2-40B4-BE49-F238E27FC236}">
                <a16:creationId xmlns:a16="http://schemas.microsoft.com/office/drawing/2014/main" id="{A6E4D935-8FCB-4444-BF9E-88F2D74FF5BD}"/>
              </a:ext>
            </a:extLst>
          </p:cNvPr>
          <p:cNvSpPr>
            <a:spLocks noGrp="1"/>
          </p:cNvSpPr>
          <p:nvPr>
            <p:ph type="title"/>
          </p:nvPr>
        </p:nvSpPr>
        <p:spPr>
          <a:xfrm>
            <a:off x="504983" y="267225"/>
            <a:ext cx="11334431" cy="1014944"/>
          </a:xfrm>
        </p:spPr>
        <p:txBody>
          <a:bodyPr>
            <a:normAutofit/>
          </a:bodyPr>
          <a:lstStyle/>
          <a:p>
            <a:r>
              <a:rPr lang="en-US" b="1" dirty="0"/>
              <a:t>     HIV Prevalence by Regions, age and Sex</a:t>
            </a:r>
          </a:p>
        </p:txBody>
      </p:sp>
      <p:sp>
        <p:nvSpPr>
          <p:cNvPr id="4" name="Slide Number Placeholder 3">
            <a:extLst>
              <a:ext uri="{FF2B5EF4-FFF2-40B4-BE49-F238E27FC236}">
                <a16:creationId xmlns:a16="http://schemas.microsoft.com/office/drawing/2014/main" id="{0CEC7505-607F-3840-B1B4-C3289A268B53}"/>
              </a:ext>
            </a:extLst>
          </p:cNvPr>
          <p:cNvSpPr>
            <a:spLocks noGrp="1"/>
          </p:cNvSpPr>
          <p:nvPr>
            <p:ph type="sldNum" sz="quarter" idx="11"/>
          </p:nvPr>
        </p:nvSpPr>
        <p:spPr/>
        <p:txBody>
          <a:bodyPr/>
          <a:lstStyle/>
          <a:p>
            <a:fld id="{7C3ABBCA-EEB9-4909-AB36-4546095AE386}" type="slidenum">
              <a:rPr lang="en-US" smtClean="0"/>
              <a:t>3</a:t>
            </a:fld>
            <a:endParaRPr lang="en-US"/>
          </a:p>
        </p:txBody>
      </p:sp>
      <p:pic>
        <p:nvPicPr>
          <p:cNvPr id="7" name="Google Shape;135;p19">
            <a:extLst>
              <a:ext uri="{FF2B5EF4-FFF2-40B4-BE49-F238E27FC236}">
                <a16:creationId xmlns:a16="http://schemas.microsoft.com/office/drawing/2014/main" id="{29C86C73-9F4F-4BB6-B8B3-F94D33C1E4D5}"/>
              </a:ext>
            </a:extLst>
          </p:cNvPr>
          <p:cNvPicPr preferRelativeResize="0">
            <a:picLocks/>
          </p:cNvPicPr>
          <p:nvPr/>
        </p:nvPicPr>
        <p:blipFill rotWithShape="1">
          <a:blip r:embed="rId3">
            <a:alphaModFix/>
          </a:blip>
          <a:srcRect/>
          <a:stretch/>
        </p:blipFill>
        <p:spPr>
          <a:xfrm>
            <a:off x="118533" y="1422400"/>
            <a:ext cx="6053667" cy="5299075"/>
          </a:xfrm>
          <a:prstGeom prst="rect">
            <a:avLst/>
          </a:prstGeom>
          <a:noFill/>
          <a:ln>
            <a:noFill/>
          </a:ln>
        </p:spPr>
      </p:pic>
      <p:graphicFrame>
        <p:nvGraphicFramePr>
          <p:cNvPr id="11" name="Table 11">
            <a:extLst>
              <a:ext uri="{FF2B5EF4-FFF2-40B4-BE49-F238E27FC236}">
                <a16:creationId xmlns:a16="http://schemas.microsoft.com/office/drawing/2014/main" id="{B0A827A0-4EE7-466B-852B-8E4DD221E43E}"/>
              </a:ext>
            </a:extLst>
          </p:cNvPr>
          <p:cNvGraphicFramePr>
            <a:graphicFrameLocks noGrp="1"/>
          </p:cNvGraphicFramePr>
          <p:nvPr>
            <p:ph sz="half" idx="2"/>
            <p:extLst>
              <p:ext uri="{D42A27DB-BD31-4B8C-83A1-F6EECF244321}">
                <p14:modId xmlns:p14="http://schemas.microsoft.com/office/powerpoint/2010/main" val="1121595125"/>
              </p:ext>
            </p:extLst>
          </p:nvPr>
        </p:nvGraphicFramePr>
        <p:xfrm>
          <a:off x="6172197" y="1550020"/>
          <a:ext cx="5901268" cy="5040754"/>
        </p:xfrm>
        <a:graphic>
          <a:graphicData uri="http://schemas.openxmlformats.org/drawingml/2006/table">
            <a:tbl>
              <a:tblPr firstRow="1" bandRow="1">
                <a:tableStyleId>{5C22544A-7EE6-4342-B048-85BDC9FD1C3A}</a:tableStyleId>
              </a:tblPr>
              <a:tblGrid>
                <a:gridCol w="1475317">
                  <a:extLst>
                    <a:ext uri="{9D8B030D-6E8A-4147-A177-3AD203B41FA5}">
                      <a16:colId xmlns:a16="http://schemas.microsoft.com/office/drawing/2014/main" val="3271383011"/>
                    </a:ext>
                  </a:extLst>
                </a:gridCol>
                <a:gridCol w="1475317">
                  <a:extLst>
                    <a:ext uri="{9D8B030D-6E8A-4147-A177-3AD203B41FA5}">
                      <a16:colId xmlns:a16="http://schemas.microsoft.com/office/drawing/2014/main" val="69877182"/>
                    </a:ext>
                  </a:extLst>
                </a:gridCol>
                <a:gridCol w="1475317">
                  <a:extLst>
                    <a:ext uri="{9D8B030D-6E8A-4147-A177-3AD203B41FA5}">
                      <a16:colId xmlns:a16="http://schemas.microsoft.com/office/drawing/2014/main" val="3486721279"/>
                    </a:ext>
                  </a:extLst>
                </a:gridCol>
                <a:gridCol w="1475317">
                  <a:extLst>
                    <a:ext uri="{9D8B030D-6E8A-4147-A177-3AD203B41FA5}">
                      <a16:colId xmlns:a16="http://schemas.microsoft.com/office/drawing/2014/main" val="1745401986"/>
                    </a:ext>
                  </a:extLst>
                </a:gridCol>
              </a:tblGrid>
              <a:tr h="983344">
                <a:tc>
                  <a:txBody>
                    <a:bodyPr/>
                    <a:lstStyle/>
                    <a:p>
                      <a:pPr marL="0" marR="0" lvl="0" indent="0" algn="l" rtl="0">
                        <a:spcBef>
                          <a:spcPts val="0"/>
                        </a:spcBef>
                        <a:spcAft>
                          <a:spcPts val="0"/>
                        </a:spcAft>
                        <a:buNone/>
                      </a:pPr>
                      <a:r>
                        <a:rPr lang="en-US" sz="2400" i="1" dirty="0"/>
                        <a:t>Group</a:t>
                      </a:r>
                      <a:endParaRPr i="1" dirty="0"/>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en-US" sz="2400" i="1" dirty="0"/>
                        <a:t>Male</a:t>
                      </a:r>
                      <a:endParaRPr i="1" dirty="0"/>
                    </a:p>
                  </a:txBody>
                  <a:tcPr marL="91450" marR="91450" marT="45725" marB="45725">
                    <a:solidFill>
                      <a:srgbClr val="00B0F0"/>
                    </a:solidFill>
                  </a:tcPr>
                </a:tc>
                <a:tc>
                  <a:txBody>
                    <a:bodyPr/>
                    <a:lstStyle/>
                    <a:p>
                      <a:pPr marL="0" marR="0" lvl="0" indent="0" algn="l" rtl="0">
                        <a:spcBef>
                          <a:spcPts val="0"/>
                        </a:spcBef>
                        <a:spcAft>
                          <a:spcPts val="0"/>
                        </a:spcAft>
                        <a:buNone/>
                      </a:pPr>
                      <a:r>
                        <a:rPr lang="en-US" sz="2400" i="1" dirty="0"/>
                        <a:t>Female</a:t>
                      </a:r>
                      <a:endParaRPr i="1" dirty="0"/>
                    </a:p>
                  </a:txBody>
                  <a:tcPr marL="91450" marR="91450" marT="45725" marB="45725">
                    <a:solidFill>
                      <a:srgbClr val="7030A0"/>
                    </a:solidFill>
                  </a:tcPr>
                </a:tc>
                <a:tc>
                  <a:txBody>
                    <a:bodyPr/>
                    <a:lstStyle/>
                    <a:p>
                      <a:pPr marL="0" marR="0" lvl="0" indent="0" algn="l" rtl="0">
                        <a:spcBef>
                          <a:spcPts val="0"/>
                        </a:spcBef>
                        <a:spcAft>
                          <a:spcPts val="0"/>
                        </a:spcAft>
                        <a:buNone/>
                      </a:pPr>
                      <a:r>
                        <a:rPr lang="en-US" sz="2400" i="1" dirty="0"/>
                        <a:t>Total</a:t>
                      </a:r>
                      <a:endParaRPr i="1" dirty="0"/>
                    </a:p>
                  </a:txBody>
                  <a:tcPr marL="91450" marR="91450" marT="45725" marB="45725">
                    <a:solidFill>
                      <a:schemeClr val="accent6">
                        <a:lumMod val="60000"/>
                        <a:lumOff val="40000"/>
                      </a:schemeClr>
                    </a:solidFill>
                  </a:tcPr>
                </a:tc>
                <a:extLst>
                  <a:ext uri="{0D108BD9-81ED-4DB2-BD59-A6C34878D82A}">
                    <a16:rowId xmlns:a16="http://schemas.microsoft.com/office/drawing/2014/main" val="1509813904"/>
                  </a:ext>
                </a:extLst>
              </a:tr>
              <a:tr h="983344">
                <a:tc>
                  <a:txBody>
                    <a:bodyPr/>
                    <a:lstStyle/>
                    <a:p>
                      <a:pPr marL="0" marR="0" lvl="0" indent="0" algn="l" rtl="0">
                        <a:spcBef>
                          <a:spcPts val="0"/>
                        </a:spcBef>
                        <a:spcAft>
                          <a:spcPts val="0"/>
                        </a:spcAft>
                        <a:buNone/>
                      </a:pPr>
                      <a:r>
                        <a:rPr lang="en-US" sz="2400" dirty="0"/>
                        <a:t>15 - 49</a:t>
                      </a:r>
                      <a:endParaRPr dirty="0"/>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en-US" sz="2400" dirty="0"/>
                        <a:t>3.1</a:t>
                      </a:r>
                      <a:endParaRPr dirty="0"/>
                    </a:p>
                  </a:txBody>
                  <a:tcPr marL="91450" marR="91450" marT="45725" marB="45725">
                    <a:solidFill>
                      <a:srgbClr val="00B0F0"/>
                    </a:solidFill>
                  </a:tcPr>
                </a:tc>
                <a:tc>
                  <a:txBody>
                    <a:bodyPr/>
                    <a:lstStyle/>
                    <a:p>
                      <a:pPr marL="0" marR="0" lvl="0" indent="0" algn="l" rtl="0">
                        <a:spcBef>
                          <a:spcPts val="0"/>
                        </a:spcBef>
                        <a:spcAft>
                          <a:spcPts val="0"/>
                        </a:spcAft>
                        <a:buNone/>
                      </a:pPr>
                      <a:r>
                        <a:rPr lang="en-US" sz="2400" dirty="0"/>
                        <a:t>6.2</a:t>
                      </a:r>
                      <a:endParaRPr dirty="0"/>
                    </a:p>
                  </a:txBody>
                  <a:tcPr marL="91450" marR="91450" marT="45725" marB="45725">
                    <a:solidFill>
                      <a:srgbClr val="7030A0"/>
                    </a:solidFill>
                  </a:tcPr>
                </a:tc>
                <a:tc>
                  <a:txBody>
                    <a:bodyPr/>
                    <a:lstStyle/>
                    <a:p>
                      <a:pPr marL="0" marR="0" lvl="0" indent="0" algn="l" rtl="0">
                        <a:spcBef>
                          <a:spcPts val="0"/>
                        </a:spcBef>
                        <a:spcAft>
                          <a:spcPts val="0"/>
                        </a:spcAft>
                        <a:buNone/>
                      </a:pPr>
                      <a:r>
                        <a:rPr lang="en-US" sz="2400" b="1" dirty="0"/>
                        <a:t>4.7</a:t>
                      </a:r>
                      <a:endParaRPr b="1" dirty="0"/>
                    </a:p>
                  </a:txBody>
                  <a:tcPr marL="91450" marR="91450" marT="45725" marB="45725">
                    <a:solidFill>
                      <a:schemeClr val="accent6">
                        <a:lumMod val="60000"/>
                        <a:lumOff val="40000"/>
                      </a:schemeClr>
                    </a:solidFill>
                  </a:tcPr>
                </a:tc>
                <a:extLst>
                  <a:ext uri="{0D108BD9-81ED-4DB2-BD59-A6C34878D82A}">
                    <a16:rowId xmlns:a16="http://schemas.microsoft.com/office/drawing/2014/main" val="2584654621"/>
                  </a:ext>
                </a:extLst>
              </a:tr>
              <a:tr h="1107378">
                <a:tc>
                  <a:txBody>
                    <a:bodyPr/>
                    <a:lstStyle/>
                    <a:p>
                      <a:pPr marL="0" marR="0" lvl="0" indent="0" algn="l" rtl="0">
                        <a:spcBef>
                          <a:spcPts val="0"/>
                        </a:spcBef>
                        <a:spcAft>
                          <a:spcPts val="0"/>
                        </a:spcAft>
                        <a:buNone/>
                      </a:pPr>
                      <a:r>
                        <a:rPr lang="en-US" sz="2400" dirty="0"/>
                        <a:t>15 - 24</a:t>
                      </a:r>
                      <a:endParaRPr dirty="0"/>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en-US" sz="2400" dirty="0"/>
                        <a:t>0.6</a:t>
                      </a:r>
                      <a:endParaRPr dirty="0"/>
                    </a:p>
                  </a:txBody>
                  <a:tcPr marL="91450" marR="91450" marT="45725" marB="45725">
                    <a:solidFill>
                      <a:srgbClr val="00B0F0"/>
                    </a:solidFill>
                  </a:tcPr>
                </a:tc>
                <a:tc>
                  <a:txBody>
                    <a:bodyPr/>
                    <a:lstStyle/>
                    <a:p>
                      <a:pPr marL="0" marR="0" lvl="0" indent="0" algn="l" rtl="0">
                        <a:spcBef>
                          <a:spcPts val="0"/>
                        </a:spcBef>
                        <a:spcAft>
                          <a:spcPts val="0"/>
                        </a:spcAft>
                        <a:buNone/>
                      </a:pPr>
                      <a:r>
                        <a:rPr lang="en-US" sz="2400" dirty="0"/>
                        <a:t>2.1</a:t>
                      </a:r>
                      <a:endParaRPr dirty="0"/>
                    </a:p>
                  </a:txBody>
                  <a:tcPr marL="91450" marR="91450" marT="45725" marB="45725">
                    <a:solidFill>
                      <a:srgbClr val="7030A0"/>
                    </a:solidFill>
                  </a:tcPr>
                </a:tc>
                <a:tc>
                  <a:txBody>
                    <a:bodyPr/>
                    <a:lstStyle/>
                    <a:p>
                      <a:pPr marL="0" marR="0" lvl="0" indent="0" algn="l" rtl="0">
                        <a:spcBef>
                          <a:spcPts val="0"/>
                        </a:spcBef>
                        <a:spcAft>
                          <a:spcPts val="0"/>
                        </a:spcAft>
                        <a:buNone/>
                      </a:pPr>
                      <a:r>
                        <a:rPr lang="en-US" sz="2400" b="1" dirty="0"/>
                        <a:t>1.4</a:t>
                      </a:r>
                      <a:endParaRPr b="1" dirty="0"/>
                    </a:p>
                  </a:txBody>
                  <a:tcPr marL="91450" marR="91450" marT="45725" marB="45725">
                    <a:solidFill>
                      <a:schemeClr val="accent6">
                        <a:lumMod val="60000"/>
                        <a:lumOff val="40000"/>
                      </a:schemeClr>
                    </a:solidFill>
                  </a:tcPr>
                </a:tc>
                <a:extLst>
                  <a:ext uri="{0D108BD9-81ED-4DB2-BD59-A6C34878D82A}">
                    <a16:rowId xmlns:a16="http://schemas.microsoft.com/office/drawing/2014/main" val="2882642714"/>
                  </a:ext>
                </a:extLst>
              </a:tr>
              <a:tr h="983344">
                <a:tc>
                  <a:txBody>
                    <a:bodyPr/>
                    <a:lstStyle/>
                    <a:p>
                      <a:pPr marL="0" marR="0" lvl="0" indent="0" algn="l" rtl="0">
                        <a:spcBef>
                          <a:spcPts val="0"/>
                        </a:spcBef>
                        <a:spcAft>
                          <a:spcPts val="0"/>
                        </a:spcAft>
                        <a:buNone/>
                      </a:pPr>
                      <a:r>
                        <a:rPr lang="en-US" sz="2400" dirty="0"/>
                        <a:t>15 – 19</a:t>
                      </a:r>
                      <a:endParaRPr dirty="0"/>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en-US" sz="2400" dirty="0"/>
                        <a:t>0.4</a:t>
                      </a:r>
                      <a:endParaRPr dirty="0"/>
                    </a:p>
                  </a:txBody>
                  <a:tcPr marL="91450" marR="91450" marT="45725" marB="45725">
                    <a:solidFill>
                      <a:srgbClr val="00B0F0"/>
                    </a:solidFill>
                  </a:tcPr>
                </a:tc>
                <a:tc>
                  <a:txBody>
                    <a:bodyPr/>
                    <a:lstStyle/>
                    <a:p>
                      <a:pPr marL="0" marR="0" lvl="0" indent="0" algn="l" rtl="0">
                        <a:spcBef>
                          <a:spcPts val="0"/>
                        </a:spcBef>
                        <a:spcAft>
                          <a:spcPts val="0"/>
                        </a:spcAft>
                        <a:buNone/>
                      </a:pPr>
                      <a:r>
                        <a:rPr lang="en-US" sz="2400" dirty="0"/>
                        <a:t>1.0</a:t>
                      </a:r>
                      <a:endParaRPr dirty="0"/>
                    </a:p>
                  </a:txBody>
                  <a:tcPr marL="91450" marR="91450" marT="45725" marB="45725">
                    <a:solidFill>
                      <a:srgbClr val="7030A0"/>
                    </a:solidFill>
                  </a:tcPr>
                </a:tc>
                <a:tc>
                  <a:txBody>
                    <a:bodyPr/>
                    <a:lstStyle/>
                    <a:p>
                      <a:pPr marL="0" marR="0" lvl="0" indent="0" algn="l" rtl="0">
                        <a:spcBef>
                          <a:spcPts val="0"/>
                        </a:spcBef>
                        <a:spcAft>
                          <a:spcPts val="0"/>
                        </a:spcAft>
                        <a:buNone/>
                      </a:pPr>
                      <a:r>
                        <a:rPr lang="en-US" sz="2400" b="1" dirty="0"/>
                        <a:t>0.7</a:t>
                      </a:r>
                      <a:endParaRPr b="1" dirty="0"/>
                    </a:p>
                  </a:txBody>
                  <a:tcPr marL="91450" marR="91450" marT="45725" marB="45725">
                    <a:solidFill>
                      <a:schemeClr val="accent6">
                        <a:lumMod val="60000"/>
                        <a:lumOff val="40000"/>
                      </a:schemeClr>
                    </a:solidFill>
                  </a:tcPr>
                </a:tc>
                <a:extLst>
                  <a:ext uri="{0D108BD9-81ED-4DB2-BD59-A6C34878D82A}">
                    <a16:rowId xmlns:a16="http://schemas.microsoft.com/office/drawing/2014/main" val="4136428738"/>
                  </a:ext>
                </a:extLst>
              </a:tr>
              <a:tr h="983344">
                <a:tc>
                  <a:txBody>
                    <a:bodyPr/>
                    <a:lstStyle/>
                    <a:p>
                      <a:pPr marL="0" marR="0" lvl="0" indent="0" algn="l" rtl="0">
                        <a:spcBef>
                          <a:spcPts val="0"/>
                        </a:spcBef>
                        <a:spcAft>
                          <a:spcPts val="0"/>
                        </a:spcAft>
                        <a:buNone/>
                      </a:pPr>
                      <a:r>
                        <a:rPr lang="en-US" sz="2400" dirty="0"/>
                        <a:t>20 - 24</a:t>
                      </a:r>
                      <a:endParaRPr dirty="0"/>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en-US" sz="2400" dirty="0"/>
                        <a:t>0.9</a:t>
                      </a:r>
                      <a:endParaRPr dirty="0"/>
                    </a:p>
                  </a:txBody>
                  <a:tcPr marL="91450" marR="91450" marT="45725" marB="45725">
                    <a:solidFill>
                      <a:srgbClr val="00B0F0"/>
                    </a:solidFill>
                  </a:tcPr>
                </a:tc>
                <a:tc>
                  <a:txBody>
                    <a:bodyPr/>
                    <a:lstStyle/>
                    <a:p>
                      <a:pPr marL="0" marR="0" lvl="0" indent="0" algn="l" rtl="0">
                        <a:spcBef>
                          <a:spcPts val="0"/>
                        </a:spcBef>
                        <a:spcAft>
                          <a:spcPts val="0"/>
                        </a:spcAft>
                        <a:buNone/>
                      </a:pPr>
                      <a:r>
                        <a:rPr lang="en-US" sz="2400" dirty="0"/>
                        <a:t>3.4</a:t>
                      </a:r>
                      <a:endParaRPr dirty="0"/>
                    </a:p>
                  </a:txBody>
                  <a:tcPr marL="91450" marR="91450" marT="45725" marB="45725">
                    <a:solidFill>
                      <a:srgbClr val="7030A0"/>
                    </a:solidFill>
                  </a:tcPr>
                </a:tc>
                <a:tc>
                  <a:txBody>
                    <a:bodyPr/>
                    <a:lstStyle/>
                    <a:p>
                      <a:pPr marL="0" marR="0" lvl="0" indent="0" algn="l" rtl="0">
                        <a:spcBef>
                          <a:spcPts val="0"/>
                        </a:spcBef>
                        <a:spcAft>
                          <a:spcPts val="0"/>
                        </a:spcAft>
                        <a:buNone/>
                      </a:pPr>
                      <a:r>
                        <a:rPr lang="en-US" sz="2400" b="1" dirty="0"/>
                        <a:t>2.2</a:t>
                      </a:r>
                      <a:endParaRPr b="1" dirty="0"/>
                    </a:p>
                  </a:txBody>
                  <a:tcPr marL="91450" marR="91450" marT="45725" marB="45725">
                    <a:solidFill>
                      <a:schemeClr val="accent6">
                        <a:lumMod val="60000"/>
                        <a:lumOff val="40000"/>
                      </a:schemeClr>
                    </a:solidFill>
                  </a:tcPr>
                </a:tc>
                <a:extLst>
                  <a:ext uri="{0D108BD9-81ED-4DB2-BD59-A6C34878D82A}">
                    <a16:rowId xmlns:a16="http://schemas.microsoft.com/office/drawing/2014/main" val="1200390587"/>
                  </a:ext>
                </a:extLst>
              </a:tr>
            </a:tbl>
          </a:graphicData>
        </a:graphic>
      </p:graphicFrame>
      <p:pic>
        <p:nvPicPr>
          <p:cNvPr id="8" name="Picture 3" descr="C:\Users\Friend\Desktop\logoline2.jpg">
            <a:extLst>
              <a:ext uri="{FF2B5EF4-FFF2-40B4-BE49-F238E27FC236}">
                <a16:creationId xmlns:a16="http://schemas.microsoft.com/office/drawing/2014/main" id="{58D8E9BD-7C9A-9F42-91C8-239FF7000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82" t="909"/>
          <a:stretch>
            <a:fillRect/>
          </a:stretch>
        </p:blipFill>
        <p:spPr bwMode="auto">
          <a:xfrm>
            <a:off x="87313" y="126994"/>
            <a:ext cx="1347040" cy="10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11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Baseline 90 90 90</a:t>
            </a:r>
            <a:endParaRPr lang="en-US" sz="2400" b="1" dirty="0"/>
          </a:p>
        </p:txBody>
      </p:sp>
      <p:pic>
        <p:nvPicPr>
          <p:cNvPr id="6" name="Picture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524565"/>
            <a:ext cx="6011287" cy="4525963"/>
          </a:xfrm>
        </p:spPr>
      </p:pic>
      <p:sp>
        <p:nvSpPr>
          <p:cNvPr id="4" name="Footer Placeholder 3"/>
          <p:cNvSpPr>
            <a:spLocks noGrp="1"/>
          </p:cNvSpPr>
          <p:nvPr>
            <p:ph type="ftr" sz="quarter" idx="11"/>
          </p:nvPr>
        </p:nvSpPr>
        <p:spPr/>
        <p:txBody>
          <a:bodyPr/>
          <a:lstStyle/>
          <a:p>
            <a:r>
              <a:rPr lang="en-US"/>
              <a:t>The CQUIN Learning Network</a:t>
            </a:r>
          </a:p>
        </p:txBody>
      </p:sp>
      <p:sp>
        <p:nvSpPr>
          <p:cNvPr id="5" name="Slide Number Placeholder 4"/>
          <p:cNvSpPr>
            <a:spLocks noGrp="1"/>
          </p:cNvSpPr>
          <p:nvPr>
            <p:ph type="sldNum" sz="quarter" idx="12"/>
          </p:nvPr>
        </p:nvSpPr>
        <p:spPr>
          <a:xfrm>
            <a:off x="8735326" y="6356359"/>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353ED82-83C9-5648-90D6-C14971565AEE}" type="slidenum">
              <a:rPr lang="en-US" smtClean="0"/>
              <a:pPr/>
              <a:t>4</a:t>
            </a:fld>
            <a:endParaRPr lang="en-US"/>
          </a:p>
        </p:txBody>
      </p:sp>
      <p:pic>
        <p:nvPicPr>
          <p:cNvPr id="10" name="Picture 3"/>
          <p:cNvPicPr>
            <a:picLocks noChangeAspect="1"/>
          </p:cNvPicPr>
          <p:nvPr/>
        </p:nvPicPr>
        <p:blipFill rotWithShape="1">
          <a:blip r:embed="rId4">
            <a:extLst>
              <a:ext uri="{28A0092B-C50C-407E-A947-70E740481C1C}">
                <a14:useLocalDpi xmlns:a14="http://schemas.microsoft.com/office/drawing/2010/main" val="0"/>
              </a:ext>
            </a:extLst>
          </a:blip>
          <a:srcRect b="55716"/>
          <a:stretch/>
        </p:blipFill>
        <p:spPr bwMode="auto">
          <a:xfrm>
            <a:off x="7120144" y="4581310"/>
            <a:ext cx="5071855" cy="11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20144" y="2452773"/>
            <a:ext cx="4368731" cy="1200329"/>
          </a:xfrm>
          <a:prstGeom prst="rect">
            <a:avLst/>
          </a:prstGeom>
          <a:noFill/>
        </p:spPr>
        <p:txBody>
          <a:bodyPr wrap="square" rtlCol="0">
            <a:spAutoFit/>
          </a:bodyPr>
          <a:lstStyle/>
          <a:p>
            <a:r>
              <a:rPr lang="en-US" sz="2400" dirty="0"/>
              <a:t>2</a:t>
            </a:r>
            <a:r>
              <a:rPr lang="en-US" sz="2400" baseline="30000" dirty="0"/>
              <a:t>nd</a:t>
            </a:r>
            <a:r>
              <a:rPr lang="en-US" sz="2400" dirty="0"/>
              <a:t> and 3</a:t>
            </a:r>
            <a:r>
              <a:rPr lang="en-US" sz="2400" baseline="30000" dirty="0"/>
              <a:t>rd</a:t>
            </a:r>
            <a:r>
              <a:rPr lang="en-US" sz="2400" dirty="0"/>
              <a:t> 90-90-90 targets nearly attained; testing coverage remains a challenge</a:t>
            </a:r>
          </a:p>
        </p:txBody>
      </p:sp>
      <p:sp>
        <p:nvSpPr>
          <p:cNvPr id="12" name="TextBox 11"/>
          <p:cNvSpPr txBox="1"/>
          <p:nvPr/>
        </p:nvSpPr>
        <p:spPr>
          <a:xfrm>
            <a:off x="4453556" y="1186011"/>
            <a:ext cx="3949553" cy="338554"/>
          </a:xfrm>
          <a:prstGeom prst="rect">
            <a:avLst/>
          </a:prstGeom>
          <a:noFill/>
        </p:spPr>
        <p:txBody>
          <a:bodyPr wrap="square" rtlCol="0">
            <a:spAutoFit/>
          </a:bodyPr>
          <a:lstStyle/>
          <a:p>
            <a:r>
              <a:rPr lang="en-US" altLang="en-US" sz="1600" i="1" dirty="0"/>
              <a:t>(THIS summary report 2016/2017)</a:t>
            </a:r>
            <a:endParaRPr lang="en-US" sz="1600" i="1" dirty="0"/>
          </a:p>
        </p:txBody>
      </p:sp>
      <p:pic>
        <p:nvPicPr>
          <p:cNvPr id="9" name="Picture 3" descr="C:\Users\Friend\Desktop\logoline2.jpg">
            <a:extLst>
              <a:ext uri="{FF2B5EF4-FFF2-40B4-BE49-F238E27FC236}">
                <a16:creationId xmlns:a16="http://schemas.microsoft.com/office/drawing/2014/main" id="{0FD65D72-9423-2643-8DF9-EC77268E7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82" t="909"/>
          <a:stretch>
            <a:fillRect/>
          </a:stretch>
        </p:blipFill>
        <p:spPr bwMode="auto">
          <a:xfrm>
            <a:off x="87313" y="-141288"/>
            <a:ext cx="13271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47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13605-D1E2-0746-B16F-7F3936D7ABB8}"/>
              </a:ext>
            </a:extLst>
          </p:cNvPr>
          <p:cNvSpPr>
            <a:spLocks noGrp="1"/>
          </p:cNvSpPr>
          <p:nvPr>
            <p:ph type="body" idx="1"/>
          </p:nvPr>
        </p:nvSpPr>
        <p:spPr>
          <a:xfrm>
            <a:off x="1280609" y="1423198"/>
            <a:ext cx="4594302" cy="595173"/>
          </a:xfrm>
        </p:spPr>
        <p:txBody>
          <a:bodyPr/>
          <a:lstStyle/>
          <a:p>
            <a:r>
              <a:rPr lang="en-US" dirty="0"/>
              <a:t>Progress of first 90</a:t>
            </a:r>
            <a:endParaRPr lang="en-GB" dirty="0"/>
          </a:p>
        </p:txBody>
      </p:sp>
      <p:sp>
        <p:nvSpPr>
          <p:cNvPr id="4" name="Text Placeholder 3">
            <a:extLst>
              <a:ext uri="{FF2B5EF4-FFF2-40B4-BE49-F238E27FC236}">
                <a16:creationId xmlns:a16="http://schemas.microsoft.com/office/drawing/2014/main" id="{8037D3EA-5888-A14A-869C-F45D9AF8E1AE}"/>
              </a:ext>
            </a:extLst>
          </p:cNvPr>
          <p:cNvSpPr>
            <a:spLocks noGrp="1"/>
          </p:cNvSpPr>
          <p:nvPr>
            <p:ph type="body" sz="quarter" idx="3"/>
          </p:nvPr>
        </p:nvSpPr>
        <p:spPr>
          <a:xfrm>
            <a:off x="7081024" y="1423199"/>
            <a:ext cx="4594302" cy="568968"/>
          </a:xfrm>
        </p:spPr>
        <p:txBody>
          <a:bodyPr/>
          <a:lstStyle/>
          <a:p>
            <a:r>
              <a:rPr lang="en-US" dirty="0"/>
              <a:t>Progress in Second 90</a:t>
            </a:r>
            <a:endParaRPr lang="en-GB" dirty="0"/>
          </a:p>
        </p:txBody>
      </p:sp>
      <p:sp>
        <p:nvSpPr>
          <p:cNvPr id="6" name="Title 5">
            <a:extLst>
              <a:ext uri="{FF2B5EF4-FFF2-40B4-BE49-F238E27FC236}">
                <a16:creationId xmlns:a16="http://schemas.microsoft.com/office/drawing/2014/main" id="{CBBDF702-3BBB-F847-9ECD-EDAF5E453889}"/>
              </a:ext>
            </a:extLst>
          </p:cNvPr>
          <p:cNvSpPr>
            <a:spLocks noGrp="1"/>
          </p:cNvSpPr>
          <p:nvPr>
            <p:ph type="title"/>
          </p:nvPr>
        </p:nvSpPr>
        <p:spPr/>
        <p:txBody>
          <a:bodyPr/>
          <a:lstStyle/>
          <a:p>
            <a:r>
              <a:rPr lang="en-US" b="1" dirty="0"/>
              <a:t>Progress in 90-90-90</a:t>
            </a:r>
            <a:endParaRPr lang="en-GB" b="1" dirty="0"/>
          </a:p>
        </p:txBody>
      </p:sp>
      <p:sp>
        <p:nvSpPr>
          <p:cNvPr id="7" name="Slide Number Placeholder 6">
            <a:extLst>
              <a:ext uri="{FF2B5EF4-FFF2-40B4-BE49-F238E27FC236}">
                <a16:creationId xmlns:a16="http://schemas.microsoft.com/office/drawing/2014/main" id="{DC7C67FD-3EF4-B34D-B375-D161A96B2D47}"/>
              </a:ext>
            </a:extLst>
          </p:cNvPr>
          <p:cNvSpPr>
            <a:spLocks noGrp="1"/>
          </p:cNvSpPr>
          <p:nvPr>
            <p:ph type="sldNum" sz="quarter" idx="11"/>
          </p:nvPr>
        </p:nvSpPr>
        <p:spPr/>
        <p:txBody>
          <a:bodyPr/>
          <a:lstStyle/>
          <a:p>
            <a:fld id="{7C3ABBCA-EEB9-4909-AB36-4546095AE386}" type="slidenum">
              <a:rPr lang="en-US" smtClean="0"/>
              <a:t>5</a:t>
            </a:fld>
            <a:endParaRPr lang="en-US"/>
          </a:p>
        </p:txBody>
      </p:sp>
      <p:pic>
        <p:nvPicPr>
          <p:cNvPr id="8" name="Google Shape;236;p31">
            <a:extLst>
              <a:ext uri="{FF2B5EF4-FFF2-40B4-BE49-F238E27FC236}">
                <a16:creationId xmlns:a16="http://schemas.microsoft.com/office/drawing/2014/main" id="{E84E7EF3-32B6-0842-852D-8C97D1AB1D9A}"/>
              </a:ext>
            </a:extLst>
          </p:cNvPr>
          <p:cNvPicPr preferRelativeResize="0">
            <a:picLocks noGrp="1"/>
          </p:cNvPicPr>
          <p:nvPr>
            <p:ph sz="half" idx="2"/>
          </p:nvPr>
        </p:nvPicPr>
        <p:blipFill rotWithShape="1">
          <a:blip r:embed="rId2">
            <a:alphaModFix/>
          </a:blip>
          <a:srcRect/>
          <a:stretch/>
        </p:blipFill>
        <p:spPr>
          <a:xfrm>
            <a:off x="234176" y="2241395"/>
            <a:ext cx="5640735" cy="4298310"/>
          </a:xfrm>
          <a:prstGeom prst="rect">
            <a:avLst/>
          </a:prstGeom>
          <a:noFill/>
          <a:ln>
            <a:noFill/>
          </a:ln>
        </p:spPr>
      </p:pic>
      <p:pic>
        <p:nvPicPr>
          <p:cNvPr id="9" name="Google Shape;310;p39">
            <a:extLst>
              <a:ext uri="{FF2B5EF4-FFF2-40B4-BE49-F238E27FC236}">
                <a16:creationId xmlns:a16="http://schemas.microsoft.com/office/drawing/2014/main" id="{D61B8B80-538D-B940-9246-E64A772F4168}"/>
              </a:ext>
            </a:extLst>
          </p:cNvPr>
          <p:cNvPicPr preferRelativeResize="0">
            <a:picLocks noGrp="1"/>
          </p:cNvPicPr>
          <p:nvPr>
            <p:ph sz="quarter" idx="4"/>
          </p:nvPr>
        </p:nvPicPr>
        <p:blipFill rotWithShape="1">
          <a:blip r:embed="rId3">
            <a:alphaModFix/>
          </a:blip>
          <a:srcRect/>
          <a:stretch/>
        </p:blipFill>
        <p:spPr>
          <a:xfrm>
            <a:off x="6172200" y="2335072"/>
            <a:ext cx="5785624" cy="4204633"/>
          </a:xfrm>
          <a:prstGeom prst="rect">
            <a:avLst/>
          </a:prstGeom>
          <a:noFill/>
          <a:ln>
            <a:noFill/>
          </a:ln>
        </p:spPr>
      </p:pic>
      <p:pic>
        <p:nvPicPr>
          <p:cNvPr id="10" name="Picture 3" descr="C:\Users\Friend\Desktop\logoline2.jpg">
            <a:extLst>
              <a:ext uri="{FF2B5EF4-FFF2-40B4-BE49-F238E27FC236}">
                <a16:creationId xmlns:a16="http://schemas.microsoft.com/office/drawing/2014/main" id="{44497A31-F5D0-934E-8963-46901E223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82" t="909"/>
          <a:stretch>
            <a:fillRect/>
          </a:stretch>
        </p:blipFill>
        <p:spPr bwMode="auto">
          <a:xfrm>
            <a:off x="87313" y="161364"/>
            <a:ext cx="1327150" cy="10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05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CD87E-1BCF-46C8-A290-83138863865F}"/>
              </a:ext>
            </a:extLst>
          </p:cNvPr>
          <p:cNvSpPr>
            <a:spLocks noGrp="1"/>
          </p:cNvSpPr>
          <p:nvPr>
            <p:ph type="title"/>
          </p:nvPr>
        </p:nvSpPr>
        <p:spPr/>
        <p:txBody>
          <a:bodyPr/>
          <a:lstStyle/>
          <a:p>
            <a:r>
              <a:rPr lang="en-US" b="1" dirty="0"/>
              <a:t>HVL Suppression</a:t>
            </a:r>
            <a:endParaRPr lang="en-TZ" b="1" dirty="0"/>
          </a:p>
        </p:txBody>
      </p:sp>
      <p:sp>
        <p:nvSpPr>
          <p:cNvPr id="4" name="Slide Number Placeholder 3">
            <a:extLst>
              <a:ext uri="{FF2B5EF4-FFF2-40B4-BE49-F238E27FC236}">
                <a16:creationId xmlns:a16="http://schemas.microsoft.com/office/drawing/2014/main" id="{45D4AB8C-06FB-4EE1-BDBC-F2D5416C02BD}"/>
              </a:ext>
            </a:extLst>
          </p:cNvPr>
          <p:cNvSpPr>
            <a:spLocks noGrp="1"/>
          </p:cNvSpPr>
          <p:nvPr>
            <p:ph type="sldNum" sz="quarter" idx="11"/>
          </p:nvPr>
        </p:nvSpPr>
        <p:spPr/>
        <p:txBody>
          <a:bodyPr/>
          <a:lstStyle/>
          <a:p>
            <a:fld id="{7C3ABBCA-EEB9-4909-AB36-4546095AE386}" type="slidenum">
              <a:rPr lang="en-US" smtClean="0"/>
              <a:t>6</a:t>
            </a:fld>
            <a:endParaRPr lang="en-US"/>
          </a:p>
        </p:txBody>
      </p:sp>
      <p:pic>
        <p:nvPicPr>
          <p:cNvPr id="8" name="Google Shape;384;p48">
            <a:extLst>
              <a:ext uri="{FF2B5EF4-FFF2-40B4-BE49-F238E27FC236}">
                <a16:creationId xmlns:a16="http://schemas.microsoft.com/office/drawing/2014/main" id="{51F21F0A-5260-41B3-8130-D72E21060CCA}"/>
              </a:ext>
            </a:extLst>
          </p:cNvPr>
          <p:cNvPicPr preferRelativeResize="0">
            <a:picLocks noGrp="1"/>
          </p:cNvPicPr>
          <p:nvPr>
            <p:ph sz="half" idx="1"/>
          </p:nvPr>
        </p:nvPicPr>
        <p:blipFill rotWithShape="1">
          <a:blip r:embed="rId3">
            <a:alphaModFix/>
          </a:blip>
          <a:srcRect/>
          <a:stretch/>
        </p:blipFill>
        <p:spPr>
          <a:xfrm>
            <a:off x="827315" y="1825625"/>
            <a:ext cx="5181600" cy="4351338"/>
          </a:xfrm>
          <a:prstGeom prst="rect">
            <a:avLst/>
          </a:prstGeom>
          <a:noFill/>
          <a:ln>
            <a:noFill/>
          </a:ln>
        </p:spPr>
      </p:pic>
      <p:pic>
        <p:nvPicPr>
          <p:cNvPr id="9" name="Google Shape;385;p48">
            <a:extLst>
              <a:ext uri="{FF2B5EF4-FFF2-40B4-BE49-F238E27FC236}">
                <a16:creationId xmlns:a16="http://schemas.microsoft.com/office/drawing/2014/main" id="{5A97D825-B216-484F-B523-DFA497A0FEDC}"/>
              </a:ext>
            </a:extLst>
          </p:cNvPr>
          <p:cNvPicPr preferRelativeResize="0">
            <a:picLocks noGrp="1"/>
          </p:cNvPicPr>
          <p:nvPr>
            <p:ph sz="half" idx="2"/>
          </p:nvPr>
        </p:nvPicPr>
        <p:blipFill rotWithShape="1">
          <a:blip r:embed="rId4">
            <a:alphaModFix/>
          </a:blip>
          <a:srcRect/>
          <a:stretch/>
        </p:blipFill>
        <p:spPr>
          <a:xfrm>
            <a:off x="6172199" y="1825625"/>
            <a:ext cx="5192485" cy="4351338"/>
          </a:xfrm>
          <a:prstGeom prst="rect">
            <a:avLst/>
          </a:prstGeom>
          <a:noFill/>
          <a:ln>
            <a:noFill/>
          </a:ln>
        </p:spPr>
      </p:pic>
      <p:sp>
        <p:nvSpPr>
          <p:cNvPr id="10" name="Google Shape;386;p48">
            <a:extLst>
              <a:ext uri="{FF2B5EF4-FFF2-40B4-BE49-F238E27FC236}">
                <a16:creationId xmlns:a16="http://schemas.microsoft.com/office/drawing/2014/main" id="{741445CD-9122-406E-8761-594AA1A6CCA4}"/>
              </a:ext>
            </a:extLst>
          </p:cNvPr>
          <p:cNvSpPr/>
          <p:nvPr/>
        </p:nvSpPr>
        <p:spPr>
          <a:xfrm>
            <a:off x="8610599" y="2241924"/>
            <a:ext cx="2599765" cy="4069976"/>
          </a:xfrm>
          <a:prstGeom prst="roundRect">
            <a:avLst>
              <a:gd name="adj" fmla="val 16667"/>
            </a:avLst>
          </a:prstGeom>
          <a:no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9CAD6F1-CC92-44EA-AE3E-D2F962FEDAC4}"/>
              </a:ext>
            </a:extLst>
          </p:cNvPr>
          <p:cNvSpPr txBox="1"/>
          <p:nvPr/>
        </p:nvSpPr>
        <p:spPr>
          <a:xfrm>
            <a:off x="502024" y="6311900"/>
            <a:ext cx="4509814" cy="338554"/>
          </a:xfrm>
          <a:prstGeom prst="rect">
            <a:avLst/>
          </a:prstGeom>
          <a:noFill/>
        </p:spPr>
        <p:txBody>
          <a:bodyPr wrap="square" rtlCol="0">
            <a:spAutoFit/>
          </a:bodyPr>
          <a:lstStyle/>
          <a:p>
            <a:r>
              <a:rPr lang="en-US" sz="1600" dirty="0"/>
              <a:t>Source: THIS 2016/17 and NACP program data</a:t>
            </a:r>
            <a:endParaRPr lang="en-TZ" sz="1600" dirty="0"/>
          </a:p>
        </p:txBody>
      </p:sp>
      <p:pic>
        <p:nvPicPr>
          <p:cNvPr id="11" name="Picture 3" descr="C:\Users\Friend\Desktop\logoline2.jpg">
            <a:extLst>
              <a:ext uri="{FF2B5EF4-FFF2-40B4-BE49-F238E27FC236}">
                <a16:creationId xmlns:a16="http://schemas.microsoft.com/office/drawing/2014/main" id="{47082322-399A-0441-A605-EC806063C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82" t="909"/>
          <a:stretch>
            <a:fillRect/>
          </a:stretch>
        </p:blipFill>
        <p:spPr bwMode="auto">
          <a:xfrm>
            <a:off x="87313" y="0"/>
            <a:ext cx="1327150" cy="132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10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D1D44-4069-B14D-8932-D2B9B9BF309B}"/>
              </a:ext>
            </a:extLst>
          </p:cNvPr>
          <p:cNvSpPr>
            <a:spLocks noGrp="1"/>
          </p:cNvSpPr>
          <p:nvPr>
            <p:ph sz="half" idx="2"/>
          </p:nvPr>
        </p:nvSpPr>
        <p:spPr>
          <a:xfrm>
            <a:off x="7326350" y="1825624"/>
            <a:ext cx="4027449" cy="4530725"/>
          </a:xfrm>
        </p:spPr>
        <p:txBody>
          <a:bodyPr/>
          <a:lstStyle/>
          <a:p>
            <a:pPr marL="285750" indent="-285750"/>
            <a:r>
              <a:rPr lang="en-US" sz="2400" dirty="0"/>
              <a:t>Standard of care: </a:t>
            </a:r>
          </a:p>
          <a:p>
            <a:pPr marL="742950" lvl="1" indent="-285750"/>
            <a:r>
              <a:rPr lang="en-US" sz="2000" dirty="0"/>
              <a:t>CD4 testing at baseline and for monitoring of RoC on ART with CD4 count of &lt;350cell/mm3 </a:t>
            </a:r>
          </a:p>
          <a:p>
            <a:pPr marL="457200" lvl="1" indent="0">
              <a:buNone/>
            </a:pPr>
            <a:endParaRPr lang="en-US" sz="2000" dirty="0"/>
          </a:p>
          <a:p>
            <a:pPr marL="285750" indent="-285750"/>
            <a:r>
              <a:rPr lang="en-US" sz="2400" dirty="0"/>
              <a:t>CD4 uptake  at baseline is still low among PLHIV in care, 40% in 2015 to 12 % in 2018</a:t>
            </a:r>
          </a:p>
          <a:p>
            <a:endParaRPr lang="en-GB" dirty="0"/>
          </a:p>
        </p:txBody>
      </p:sp>
      <p:sp>
        <p:nvSpPr>
          <p:cNvPr id="4" name="Title 3">
            <a:extLst>
              <a:ext uri="{FF2B5EF4-FFF2-40B4-BE49-F238E27FC236}">
                <a16:creationId xmlns:a16="http://schemas.microsoft.com/office/drawing/2014/main" id="{DC3C71B3-EBD6-E74A-A38B-7D83FB5241D0}"/>
              </a:ext>
            </a:extLst>
          </p:cNvPr>
          <p:cNvSpPr>
            <a:spLocks noGrp="1"/>
          </p:cNvSpPr>
          <p:nvPr>
            <p:ph type="title"/>
          </p:nvPr>
        </p:nvSpPr>
        <p:spPr/>
        <p:txBody>
          <a:bodyPr/>
          <a:lstStyle/>
          <a:p>
            <a:r>
              <a:rPr lang="en-US" b="1" dirty="0"/>
              <a:t>Laboratory Services: CD4 Testing</a:t>
            </a:r>
            <a:endParaRPr lang="en-GB" dirty="0"/>
          </a:p>
        </p:txBody>
      </p:sp>
      <p:sp>
        <p:nvSpPr>
          <p:cNvPr id="5" name="Slide Number Placeholder 4">
            <a:extLst>
              <a:ext uri="{FF2B5EF4-FFF2-40B4-BE49-F238E27FC236}">
                <a16:creationId xmlns:a16="http://schemas.microsoft.com/office/drawing/2014/main" id="{146B6D1E-569E-A747-820D-255268134E0C}"/>
              </a:ext>
            </a:extLst>
          </p:cNvPr>
          <p:cNvSpPr>
            <a:spLocks noGrp="1"/>
          </p:cNvSpPr>
          <p:nvPr>
            <p:ph type="sldNum" sz="quarter" idx="11"/>
          </p:nvPr>
        </p:nvSpPr>
        <p:spPr/>
        <p:txBody>
          <a:bodyPr/>
          <a:lstStyle/>
          <a:p>
            <a:fld id="{7C3ABBCA-EEB9-4909-AB36-4546095AE386}" type="slidenum">
              <a:rPr lang="en-US" smtClean="0"/>
              <a:t>7</a:t>
            </a:fld>
            <a:endParaRPr lang="en-US"/>
          </a:p>
        </p:txBody>
      </p:sp>
      <p:pic>
        <p:nvPicPr>
          <p:cNvPr id="6" name="Google Shape;469;p58">
            <a:extLst>
              <a:ext uri="{FF2B5EF4-FFF2-40B4-BE49-F238E27FC236}">
                <a16:creationId xmlns:a16="http://schemas.microsoft.com/office/drawing/2014/main" id="{F032F538-94E7-2541-98EA-21E862EA8567}"/>
              </a:ext>
            </a:extLst>
          </p:cNvPr>
          <p:cNvPicPr preferRelativeResize="0">
            <a:picLocks noGrp="1"/>
          </p:cNvPicPr>
          <p:nvPr>
            <p:ph sz="half" idx="1"/>
          </p:nvPr>
        </p:nvPicPr>
        <p:blipFill rotWithShape="1">
          <a:blip r:embed="rId3">
            <a:alphaModFix/>
          </a:blip>
          <a:srcRect/>
          <a:stretch/>
        </p:blipFill>
        <p:spPr>
          <a:xfrm>
            <a:off x="345688" y="1683833"/>
            <a:ext cx="6690732" cy="5037642"/>
          </a:xfrm>
          <a:prstGeom prst="rect">
            <a:avLst/>
          </a:prstGeom>
          <a:noFill/>
          <a:ln>
            <a:noFill/>
          </a:ln>
        </p:spPr>
      </p:pic>
      <p:pic>
        <p:nvPicPr>
          <p:cNvPr id="7" name="Picture 3" descr="C:\Users\Friend\Desktop\logoline2.jpg">
            <a:extLst>
              <a:ext uri="{FF2B5EF4-FFF2-40B4-BE49-F238E27FC236}">
                <a16:creationId xmlns:a16="http://schemas.microsoft.com/office/drawing/2014/main" id="{975DE609-4E95-0E45-A409-F0CEE9AC1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82" t="909"/>
          <a:stretch>
            <a:fillRect/>
          </a:stretch>
        </p:blipFill>
        <p:spPr bwMode="auto">
          <a:xfrm>
            <a:off x="87313" y="0"/>
            <a:ext cx="1327150" cy="130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54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27F57-EECB-8341-A86B-FE9A0CFA4770}"/>
              </a:ext>
            </a:extLst>
          </p:cNvPr>
          <p:cNvSpPr>
            <a:spLocks noGrp="1"/>
          </p:cNvSpPr>
          <p:nvPr>
            <p:ph idx="1"/>
          </p:nvPr>
        </p:nvSpPr>
        <p:spPr>
          <a:xfrm>
            <a:off x="838200" y="1326776"/>
            <a:ext cx="9967332" cy="4850187"/>
          </a:xfrm>
        </p:spPr>
        <p:txBody>
          <a:bodyPr>
            <a:normAutofit/>
          </a:bodyPr>
          <a:lstStyle/>
          <a:p>
            <a:pPr>
              <a:defRPr/>
            </a:pPr>
            <a:r>
              <a:rPr lang="en-US" sz="2800" dirty="0"/>
              <a:t>Prevalence of AHD</a:t>
            </a:r>
            <a:endParaRPr lang="en-US" sz="2800" dirty="0">
              <a:ea typeface="Calibri" panose="020F0502020204030204" pitchFamily="34" charset="0"/>
            </a:endParaRPr>
          </a:p>
          <a:p>
            <a:pPr lvl="1">
              <a:buFont typeface="Wingdings" panose="05000000000000000000" pitchFamily="2" charset="2"/>
              <a:buChar char="q"/>
              <a:defRPr/>
            </a:pPr>
            <a:r>
              <a:rPr lang="en-US" sz="2800" dirty="0">
                <a:ea typeface="Calibri" panose="020F0502020204030204" pitchFamily="34" charset="0"/>
              </a:rPr>
              <a:t>Programmatic data shows that among clients who were initiated ART in 2018. </a:t>
            </a:r>
          </a:p>
          <a:p>
            <a:pPr lvl="2">
              <a:defRPr/>
            </a:pPr>
            <a:r>
              <a:rPr lang="en-US" sz="2400" b="1" dirty="0">
                <a:ea typeface="Calibri" panose="020F0502020204030204" pitchFamily="34" charset="0"/>
              </a:rPr>
              <a:t>21%</a:t>
            </a:r>
            <a:r>
              <a:rPr lang="en-US" sz="2400" dirty="0">
                <a:ea typeface="Calibri" panose="020F0502020204030204" pitchFamily="34" charset="0"/>
              </a:rPr>
              <a:t> had WHO clinical </a:t>
            </a:r>
            <a:r>
              <a:rPr lang="en-US" sz="2400" b="1" dirty="0">
                <a:ea typeface="Calibri" panose="020F0502020204030204" pitchFamily="34" charset="0"/>
              </a:rPr>
              <a:t>3 or 4</a:t>
            </a:r>
            <a:r>
              <a:rPr lang="en-US" sz="2400" dirty="0">
                <a:ea typeface="Calibri" panose="020F0502020204030204" pitchFamily="34" charset="0"/>
              </a:rPr>
              <a:t> </a:t>
            </a:r>
          </a:p>
          <a:p>
            <a:pPr lvl="2">
              <a:defRPr/>
            </a:pPr>
            <a:r>
              <a:rPr lang="en-US" sz="2400" b="1" dirty="0">
                <a:ea typeface="Calibri" panose="020F0502020204030204" pitchFamily="34" charset="0"/>
              </a:rPr>
              <a:t>31%</a:t>
            </a:r>
            <a:r>
              <a:rPr lang="en-US" sz="2400" dirty="0">
                <a:ea typeface="Calibri" panose="020F0502020204030204" pitchFamily="34" charset="0"/>
              </a:rPr>
              <a:t> had CD4 count of </a:t>
            </a:r>
            <a:r>
              <a:rPr lang="en-US" sz="2400" b="1" dirty="0">
                <a:ea typeface="Calibri" panose="020F0502020204030204" pitchFamily="34" charset="0"/>
              </a:rPr>
              <a:t>&lt;200 </a:t>
            </a:r>
            <a:r>
              <a:rPr lang="en-US" sz="2400" dirty="0">
                <a:ea typeface="Calibri" panose="020F0502020204030204" pitchFamily="34" charset="0"/>
              </a:rPr>
              <a:t>cells/mm3 (among RoC with baseline CD4 results)</a:t>
            </a:r>
          </a:p>
          <a:p>
            <a:pPr>
              <a:defRPr/>
            </a:pPr>
            <a:r>
              <a:rPr lang="en-US" sz="2800" dirty="0"/>
              <a:t>Mortality rates amongst PLHIV</a:t>
            </a:r>
          </a:p>
          <a:p>
            <a:pPr lvl="1">
              <a:buFont typeface="Wingdings" panose="05000000000000000000" pitchFamily="2" charset="2"/>
              <a:buChar char="q"/>
              <a:defRPr/>
            </a:pPr>
            <a:r>
              <a:rPr lang="en-US" sz="2800" dirty="0"/>
              <a:t>Number of AIDS related death have been decreasing over a period of time in Country. It is estimated that 24,000 AIDS related death occurred in Tanzania in 2018 (</a:t>
            </a:r>
            <a:r>
              <a:rPr lang="en-US" sz="2800" i="1" dirty="0">
                <a:solidFill>
                  <a:srgbClr val="000000"/>
                </a:solidFill>
                <a:latin typeface="Arial"/>
                <a:ea typeface="Arial"/>
                <a:cs typeface="Arial"/>
                <a:sym typeface="Arial"/>
              </a:rPr>
              <a:t>Source: </a:t>
            </a:r>
            <a:r>
              <a:rPr lang="en-US" sz="2800" i="1" dirty="0">
                <a:solidFill>
                  <a:srgbClr val="FF0000"/>
                </a:solidFill>
                <a:latin typeface="Arial"/>
                <a:ea typeface="Arial"/>
                <a:cs typeface="Arial"/>
                <a:sym typeface="Arial"/>
              </a:rPr>
              <a:t>UNAIDS</a:t>
            </a:r>
            <a:r>
              <a:rPr lang="en-US" sz="2800" i="1" dirty="0">
                <a:solidFill>
                  <a:srgbClr val="000000"/>
                </a:solidFill>
                <a:latin typeface="Arial"/>
                <a:ea typeface="Arial"/>
                <a:cs typeface="Arial"/>
                <a:sym typeface="Arial"/>
              </a:rPr>
              <a:t> Estimates 2019</a:t>
            </a:r>
            <a:r>
              <a:rPr lang="en-US" sz="2800" dirty="0"/>
              <a:t>).</a:t>
            </a:r>
          </a:p>
          <a:p>
            <a:pPr marL="0" indent="0">
              <a:buNone/>
            </a:pPr>
            <a:endParaRPr lang="en-US" dirty="0"/>
          </a:p>
        </p:txBody>
      </p:sp>
      <p:sp>
        <p:nvSpPr>
          <p:cNvPr id="3" name="Title 2">
            <a:extLst>
              <a:ext uri="{FF2B5EF4-FFF2-40B4-BE49-F238E27FC236}">
                <a16:creationId xmlns:a16="http://schemas.microsoft.com/office/drawing/2014/main" id="{A6E4D935-8FCB-4444-BF9E-88F2D74FF5BD}"/>
              </a:ext>
            </a:extLst>
          </p:cNvPr>
          <p:cNvSpPr>
            <a:spLocks noGrp="1"/>
          </p:cNvSpPr>
          <p:nvPr>
            <p:ph type="title"/>
          </p:nvPr>
        </p:nvSpPr>
        <p:spPr>
          <a:xfrm>
            <a:off x="838200" y="53890"/>
            <a:ext cx="10512425" cy="761999"/>
          </a:xfrm>
        </p:spPr>
        <p:txBody>
          <a:bodyPr/>
          <a:lstStyle/>
          <a:p>
            <a:r>
              <a:rPr lang="en-US" b="1" dirty="0"/>
              <a:t>AHD in Tanzania</a:t>
            </a:r>
          </a:p>
        </p:txBody>
      </p:sp>
      <p:sp>
        <p:nvSpPr>
          <p:cNvPr id="4" name="Slide Number Placeholder 3">
            <a:extLst>
              <a:ext uri="{FF2B5EF4-FFF2-40B4-BE49-F238E27FC236}">
                <a16:creationId xmlns:a16="http://schemas.microsoft.com/office/drawing/2014/main" id="{0CEC7505-607F-3840-B1B4-C3289A268B53}"/>
              </a:ext>
            </a:extLst>
          </p:cNvPr>
          <p:cNvSpPr>
            <a:spLocks noGrp="1"/>
          </p:cNvSpPr>
          <p:nvPr>
            <p:ph type="sldNum" sz="quarter" idx="11"/>
          </p:nvPr>
        </p:nvSpPr>
        <p:spPr/>
        <p:txBody>
          <a:bodyPr/>
          <a:lstStyle/>
          <a:p>
            <a:fld id="{7C3ABBCA-EEB9-4909-AB36-4546095AE386}" type="slidenum">
              <a:rPr lang="en-US" smtClean="0"/>
              <a:t>8</a:t>
            </a:fld>
            <a:endParaRPr lang="en-US"/>
          </a:p>
        </p:txBody>
      </p:sp>
      <p:pic>
        <p:nvPicPr>
          <p:cNvPr id="5" name="Picture 3" descr="C:\Users\Friend\Desktop\logoline2.jpg">
            <a:extLst>
              <a:ext uri="{FF2B5EF4-FFF2-40B4-BE49-F238E27FC236}">
                <a16:creationId xmlns:a16="http://schemas.microsoft.com/office/drawing/2014/main" id="{CDCDB044-3EBD-E240-9B62-279D45BC4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2" t="909"/>
          <a:stretch>
            <a:fillRect/>
          </a:stretch>
        </p:blipFill>
        <p:spPr bwMode="auto">
          <a:xfrm>
            <a:off x="174625" y="-79375"/>
            <a:ext cx="1327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38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062A07A-BC5A-4410-B53E-BFA3781BA2BB}"/>
              </a:ext>
            </a:extLst>
          </p:cNvPr>
          <p:cNvGraphicFramePr>
            <a:graphicFrameLocks noGrp="1"/>
          </p:cNvGraphicFramePr>
          <p:nvPr>
            <p:ph idx="1"/>
            <p:extLst>
              <p:ext uri="{D42A27DB-BD31-4B8C-83A1-F6EECF244321}">
                <p14:modId xmlns:p14="http://schemas.microsoft.com/office/powerpoint/2010/main" val="2776288080"/>
              </p:ext>
            </p:extLst>
          </p:nvPr>
        </p:nvGraphicFramePr>
        <p:xfrm>
          <a:off x="209550" y="1257300"/>
          <a:ext cx="11525250" cy="4919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E1F5E7E-AAC7-4AAE-AA65-60CB409DD670}"/>
              </a:ext>
            </a:extLst>
          </p:cNvPr>
          <p:cNvSpPr>
            <a:spLocks noGrp="1"/>
          </p:cNvSpPr>
          <p:nvPr>
            <p:ph type="title"/>
          </p:nvPr>
        </p:nvSpPr>
        <p:spPr/>
        <p:txBody>
          <a:bodyPr>
            <a:normAutofit/>
          </a:bodyPr>
          <a:lstStyle/>
          <a:p>
            <a:r>
              <a:rPr lang="en-US" b="1" dirty="0"/>
              <a:t>AHD in Tanzania</a:t>
            </a:r>
            <a:endParaRPr lang="en-TZ" b="1" dirty="0"/>
          </a:p>
        </p:txBody>
      </p:sp>
      <p:sp>
        <p:nvSpPr>
          <p:cNvPr id="4" name="Slide Number Placeholder 3">
            <a:extLst>
              <a:ext uri="{FF2B5EF4-FFF2-40B4-BE49-F238E27FC236}">
                <a16:creationId xmlns:a16="http://schemas.microsoft.com/office/drawing/2014/main" id="{34615EFF-EAD1-4ADE-ADE2-B5C2880F59E2}"/>
              </a:ext>
            </a:extLst>
          </p:cNvPr>
          <p:cNvSpPr>
            <a:spLocks noGrp="1"/>
          </p:cNvSpPr>
          <p:nvPr>
            <p:ph type="sldNum" sz="quarter" idx="11"/>
          </p:nvPr>
        </p:nvSpPr>
        <p:spPr/>
        <p:txBody>
          <a:bodyPr/>
          <a:lstStyle/>
          <a:p>
            <a:fld id="{7C3ABBCA-EEB9-4909-AB36-4546095AE386}" type="slidenum">
              <a:rPr lang="en-US" smtClean="0"/>
              <a:t>9</a:t>
            </a:fld>
            <a:endParaRPr lang="en-US"/>
          </a:p>
        </p:txBody>
      </p:sp>
      <p:pic>
        <p:nvPicPr>
          <p:cNvPr id="6" name="Picture 3" descr="C:\Users\Friend\Desktop\logoline2.jpg">
            <a:extLst>
              <a:ext uri="{FF2B5EF4-FFF2-40B4-BE49-F238E27FC236}">
                <a16:creationId xmlns:a16="http://schemas.microsoft.com/office/drawing/2014/main" id="{4AEBA557-C58A-2C44-A056-62FC3C502C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82" t="909"/>
          <a:stretch>
            <a:fillRect/>
          </a:stretch>
        </p:blipFill>
        <p:spPr bwMode="auto">
          <a:xfrm>
            <a:off x="174625" y="-79375"/>
            <a:ext cx="1327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83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C34909B95E261B4EAE15CA4127ACE4BF" ma:contentTypeVersion="16" ma:contentTypeDescription="NGO Document content type" ma:contentTypeScope="" ma:versionID="ba9270536d4264b58bbaefc092ee91bd">
  <xsd:schema xmlns:xsd="http://www.w3.org/2001/XMLSchema" xmlns:xs="http://www.w3.org/2001/XMLSchema" xmlns:p="http://schemas.microsoft.com/office/2006/metadata/properties" xmlns:ns2="c629780e-db83-45bc-a257-7c8c4fd6b9cb" xmlns:ns3="13d8cb44-f7b4-4e4c-94ec-92fa8e254e0f" targetNamespace="http://schemas.microsoft.com/office/2006/metadata/properties" ma:root="true" ma:fieldsID="6c029f7174d89705e091f2b778bb8a00" ns2:_="" ns3:_="">
    <xsd:import namespace="c629780e-db83-45bc-a257-7c8c4fd6b9cb"/>
    <xsd:import namespace="13d8cb44-f7b4-4e4c-94ec-92fa8e254e0f"/>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8cb44-f7b4-4e4c-94ec-92fa8e254e0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22BAB-862B-4B8A-A971-4DADF5FAF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13d8cb44-f7b4-4e4c-94ec-92fa8e254e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BBEE5B-BB3D-4A6F-A886-EA110D0AC83B}">
  <ds:schemaRefs>
    <ds:schemaRef ds:uri="13d8cb44-f7b4-4e4c-94ec-92fa8e254e0f"/>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c629780e-db83-45bc-a257-7c8c4fd6b9c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85253E6-01D5-4C2F-B85C-7BABDEF9A0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15997</TotalTime>
  <Words>1772</Words>
  <Application>Microsoft Macintosh PowerPoint</Application>
  <PresentationFormat>Widescreen</PresentationFormat>
  <Paragraphs>229</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 Chancery</vt:lpstr>
      <vt:lpstr>Arial</vt:lpstr>
      <vt:lpstr>Arial Narrow</vt:lpstr>
      <vt:lpstr>Calibri</vt:lpstr>
      <vt:lpstr>Garamond</vt:lpstr>
      <vt:lpstr>Trade Gothic LT Std Bold</vt:lpstr>
      <vt:lpstr>Wingdings</vt:lpstr>
      <vt:lpstr>Office Theme</vt:lpstr>
      <vt:lpstr>Advanced HIV Disease Update UNITED REPUBLIC OF TANZANIA</vt:lpstr>
      <vt:lpstr>Outline</vt:lpstr>
      <vt:lpstr>     HIV Prevalence by Regions, age and Sex</vt:lpstr>
      <vt:lpstr>Baseline 90 90 90</vt:lpstr>
      <vt:lpstr>Progress in 90-90-90</vt:lpstr>
      <vt:lpstr>HVL Suppression</vt:lpstr>
      <vt:lpstr>Laboratory Services: CD4 Testing</vt:lpstr>
      <vt:lpstr>AHD in Tanzania</vt:lpstr>
      <vt:lpstr>AHD in Tanzania</vt:lpstr>
      <vt:lpstr>AHD Coordination and Leadership</vt:lpstr>
      <vt:lpstr>AHD Policies, Guidelines and DSDMs</vt:lpstr>
      <vt:lpstr>AHD Essential Package</vt:lpstr>
      <vt:lpstr>Monitoring &amp; Evaluation</vt:lpstr>
      <vt:lpstr>Update on CHAI AHD Project</vt:lpstr>
      <vt:lpstr>Perspectives from National Network of PLHIV</vt:lpstr>
      <vt:lpstr>Challenges</vt:lpstr>
      <vt:lpstr>Priorities for 2020 – 2021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Michael Cestare</dc:creator>
  <cp:lastModifiedBy>Rabkin, Miriam</cp:lastModifiedBy>
  <cp:revision>196</cp:revision>
  <dcterms:created xsi:type="dcterms:W3CDTF">2018-10-17T16:28:55Z</dcterms:created>
  <dcterms:modified xsi:type="dcterms:W3CDTF">2020-07-23T10:53:55Z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0x01010033CF86A3E53F48B7ADBBC140A8AF8FA700C34909B95E261B4EAE15CA4127ACE4BF</vt:lpwstr>
  </property>
  <property fmtid="{D5CDD505-2E9C-101B-9397-08002B2CF9AE}" pid="3" name="NGOOnlineKeywords">
    <vt:lpwstr/>
  </property>
  <property fmtid="{D5CDD505-2E9C-101B-9397-08002B2CF9AE}" pid="4" name="NGOOnlineDocumentType">
    <vt:lpwstr/>
  </property>
</Properties>
</file>