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2" r:id="rId3"/>
  </p:sldMasterIdLst>
  <p:notesMasterIdLst>
    <p:notesMasterId r:id="rId39"/>
  </p:notesMasterIdLst>
  <p:sldIdLst>
    <p:sldId id="258" r:id="rId4"/>
    <p:sldId id="259" r:id="rId5"/>
    <p:sldId id="281" r:id="rId6"/>
    <p:sldId id="265" r:id="rId7"/>
    <p:sldId id="1382" r:id="rId8"/>
    <p:sldId id="1297" r:id="rId9"/>
    <p:sldId id="1343" r:id="rId10"/>
    <p:sldId id="1345" r:id="rId11"/>
    <p:sldId id="257" r:id="rId12"/>
    <p:sldId id="1349" r:id="rId13"/>
    <p:sldId id="1357" r:id="rId14"/>
    <p:sldId id="1362" r:id="rId15"/>
    <p:sldId id="1353" r:id="rId16"/>
    <p:sldId id="1352" r:id="rId17"/>
    <p:sldId id="1361" r:id="rId18"/>
    <p:sldId id="1359" r:id="rId19"/>
    <p:sldId id="1363" r:id="rId20"/>
    <p:sldId id="1364" r:id="rId21"/>
    <p:sldId id="1365" r:id="rId22"/>
    <p:sldId id="1366" r:id="rId23"/>
    <p:sldId id="1367" r:id="rId24"/>
    <p:sldId id="1368" r:id="rId25"/>
    <p:sldId id="1369" r:id="rId26"/>
    <p:sldId id="1370" r:id="rId27"/>
    <p:sldId id="1371" r:id="rId28"/>
    <p:sldId id="1372" r:id="rId29"/>
    <p:sldId id="1373" r:id="rId30"/>
    <p:sldId id="1374" r:id="rId31"/>
    <p:sldId id="1375" r:id="rId32"/>
    <p:sldId id="1376" r:id="rId33"/>
    <p:sldId id="1377" r:id="rId34"/>
    <p:sldId id="1378" r:id="rId35"/>
    <p:sldId id="1379" r:id="rId36"/>
    <p:sldId id="1380" r:id="rId37"/>
    <p:sldId id="13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:/Users/tao.chen/Dropbox%20(LSTM)/tCTU/ACTA%20HE/Manuscript/figure%2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41517420376191"/>
          <c:y val="8.3901958274176403E-2"/>
          <c:w val="0.85449637518800226"/>
          <c:h val="0.81846420035484402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Pt>
            <c:idx val="0"/>
            <c:marker>
              <c:symbol val="none"/>
            </c:marker>
            <c:bubble3D val="0"/>
            <c:spPr>
              <a:ln w="19050" cap="rnd">
                <a:noFill/>
                <a:round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1AD-334F-B51B-8BE2C25EDAB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31AD-334F-B51B-8BE2C25EDAB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31AD-334F-B51B-8BE2C25EDABE}"/>
              </c:ext>
            </c:extLst>
          </c:dPt>
          <c:xVal>
            <c:numRef>
              <c:f>'Figure 1'!$C$1:$C$6</c:f>
              <c:numCache>
                <c:formatCode>General</c:formatCode>
                <c:ptCount val="6"/>
                <c:pt idx="1">
                  <c:v>839</c:v>
                </c:pt>
                <c:pt idx="2">
                  <c:v>541</c:v>
                </c:pt>
                <c:pt idx="3">
                  <c:v>412</c:v>
                </c:pt>
                <c:pt idx="4">
                  <c:v>154</c:v>
                </c:pt>
                <c:pt idx="5">
                  <c:v>0</c:v>
                </c:pt>
              </c:numCache>
            </c:numRef>
          </c:xVal>
          <c:yVal>
            <c:numRef>
              <c:f>'Figure 1'!$D$1:$D$6</c:f>
              <c:numCache>
                <c:formatCode>General</c:formatCode>
                <c:ptCount val="6"/>
                <c:pt idx="1">
                  <c:v>-3</c:v>
                </c:pt>
                <c:pt idx="2">
                  <c:v>11</c:v>
                </c:pt>
                <c:pt idx="3">
                  <c:v>-14</c:v>
                </c:pt>
                <c:pt idx="4">
                  <c:v>3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1AD-334F-B51B-8BE2C25ED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596032"/>
        <c:axId val="595215888"/>
      </c:scatterChart>
      <c:valAx>
        <c:axId val="713596032"/>
        <c:scaling>
          <c:orientation val="minMax"/>
          <c:max val="10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 dirty="0">
                    <a:solidFill>
                      <a:srgbClr val="0070C0"/>
                    </a:solidFill>
                  </a:rPr>
                  <a:t>Reduction in mean total cost per patient (US$)</a:t>
                </a:r>
              </a:p>
            </c:rich>
          </c:tx>
          <c:layout>
            <c:manualLayout>
              <c:xMode val="edge"/>
              <c:yMode val="edge"/>
              <c:x val="0.276387131372822"/>
              <c:y val="0.926708602765436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rgbClr val="0070C0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95215888"/>
        <c:crosses val="autoZero"/>
        <c:crossBetween val="midCat"/>
      </c:valAx>
      <c:valAx>
        <c:axId val="5952158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>
                    <a:solidFill>
                      <a:srgbClr val="0070C0"/>
                    </a:solidFill>
                  </a:rPr>
                  <a:t>Difference  in death rate (%)</a:t>
                </a:r>
              </a:p>
            </c:rich>
          </c:tx>
          <c:layout>
            <c:manualLayout>
              <c:xMode val="edge"/>
              <c:yMode val="edge"/>
              <c:x val="1.7288387727479544E-2"/>
              <c:y val="0.1816337479496992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accent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713596032"/>
        <c:crossesAt val="0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0.63151</cdr:x>
      <cdr:y>0.11653</cdr:y>
    </cdr:from>
    <cdr:to>
      <cdr:x>0.75968</cdr:x>
      <cdr:y>0.31992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46FF681-2F5C-4D75-8AFD-831222E77AB9}"/>
            </a:ext>
          </a:extLst>
        </cdr:cNvPr>
        <cdr:cNvSpPr txBox="1"/>
      </cdr:nvSpPr>
      <cdr:spPr>
        <a:xfrm xmlns:a="http://schemas.openxmlformats.org/drawingml/2006/main">
          <a:off x="4505326" y="5238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0.60214</cdr:x>
      <cdr:y>0.28178</cdr:y>
    </cdr:from>
    <cdr:to>
      <cdr:x>0.73031</cdr:x>
      <cdr:y>0.48517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CF5CC41-8A4E-48FA-96B3-11917C76F4BE}"/>
            </a:ext>
          </a:extLst>
        </cdr:cNvPr>
        <cdr:cNvSpPr txBox="1"/>
      </cdr:nvSpPr>
      <cdr:spPr>
        <a:xfrm xmlns:a="http://schemas.openxmlformats.org/drawingml/2006/main">
          <a:off x="4295776" y="12668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0.48014</cdr:x>
      <cdr:y>0.19317</cdr:y>
    </cdr:from>
    <cdr:to>
      <cdr:x>0.63319</cdr:x>
      <cdr:y>0.26944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76E7979-87C4-4D6C-AEE1-E4BF62582BDF}"/>
            </a:ext>
          </a:extLst>
        </cdr:cNvPr>
        <cdr:cNvSpPr txBox="1"/>
      </cdr:nvSpPr>
      <cdr:spPr>
        <a:xfrm xmlns:a="http://schemas.openxmlformats.org/drawingml/2006/main">
          <a:off x="3770542" y="565279"/>
          <a:ext cx="1201911" cy="223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>
              <a:solidFill>
                <a:srgbClr val="C00000"/>
              </a:solidFill>
            </a:rPr>
            <a:t>1 Week</a:t>
          </a:r>
          <a:r>
            <a:rPr lang="en-GB" sz="1100" baseline="0" dirty="0">
              <a:solidFill>
                <a:srgbClr val="C00000"/>
              </a:solidFill>
            </a:rPr>
            <a:t> AmB+FLU</a:t>
          </a:r>
          <a:endParaRPr lang="en-GB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0.37657</cdr:x>
      <cdr:y>0.79707</cdr:y>
    </cdr:from>
    <cdr:to>
      <cdr:x>0.54778</cdr:x>
      <cdr:y>0.86938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340C494-8131-43B3-8FB5-CE956736E2B5}"/>
            </a:ext>
          </a:extLst>
        </cdr:cNvPr>
        <cdr:cNvSpPr txBox="1"/>
      </cdr:nvSpPr>
      <cdr:spPr>
        <a:xfrm xmlns:a="http://schemas.openxmlformats.org/drawingml/2006/main">
          <a:off x="2957216" y="2332535"/>
          <a:ext cx="1344452" cy="211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>
              <a:solidFill>
                <a:srgbClr val="FFC000"/>
              </a:solidFill>
            </a:rPr>
            <a:t>1</a:t>
          </a:r>
          <a:r>
            <a:rPr lang="en-GB" sz="1100" baseline="0" dirty="0">
              <a:solidFill>
                <a:srgbClr val="FFC000"/>
              </a:solidFill>
            </a:rPr>
            <a:t> Week AmB+5FC</a:t>
          </a:r>
          <a:endParaRPr lang="en-GB" sz="1100" dirty="0">
            <a:solidFill>
              <a:srgbClr val="FFC000"/>
            </a:solidFill>
          </a:endParaRPr>
        </a:p>
      </cdr:txBody>
    </cdr:sp>
  </cdr:relSizeAnchor>
  <cdr:relSizeAnchor xmlns:cdr="http://schemas.openxmlformats.org/drawingml/2006/chartDrawing">
    <cdr:from>
      <cdr:x>0.15919</cdr:x>
      <cdr:y>0.23756</cdr:y>
    </cdr:from>
    <cdr:to>
      <cdr:x>0.31648</cdr:x>
      <cdr:y>0.32275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A7298F74-0121-4FEA-B573-2AB77018F1A9}"/>
            </a:ext>
          </a:extLst>
        </cdr:cNvPr>
        <cdr:cNvSpPr txBox="1"/>
      </cdr:nvSpPr>
      <cdr:spPr>
        <a:xfrm xmlns:a="http://schemas.openxmlformats.org/drawingml/2006/main">
          <a:off x="1250134" y="695194"/>
          <a:ext cx="1235151" cy="249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>
              <a:solidFill>
                <a:srgbClr val="C00000"/>
              </a:solidFill>
            </a:rPr>
            <a:t>2</a:t>
          </a:r>
          <a:r>
            <a:rPr lang="en-GB" sz="1100" baseline="0" dirty="0">
              <a:solidFill>
                <a:srgbClr val="C00000"/>
              </a:solidFill>
            </a:rPr>
            <a:t> Weeks AmB+FLU</a:t>
          </a:r>
          <a:endParaRPr lang="en-GB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0.73848</cdr:x>
      <cdr:y>0.54867</cdr:y>
    </cdr:from>
    <cdr:to>
      <cdr:x>0.91979</cdr:x>
      <cdr:y>0.62494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13CDF661-E529-8B4B-B5B1-381182FD6E65}"/>
            </a:ext>
          </a:extLst>
        </cdr:cNvPr>
        <cdr:cNvSpPr txBox="1"/>
      </cdr:nvSpPr>
      <cdr:spPr>
        <a:xfrm xmlns:a="http://schemas.openxmlformats.org/drawingml/2006/main">
          <a:off x="5799264" y="1605625"/>
          <a:ext cx="1423792" cy="223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dirty="0">
              <a:solidFill>
                <a:srgbClr val="FFC000"/>
              </a:solidFill>
            </a:rPr>
            <a:t>2 </a:t>
          </a:r>
          <a:r>
            <a:rPr lang="en-GB" sz="1100" dirty="0">
              <a:solidFill>
                <a:srgbClr val="FFC000"/>
              </a:solidFill>
            </a:rPr>
            <a:t>Week</a:t>
          </a:r>
          <a:r>
            <a:rPr lang="en-GB" sz="1100" baseline="0" dirty="0">
              <a:solidFill>
                <a:srgbClr val="FFC000"/>
              </a:solidFill>
            </a:rPr>
            <a:t> Oral FLU + 5FC</a:t>
          </a:r>
          <a:endParaRPr lang="en-GB" sz="1100" dirty="0">
            <a:solidFill>
              <a:srgbClr val="FFC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CC15C-025B-4E81-9BF1-611A9CA197D0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8940F-91CC-4790-B265-F22B57D9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4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39C9-D49B-434F-B337-CC75C2E27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3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39C9-D49B-434F-B337-CC75C2E27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2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C4377-1224-4CE4-906C-64FE39D913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0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39C9-D49B-434F-B337-CC75C2E271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7530-7F58-4272-9AEE-B30956AA8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5D396-57BE-45E3-8E5A-E6F6CCD9B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05B7F-EF44-46C4-AADC-7029F164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897E6-80F1-42AC-8DC4-B2933428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DBD82-5549-425E-A467-841FB7EA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1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558E-6645-482A-905B-0A05F40E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52F5B-947E-46E4-BDD0-2A06584A3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2C4F0-94E2-446C-8124-BB7D5ED5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DA320-D6DD-45F9-A33E-3B31629E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7C67-697A-4A73-91B4-0F892A6F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7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A6842-7AD5-4E72-96CF-5C0720703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BB464-AAD4-4033-9062-52A6A5C47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09B1B-A3B9-4648-9E7B-6E938DEC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C192C-A95C-4E11-8A4B-C7BCE924F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B7F6-6E01-4307-B81E-70D0084E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2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71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7F51-1DC2-4D49-A188-46016124B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61703"/>
            <a:ext cx="9144000" cy="75557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Presentation Title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0033F-4F50-4F32-89C0-07E6215E18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09355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[Presenter Name]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[Presenter Title and Affiliation]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(date) November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5E474-08B6-492E-98C0-9CD7F2132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8" y="0"/>
            <a:ext cx="835224" cy="687026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C624FD8-6C21-40D9-97A2-4170DFE638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74" y="6152607"/>
            <a:ext cx="3595129" cy="386304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15E04C3-839F-4DEF-8824-A93D74177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9" y="6025425"/>
            <a:ext cx="3401618" cy="6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9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7F51-1DC2-4D49-A188-46016124B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61703"/>
            <a:ext cx="9144000" cy="755579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Presentation Title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70033F-4F50-4F32-89C0-07E6215E18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09355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[Presenter Name]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[Presenter Title and Affiliation]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(date) November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5E474-08B6-492E-98C0-9CD7F2132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28" y="0"/>
            <a:ext cx="835224" cy="687026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C624FD8-6C21-40D9-97A2-4170DFE638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674" y="6152607"/>
            <a:ext cx="3595129" cy="386304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15E04C3-839F-4DEF-8824-A93D741779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09" y="6025425"/>
            <a:ext cx="3401618" cy="6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41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1073-326E-4A7A-AE00-77FE0F7593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3BB88-C7DC-43AC-A967-43ECD4E52C41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EE39A1-CBBF-4751-A70C-055B3178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F52A64-542F-48DF-B1CE-ECDFD48C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37207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47BCBFF-2C44-40A2-A90B-C9F502CD0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8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36237-9B16-4506-AD47-824C3D6861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7AF43-7922-4460-B42C-F28E7D577B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A3525-5D9C-49DC-8019-76AF5A81D813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E92AEC6-AB42-4445-AEF6-1BE49D931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057AFBE-8043-41AD-97AE-F236FAD4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E5DE95E-1219-4277-B5C9-81EDF9B35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2E9D7-E896-4F9D-A4A4-320E67904D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9BFE0-81E8-4837-9277-7F199129D0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A05F1-D779-4BAA-BF70-E428674DB15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DCB8E-FBBD-4240-84E9-7CB649124CE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980BF-56A9-4F3E-A7C8-09DDDD41DCB0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8EF9ECF-A96D-4189-BE5A-F42AFAF82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2A2C1-277A-4007-A1EB-8C8D30D1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FA2827-A1A0-4450-A25E-417C14951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4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9548DE-13E0-45FB-AF54-E700A3E87D3B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537EB71-3072-409A-85A2-9D40E9373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5C09A-189F-4465-B1B3-ABB71E48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0FF4B6-3F16-4F14-AB34-C7F6816A9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12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6A933-7C6D-4E23-8054-813212DE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11CF-E075-4819-8617-1242A5BC0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5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50B9-7C67-499D-8D49-FBE4F0FA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6E865-700F-4BC0-AF38-DFC907229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5EB04-D96C-438D-A00D-5D4E4D0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DBD27-AAB0-4E23-A170-4879E328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D79D-9ECD-43BE-A056-7AC518BC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0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0741-36B9-44B9-9261-B10C7C5CD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4B5BA-7D0F-4A3A-B250-99FAAFBE8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1E0C3-EDF7-4008-9318-E6780068466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A473B2-DF6D-4B80-8EEB-E0287E0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64CCE-3DE7-46BC-9BEC-FD32D084D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05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31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831995"/>
            <a:ext cx="10363200" cy="8319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2F6C"/>
                </a:solidFill>
                <a:latin typeface="Arial Bold"/>
                <a:cs typeface="Arial Bold"/>
              </a:defRPr>
            </a:lvl1pPr>
          </a:lstStyle>
          <a:p>
            <a:r>
              <a:rPr lang="en-GB" dirty="0"/>
              <a:t>Title: Click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00456"/>
            <a:ext cx="9448800" cy="930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rgbClr val="002F6C"/>
                </a:solidFill>
                <a:latin typeface="Arial"/>
                <a:cs typeface="Arial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 title: Click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8636-D7E7-B24D-978F-8968D8F2376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3" y="4595555"/>
            <a:ext cx="6337300" cy="620183"/>
          </a:xfrm>
          <a:prstGeom prst="rect">
            <a:avLst/>
          </a:prstGeom>
        </p:spPr>
        <p:txBody>
          <a:bodyPr vert="horz"/>
          <a:lstStyle>
            <a:lvl1pPr>
              <a:defRPr sz="2000" b="0"/>
            </a:lvl1pPr>
          </a:lstStyle>
          <a:p>
            <a:pPr lvl="0"/>
            <a:r>
              <a:rPr lang="en-US" dirty="0"/>
              <a:t>Date / Name</a:t>
            </a:r>
          </a:p>
        </p:txBody>
      </p:sp>
    </p:spTree>
    <p:extLst>
      <p:ext uri="{BB962C8B-B14F-4D97-AF65-F5344CB8AC3E}">
        <p14:creationId xmlns:p14="http://schemas.microsoft.com/office/powerpoint/2010/main" val="2565738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662662"/>
            <a:ext cx="10363200" cy="8319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2F6C"/>
                </a:solidFill>
                <a:latin typeface="Arial Bold"/>
                <a:cs typeface="Arial Bold"/>
              </a:defRPr>
            </a:lvl1pPr>
          </a:lstStyle>
          <a:p>
            <a:r>
              <a:rPr lang="en-GB" dirty="0"/>
              <a:t>Title: Click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00456"/>
            <a:ext cx="9448800" cy="930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>
                <a:solidFill>
                  <a:srgbClr val="002F6C"/>
                </a:solidFill>
                <a:latin typeface="Arial"/>
                <a:cs typeface="Arial"/>
              </a:defRPr>
            </a:lvl1pPr>
            <a:lvl2pPr marL="45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 title: Click here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3" y="4595555"/>
            <a:ext cx="6337300" cy="6201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="0">
                <a:solidFill>
                  <a:srgbClr val="002F6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/ Name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82601" y="304805"/>
            <a:ext cx="11336866" cy="618066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7590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8636-D7E7-B24D-978F-8968D8F2376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89002" y="1572460"/>
            <a:ext cx="10693400" cy="76627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889002" y="2446641"/>
            <a:ext cx="10693400" cy="2652184"/>
          </a:xfrm>
          <a:prstGeom prst="rect">
            <a:avLst/>
          </a:prstGeom>
        </p:spPr>
        <p:txBody>
          <a:bodyPr vert="horz"/>
          <a:lstStyle>
            <a:lvl1pPr marL="342906" indent="-342906">
              <a:buClr>
                <a:srgbClr val="002F6C"/>
              </a:buClr>
              <a:buFont typeface="Wingdings" charset="2"/>
              <a:buChar char="§"/>
              <a:defRPr sz="20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356351"/>
            <a:ext cx="12192000" cy="0"/>
          </a:xfrm>
          <a:prstGeom prst="line">
            <a:avLst/>
          </a:prstGeom>
          <a:ln w="12700" cmpd="sng">
            <a:solidFill>
              <a:srgbClr val="002F6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889001" y="6440746"/>
            <a:ext cx="5085590" cy="372533"/>
          </a:xfrm>
          <a:prstGeom prst="rect">
            <a:avLst/>
          </a:prstGeom>
        </p:spPr>
        <p:txBody>
          <a:bodyPr vert="horz"/>
          <a:lstStyle>
            <a:lvl1pPr>
              <a:defRPr sz="1050" b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220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18636-D7E7-B24D-978F-8968D8F2376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89002" y="1572460"/>
            <a:ext cx="4749800" cy="76627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889002" y="2522841"/>
            <a:ext cx="4749800" cy="3522360"/>
          </a:xfrm>
          <a:prstGeom prst="rect">
            <a:avLst/>
          </a:prstGeom>
        </p:spPr>
        <p:txBody>
          <a:bodyPr vert="horz"/>
          <a:lstStyle>
            <a:lvl1pPr marL="342906" indent="-342906">
              <a:buClr>
                <a:srgbClr val="002F6C"/>
              </a:buClr>
              <a:buFont typeface="Wingdings" charset="2"/>
              <a:buChar char="§"/>
              <a:defRPr sz="20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356351"/>
            <a:ext cx="12192000" cy="0"/>
          </a:xfrm>
          <a:prstGeom prst="line">
            <a:avLst/>
          </a:prstGeom>
          <a:ln w="12700" cmpd="sng">
            <a:solidFill>
              <a:srgbClr val="002F6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889001" y="6440746"/>
            <a:ext cx="5085590" cy="372533"/>
          </a:xfrm>
          <a:prstGeom prst="rect">
            <a:avLst/>
          </a:prstGeom>
        </p:spPr>
        <p:txBody>
          <a:bodyPr vert="horz"/>
          <a:lstStyle>
            <a:lvl1pPr>
              <a:defRPr sz="1050" b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09734" y="1572685"/>
            <a:ext cx="5994400" cy="4472516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76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72A5-787C-4BBA-AC9B-45B260E155B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29/07/2020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44AE2-A373-42CB-AF61-106D481786D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22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23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D824-1D73-4A53-9DCF-6AFE1E4E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2FC0D-BE9E-49C9-B3E1-939DD032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DC16-9C19-4F7F-AF64-5D084B4D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37BDE-CFCF-45C4-B3A0-5D942361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F9B06-6910-4A24-932A-DCD28CAF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31DB-6B2D-44F2-BAB3-5858AEA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1678-B3FB-4919-A925-34028C01F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70FD8-65DE-4E73-BE68-98F08B9C1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E1993-4934-4A90-A2D8-64BFBAD4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683E0-4B6F-4564-A6D7-7AD5DD24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2272F-7979-4C38-B927-320E9D6A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393E-E5A6-4535-AB33-13EF4857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9E859-9DCC-4093-8ED8-F0F0BA3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618C2-29B8-4598-8F2C-72BD9DBC7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3C8C5-B2CF-492D-9D7F-6590F050A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8909B-5118-44BA-8E4D-A93B828C0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59695-2077-440E-ACF5-7339A6AA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1CDF2-81A2-48D2-86BB-3F69AE2D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8131-9020-48DE-8FEA-5E3BE13F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0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9C93E-91B9-4626-89AE-C98678F5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21613-56AB-4733-A34F-81911979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495BB-A814-45FC-88DF-B59492A5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79566-2EBB-4602-BCD6-1FE3D26A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3BA56-E338-481B-A32C-79DB30AF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34036-D072-4BDA-9717-A038EAD7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8AFD7-9D2E-449F-A873-73AAF56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385D-EDA7-4DEE-A0DB-BE3EB454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DF3E-96EA-4375-BDDE-75EC5288E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97983-AE42-46A7-98F9-6C40D6621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C4506-4BCD-4577-B3D7-F9EE9C9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C8DF8-14EC-4C35-9C93-3FF4BD57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5521-29F8-4BD0-A9EE-400AFA6A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4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25A1-BBEE-4308-BEBB-343D9CE4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91AFF-FE4D-4878-9415-E01E4725A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0951A-2DB7-4988-A55F-69C44A555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6DA2D-CAA2-4D3C-8A64-5EA7ABDF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C2572-1AA5-420C-96F3-5071D9A2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C3C56-9C98-45BF-AFC1-C126F1CE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CF7D5-8B01-4B4C-A611-2D233968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B0D96-303C-4416-AFBA-2D4297B5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57B69-751B-4711-A51B-06C63C141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B379F-7501-4C30-9A62-24AF97896894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4223-B323-40EB-B98C-48CBFB5AF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5D2B3-CB34-46B9-871C-FBC45947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4EEC-F83A-4965-9A45-774D7FC5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08A08-D16D-4C7A-AC6C-1D15FC93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8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F8F88-CF78-4D2F-8C81-153A3361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B9D3A-E4E6-4336-9A65-D90EDBB1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61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93552"/>
                </a:solidFill>
              </a:defRPr>
            </a:lvl1pPr>
          </a:lstStyle>
          <a:p>
            <a:r>
              <a:rPr lang="en-US" dirty="0"/>
              <a:t>The CQUIN Project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EF79-A3F7-4DC7-9449-08E103B84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0935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3552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3552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3552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3552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3552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8BD38-D03E-C541-9923-BDDC40D861C2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18636-D7E7-B24D-978F-8968D8F2376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RGB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69" y="285750"/>
            <a:ext cx="281093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3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ctr" defTabSz="4572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8" rtl="0" eaLnBrk="1" latinLnBrk="0" hangingPunct="1">
        <a:spcBef>
          <a:spcPct val="20000"/>
        </a:spcBef>
        <a:buFontTx/>
        <a:buNone/>
        <a:defRPr sz="3200" b="1" i="0" kern="1200">
          <a:solidFill>
            <a:srgbClr val="002F6C"/>
          </a:solidFill>
          <a:latin typeface="Arial Bold"/>
          <a:ea typeface="+mn-ea"/>
          <a:cs typeface="Arial Bold"/>
        </a:defRPr>
      </a:lvl1pPr>
      <a:lvl2pPr marL="742962" indent="-285755" algn="l" defTabSz="45720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4572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45720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45720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4572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gul.ac.uk/about/our-institutes/infection-and-immunity/research-themes/working-internationally/dreamms-of-implementation" TargetMode="External"/><Relationship Id="rId2" Type="http://schemas.openxmlformats.org/officeDocument/2006/relationships/hyperlink" Target="http://www.differentiatedcare.org/Resources/Resource-Library/Global-Advanced-HIV-DiseaseToolkit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flaticon.com/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flaticon.com/" TargetMode="Externa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9226" y="0"/>
            <a:ext cx="11243772" cy="6858000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6306" y="295470"/>
            <a:ext cx="10185135" cy="12939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CQUIN &amp; CHAI Virtual Learning Network Workshop on Advanced HIV Disease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96456" y="1487055"/>
            <a:ext cx="6477000" cy="21504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AHD Package of Care: Optimal Products, Implementation Planning and Costing | July 29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6644" y="0"/>
            <a:ext cx="272652" cy="6858000"/>
          </a:xfrm>
          <a:prstGeom prst="rect">
            <a:avLst/>
          </a:prstGeom>
          <a:solidFill>
            <a:srgbClr val="093552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9355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5675E-F6F3-4457-B5C5-25232C55C2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6" y="6049281"/>
            <a:ext cx="3472097" cy="625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575682-D795-40D9-ADC1-70EDCC46ED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61446"/>
            <a:ext cx="3810300" cy="40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20A10-2313-174A-8A86-868D2EF5E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"/>
          <a:stretch/>
        </p:blipFill>
        <p:spPr>
          <a:xfrm>
            <a:off x="322198" y="0"/>
            <a:ext cx="607028" cy="6870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9243C-AFD1-443A-8915-25B51B89A9F3}"/>
              </a:ext>
            </a:extLst>
          </p:cNvPr>
          <p:cNvSpPr txBox="1"/>
          <p:nvPr/>
        </p:nvSpPr>
        <p:spPr>
          <a:xfrm>
            <a:off x="1101065" y="3151480"/>
            <a:ext cx="3432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  <a:sym typeface="Wingdings" pitchFamily="2" charset="2"/>
              </a:rPr>
              <a:t>Veuillez poser vos questions aux panélistes dans la boîte à questions et réponses </a:t>
            </a:r>
          </a:p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74DF522-9DAD-422B-B033-5B71964B4F32}"/>
              </a:ext>
            </a:extLst>
          </p:cNvPr>
          <p:cNvSpPr txBox="1">
            <a:spLocks/>
          </p:cNvSpPr>
          <p:nvPr/>
        </p:nvSpPr>
        <p:spPr>
          <a:xfrm>
            <a:off x="4678580" y="3151480"/>
            <a:ext cx="3114042" cy="2498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Please ask questions to panelists in the Q&amp;A box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4472C4">
                  <a:lumMod val="60000"/>
                  <a:lumOff val="40000"/>
                </a:srgbClr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C54E4-4BC6-4C25-AF05-9F311792848A}"/>
              </a:ext>
            </a:extLst>
          </p:cNvPr>
          <p:cNvSpPr txBox="1"/>
          <p:nvPr/>
        </p:nvSpPr>
        <p:spPr>
          <a:xfrm>
            <a:off x="8218608" y="3151480"/>
            <a:ext cx="3562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favor, faça perguntas aos painelistas na caixa de Q&amp;A </a:t>
            </a: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9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A3FA-F6A6-4AEC-B51B-AA0D83C1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61836"/>
            <a:ext cx="7886700" cy="672146"/>
          </a:xfrm>
        </p:spPr>
        <p:txBody>
          <a:bodyPr/>
          <a:lstStyle/>
          <a:p>
            <a:r>
              <a:rPr lang="en-GB" sz="3600" dirty="0"/>
              <a:t>How to DREAMM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EB49D-9174-4D28-AC2F-26F2E380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99" y="1944544"/>
            <a:ext cx="10777591" cy="4920672"/>
          </a:xfrm>
        </p:spPr>
        <p:txBody>
          <a:bodyPr/>
          <a:lstStyle/>
          <a:p>
            <a:pPr marL="228604" indent="-226084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DejaVu Sans"/>
              </a:rPr>
              <a:t>Led and driven by local African leadership-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marL="228604" indent="-226084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DejaVu Sans"/>
              </a:rPr>
              <a:t>Key triad: Hospital director-Research/Implementation lead-</a:t>
            </a:r>
            <a:r>
              <a:rPr lang="en-GB" sz="2200" b="0" spc="-1" dirty="0" err="1">
                <a:solidFill>
                  <a:srgbClr val="000000"/>
                </a:solidFill>
                <a:latin typeface="+mn-lt"/>
                <a:ea typeface="DejaVu Sans"/>
              </a:rPr>
              <a:t>MoH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defTabSz="914415">
              <a:lnSpc>
                <a:spcPct val="90000"/>
              </a:lnSpc>
              <a:spcBef>
                <a:spcPts val="1001"/>
              </a:spcBef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DejaVu Sans"/>
              </a:rPr>
              <a:t>DREAMM interventions: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marL="457208" indent="-454687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Calibri"/>
              </a:rPr>
              <a:t>Health system strengthening (including mapping and optimising of clinical and laboratory pathways, and increased physician-laboratory communication).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marL="457208" indent="-454687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Calibri"/>
              </a:rPr>
              <a:t>Delivery of a co-designed education program for frontline HCWs focused on mortality-reducing interventions.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marL="457927" indent="-455407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 startAt="3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Calibri"/>
              </a:rPr>
              <a:t>Implementation of an algorithm for diagnosis (using bedside RDTs alongside standard microbiology) and treatment, according to latest WHO guidance on AHD and cryptococcal meningitis.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pPr marL="457927" indent="-455407" defTabSz="91441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StarSymbol"/>
              <a:buAutoNum type="arabicParenR" startAt="3"/>
            </a:pPr>
            <a:r>
              <a:rPr lang="en-GB" sz="2200" b="0" spc="-1" dirty="0">
                <a:solidFill>
                  <a:srgbClr val="000000"/>
                </a:solidFill>
                <a:latin typeface="+mn-lt"/>
                <a:ea typeface="Calibri"/>
              </a:rPr>
              <a:t>Infectious diseases/AHD mentorship and laboratory capacity building.</a:t>
            </a:r>
            <a:endParaRPr lang="en-GB" sz="2200" b="0" spc="-1" dirty="0">
              <a:solidFill>
                <a:prstClr val="black"/>
              </a:solidFill>
              <a:latin typeface="+mn-lt"/>
            </a:endParaRPr>
          </a:p>
          <a:p>
            <a:endParaRPr lang="en-GB" dirty="0">
              <a:latin typeface="+mn-lt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B2D9925-B09A-45B6-96BB-3E666CC9E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7" y="188233"/>
            <a:ext cx="2185027" cy="9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7210C2F-1284-47E3-94E2-8AC341F90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39" y="221615"/>
            <a:ext cx="1822739" cy="9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7FFADF5-110B-47AD-9113-9AE92ADEE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94" y="138694"/>
            <a:ext cx="1698048" cy="9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61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FEB585-CBB5-694B-8623-0FC961C16B6D}"/>
              </a:ext>
            </a:extLst>
          </p:cNvPr>
          <p:cNvSpPr/>
          <p:nvPr/>
        </p:nvSpPr>
        <p:spPr>
          <a:xfrm>
            <a:off x="9982251" y="0"/>
            <a:ext cx="2208162" cy="1507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4226" y="383433"/>
            <a:ext cx="2704302" cy="8552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PLHIV</a:t>
            </a:r>
            <a:r>
              <a:rPr lang="en-GB" sz="1600" dirty="0">
                <a:solidFill>
                  <a:prstClr val="white"/>
                </a:solidFill>
                <a:latin typeface="Calibri"/>
              </a:rPr>
              <a:t> presents to hospital with probable meningoencephalitis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06103" y="1461417"/>
            <a:ext cx="5763880" cy="8296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0427" y="2688712"/>
            <a:ext cx="5773831" cy="990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808" y="1595242"/>
            <a:ext cx="2247874" cy="3135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Triage area</a:t>
            </a:r>
          </a:p>
        </p:txBody>
      </p:sp>
      <p:sp>
        <p:nvSpPr>
          <p:cNvPr id="7" name="Down Arrow 6"/>
          <p:cNvSpPr/>
          <p:nvPr/>
        </p:nvSpPr>
        <p:spPr>
          <a:xfrm>
            <a:off x="4581585" y="1507524"/>
            <a:ext cx="291519" cy="737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81584" y="2773652"/>
            <a:ext cx="291519" cy="820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28277" y="107597"/>
            <a:ext cx="2494250" cy="11711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2400" dirty="0">
                <a:solidFill>
                  <a:prstClr val="white"/>
                </a:solidFill>
                <a:latin typeface="Calibri"/>
              </a:rPr>
              <a:t>Pre-DREAMM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86001" y="4088690"/>
            <a:ext cx="5775118" cy="21162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7889" y="4233982"/>
            <a:ext cx="2235792" cy="3068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Ward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5808" y="2838604"/>
            <a:ext cx="2247875" cy="3443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OPD/Emergency area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4568480" y="4218940"/>
            <a:ext cx="312496" cy="17973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DC735-C6C6-4423-9F42-9F9AB0D121CE}"/>
              </a:ext>
            </a:extLst>
          </p:cNvPr>
          <p:cNvSpPr/>
          <p:nvPr/>
        </p:nvSpPr>
        <p:spPr>
          <a:xfrm>
            <a:off x="8028276" y="1417016"/>
            <a:ext cx="2494250" cy="47655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/>
            <a:r>
              <a:rPr lang="en-GB" sz="1350" b="1" dirty="0">
                <a:solidFill>
                  <a:srgbClr val="00B050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414E07-9B0E-48DD-AF5B-6EBDDD73CF22}"/>
              </a:ext>
            </a:extLst>
          </p:cNvPr>
          <p:cNvSpPr/>
          <p:nvPr/>
        </p:nvSpPr>
        <p:spPr>
          <a:xfrm>
            <a:off x="8810399" y="1514240"/>
            <a:ext cx="1171853" cy="301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350" dirty="0">
                <a:solidFill>
                  <a:prstClr val="white"/>
                </a:solidFill>
                <a:latin typeface="Calibri"/>
              </a:rPr>
              <a:t>Laboratory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FA5502-F6DF-4359-89DA-2B18C77B4213}"/>
              </a:ext>
            </a:extLst>
          </p:cNvPr>
          <p:cNvSpPr txBox="1"/>
          <p:nvPr/>
        </p:nvSpPr>
        <p:spPr>
          <a:xfrm>
            <a:off x="4916946" y="4170713"/>
            <a:ext cx="3166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Blood tests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LPs ordered by Dr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Empirical therapy: Broad spectrum antibiotics + Fluconazole monotherapy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Amphotericin B (</a:t>
            </a:r>
            <a:r>
              <a:rPr lang="en-GB" dirty="0" err="1">
                <a:solidFill>
                  <a:prstClr val="black"/>
                </a:solidFill>
                <a:latin typeface="Calibri"/>
              </a:rPr>
              <a:t>AmB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Flucytosine (5FC)</a:t>
            </a: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Multiply 5">
            <a:extLst>
              <a:ext uri="{FF2B5EF4-FFF2-40B4-BE49-F238E27FC236}">
                <a16:creationId xmlns:a16="http://schemas.microsoft.com/office/drawing/2014/main" id="{A9B37A96-D04D-49AF-9B35-A9D0D9FCABE2}"/>
              </a:ext>
            </a:extLst>
          </p:cNvPr>
          <p:cNvSpPr/>
          <p:nvPr/>
        </p:nvSpPr>
        <p:spPr>
          <a:xfrm>
            <a:off x="4967516" y="5636594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Multiply 5">
            <a:extLst>
              <a:ext uri="{FF2B5EF4-FFF2-40B4-BE49-F238E27FC236}">
                <a16:creationId xmlns:a16="http://schemas.microsoft.com/office/drawing/2014/main" id="{9437144B-FAF8-4CAB-AEC0-5F2DE664A15C}"/>
              </a:ext>
            </a:extLst>
          </p:cNvPr>
          <p:cNvSpPr/>
          <p:nvPr/>
        </p:nvSpPr>
        <p:spPr>
          <a:xfrm flipV="1">
            <a:off x="4977326" y="5916760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CF89C74-A80C-4A7D-9343-17F971C124E2}"/>
              </a:ext>
            </a:extLst>
          </p:cNvPr>
          <p:cNvSpPr/>
          <p:nvPr/>
        </p:nvSpPr>
        <p:spPr>
          <a:xfrm>
            <a:off x="7569984" y="4714803"/>
            <a:ext cx="433973" cy="253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4A560D6-C093-41AB-A007-4CC46516E7EE}"/>
              </a:ext>
            </a:extLst>
          </p:cNvPr>
          <p:cNvSpPr/>
          <p:nvPr/>
        </p:nvSpPr>
        <p:spPr>
          <a:xfrm flipH="1">
            <a:off x="7566068" y="5279867"/>
            <a:ext cx="437889" cy="253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182E8-6A1F-4DF9-A7B4-03739301663F}"/>
              </a:ext>
            </a:extLst>
          </p:cNvPr>
          <p:cNvSpPr txBox="1"/>
          <p:nvPr/>
        </p:nvSpPr>
        <p:spPr>
          <a:xfrm>
            <a:off x="1604928" y="6289919"/>
            <a:ext cx="87479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350" dirty="0">
                <a:solidFill>
                  <a:prstClr val="black"/>
                </a:solidFill>
                <a:latin typeface="Calibri"/>
              </a:rPr>
              <a:t>LP: Lumbar puncture; CSF: Cerebrospinal fluid; CrAg LFA: Cryptococcal antigen lateral flow assay, LAM: Lipoarabinomannan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2458AC-F8CA-466A-ABF0-F2CACFBC05F1}"/>
              </a:ext>
            </a:extLst>
          </p:cNvPr>
          <p:cNvSpPr txBox="1"/>
          <p:nvPr/>
        </p:nvSpPr>
        <p:spPr>
          <a:xfrm>
            <a:off x="7854221" y="1595245"/>
            <a:ext cx="2668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/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Blood tests including renal function test</a:t>
            </a: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Limited CSF analysis 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CSF biochemistry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</a:t>
            </a:r>
            <a:r>
              <a:rPr lang="en-GB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CrAg</a:t>
            </a: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LFA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Fungal culture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CSF Gene </a:t>
            </a:r>
            <a:r>
              <a:rPr lang="en-GB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Xpert</a:t>
            </a:r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lvl="1" defTabSz="457200"/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Monitoring bloods</a:t>
            </a: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TB testing etc….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Urinary LAM</a:t>
            </a:r>
          </a:p>
        </p:txBody>
      </p:sp>
      <p:sp>
        <p:nvSpPr>
          <p:cNvPr id="32" name="Multiply 5">
            <a:extLst>
              <a:ext uri="{FF2B5EF4-FFF2-40B4-BE49-F238E27FC236}">
                <a16:creationId xmlns:a16="http://schemas.microsoft.com/office/drawing/2014/main" id="{2D89F994-DFC8-4B52-A733-D9E7E438037B}"/>
              </a:ext>
            </a:extLst>
          </p:cNvPr>
          <p:cNvSpPr/>
          <p:nvPr/>
        </p:nvSpPr>
        <p:spPr>
          <a:xfrm>
            <a:off x="8464662" y="3306808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Multiply 5">
            <a:extLst>
              <a:ext uri="{FF2B5EF4-FFF2-40B4-BE49-F238E27FC236}">
                <a16:creationId xmlns:a16="http://schemas.microsoft.com/office/drawing/2014/main" id="{E42E2282-0682-42A3-90E7-424D183FD2CB}"/>
              </a:ext>
            </a:extLst>
          </p:cNvPr>
          <p:cNvSpPr/>
          <p:nvPr/>
        </p:nvSpPr>
        <p:spPr>
          <a:xfrm>
            <a:off x="8467489" y="3612403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Multiply 5">
            <a:extLst>
              <a:ext uri="{FF2B5EF4-FFF2-40B4-BE49-F238E27FC236}">
                <a16:creationId xmlns:a16="http://schemas.microsoft.com/office/drawing/2014/main" id="{4C6AB717-3CAC-4CF4-A101-003952372911}"/>
              </a:ext>
            </a:extLst>
          </p:cNvPr>
          <p:cNvSpPr/>
          <p:nvPr/>
        </p:nvSpPr>
        <p:spPr>
          <a:xfrm>
            <a:off x="8467489" y="4159598"/>
            <a:ext cx="218210" cy="24736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Multiply 5">
            <a:extLst>
              <a:ext uri="{FF2B5EF4-FFF2-40B4-BE49-F238E27FC236}">
                <a16:creationId xmlns:a16="http://schemas.microsoft.com/office/drawing/2014/main" id="{85CD1832-99F2-4A10-A8A2-DD642E465CF6}"/>
              </a:ext>
            </a:extLst>
          </p:cNvPr>
          <p:cNvSpPr/>
          <p:nvPr/>
        </p:nvSpPr>
        <p:spPr>
          <a:xfrm>
            <a:off x="8467489" y="3906404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Multiply 5">
            <a:extLst>
              <a:ext uri="{FF2B5EF4-FFF2-40B4-BE49-F238E27FC236}">
                <a16:creationId xmlns:a16="http://schemas.microsoft.com/office/drawing/2014/main" id="{2DB53781-A3A0-43C0-805D-B88DB100F947}"/>
              </a:ext>
            </a:extLst>
          </p:cNvPr>
          <p:cNvSpPr/>
          <p:nvPr/>
        </p:nvSpPr>
        <p:spPr>
          <a:xfrm>
            <a:off x="8467489" y="5522367"/>
            <a:ext cx="218210" cy="21299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28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6385666-C2E5-8746-A570-4051D2BFA309}"/>
              </a:ext>
            </a:extLst>
          </p:cNvPr>
          <p:cNvSpPr/>
          <p:nvPr/>
        </p:nvSpPr>
        <p:spPr>
          <a:xfrm>
            <a:off x="9982251" y="0"/>
            <a:ext cx="2208162" cy="1507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4226" y="383433"/>
            <a:ext cx="2704302" cy="8552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PLHIV</a:t>
            </a:r>
            <a:r>
              <a:rPr lang="en-GB" sz="1600" dirty="0">
                <a:solidFill>
                  <a:prstClr val="white"/>
                </a:solidFill>
                <a:latin typeface="Calibri"/>
              </a:rPr>
              <a:t> presents to hospital with probable meningoencephalitis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06103" y="1461417"/>
            <a:ext cx="5763880" cy="8296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562" y="2391696"/>
            <a:ext cx="5773831" cy="22406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808" y="1595242"/>
            <a:ext cx="2247874" cy="3135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Triage area</a:t>
            </a:r>
          </a:p>
        </p:txBody>
      </p:sp>
      <p:sp>
        <p:nvSpPr>
          <p:cNvPr id="7" name="Down Arrow 6"/>
          <p:cNvSpPr/>
          <p:nvPr/>
        </p:nvSpPr>
        <p:spPr>
          <a:xfrm>
            <a:off x="4581585" y="1507524"/>
            <a:ext cx="291519" cy="7374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81584" y="2513753"/>
            <a:ext cx="273079" cy="19335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06314" y="4754411"/>
            <a:ext cx="5763670" cy="20025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77526" y="4973023"/>
            <a:ext cx="2235792" cy="3068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Ward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5808" y="2593119"/>
            <a:ext cx="2247875" cy="3443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alibri"/>
              </a:rPr>
              <a:t>OPD/Emergency area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4542165" y="4974245"/>
            <a:ext cx="312496" cy="1585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DC735-C6C6-4423-9F42-9F9AB0D121CE}"/>
              </a:ext>
            </a:extLst>
          </p:cNvPr>
          <p:cNvSpPr/>
          <p:nvPr/>
        </p:nvSpPr>
        <p:spPr>
          <a:xfrm>
            <a:off x="8028276" y="1417017"/>
            <a:ext cx="2494250" cy="53235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457200"/>
            <a:r>
              <a:rPr lang="en-GB" sz="1350" b="1" dirty="0">
                <a:solidFill>
                  <a:srgbClr val="00B050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414E07-9B0E-48DD-AF5B-6EBDDD73CF22}"/>
              </a:ext>
            </a:extLst>
          </p:cNvPr>
          <p:cNvSpPr/>
          <p:nvPr/>
        </p:nvSpPr>
        <p:spPr>
          <a:xfrm>
            <a:off x="8810399" y="1514240"/>
            <a:ext cx="1171853" cy="301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350" dirty="0">
                <a:solidFill>
                  <a:prstClr val="white"/>
                </a:solidFill>
                <a:latin typeface="Calibri"/>
              </a:rPr>
              <a:t>Laboratory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CF89C74-A80C-4A7D-9343-17F971C124E2}"/>
              </a:ext>
            </a:extLst>
          </p:cNvPr>
          <p:cNvSpPr/>
          <p:nvPr/>
        </p:nvSpPr>
        <p:spPr>
          <a:xfrm>
            <a:off x="7601008" y="5390484"/>
            <a:ext cx="427271" cy="25300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4A560D6-C093-41AB-A007-4CC46516E7EE}"/>
              </a:ext>
            </a:extLst>
          </p:cNvPr>
          <p:cNvSpPr/>
          <p:nvPr/>
        </p:nvSpPr>
        <p:spPr>
          <a:xfrm flipH="1">
            <a:off x="7603093" y="5799797"/>
            <a:ext cx="400861" cy="25300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06E7FA-1982-4A03-B753-0CA2A57EC5D0}"/>
              </a:ext>
            </a:extLst>
          </p:cNvPr>
          <p:cNvSpPr txBox="1"/>
          <p:nvPr/>
        </p:nvSpPr>
        <p:spPr>
          <a:xfrm>
            <a:off x="7699638" y="1758848"/>
            <a:ext cx="29592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/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Urgent blood tests including timely (&lt;6 hours) renal function test</a:t>
            </a: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Full CSF analysis (including </a:t>
            </a:r>
            <a:r>
              <a:rPr lang="en-GB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CrAg</a:t>
            </a: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LFA, biochemistry,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fungal culture +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Gene </a:t>
            </a:r>
            <a:r>
              <a:rPr lang="en-GB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Xpert</a:t>
            </a: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Ultra 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     + TB culture)           </a:t>
            </a:r>
          </a:p>
          <a:p>
            <a:pPr lvl="1" defTabSz="457200"/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Monitoring bloods</a:t>
            </a: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endParaRPr lang="en-GB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L="557222" lvl="1" indent="-214316" defTabSz="4572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Blood cultures, syphilis + TB testing </a:t>
            </a:r>
            <a:r>
              <a:rPr lang="en-GB" dirty="0" err="1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etc</a:t>
            </a:r>
            <a:r>
              <a:rPr lang="en-GB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….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Picture 7">
            <a:extLst>
              <a:ext uri="{FF2B5EF4-FFF2-40B4-BE49-F238E27FC236}">
                <a16:creationId xmlns:a16="http://schemas.microsoft.com/office/drawing/2014/main" id="{4BF55B32-A3F9-4E9A-BD8A-10013B00A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55" y="125432"/>
            <a:ext cx="2518572" cy="11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93745" y="1583025"/>
            <a:ext cx="259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Early identification of patients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64942" y="2513753"/>
            <a:ext cx="2674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Bedside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CrAg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LFA (in blood + CSF) + Urinary LAM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Urgent baseline blood tests/renal function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LP performed*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Microbiologically guided treatment initiated (</a:t>
            </a:r>
            <a:r>
              <a:rPr lang="en-GB" sz="1600" b="1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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AmB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+ 5FC available)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34824" y="4924647"/>
            <a:ext cx="2705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Patient monitoring 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Clinical-Thrombophlebitis, additional OIs etc..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Laboratory-Monitoring bloods etc..</a:t>
            </a:r>
          </a:p>
          <a:p>
            <a:pPr marL="214316" indent="-214316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1600" baseline="30000" dirty="0">
                <a:solidFill>
                  <a:prstClr val="black"/>
                </a:solidFill>
                <a:latin typeface="Calibri"/>
              </a:rPr>
              <a:t>nd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diagnostic LP as required</a:t>
            </a:r>
          </a:p>
        </p:txBody>
      </p:sp>
      <p:sp>
        <p:nvSpPr>
          <p:cNvPr id="42" name="Arrow: Right 28">
            <a:extLst>
              <a:ext uri="{FF2B5EF4-FFF2-40B4-BE49-F238E27FC236}">
                <a16:creationId xmlns:a16="http://schemas.microsoft.com/office/drawing/2014/main" id="{3CF89C74-A80C-4A7D-9343-17F971C124E2}"/>
              </a:ext>
            </a:extLst>
          </p:cNvPr>
          <p:cNvSpPr/>
          <p:nvPr/>
        </p:nvSpPr>
        <p:spPr>
          <a:xfrm>
            <a:off x="7603091" y="3291797"/>
            <a:ext cx="392078" cy="2530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Arrow: Right 29">
            <a:extLst>
              <a:ext uri="{FF2B5EF4-FFF2-40B4-BE49-F238E27FC236}">
                <a16:creationId xmlns:a16="http://schemas.microsoft.com/office/drawing/2014/main" id="{14A560D6-C093-41AB-A007-4CC46516E7EE}"/>
              </a:ext>
            </a:extLst>
          </p:cNvPr>
          <p:cNvSpPr/>
          <p:nvPr/>
        </p:nvSpPr>
        <p:spPr>
          <a:xfrm flipH="1">
            <a:off x="7601007" y="3825766"/>
            <a:ext cx="394163" cy="2530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22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0750" y="1484437"/>
            <a:ext cx="8020050" cy="766272"/>
          </a:xfrm>
        </p:spPr>
        <p:txBody>
          <a:bodyPr/>
          <a:lstStyle/>
          <a:p>
            <a:r>
              <a:rPr lang="en-GB" sz="2800" b="0" dirty="0">
                <a:latin typeface="+mj-lt"/>
              </a:rPr>
              <a:t>Implementation of AHD models of care. </a:t>
            </a:r>
          </a:p>
          <a:p>
            <a:r>
              <a:rPr lang="en-GB" sz="2800" b="0" dirty="0">
                <a:latin typeface="+mj-lt"/>
              </a:rPr>
              <a:t>Key lessons learnt from the DREAMM project</a:t>
            </a:r>
            <a:endParaRPr lang="en-US" sz="28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90750" y="6440743"/>
            <a:ext cx="8426450" cy="279372"/>
          </a:xfrm>
        </p:spPr>
        <p:txBody>
          <a:bodyPr/>
          <a:lstStyle/>
          <a:p>
            <a:r>
              <a:rPr lang="en-US" dirty="0"/>
              <a:t>Rapid diagnostic tests in the Meningitis Room at Amana Hospital, Dar </a:t>
            </a:r>
            <a:r>
              <a:rPr lang="en-US" dirty="0" err="1"/>
              <a:t>es</a:t>
            </a:r>
            <a:r>
              <a:rPr lang="en-US" dirty="0"/>
              <a:t> Salaam, Tanzania, August 2017</a:t>
            </a:r>
          </a:p>
          <a:p>
            <a:r>
              <a:rPr lang="en-US" dirty="0"/>
              <a:t>(Photo courtesy of EDCTP)</a:t>
            </a: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70" y="221372"/>
            <a:ext cx="2185027" cy="9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63" y="111705"/>
            <a:ext cx="1822739" cy="102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2" y="111703"/>
            <a:ext cx="1698048" cy="113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39" y="2498382"/>
            <a:ext cx="5393413" cy="35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0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3F74-F38F-43EE-BBE8-FFFC93AC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40" y="1296825"/>
            <a:ext cx="7886700" cy="802922"/>
          </a:xfrm>
        </p:spPr>
        <p:txBody>
          <a:bodyPr/>
          <a:lstStyle/>
          <a:p>
            <a:r>
              <a:rPr lang="en-GB" sz="3600" dirty="0"/>
              <a:t>Meningitis care tools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9901364-8004-41CF-B07C-EE800FC3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14" y="97084"/>
            <a:ext cx="1889040" cy="80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858D130-3379-48F2-B0C4-DCFD43A1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53" y="97086"/>
            <a:ext cx="1822739" cy="9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C985E4-959D-4EDD-ABE2-B5F9404E5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2" y="111703"/>
            <a:ext cx="1698048" cy="8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8107D9-FBF8-4381-9EFA-6405BB707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022" y="1901537"/>
            <a:ext cx="3454977" cy="39485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/>
              <a:t>CLINICAL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Spinal needles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Sterile LP packs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Manometers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CrAg LFA + Urinary LAM tests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Amphotericin B + Flucytosine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 Brain imaging facilities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C6DF6-36BD-42F2-9FCA-C2ABDCAE3729}"/>
              </a:ext>
            </a:extLst>
          </p:cNvPr>
          <p:cNvSpPr/>
          <p:nvPr/>
        </p:nvSpPr>
        <p:spPr>
          <a:xfrm>
            <a:off x="6244424" y="1901537"/>
            <a:ext cx="3606755" cy="39485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GB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2000" b="1" dirty="0">
                <a:solidFill>
                  <a:prstClr val="white"/>
                </a:solidFill>
                <a:latin typeface="Calibri"/>
              </a:rPr>
              <a:t>LABORATORY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CD4 + VL tests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CrAg LFA + Urinary LAM tests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CSF White cell count (WCC) quantification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CSF biochemistry reagents +       machine calibration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Additional incubator (set at 30C) + reagents for CSF fungal culture</a:t>
            </a:r>
          </a:p>
          <a:p>
            <a:pPr defTabSz="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</a:rPr>
              <a:t> Calibration of Gene </a:t>
            </a:r>
            <a:r>
              <a:rPr lang="en-GB" sz="2000" b="1" dirty="0" err="1">
                <a:solidFill>
                  <a:prstClr val="white"/>
                </a:solidFill>
                <a:latin typeface="Calibri"/>
              </a:rPr>
              <a:t>Xpert</a:t>
            </a:r>
            <a:r>
              <a:rPr lang="en-GB" sz="2000" b="1" dirty="0">
                <a:solidFill>
                  <a:prstClr val="white"/>
                </a:solidFill>
                <a:latin typeface="Calibri"/>
              </a:rPr>
              <a:t> platforms for analysis of CSF samples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27FBF-4333-4B20-9BD3-C534953FC364}"/>
              </a:ext>
            </a:extLst>
          </p:cNvPr>
          <p:cNvSpPr txBox="1"/>
          <p:nvPr/>
        </p:nvSpPr>
        <p:spPr>
          <a:xfrm>
            <a:off x="2005335" y="5912583"/>
            <a:ext cx="8478174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Optimised patient and laboratory pathways that:</a:t>
            </a:r>
          </a:p>
          <a:p>
            <a:pPr algn="ctr" defTabSz="457200"/>
            <a:r>
              <a:rPr lang="en-GB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Enhance clinician-laboratory technician communication +</a:t>
            </a:r>
          </a:p>
          <a:p>
            <a:pPr algn="ctr" defTabSz="457200"/>
            <a:r>
              <a:rPr lang="en-GB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Include test reporting mechanisms + agreements on test turn around times</a:t>
            </a:r>
          </a:p>
        </p:txBody>
      </p:sp>
    </p:spTree>
    <p:extLst>
      <p:ext uri="{BB962C8B-B14F-4D97-AF65-F5344CB8AC3E}">
        <p14:creationId xmlns:p14="http://schemas.microsoft.com/office/powerpoint/2010/main" val="366778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3F74-F38F-43EE-BBE8-FFFC93AC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40" y="1296825"/>
            <a:ext cx="7886700" cy="802922"/>
          </a:xfrm>
        </p:spPr>
        <p:txBody>
          <a:bodyPr/>
          <a:lstStyle/>
          <a:p>
            <a:r>
              <a:rPr lang="en-GB" sz="3600" dirty="0"/>
              <a:t>AHD educational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73D8-4387-45BC-A289-8783FACD1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731" y="1995045"/>
            <a:ext cx="9739901" cy="4351338"/>
          </a:xfrm>
        </p:spPr>
        <p:txBody>
          <a:bodyPr/>
          <a:lstStyle/>
          <a:p>
            <a:pPr marL="342906" indent="-342906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Global AHD toolkit:</a:t>
            </a:r>
          </a:p>
          <a:p>
            <a:r>
              <a:rPr lang="en-GB" sz="2200" b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  <a:hlinkClick r:id="rId2"/>
              </a:rPr>
              <a:t>http://www.differentiatedcare.org/Resources/Resource-Library/Global-Advanced-HIV-DiseaseToolkit</a:t>
            </a:r>
            <a:endParaRPr lang="en-GB" sz="2200" b="0" dirty="0">
              <a:solidFill>
                <a:schemeClr val="tx1"/>
              </a:solidFill>
              <a:latin typeface="+mn-lt"/>
              <a:cs typeface="Calibri Light" panose="020F0302020204030204" pitchFamily="34" charset="0"/>
            </a:endParaRPr>
          </a:p>
          <a:p>
            <a:pPr marL="457208" indent="-457208">
              <a:buFont typeface="Arial" panose="020B0604020202020204" pitchFamily="34" charset="0"/>
              <a:buChar char="•"/>
            </a:pPr>
            <a:endParaRPr lang="en-GB" sz="2200" b="0" dirty="0">
              <a:solidFill>
                <a:schemeClr val="tx1"/>
              </a:solidFill>
              <a:latin typeface="+mn-lt"/>
              <a:cs typeface="Calibri Light" panose="020F0302020204030204" pitchFamily="34" charset="0"/>
            </a:endParaRPr>
          </a:p>
          <a:p>
            <a:pPr marL="457208" indent="-457208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DREAMM co-designed education program between African hospital directors, researchers from Malawi, Tanzania and Cameroon tailored to frontline HCWs in collaboration with SGUL and </a:t>
            </a:r>
            <a:r>
              <a:rPr lang="en-GB" sz="2200" b="0" dirty="0" err="1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Institut</a:t>
            </a:r>
            <a:r>
              <a:rPr lang="en-GB" sz="2200" b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rPr>
              <a:t> Pasteur:</a:t>
            </a:r>
          </a:p>
          <a:p>
            <a:r>
              <a:rPr lang="en-GB" sz="2200" b="0" dirty="0">
                <a:solidFill>
                  <a:schemeClr val="tx1"/>
                </a:solidFill>
                <a:latin typeface="+mn-lt"/>
                <a:cs typeface="Calibri Light" panose="020F0302020204030204" pitchFamily="34" charset="0"/>
                <a:hlinkClick r:id="rId3"/>
              </a:rPr>
              <a:t>https://www.sgul.ac.uk/about/our-institutes/infection-and-immunity/research-themes/working-internationally/dreamms-of-implementation</a:t>
            </a:r>
            <a:endParaRPr lang="en-GB" sz="2200" b="0" dirty="0">
              <a:solidFill>
                <a:schemeClr val="tx1"/>
              </a:solidFill>
              <a:latin typeface="+mn-lt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9901364-8004-41CF-B07C-EE800FC35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14" y="97084"/>
            <a:ext cx="1889040" cy="80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858D130-3379-48F2-B0C4-DCFD43A14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53" y="97086"/>
            <a:ext cx="1822739" cy="9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C985E4-959D-4EDD-ABE2-B5F9404E5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2" y="111703"/>
            <a:ext cx="1698048" cy="8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155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3F74-F38F-43EE-BBE8-FFFC93AC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717" y="1902967"/>
            <a:ext cx="7886700" cy="802922"/>
          </a:xfrm>
        </p:spPr>
        <p:txBody>
          <a:bodyPr/>
          <a:lstStyle/>
          <a:p>
            <a:r>
              <a:rPr lang="en-GB" sz="36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73D8-4387-45BC-A289-8783FACD1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421" y="2905929"/>
            <a:ext cx="9164549" cy="2974975"/>
          </a:xfrm>
        </p:spPr>
        <p:txBody>
          <a:bodyPr/>
          <a:lstStyle/>
          <a:p>
            <a:pPr marL="457208" indent="-457208">
              <a:buFont typeface="Arial" panose="020B0604020202020204" pitchFamily="34" charset="0"/>
              <a:buChar char="•"/>
            </a:pPr>
            <a:r>
              <a:rPr lang="en-GB" sz="2800" b="0" dirty="0">
                <a:latin typeface="+mn-lt"/>
              </a:rPr>
              <a:t>Drs </a:t>
            </a:r>
            <a:r>
              <a:rPr lang="en-GB" sz="2800" b="0" dirty="0" err="1">
                <a:latin typeface="+mn-lt"/>
              </a:rPr>
              <a:t>Ikechuku</a:t>
            </a:r>
            <a:r>
              <a:rPr lang="en-GB" sz="2800" b="0" dirty="0">
                <a:latin typeface="+mn-lt"/>
              </a:rPr>
              <a:t> </a:t>
            </a:r>
            <a:r>
              <a:rPr lang="en-GB" sz="2800" b="0" dirty="0" err="1">
                <a:latin typeface="+mn-lt"/>
              </a:rPr>
              <a:t>Amamilo</a:t>
            </a:r>
            <a:r>
              <a:rPr lang="en-GB" sz="2800" b="0" dirty="0">
                <a:latin typeface="+mn-lt"/>
              </a:rPr>
              <a:t> + Brian </a:t>
            </a:r>
            <a:r>
              <a:rPr lang="en-GB" sz="2800" b="0" dirty="0" err="1">
                <a:latin typeface="+mn-lt"/>
              </a:rPr>
              <a:t>Ngwatu</a:t>
            </a:r>
            <a:r>
              <a:rPr lang="en-GB" sz="2800" b="0" dirty="0">
                <a:latin typeface="+mn-lt"/>
              </a:rPr>
              <a:t> + CHAI AHD team</a:t>
            </a:r>
          </a:p>
          <a:p>
            <a:pPr marL="457208" indent="-457208">
              <a:buFont typeface="Arial" panose="020B0604020202020204" pitchFamily="34" charset="0"/>
              <a:buChar char="•"/>
            </a:pPr>
            <a:r>
              <a:rPr lang="en-GB" sz="2800" b="0" dirty="0">
                <a:latin typeface="+mn-lt"/>
              </a:rPr>
              <a:t>Prof </a:t>
            </a:r>
            <a:r>
              <a:rPr lang="en-GB" sz="2800" b="0" dirty="0" err="1">
                <a:latin typeface="+mn-lt"/>
              </a:rPr>
              <a:t>Sayoki</a:t>
            </a:r>
            <a:r>
              <a:rPr lang="en-GB" sz="2800" b="0" dirty="0">
                <a:latin typeface="+mn-lt"/>
              </a:rPr>
              <a:t> </a:t>
            </a:r>
            <a:r>
              <a:rPr lang="en-GB" sz="2800" b="0" dirty="0" err="1">
                <a:latin typeface="+mn-lt"/>
              </a:rPr>
              <a:t>Mfinanga</a:t>
            </a:r>
            <a:r>
              <a:rPr lang="en-GB" sz="2800" b="0" dirty="0">
                <a:latin typeface="+mn-lt"/>
              </a:rPr>
              <a:t>, Dr Cecilia Kanyama, Dr Charles </a:t>
            </a:r>
            <a:r>
              <a:rPr lang="en-GB" sz="2800" b="0" dirty="0" err="1">
                <a:latin typeface="+mn-lt"/>
              </a:rPr>
              <a:t>Kouanfack</a:t>
            </a:r>
            <a:r>
              <a:rPr lang="en-GB" sz="2800" b="0" dirty="0">
                <a:latin typeface="+mn-lt"/>
              </a:rPr>
              <a:t>, Dr Saulos Nyirenda, Dr Sokoine </a:t>
            </a:r>
            <a:r>
              <a:rPr lang="en-GB" sz="2800" b="0" dirty="0" err="1">
                <a:latin typeface="+mn-lt"/>
              </a:rPr>
              <a:t>Lesikari</a:t>
            </a:r>
            <a:r>
              <a:rPr lang="en-GB" sz="2800" b="0" dirty="0">
                <a:latin typeface="+mn-lt"/>
              </a:rPr>
              <a:t> + the DREAMM consortium</a:t>
            </a:r>
          </a:p>
          <a:p>
            <a:pPr marL="457208" indent="-457208">
              <a:buFont typeface="Arial" panose="020B0604020202020204" pitchFamily="34" charset="0"/>
              <a:buChar char="•"/>
            </a:pPr>
            <a:r>
              <a:rPr lang="en-GB" sz="2800" b="0" dirty="0">
                <a:latin typeface="+mn-lt"/>
              </a:rPr>
              <a:t>All queries: aloyse@sgul.ac.uk</a:t>
            </a: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2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9901364-8004-41CF-B07C-EE800FC3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14" y="97084"/>
            <a:ext cx="1889040" cy="80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858D130-3379-48F2-B0C4-DCFD43A1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53" y="97086"/>
            <a:ext cx="1822739" cy="9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C985E4-959D-4EDD-ABE2-B5F9404E5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2" y="111703"/>
            <a:ext cx="1698048" cy="8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9B9DE-D46D-490D-81FB-A03BA5BF1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14" y="1100045"/>
            <a:ext cx="1889040" cy="8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4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6305" y="239880"/>
            <a:ext cx="10165460" cy="12939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093552"/>
                </a:solidFill>
                <a:latin typeface="Arial" panose="020B0604020202020204" pitchFamily="34" charset="0"/>
              </a:rPr>
              <a:t>The economics of cryptococcal meningitis packages of care</a:t>
            </a:r>
            <a:endParaRPr lang="en-US" dirty="0">
              <a:solidFill>
                <a:srgbClr val="093552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96305" y="2393835"/>
            <a:ext cx="9718017" cy="20703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Tinevimbo Shiri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Health Economist, Liverpool School of Tropical Medicine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29 July 2020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458596-A1C6-40D2-B06C-6B1CD5C22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1" y="6106977"/>
            <a:ext cx="4015503" cy="43147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11948FD-D858-4E43-A401-EAC2D11EA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05" y="6005403"/>
            <a:ext cx="3401618" cy="612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B1DF9-259E-964F-A566-9FD3C42F7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127"/>
          <a:stretch/>
        </p:blipFill>
        <p:spPr>
          <a:xfrm>
            <a:off x="442233" y="17893"/>
            <a:ext cx="594082" cy="68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2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210" y="1852423"/>
            <a:ext cx="10879855" cy="3731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 health economics in AHD packages of care?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Evidence to support decision-making: examples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Gaps in economic evidence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18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5FFC5-D1DC-3948-8A7D-927D1A26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570" y="2812185"/>
            <a:ext cx="3251200" cy="325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1ACF9-59FA-6043-8B25-F244BD106EA9}"/>
              </a:ext>
            </a:extLst>
          </p:cNvPr>
          <p:cNvSpPr txBox="1"/>
          <p:nvPr/>
        </p:nvSpPr>
        <p:spPr>
          <a:xfrm>
            <a:off x="9481378" y="5993358"/>
            <a:ext cx="26003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from Flat Icon </a:t>
            </a:r>
            <a:r>
              <a:rPr lang="en-US" sz="1100" dirty="0">
                <a:hlinkClick r:id="rId3"/>
              </a:rPr>
              <a:t>http://flaticon.com/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0495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" y="1656281"/>
            <a:ext cx="9923028" cy="4351338"/>
          </a:xfrm>
        </p:spPr>
        <p:txBody>
          <a:bodyPr>
            <a:normAutofit/>
          </a:bodyPr>
          <a:lstStyle/>
          <a:p>
            <a:r>
              <a:rPr lang="en-US" dirty="0"/>
              <a:t>Scarce resources</a:t>
            </a:r>
          </a:p>
          <a:p>
            <a:endParaRPr lang="en-US" dirty="0"/>
          </a:p>
          <a:p>
            <a:r>
              <a:rPr lang="en-US" dirty="0"/>
              <a:t>Policy question: </a:t>
            </a:r>
            <a:r>
              <a:rPr lang="en-US" dirty="0">
                <a:solidFill>
                  <a:srgbClr val="00B050"/>
                </a:solidFill>
              </a:rPr>
              <a:t>does this intervention work?</a:t>
            </a:r>
          </a:p>
          <a:p>
            <a:endParaRPr lang="en-US" dirty="0"/>
          </a:p>
          <a:p>
            <a:r>
              <a:rPr lang="en-US" dirty="0"/>
              <a:t>Economic question: </a:t>
            </a:r>
            <a:r>
              <a:rPr lang="en-US" dirty="0">
                <a:solidFill>
                  <a:srgbClr val="00B050"/>
                </a:solidFill>
              </a:rPr>
              <a:t>is it worth it?</a:t>
            </a:r>
          </a:p>
          <a:p>
            <a:endParaRPr lang="en-US" dirty="0"/>
          </a:p>
          <a:p>
            <a:r>
              <a:rPr lang="en-US" dirty="0"/>
              <a:t>Health economics defines what is </a:t>
            </a:r>
            <a:r>
              <a:rPr lang="en-US" dirty="0">
                <a:solidFill>
                  <a:srgbClr val="00B050"/>
                </a:solidFill>
              </a:rPr>
              <a:t>“work”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“worth”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health economics?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19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3E954-B48B-B14A-B6FC-107C63365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939" y="4811342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216F6-1C60-F345-9936-DAF74CF0E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939" y="1566054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53364-230C-1344-8599-237831567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939" y="3214577"/>
            <a:ext cx="1422400" cy="142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8685B3-0C5E-D04D-A547-A12139A4356F}"/>
              </a:ext>
            </a:extLst>
          </p:cNvPr>
          <p:cNvSpPr txBox="1"/>
          <p:nvPr/>
        </p:nvSpPr>
        <p:spPr>
          <a:xfrm>
            <a:off x="9094947" y="6233742"/>
            <a:ext cx="26003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Images from Flat Icon </a:t>
            </a:r>
            <a:r>
              <a:rPr lang="en-US" sz="1100" dirty="0">
                <a:hlinkClick r:id="rId6"/>
              </a:rPr>
              <a:t>http://flaticon.com/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1574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001DD-30F1-4914-AC34-D432062C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74" y="1542651"/>
            <a:ext cx="8945860" cy="48136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Be sure you have selected the language of your choice using the “Interpretation” menu on the bottom of your screen. </a:t>
            </a:r>
          </a:p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Assurez-vous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d’avoir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s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électionné la langue de votre choix à l’aide du menu &lt;&lt;Interprétation&gt;&gt; en bas de votre écran Zoom. </a:t>
            </a:r>
          </a:p>
          <a:p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Certifique-se de ter selecionado o idioma à sua escolha usando o menu de </a:t>
            </a:r>
            <a:r>
              <a:rPr lang="pt-BR" u="sng" dirty="0">
                <a:solidFill>
                  <a:schemeClr val="tx2">
                    <a:lumMod val="75000"/>
                  </a:schemeClr>
                </a:solidFill>
              </a:rPr>
              <a:t>interpretação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na parte inferior do seu ecrã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FC673-EBC9-4F89-8EE1-EB3A8BD5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Welcome/</a:t>
            </a:r>
            <a:r>
              <a:rPr lang="en-US" dirty="0" err="1"/>
              <a:t>Bienvenue</a:t>
            </a:r>
            <a:r>
              <a:rPr lang="en-US" dirty="0"/>
              <a:t>/</a:t>
            </a:r>
            <a:r>
              <a:rPr lang="en-US" dirty="0" err="1"/>
              <a:t>Bem-vindos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00837-7FAE-460D-921D-D80376FDFA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CFB98-4324-41D3-A68B-F85800D29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7" t="47033" r="40709" b="2997"/>
          <a:stretch/>
        </p:blipFill>
        <p:spPr>
          <a:xfrm>
            <a:off x="9454005" y="2224306"/>
            <a:ext cx="2424445" cy="240938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1AB365B-F169-4FF2-9E68-3051AA6AF738}"/>
              </a:ext>
            </a:extLst>
          </p:cNvPr>
          <p:cNvSpPr txBox="1">
            <a:spLocks/>
          </p:cNvSpPr>
          <p:nvPr/>
        </p:nvSpPr>
        <p:spPr>
          <a:xfrm>
            <a:off x="381000" y="6356349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</p:spTree>
    <p:extLst>
      <p:ext uri="{BB962C8B-B14F-4D97-AF65-F5344CB8AC3E}">
        <p14:creationId xmlns:p14="http://schemas.microsoft.com/office/powerpoint/2010/main" val="2134604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06" y="1845290"/>
            <a:ext cx="11796252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Resource use measured in all patients at individual level in all arms, e.g., bed days, CM-specific treatment, general treatment, laboratory tests, etc.</a:t>
            </a:r>
          </a:p>
          <a:p>
            <a:pPr>
              <a:lnSpc>
                <a:spcPct val="110000"/>
              </a:lnSpc>
            </a:pPr>
            <a:r>
              <a:rPr lang="en-US" dirty="0"/>
              <a:t>Health care unit costs estimated empirically</a:t>
            </a:r>
          </a:p>
          <a:p>
            <a:pPr>
              <a:lnSpc>
                <a:spcPct val="110000"/>
              </a:lnSpc>
            </a:pPr>
            <a:r>
              <a:rPr lang="en-US" dirty="0"/>
              <a:t>Overhead and other hospital expenditure data were aggregated and attributed proportionally to patients in all trial arms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services costing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20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102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</p:spTree>
    <p:extLst>
      <p:ext uri="{BB962C8B-B14F-4D97-AF65-F5344CB8AC3E}">
        <p14:creationId xmlns:p14="http://schemas.microsoft.com/office/powerpoint/2010/main" val="189570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I: REMSTART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21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14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0E911-EFA9-8844-BE4C-068D760F8E42}"/>
              </a:ext>
            </a:extLst>
          </p:cNvPr>
          <p:cNvGraphicFramePr>
            <a:graphicFrameLocks noGrp="1"/>
          </p:cNvGraphicFramePr>
          <p:nvPr/>
        </p:nvGraphicFramePr>
        <p:xfrm>
          <a:off x="5982302" y="1478259"/>
          <a:ext cx="6146799" cy="487808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51524">
                  <a:extLst>
                    <a:ext uri="{9D8B030D-6E8A-4147-A177-3AD203B41FA5}">
                      <a16:colId xmlns:a16="http://schemas.microsoft.com/office/drawing/2014/main" val="2512563523"/>
                    </a:ext>
                  </a:extLst>
                </a:gridCol>
                <a:gridCol w="633717">
                  <a:extLst>
                    <a:ext uri="{9D8B030D-6E8A-4147-A177-3AD203B41FA5}">
                      <a16:colId xmlns:a16="http://schemas.microsoft.com/office/drawing/2014/main" val="3280671351"/>
                    </a:ext>
                  </a:extLst>
                </a:gridCol>
                <a:gridCol w="995932">
                  <a:extLst>
                    <a:ext uri="{9D8B030D-6E8A-4147-A177-3AD203B41FA5}">
                      <a16:colId xmlns:a16="http://schemas.microsoft.com/office/drawing/2014/main" val="1992378177"/>
                    </a:ext>
                  </a:extLst>
                </a:gridCol>
                <a:gridCol w="1082813">
                  <a:extLst>
                    <a:ext uri="{9D8B030D-6E8A-4147-A177-3AD203B41FA5}">
                      <a16:colId xmlns:a16="http://schemas.microsoft.com/office/drawing/2014/main" val="3856909210"/>
                    </a:ext>
                  </a:extLst>
                </a:gridCol>
                <a:gridCol w="1082813">
                  <a:extLst>
                    <a:ext uri="{9D8B030D-6E8A-4147-A177-3AD203B41FA5}">
                      <a16:colId xmlns:a16="http://schemas.microsoft.com/office/drawing/2014/main" val="1133821124"/>
                    </a:ext>
                  </a:extLst>
                </a:gridCol>
              </a:tblGrid>
              <a:tr h="370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Cost component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Unit price($)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Unit of measurement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Intervention (n=1001)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Standard care (N=998)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extLst>
                  <a:ext uri="{0D108BD9-81ED-4DB2-BD59-A6C34878D82A}">
                    <a16:rowId xmlns:a16="http://schemas.microsoft.com/office/drawing/2014/main" val="2619395323"/>
                  </a:ext>
                </a:extLst>
              </a:tr>
              <a:tr h="17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Outpatients visits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Mean (STD)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Mean (STD)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extLst>
                  <a:ext uri="{0D108BD9-81ED-4DB2-BD59-A6C34878D82A}">
                    <a16:rowId xmlns:a16="http://schemas.microsoft.com/office/drawing/2014/main" val="2369769140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Initial visits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8.93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Visit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1.05(0.36)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1.04(0.37)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659675161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ART eligibility assessment visit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7.99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Visit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1.16(0.44)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1.10(0.33)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73624797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Six-monthly clinic review visit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8.92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Visit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0.81(0.77)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0.79(0.81)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1043025352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Routine follow-up visit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7.62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Visit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3.89(2.77)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3.56(2.81)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058956183"/>
                  </a:ext>
                </a:extLst>
              </a:tr>
              <a:tr h="21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</a:rPr>
                        <a:t>Home visit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GB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19.51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Visit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3.06(1.43)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0.01(0.18)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180238850"/>
                  </a:ext>
                </a:extLst>
              </a:tr>
              <a:tr h="17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Laboratory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629220895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CD4 count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20.86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1.55(0.62)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1.51(0.62)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097012472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Liver function (ALT)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1.27(0.59)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1.19(0.56)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361350321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Creatinine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0.89(0.44)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0.87(0.44)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344408009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Haemoglobin (Hb)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1.46(0.73)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1.35(0.68)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416284988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Syphilis (VDRL)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1.13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0.03(0.18)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0.03(0.17)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565556642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Pregnancy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0.14(0.47)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0.13(0.44)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4033903167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Xpert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25.23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0.96(0.61)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0.82(0.46)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122620197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CrAg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0.98(0.13)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0.01(0.08)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4213612402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CSF test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21.55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0.01(0.09)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0.00(0.00)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225850850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Chest X-ray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X-ray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0.05(0.21)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0.04(0.19)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987356784"/>
                  </a:ext>
                </a:extLst>
              </a:tr>
              <a:tr h="17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Medication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450218541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Days on antiretroviral therapy 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260.47(137.23)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250.27(140.70)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4063922533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Days on co-trimoxazole treatment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263.22(136.00)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254.82(139.76)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1817475819"/>
                  </a:ext>
                </a:extLst>
              </a:tr>
              <a:tr h="21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10-week fluconazole course</a:t>
                      </a:r>
                      <a:r>
                        <a:rPr lang="en-US" sz="1200" b="0" baseline="30000" dirty="0">
                          <a:effectLst/>
                        </a:rPr>
                        <a:t>c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6.35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Course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0.07(0.37)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0.00(0.00)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262350065"/>
                  </a:ext>
                </a:extLst>
              </a:tr>
              <a:tr h="1796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Hospitalisation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2682334557"/>
                  </a:ext>
                </a:extLst>
              </a:tr>
              <a:tr h="197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Overnight hospital stay 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0.18(1.17)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0.22(1.55)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09" marR="66609" marT="0" marB="0" anchor="ctr"/>
                </a:tc>
                <a:extLst>
                  <a:ext uri="{0D108BD9-81ED-4DB2-BD59-A6C34878D82A}">
                    <a16:rowId xmlns:a16="http://schemas.microsoft.com/office/drawing/2014/main" val="394227270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E4ACA0F-291C-5043-BD0A-84574ADB8B1C}"/>
              </a:ext>
            </a:extLst>
          </p:cNvPr>
          <p:cNvSpPr/>
          <p:nvPr/>
        </p:nvSpPr>
        <p:spPr>
          <a:xfrm>
            <a:off x="148010" y="4718021"/>
            <a:ext cx="5749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primary economic outcome was health service care cost per life-year saved</a:t>
            </a:r>
            <a:endParaRPr lang="en-GB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1FBA7-CB27-FF4A-B018-D2578AE8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" y="1478259"/>
            <a:ext cx="5919403" cy="25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6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REMSTART: Cost-effectiveness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22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131535-72D9-3A44-8ECB-36ABF135BDCA}"/>
              </a:ext>
            </a:extLst>
          </p:cNvPr>
          <p:cNvGraphicFramePr>
            <a:graphicFrameLocks noGrp="1"/>
          </p:cNvGraphicFramePr>
          <p:nvPr/>
        </p:nvGraphicFramePr>
        <p:xfrm>
          <a:off x="116114" y="1629151"/>
          <a:ext cx="11934824" cy="154990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34733">
                  <a:extLst>
                    <a:ext uri="{9D8B030D-6E8A-4147-A177-3AD203B41FA5}">
                      <a16:colId xmlns:a16="http://schemas.microsoft.com/office/drawing/2014/main" val="4263841309"/>
                    </a:ext>
                  </a:extLst>
                </a:gridCol>
                <a:gridCol w="989444">
                  <a:extLst>
                    <a:ext uri="{9D8B030D-6E8A-4147-A177-3AD203B41FA5}">
                      <a16:colId xmlns:a16="http://schemas.microsoft.com/office/drawing/2014/main" val="2184373569"/>
                    </a:ext>
                  </a:extLst>
                </a:gridCol>
                <a:gridCol w="443731">
                  <a:extLst>
                    <a:ext uri="{9D8B030D-6E8A-4147-A177-3AD203B41FA5}">
                      <a16:colId xmlns:a16="http://schemas.microsoft.com/office/drawing/2014/main" val="3645760967"/>
                    </a:ext>
                  </a:extLst>
                </a:gridCol>
                <a:gridCol w="993335">
                  <a:extLst>
                    <a:ext uri="{9D8B030D-6E8A-4147-A177-3AD203B41FA5}">
                      <a16:colId xmlns:a16="http://schemas.microsoft.com/office/drawing/2014/main" val="1640440783"/>
                    </a:ext>
                  </a:extLst>
                </a:gridCol>
                <a:gridCol w="776141">
                  <a:extLst>
                    <a:ext uri="{9D8B030D-6E8A-4147-A177-3AD203B41FA5}">
                      <a16:colId xmlns:a16="http://schemas.microsoft.com/office/drawing/2014/main" val="2960882516"/>
                    </a:ext>
                  </a:extLst>
                </a:gridCol>
                <a:gridCol w="887464">
                  <a:extLst>
                    <a:ext uri="{9D8B030D-6E8A-4147-A177-3AD203B41FA5}">
                      <a16:colId xmlns:a16="http://schemas.microsoft.com/office/drawing/2014/main" val="3524935441"/>
                    </a:ext>
                  </a:extLst>
                </a:gridCol>
                <a:gridCol w="551940">
                  <a:extLst>
                    <a:ext uri="{9D8B030D-6E8A-4147-A177-3AD203B41FA5}">
                      <a16:colId xmlns:a16="http://schemas.microsoft.com/office/drawing/2014/main" val="1277613826"/>
                    </a:ext>
                  </a:extLst>
                </a:gridCol>
                <a:gridCol w="993335">
                  <a:extLst>
                    <a:ext uri="{9D8B030D-6E8A-4147-A177-3AD203B41FA5}">
                      <a16:colId xmlns:a16="http://schemas.microsoft.com/office/drawing/2014/main" val="3158263994"/>
                    </a:ext>
                  </a:extLst>
                </a:gridCol>
                <a:gridCol w="887464">
                  <a:extLst>
                    <a:ext uri="{9D8B030D-6E8A-4147-A177-3AD203B41FA5}">
                      <a16:colId xmlns:a16="http://schemas.microsoft.com/office/drawing/2014/main" val="3647246095"/>
                    </a:ext>
                  </a:extLst>
                </a:gridCol>
                <a:gridCol w="728821">
                  <a:extLst>
                    <a:ext uri="{9D8B030D-6E8A-4147-A177-3AD203B41FA5}">
                      <a16:colId xmlns:a16="http://schemas.microsoft.com/office/drawing/2014/main" val="216371940"/>
                    </a:ext>
                  </a:extLst>
                </a:gridCol>
                <a:gridCol w="1151201">
                  <a:extLst>
                    <a:ext uri="{9D8B030D-6E8A-4147-A177-3AD203B41FA5}">
                      <a16:colId xmlns:a16="http://schemas.microsoft.com/office/drawing/2014/main" val="674327381"/>
                    </a:ext>
                  </a:extLst>
                </a:gridCol>
                <a:gridCol w="993335">
                  <a:extLst>
                    <a:ext uri="{9D8B030D-6E8A-4147-A177-3AD203B41FA5}">
                      <a16:colId xmlns:a16="http://schemas.microsoft.com/office/drawing/2014/main" val="1103847684"/>
                    </a:ext>
                  </a:extLst>
                </a:gridCol>
                <a:gridCol w="1103880">
                  <a:extLst>
                    <a:ext uri="{9D8B030D-6E8A-4147-A177-3AD203B41FA5}">
                      <a16:colId xmlns:a16="http://schemas.microsoft.com/office/drawing/2014/main" val="1413496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Life expectancy (years)</a:t>
                      </a:r>
                      <a:r>
                        <a:rPr lang="en-US" sz="900" baseline="30000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, 95% CI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Standard care arm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Intervention arm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Incremental comparison of the intervention versus standard care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752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N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Mean total cost (US$) per person 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All-cause mortality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N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Mean total cost (US$) per person 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All-cause mortality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Incremental cost (US$) per person 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Incremental death (%)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ICER (incremental cost per life years saved) 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398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Events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Death rate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 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Events 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Death rate</a:t>
                      </a:r>
                      <a:endParaRPr lang="en-GB" sz="11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</a:rPr>
                        <a:t>(95% CI) 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6614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CD4 </a:t>
                      </a:r>
                      <a:r>
                        <a:rPr lang="en-GB" sz="900">
                          <a:effectLst/>
                        </a:rPr>
                        <a:t>&lt;200 cells /</a:t>
                      </a:r>
                      <a:r>
                        <a:rPr lang="en-GB" sz="9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GB" sz="900">
                          <a:effectLst/>
                        </a:rPr>
                        <a:t>l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24.0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998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262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180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18.0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1001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339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134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13.4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77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-4.6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70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1438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(22.2 – 25.8)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(254 – 269)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(156-203)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(15.6-20.3)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(331-347)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(113-156)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(11.3-15.6)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(66-88)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(-7.8, -1.3)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(43, 211)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512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CD4&lt;100 cells /</a:t>
                      </a:r>
                      <a:r>
                        <a:rPr lang="en-GB" sz="9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GB" sz="900">
                          <a:effectLst/>
                        </a:rPr>
                        <a:t>l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18.7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707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262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144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20.2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724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341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114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15.7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79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-4.5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233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(17.2 – 20.3)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(253 – 271)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(123-165)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(17.4-23.3)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(331-350)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(94-134)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(13.0-18.5)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(65-92)</a:t>
                      </a:r>
                      <a:endParaRPr lang="en-GB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(-8.6, -0.6)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(49, 443)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948091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7620A2D-4945-7C43-85F3-41CA55E689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62765" y="3255259"/>
            <a:ext cx="3688174" cy="30224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821CBD-F830-AA4E-B89E-00C97B96CDBC}"/>
              </a:ext>
            </a:extLst>
          </p:cNvPr>
          <p:cNvCxnSpPr/>
          <p:nvPr/>
        </p:nvCxnSpPr>
        <p:spPr>
          <a:xfrm>
            <a:off x="5614219" y="1629151"/>
            <a:ext cx="0" cy="15499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3D5FC-3C6B-B346-8D07-CF53B18C19DE}"/>
              </a:ext>
            </a:extLst>
          </p:cNvPr>
          <p:cNvCxnSpPr/>
          <p:nvPr/>
        </p:nvCxnSpPr>
        <p:spPr>
          <a:xfrm>
            <a:off x="8765458" y="1629151"/>
            <a:ext cx="0" cy="15499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B7590-5320-9D4E-87EE-AB7B15D2DBA2}"/>
              </a:ext>
            </a:extLst>
          </p:cNvPr>
          <p:cNvCxnSpPr/>
          <p:nvPr/>
        </p:nvCxnSpPr>
        <p:spPr>
          <a:xfrm>
            <a:off x="2453148" y="1629151"/>
            <a:ext cx="0" cy="15499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9874E3-DEB7-AE40-8318-DD32F0C54EB8}"/>
              </a:ext>
            </a:extLst>
          </p:cNvPr>
          <p:cNvCxnSpPr/>
          <p:nvPr/>
        </p:nvCxnSpPr>
        <p:spPr>
          <a:xfrm>
            <a:off x="1469923" y="1629151"/>
            <a:ext cx="0" cy="15499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0002294-9935-B543-A63A-05F62019FD45}"/>
              </a:ext>
            </a:extLst>
          </p:cNvPr>
          <p:cNvSpPr/>
          <p:nvPr/>
        </p:nvSpPr>
        <p:spPr>
          <a:xfrm>
            <a:off x="333825" y="3678942"/>
            <a:ext cx="77856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CrAg screening plus adherence support improved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survival by 24%, </a:t>
            </a:r>
            <a:r>
              <a:rPr lang="en-GB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i.e.</a:t>
            </a:r>
            <a:r>
              <a:rPr lang="en-GB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from 18.0% to 13.4%, at an extra cost of about $80 per patient.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5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II: ACTA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23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74A8D7-B334-F14F-87F8-4EB63FCAA815}"/>
              </a:ext>
            </a:extLst>
          </p:cNvPr>
          <p:cNvGraphicFramePr>
            <a:graphicFrameLocks noGrp="1"/>
          </p:cNvGraphicFramePr>
          <p:nvPr/>
        </p:nvGraphicFramePr>
        <p:xfrm>
          <a:off x="4934784" y="1515362"/>
          <a:ext cx="7174318" cy="484099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134174">
                  <a:extLst>
                    <a:ext uri="{9D8B030D-6E8A-4147-A177-3AD203B41FA5}">
                      <a16:colId xmlns:a16="http://schemas.microsoft.com/office/drawing/2014/main" val="2628072636"/>
                    </a:ext>
                  </a:extLst>
                </a:gridCol>
                <a:gridCol w="882501">
                  <a:extLst>
                    <a:ext uri="{9D8B030D-6E8A-4147-A177-3AD203B41FA5}">
                      <a16:colId xmlns:a16="http://schemas.microsoft.com/office/drawing/2014/main" val="1654731581"/>
                    </a:ext>
                  </a:extLst>
                </a:gridCol>
                <a:gridCol w="1221671">
                  <a:extLst>
                    <a:ext uri="{9D8B030D-6E8A-4147-A177-3AD203B41FA5}">
                      <a16:colId xmlns:a16="http://schemas.microsoft.com/office/drawing/2014/main" val="1617522616"/>
                    </a:ext>
                  </a:extLst>
                </a:gridCol>
                <a:gridCol w="972350">
                  <a:extLst>
                    <a:ext uri="{9D8B030D-6E8A-4147-A177-3AD203B41FA5}">
                      <a16:colId xmlns:a16="http://schemas.microsoft.com/office/drawing/2014/main" val="2305895589"/>
                    </a:ext>
                  </a:extLst>
                </a:gridCol>
                <a:gridCol w="990697">
                  <a:extLst>
                    <a:ext uri="{9D8B030D-6E8A-4147-A177-3AD203B41FA5}">
                      <a16:colId xmlns:a16="http://schemas.microsoft.com/office/drawing/2014/main" val="140958132"/>
                    </a:ext>
                  </a:extLst>
                </a:gridCol>
                <a:gridCol w="1000575">
                  <a:extLst>
                    <a:ext uri="{9D8B030D-6E8A-4147-A177-3AD203B41FA5}">
                      <a16:colId xmlns:a16="http://schemas.microsoft.com/office/drawing/2014/main" val="945683109"/>
                    </a:ext>
                  </a:extLst>
                </a:gridCol>
                <a:gridCol w="972350">
                  <a:extLst>
                    <a:ext uri="{9D8B030D-6E8A-4147-A177-3AD203B41FA5}">
                      <a16:colId xmlns:a16="http://schemas.microsoft.com/office/drawing/2014/main" val="828419691"/>
                    </a:ext>
                  </a:extLst>
                </a:gridCol>
              </a:tblGrid>
              <a:tr h="166931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Mean (standard deviation) resource use per patient by trial arm, over 10 weeks trial period. 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07339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Service use item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Service use item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2 weeks oral FLU and 5FC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1 week AmB+FLU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 1 week AmB+5FC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2  weeks AmB+FLU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 2 weeks AmB+5FC</a:t>
                      </a:r>
                      <a:endParaRPr lang="en-GB" sz="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419660576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Hospitalization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Days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17.33(15.29)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17.14(18.04)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17.99(15.06)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16.09(12.27)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19.31(18.31)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411586377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Re-hospitalization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Days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2.02(5.23)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2.14(6.31)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0.88(2.72)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1.77(5.48)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1.38(4.10)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46977450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CM-specific treatment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469614009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 Trial drug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203925391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 Fluconazole (FLU)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Tablet (200 mg)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187.96(123.83)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147.18(130.65)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161.50(148.25)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170.68(125.26)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120.37(159.31)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03445902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 Flucytosine (5FC)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Tablet (500mg)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131(56)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0.00(0.00)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74(23)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0.00(0.00)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131(59)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620494549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 Amphotericin B (AmB) 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Vial (50mg)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0.00(0.00)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6.50(2.60)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7.35(2.12)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12.71(5.53)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13.07(5.94)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3698276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Other intervention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984247558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>
                          <a:effectLst/>
                        </a:rPr>
                        <a:t>     Potassium </a:t>
                      </a:r>
                      <a:endParaRPr lang="en-GB" sz="800" b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days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0.00(0.00)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6.05(2.20)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6.72(1.43)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11.71(4.41)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11.83(4.62)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357980422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   Magnesium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days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0.00(0.00)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6.05(2.20)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6.72(1.43)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11.71(4.41)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11.83(4.62)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55472271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Blood transfusion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Units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0.12(0.52)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0.23(0.66)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0.15(0.57)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0.31(0.73)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0.37(0.86)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5048746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Lumber puncture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3.13(1.84)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2.62(1.07)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3.26(1.39)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2.93(1.59)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2.98(1.44)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205435102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Bio-chemistry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882129944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Total Bilirubin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1.69(2.95)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1.57(2.77)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1.74(2.99)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1.44(2.79)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1.63(2.94)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767973593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CRP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0.06(0.31)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0.09(0.39)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0.04(0.21)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0.11(0.42)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0.10(0.41)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806161931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ALT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3.48(2.09)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3.04(1.73)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3.69(2.00)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3.66(2.32)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3.40(1.99)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750150735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Magnesium (Mg)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0.19(0.73)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0.20(0.75)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0.20(0.67)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0.16(0.66)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0.22(0.81)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72305335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Potassium (K)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7.00(3.15)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6.23(3.21)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7.22(2.35)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7.07(3.12)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6.83(3.21)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859285098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Sodium (Na)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7.02(3.09)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6.25(3.21)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7.27(2.41)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7.12(3.14)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6.90(3.23)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597772542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Urea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6.99(3.12)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6.22(3.14)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7.19(2.44)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7.04(3.07)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6.79(3.12)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889938670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Creatinine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7.15(3.17)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6.32(3.32)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7.39(2.45)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7.18(3.12)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6.98(3.29)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3092963864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Proteinuria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7.64(3.48)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6.82(3.80)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7.82(2.71)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7.87(3.63)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7.47(3.65)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213368953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Full Blood Count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4.62(2.39)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4.26(2.62)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4.68(1.96)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4.69(2.41)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4.63(2.60)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324962827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CD4 Count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0.97(0.37)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1.01(0.37)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0.93(0.29)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0.97(0.45)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0.98(0.30)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834532684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Microbiology 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2543435034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CSF - negative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0.64(0.88)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0.77(0.99)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1.27(1.04)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0.75(0.84)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1.34(1.21)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1911241514"/>
                  </a:ext>
                </a:extLst>
              </a:tr>
              <a:tr h="16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0" dirty="0">
                          <a:effectLst/>
                        </a:rPr>
                        <a:t>  CSF - positive</a:t>
                      </a:r>
                      <a:endParaRPr lang="en-GB" sz="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times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2.44(1.88)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1.83(1.14)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1.95(1.39)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2.17(1.63)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1.56(1.02)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792" marR="50792" marT="0" marB="0" anchor="b"/>
                </a:tc>
                <a:extLst>
                  <a:ext uri="{0D108BD9-81ED-4DB2-BD59-A6C34878D82A}">
                    <a16:rowId xmlns:a16="http://schemas.microsoft.com/office/drawing/2014/main" val="64730875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17B55D9-8843-1040-AFC3-631B6D33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521964"/>
            <a:ext cx="4572000" cy="21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1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ACTA: Cost-effectiveness analyses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24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27314" y="6345812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9F350A-3BCD-FE40-ADD7-8A24818F911C}"/>
              </a:ext>
            </a:extLst>
          </p:cNvPr>
          <p:cNvGraphicFramePr>
            <a:graphicFrameLocks noGrp="1"/>
          </p:cNvGraphicFramePr>
          <p:nvPr/>
        </p:nvGraphicFramePr>
        <p:xfrm>
          <a:off x="176980" y="1548687"/>
          <a:ext cx="8026908" cy="177065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587113">
                  <a:extLst>
                    <a:ext uri="{9D8B030D-6E8A-4147-A177-3AD203B41FA5}">
                      <a16:colId xmlns:a16="http://schemas.microsoft.com/office/drawing/2014/main" val="319805081"/>
                    </a:ext>
                  </a:extLst>
                </a:gridCol>
                <a:gridCol w="1361337">
                  <a:extLst>
                    <a:ext uri="{9D8B030D-6E8A-4147-A177-3AD203B41FA5}">
                      <a16:colId xmlns:a16="http://schemas.microsoft.com/office/drawing/2014/main" val="2255070042"/>
                    </a:ext>
                  </a:extLst>
                </a:gridCol>
                <a:gridCol w="1187548">
                  <a:extLst>
                    <a:ext uri="{9D8B030D-6E8A-4147-A177-3AD203B41FA5}">
                      <a16:colId xmlns:a16="http://schemas.microsoft.com/office/drawing/2014/main" val="1864615063"/>
                    </a:ext>
                  </a:extLst>
                </a:gridCol>
                <a:gridCol w="1139275">
                  <a:extLst>
                    <a:ext uri="{9D8B030D-6E8A-4147-A177-3AD203B41FA5}">
                      <a16:colId xmlns:a16="http://schemas.microsoft.com/office/drawing/2014/main" val="3371230566"/>
                    </a:ext>
                  </a:extLst>
                </a:gridCol>
                <a:gridCol w="1284097">
                  <a:extLst>
                    <a:ext uri="{9D8B030D-6E8A-4147-A177-3AD203B41FA5}">
                      <a16:colId xmlns:a16="http://schemas.microsoft.com/office/drawing/2014/main" val="4122889448"/>
                    </a:ext>
                  </a:extLst>
                </a:gridCol>
                <a:gridCol w="1467538">
                  <a:extLst>
                    <a:ext uri="{9D8B030D-6E8A-4147-A177-3AD203B41FA5}">
                      <a16:colId xmlns:a16="http://schemas.microsoft.com/office/drawing/2014/main" val="2233004504"/>
                    </a:ext>
                  </a:extLst>
                </a:gridCol>
              </a:tblGrid>
              <a:tr h="360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 per patient and death rate (%) per arm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Incremental comparison of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 week of AmB+5FC versus 2 weeks of FLU+5FC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420493"/>
                  </a:ext>
                </a:extLst>
              </a:tr>
              <a:tr h="360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ACTA treatment arms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Mean total costs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Deaths (%)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Incremental costs per patient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Incremental</a:t>
                      </a:r>
                      <a:endParaRPr lang="en-GB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death rate (%) 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Incremental</a:t>
                      </a:r>
                      <a:endParaRPr lang="en-GB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costs per life year saved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22086834"/>
                  </a:ext>
                </a:extLst>
              </a:tr>
              <a:tr h="17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2 week Oral FLU+5FC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1442 (1336 -1565)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35(28-41)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Reference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Reference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Reference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03066997"/>
                  </a:ext>
                </a:extLst>
              </a:tr>
              <a:tr h="17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 week AmB+FLU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1763 (1567 -1979)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49(39-58)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31896627"/>
                  </a:ext>
                </a:extLst>
              </a:tr>
              <a:tr h="17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 week AmB+5FC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1861 (1724 -2033)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24(16-31)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419 (236, 619)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 (0.6, 21)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208 (91, 1210)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12294286"/>
                  </a:ext>
                </a:extLst>
              </a:tr>
              <a:tr h="17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2  weeks </a:t>
                      </a:r>
                      <a:r>
                        <a:rPr lang="en-US" sz="1100" b="0" dirty="0" err="1">
                          <a:effectLst/>
                        </a:rPr>
                        <a:t>AmB+FLU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2125 (1946 -2313)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41(32-49)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73009508"/>
                  </a:ext>
                </a:extLst>
              </a:tr>
              <a:tr h="17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7030A0"/>
                          </a:solidFill>
                          <a:effectLst/>
                        </a:rPr>
                        <a:t>2 week AmB + 5FC</a:t>
                      </a:r>
                      <a:endParaRPr lang="en-GB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2285 (2070 -2525)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38(29-46)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-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3578863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F585E0-EA63-C04E-8966-7586F2323216}"/>
              </a:ext>
            </a:extLst>
          </p:cNvPr>
          <p:cNvGraphicFramePr/>
          <p:nvPr/>
        </p:nvGraphicFramePr>
        <p:xfrm>
          <a:off x="4116683" y="3374612"/>
          <a:ext cx="7852959" cy="292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1D7DA87-0DE7-CD4D-83C8-EDE82B8E5CF3}"/>
              </a:ext>
            </a:extLst>
          </p:cNvPr>
          <p:cNvSpPr/>
          <p:nvPr/>
        </p:nvSpPr>
        <p:spPr>
          <a:xfrm>
            <a:off x="176980" y="4237647"/>
            <a:ext cx="4100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Reduction in cost per patient and change in deaths in 4 arms relative to that in the gold standard of 2 weeks AmB+5FC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1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III: Oral 5FC+FLU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25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CBD681-3BB5-2A4A-9410-929142347FAD}"/>
              </a:ext>
            </a:extLst>
          </p:cNvPr>
          <p:cNvGraphicFramePr>
            <a:graphicFrameLocks noGrp="1"/>
          </p:cNvGraphicFramePr>
          <p:nvPr/>
        </p:nvGraphicFramePr>
        <p:xfrm>
          <a:off x="71628" y="4798368"/>
          <a:ext cx="6235699" cy="138204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80318">
                  <a:extLst>
                    <a:ext uri="{9D8B030D-6E8A-4147-A177-3AD203B41FA5}">
                      <a16:colId xmlns:a16="http://schemas.microsoft.com/office/drawing/2014/main" val="684158608"/>
                    </a:ext>
                  </a:extLst>
                </a:gridCol>
                <a:gridCol w="1158157">
                  <a:extLst>
                    <a:ext uri="{9D8B030D-6E8A-4147-A177-3AD203B41FA5}">
                      <a16:colId xmlns:a16="http://schemas.microsoft.com/office/drawing/2014/main" val="443428964"/>
                    </a:ext>
                  </a:extLst>
                </a:gridCol>
                <a:gridCol w="890455">
                  <a:extLst>
                    <a:ext uri="{9D8B030D-6E8A-4147-A177-3AD203B41FA5}">
                      <a16:colId xmlns:a16="http://schemas.microsoft.com/office/drawing/2014/main" val="4088746802"/>
                    </a:ext>
                  </a:extLst>
                </a:gridCol>
                <a:gridCol w="1123179">
                  <a:extLst>
                    <a:ext uri="{9D8B030D-6E8A-4147-A177-3AD203B41FA5}">
                      <a16:colId xmlns:a16="http://schemas.microsoft.com/office/drawing/2014/main" val="2703544095"/>
                    </a:ext>
                  </a:extLst>
                </a:gridCol>
                <a:gridCol w="913313">
                  <a:extLst>
                    <a:ext uri="{9D8B030D-6E8A-4147-A177-3AD203B41FA5}">
                      <a16:colId xmlns:a16="http://schemas.microsoft.com/office/drawing/2014/main" val="2287815997"/>
                    </a:ext>
                  </a:extLst>
                </a:gridCol>
                <a:gridCol w="1170277">
                  <a:extLst>
                    <a:ext uri="{9D8B030D-6E8A-4147-A177-3AD203B41FA5}">
                      <a16:colId xmlns:a16="http://schemas.microsoft.com/office/drawing/2014/main" val="2280281975"/>
                    </a:ext>
                  </a:extLst>
                </a:gridCol>
              </a:tblGrid>
              <a:tr h="41358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Total costs per patient and death rate (%)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Incremental comparison of 2 weeks of oral FLU + 5FC versus oral FLU monotherapy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388885"/>
                  </a:ext>
                </a:extLst>
              </a:tr>
              <a:tr h="18521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496885"/>
                  </a:ext>
                </a:extLst>
              </a:tr>
              <a:tr h="379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Treatment</a:t>
                      </a:r>
                      <a:endParaRPr lang="en-GB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Total costs ($)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Deaths (%)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Incremental costs/patient ($)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Incremental death (%)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ICER/life year saved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523772"/>
                  </a:ext>
                </a:extLst>
              </a:tr>
              <a:tr h="202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FLU alone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628(557-709)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54(43-64)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reference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reference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308116"/>
                  </a:ext>
                </a:extLst>
              </a:tr>
              <a:tr h="202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FLU + 5FC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847(776-929)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35(29-42)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219(110-329)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19(6-30)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65(28-208)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611257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8EBB104-7A5B-E34B-B8F1-8E76ED7BE3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72" y="1837014"/>
            <a:ext cx="5676900" cy="434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08828-528F-BA49-AFFC-BA56D281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" y="1559479"/>
            <a:ext cx="6371844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7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in economic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26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B03835E-FD65-504C-839C-6AFC4CD4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Costs to patients, families and society in general, including health care financing</a:t>
            </a:r>
          </a:p>
          <a:p>
            <a:pPr>
              <a:lnSpc>
                <a:spcPct val="110000"/>
              </a:lnSpc>
            </a:pPr>
            <a:r>
              <a:rPr lang="en-US" dirty="0"/>
              <a:t>Long term consequences unknown</a:t>
            </a:r>
          </a:p>
          <a:p>
            <a:pPr>
              <a:lnSpc>
                <a:spcPct val="110000"/>
              </a:lnSpc>
            </a:pPr>
            <a:r>
              <a:rPr lang="en-US" dirty="0"/>
              <a:t>Implementation</a:t>
            </a:r>
          </a:p>
          <a:p>
            <a:pPr>
              <a:lnSpc>
                <a:spcPct val="110000"/>
              </a:lnSpc>
            </a:pPr>
            <a:r>
              <a:rPr lang="en-US" dirty="0"/>
              <a:t>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1640976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6306" y="152624"/>
            <a:ext cx="10185135" cy="12939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 err="1"/>
              <a:t>Cryptococcal</a:t>
            </a:r>
            <a:r>
              <a:rPr lang="en-US" dirty="0"/>
              <a:t> Meningitis Treatment: What’s on the horizon? </a:t>
            </a:r>
            <a:endParaRPr lang="en-US" sz="3600" dirty="0">
              <a:solidFill>
                <a:srgbClr val="093552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96305" y="2044471"/>
            <a:ext cx="9718017" cy="1752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Tom Harrison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Professor of Infectious Diseases, St Georges University of London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29th July 2020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458596-A1C6-40D2-B06C-6B1CD5C22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1" y="6106977"/>
            <a:ext cx="4015503" cy="43147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11948FD-D858-4E43-A401-EAC2D11EA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05" y="6005403"/>
            <a:ext cx="3401618" cy="612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B1DF9-259E-964F-A566-9FD3C42F7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127"/>
          <a:stretch/>
        </p:blipFill>
        <p:spPr>
          <a:xfrm>
            <a:off x="442233" y="17893"/>
            <a:ext cx="594082" cy="68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7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25" y="1825625"/>
            <a:ext cx="11429719" cy="4351338"/>
          </a:xfrm>
        </p:spPr>
        <p:txBody>
          <a:bodyPr>
            <a:normAutofit/>
          </a:bodyPr>
          <a:lstStyle/>
          <a:p>
            <a:r>
              <a:rPr lang="en-US" sz="2800" dirty="0"/>
              <a:t>Symptomatic meningitis: WHO (2018), SA HIV Clinicians Soc. (2019)</a:t>
            </a:r>
          </a:p>
          <a:p>
            <a:pPr marL="0" indent="0">
              <a:buNone/>
            </a:pPr>
            <a:r>
              <a:rPr lang="en-US" sz="2400" dirty="0"/>
              <a:t>Preferred: A short course (1 week) induction with </a:t>
            </a:r>
            <a:r>
              <a:rPr lang="en-US" sz="2400" dirty="0" err="1"/>
              <a:t>AmB</a:t>
            </a:r>
            <a:r>
              <a:rPr lang="en-US" sz="2400" dirty="0"/>
              <a:t> + 5FC</a:t>
            </a:r>
          </a:p>
          <a:p>
            <a:pPr marL="0" indent="0">
              <a:buNone/>
            </a:pPr>
            <a:r>
              <a:rPr lang="en-US" sz="2400" dirty="0"/>
              <a:t>Alternative: 2 weeks fluconazole 1200 mg/d + 5FC</a:t>
            </a:r>
          </a:p>
          <a:p>
            <a:pPr marL="0" indent="0">
              <a:buNone/>
            </a:pPr>
            <a:r>
              <a:rPr lang="en-US" sz="2400" dirty="0"/>
              <a:t>   both followed by fluconazole consolidation and maintenance and ART at 4-6 </a:t>
            </a:r>
            <a:r>
              <a:rPr lang="en-US" sz="2400" dirty="0" err="1"/>
              <a:t>wks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800" dirty="0"/>
              <a:t>Early infection - Asymptomatic </a:t>
            </a:r>
            <a:r>
              <a:rPr lang="en-US" sz="2800" dirty="0" err="1"/>
              <a:t>CrAg</a:t>
            </a:r>
            <a:r>
              <a:rPr lang="en-US" sz="2800" dirty="0"/>
              <a:t>-positive cases identified during screening:</a:t>
            </a:r>
          </a:p>
          <a:p>
            <a:pPr marL="0" indent="0">
              <a:buNone/>
            </a:pPr>
            <a:r>
              <a:rPr lang="en-US" sz="2400" dirty="0"/>
              <a:t>Recommend LP; if LP declined (majority of cases), or CSF </a:t>
            </a:r>
            <a:r>
              <a:rPr lang="en-US" sz="2400" dirty="0" err="1"/>
              <a:t>CrAg</a:t>
            </a:r>
            <a:r>
              <a:rPr lang="en-US" sz="2400" dirty="0"/>
              <a:t> negative:      fluconazole 1200 mg/d 2 weeks, followed by fluconazole consolidation/maintenance and ART at 2 </a:t>
            </a:r>
            <a:r>
              <a:rPr lang="en-US" sz="2400" dirty="0" err="1"/>
              <a:t>wks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28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02257" y="6224551"/>
            <a:ext cx="10375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 </a:t>
            </a:r>
            <a:r>
              <a:rPr lang="en-US" sz="1400" dirty="0" err="1"/>
              <a:t>AmB</a:t>
            </a:r>
            <a:r>
              <a:rPr lang="en-US" sz="1400" dirty="0"/>
              <a:t> = amphotericin B </a:t>
            </a:r>
            <a:r>
              <a:rPr lang="en-US" sz="1400" dirty="0" err="1"/>
              <a:t>deoxycholate</a:t>
            </a:r>
            <a:r>
              <a:rPr lang="en-US" sz="1400" dirty="0"/>
              <a:t>; 5FC = </a:t>
            </a:r>
            <a:r>
              <a:rPr lang="en-US" sz="1400" dirty="0" err="1"/>
              <a:t>flucytosine</a:t>
            </a:r>
            <a:r>
              <a:rPr lang="en-US" sz="1400" dirty="0"/>
              <a:t>. ART antiretroviral treatment, </a:t>
            </a:r>
            <a:r>
              <a:rPr lang="en-US" sz="1400" dirty="0" err="1"/>
              <a:t>CrAg</a:t>
            </a:r>
            <a:r>
              <a:rPr lang="en-US" sz="1400" dirty="0"/>
              <a:t> = </a:t>
            </a:r>
            <a:r>
              <a:rPr lang="en-US" sz="1400" dirty="0" err="1"/>
              <a:t>cryptococcal</a:t>
            </a:r>
            <a:r>
              <a:rPr lang="en-US" sz="1400" dirty="0"/>
              <a:t> antigen, CSF = cerebrospinal fluid. </a:t>
            </a:r>
          </a:p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</p:spTree>
    <p:extLst>
      <p:ext uri="{BB962C8B-B14F-4D97-AF65-F5344CB8AC3E}">
        <p14:creationId xmlns:p14="http://schemas.microsoft.com/office/powerpoint/2010/main" val="4124425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90" y="1406267"/>
            <a:ext cx="11429719" cy="2104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Both based RCT mortality benefit data:</a:t>
            </a:r>
          </a:p>
          <a:p>
            <a:pPr marL="0" indent="0">
              <a:buNone/>
            </a:pPr>
            <a:r>
              <a:rPr lang="en-US" sz="2400" dirty="0"/>
              <a:t>Symptomatic meningitis -  ACTA</a:t>
            </a:r>
          </a:p>
          <a:p>
            <a:pPr marL="0" indent="0">
              <a:buNone/>
            </a:pPr>
            <a:r>
              <a:rPr lang="en-US" sz="2400" dirty="0"/>
              <a:t>Molloy et al. NEJM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2018 </a:t>
            </a:r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378:1004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long term </a:t>
            </a:r>
            <a:r>
              <a:rPr lang="en-US" sz="2400" dirty="0"/>
              <a:t>follow-up data </a:t>
            </a:r>
            <a:r>
              <a:rPr lang="en-US" sz="2400" dirty="0">
                <a:solidFill>
                  <a:srgbClr val="000000"/>
                </a:solidFill>
              </a:rPr>
              <a:t>CID </a:t>
            </a:r>
            <a:r>
              <a:rPr lang="is-IS" sz="2400" dirty="0">
                <a:solidFill>
                  <a:srgbClr val="000000"/>
                </a:solidFill>
              </a:rPr>
              <a:t>2020;70:521 </a:t>
            </a:r>
            <a:r>
              <a:rPr lang="is-IS" sz="2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Current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29</a:t>
            </a:fld>
            <a:endParaRPr lang="en-US" sz="1400" dirty="0"/>
          </a:p>
        </p:txBody>
      </p:sp>
      <p:pic>
        <p:nvPicPr>
          <p:cNvPr id="6" name="Picture 5" descr="H:\ACTA\LTFU\graphs\graph1_1yr_JA_141118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06" y="323505"/>
            <a:ext cx="5818195" cy="331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5" y="3426753"/>
            <a:ext cx="5809064" cy="343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60581" y="4134019"/>
            <a:ext cx="60314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Screening </a:t>
            </a:r>
            <a:r>
              <a:rPr lang="mr-IN" sz="2400" dirty="0">
                <a:latin typeface="Arial"/>
                <a:cs typeface="Arial"/>
              </a:rPr>
              <a:t>–</a:t>
            </a:r>
            <a:r>
              <a:rPr lang="en-US" sz="2400" dirty="0">
                <a:latin typeface="Arial"/>
                <a:cs typeface="Arial"/>
              </a:rPr>
              <a:t> REMSTART</a:t>
            </a:r>
          </a:p>
          <a:p>
            <a:r>
              <a:rPr lang="en-GB" sz="2400" dirty="0" err="1">
                <a:latin typeface="Arial"/>
                <a:cs typeface="Arial"/>
              </a:rPr>
              <a:t>Mfinanga</a:t>
            </a:r>
            <a:r>
              <a:rPr lang="en-GB" sz="2400" dirty="0">
                <a:latin typeface="Arial"/>
                <a:cs typeface="Arial"/>
              </a:rPr>
              <a:t>, et al. </a:t>
            </a:r>
            <a:r>
              <a:rPr lang="en-GB" sz="2400" i="1" dirty="0">
                <a:latin typeface="Arial"/>
                <a:cs typeface="Arial"/>
              </a:rPr>
              <a:t>Lancet </a:t>
            </a:r>
            <a:r>
              <a:rPr lang="en-US" sz="2400" dirty="0">
                <a:latin typeface="Arial"/>
                <a:cs typeface="Arial"/>
              </a:rPr>
              <a:t>2015 385:2173-82</a:t>
            </a:r>
          </a:p>
          <a:p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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>
                <a:latin typeface="Arial"/>
                <a:cs typeface="Arial"/>
              </a:rPr>
              <a:t>Approx</a:t>
            </a:r>
            <a:r>
              <a:rPr lang="en-US" sz="2400" dirty="0">
                <a:latin typeface="Arial"/>
                <a:cs typeface="Arial"/>
              </a:rPr>
              <a:t> half mortality benefit due screening</a:t>
            </a:r>
            <a:r>
              <a:rPr lang="en-GB" sz="2400" dirty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21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1163E2-41FE-40FE-8D88-8764D608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6b: Moderators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4CE9F-558A-4CE0-BB33-CFB127011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38522-2C24-4733-874D-DA5D0E880598}"/>
              </a:ext>
            </a:extLst>
          </p:cNvPr>
          <p:cNvSpPr txBox="1"/>
          <p:nvPr/>
        </p:nvSpPr>
        <p:spPr>
          <a:xfrm>
            <a:off x="7577137" y="4739952"/>
            <a:ext cx="2066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Amir </a:t>
            </a:r>
            <a:r>
              <a:rPr lang="en-US" dirty="0" err="1"/>
              <a:t>Shroufi</a:t>
            </a:r>
            <a:endParaRPr lang="en-US" dirty="0"/>
          </a:p>
          <a:p>
            <a:pPr algn="ctr"/>
            <a:r>
              <a:rPr lang="en-US" sz="1400" dirty="0"/>
              <a:t>Medical Advisor </a:t>
            </a:r>
          </a:p>
          <a:p>
            <a:pPr algn="ctr"/>
            <a:r>
              <a:rPr lang="en-US" sz="1400" dirty="0"/>
              <a:t>CDC Foundation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718C8C2-65DD-4C88-8ACE-EBF790A652B9}"/>
              </a:ext>
            </a:extLst>
          </p:cNvPr>
          <p:cNvSpPr txBox="1">
            <a:spLocks/>
          </p:cNvSpPr>
          <p:nvPr/>
        </p:nvSpPr>
        <p:spPr>
          <a:xfrm>
            <a:off x="381000" y="6356349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6D957-7E4D-4015-94B9-CD55586D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51" y="1727827"/>
            <a:ext cx="2884023" cy="2884023"/>
          </a:xfrm>
          <a:prstGeom prst="rect">
            <a:avLst/>
          </a:prstGeom>
        </p:spPr>
      </p:pic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472D5ED-48E8-4F1E-890B-C408F3E5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78" y="1716861"/>
            <a:ext cx="2884022" cy="2884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135CAC-375D-4654-AD63-EC13547749FB}"/>
              </a:ext>
            </a:extLst>
          </p:cNvPr>
          <p:cNvSpPr txBox="1"/>
          <p:nvPr/>
        </p:nvSpPr>
        <p:spPr>
          <a:xfrm>
            <a:off x="3092499" y="4739952"/>
            <a:ext cx="20669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Richard </a:t>
            </a:r>
            <a:r>
              <a:rPr lang="en-US" dirty="0" err="1"/>
              <a:t>Borain</a:t>
            </a:r>
            <a:endParaRPr lang="en-US" dirty="0"/>
          </a:p>
          <a:p>
            <a:pPr algn="ctr"/>
            <a:r>
              <a:rPr lang="en-US" sz="1400" dirty="0"/>
              <a:t>Associate Director</a:t>
            </a:r>
          </a:p>
          <a:p>
            <a:pPr algn="ctr"/>
            <a:r>
              <a:rPr lang="en-US" sz="1400" dirty="0"/>
              <a:t>Global HIV Access Program,</a:t>
            </a:r>
          </a:p>
          <a:p>
            <a:pPr algn="ctr"/>
            <a:r>
              <a:rPr lang="en-US" sz="1400" dirty="0"/>
              <a:t>CHAI</a:t>
            </a:r>
          </a:p>
        </p:txBody>
      </p:sp>
    </p:spTree>
    <p:extLst>
      <p:ext uri="{BB962C8B-B14F-4D97-AF65-F5344CB8AC3E}">
        <p14:creationId xmlns:p14="http://schemas.microsoft.com/office/powerpoint/2010/main" val="1695268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future? </a:t>
            </a:r>
            <a:r>
              <a:rPr lang="en-US" sz="3200" dirty="0" err="1"/>
              <a:t>Optimising</a:t>
            </a:r>
            <a:r>
              <a:rPr lang="en-US" sz="3200" dirty="0"/>
              <a:t> use of Liposomal Amphotericin B: The AMBITION-CM trial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30</a:t>
            </a:fld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44" y="3500559"/>
            <a:ext cx="9144000" cy="335744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86" y="13694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>
                <a:solidFill>
                  <a:srgbClr val="000000"/>
                </a:solidFill>
              </a:rPr>
              <a:t>Liposomal amphotericin (L-</a:t>
            </a:r>
            <a:r>
              <a:rPr lang="en-AU" sz="2000" dirty="0" err="1">
                <a:solidFill>
                  <a:srgbClr val="000000"/>
                </a:solidFill>
              </a:rPr>
              <a:t>AmB</a:t>
            </a:r>
            <a:r>
              <a:rPr lang="en-AU" sz="2000" dirty="0">
                <a:solidFill>
                  <a:srgbClr val="000000"/>
                </a:solidFill>
              </a:rPr>
              <a:t>, </a:t>
            </a:r>
            <a:r>
              <a:rPr lang="en-AU" sz="2000" dirty="0" err="1">
                <a:solidFill>
                  <a:srgbClr val="000000"/>
                </a:solidFill>
              </a:rPr>
              <a:t>Ambisome</a:t>
            </a:r>
            <a:r>
              <a:rPr lang="en-AU" sz="2000" dirty="0">
                <a:solidFill>
                  <a:srgbClr val="000000"/>
                </a:solidFill>
              </a:rPr>
              <a:t>) – in prior trials, no more effective but less toxic (renal impairment, anaemia) than conventional amphotericin B </a:t>
            </a:r>
            <a:r>
              <a:rPr lang="en-AU" sz="2000" dirty="0" err="1">
                <a:solidFill>
                  <a:srgbClr val="000000"/>
                </a:solidFill>
              </a:rPr>
              <a:t>deoxycholate</a:t>
            </a:r>
            <a:r>
              <a:rPr lang="en-AU" sz="2000" dirty="0">
                <a:solidFill>
                  <a:srgbClr val="000000"/>
                </a:solidFill>
              </a:rPr>
              <a:t>; even longer half life; excellent brain levels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000000"/>
                </a:solidFill>
              </a:rPr>
              <a:t>Even better suited than conventional </a:t>
            </a:r>
            <a:r>
              <a:rPr lang="en-AU" sz="2000" dirty="0" err="1">
                <a:solidFill>
                  <a:srgbClr val="000000"/>
                </a:solidFill>
              </a:rPr>
              <a:t>AmB</a:t>
            </a:r>
            <a:r>
              <a:rPr lang="en-AU" sz="2000" dirty="0">
                <a:solidFill>
                  <a:srgbClr val="000000"/>
                </a:solidFill>
              </a:rPr>
              <a:t> to short course high dose induction treatment (as used in ACTA) – aimed at loading brain compartment</a:t>
            </a:r>
          </a:p>
          <a:p>
            <a:pPr marL="0" indent="0">
              <a:buNone/>
            </a:pPr>
            <a:r>
              <a:rPr lang="en-AU" sz="2000" u="sng" dirty="0">
                <a:solidFill>
                  <a:srgbClr val="000000"/>
                </a:solidFill>
              </a:rPr>
              <a:t>IF</a:t>
            </a:r>
            <a:r>
              <a:rPr lang="en-AU" sz="2000" dirty="0">
                <a:solidFill>
                  <a:srgbClr val="000000"/>
                </a:solidFill>
              </a:rPr>
              <a:t> one / few doses effective, could be cost effective due shorter admission, less monitoring; and feasible to implement</a:t>
            </a: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068566"/>
            <a:ext cx="27894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Phase</a:t>
            </a:r>
            <a:r>
              <a:rPr lang="pt-BR" dirty="0"/>
              <a:t> II RCT</a:t>
            </a:r>
          </a:p>
          <a:p>
            <a:r>
              <a:rPr lang="pt-BR" dirty="0"/>
              <a:t>Single 10 mg/kg/</a:t>
            </a:r>
            <a:r>
              <a:rPr lang="pt-BR" dirty="0" err="1"/>
              <a:t>d</a:t>
            </a:r>
            <a:r>
              <a:rPr lang="pt-BR" dirty="0"/>
              <a:t> dose:</a:t>
            </a:r>
          </a:p>
          <a:p>
            <a:r>
              <a:rPr lang="pt-BR" dirty="0"/>
              <a:t>Safe, </a:t>
            </a:r>
            <a:r>
              <a:rPr lang="pt-BR" dirty="0" err="1"/>
              <a:t>safer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Deoxy</a:t>
            </a:r>
            <a:r>
              <a:rPr lang="pt-BR" dirty="0"/>
              <a:t> </a:t>
            </a:r>
            <a:r>
              <a:rPr lang="pt-BR" dirty="0" err="1"/>
              <a:t>AmB</a:t>
            </a:r>
            <a:endParaRPr lang="pt-BR" dirty="0"/>
          </a:p>
          <a:p>
            <a:r>
              <a:rPr lang="pt-BR" dirty="0"/>
              <a:t>As </a:t>
            </a:r>
            <a:r>
              <a:rPr lang="pt-BR" dirty="0" err="1"/>
              <a:t>rapid</a:t>
            </a:r>
            <a:r>
              <a:rPr lang="pt-BR" dirty="0"/>
              <a:t> </a:t>
            </a:r>
            <a:r>
              <a:rPr lang="pt-BR" dirty="0" err="1"/>
              <a:t>clearance</a:t>
            </a:r>
            <a:r>
              <a:rPr lang="pt-BR" dirty="0"/>
              <a:t> as </a:t>
            </a:r>
            <a:r>
              <a:rPr lang="pt-BR" dirty="0" err="1"/>
              <a:t>daily</a:t>
            </a:r>
            <a:endParaRPr lang="pt-BR" dirty="0"/>
          </a:p>
          <a:p>
            <a:r>
              <a:rPr lang="pt-BR" dirty="0" err="1"/>
              <a:t>dosing</a:t>
            </a:r>
            <a:r>
              <a:rPr lang="pt-BR" dirty="0"/>
              <a:t> for 2 </a:t>
            </a:r>
            <a:r>
              <a:rPr lang="pt-BR" dirty="0" err="1"/>
              <a:t>weeks</a:t>
            </a:r>
            <a:endParaRPr lang="pt-BR" dirty="0"/>
          </a:p>
          <a:p>
            <a:endParaRPr lang="pt-BR" i="1" u="sng" dirty="0"/>
          </a:p>
          <a:p>
            <a:r>
              <a:rPr lang="pt-BR" i="1" dirty="0" err="1"/>
              <a:t>Jarvis</a:t>
            </a:r>
            <a:r>
              <a:rPr lang="pt-BR" i="1" dirty="0"/>
              <a:t> et al </a:t>
            </a:r>
            <a:r>
              <a:rPr lang="pt-BR" i="1" dirty="0" err="1"/>
              <a:t>Clin</a:t>
            </a:r>
            <a:r>
              <a:rPr lang="pt-BR" i="1" dirty="0"/>
              <a:t> </a:t>
            </a:r>
            <a:r>
              <a:rPr lang="pt-BR" i="1" dirty="0" err="1"/>
              <a:t>Infect</a:t>
            </a:r>
            <a:r>
              <a:rPr lang="pt-BR" i="1" dirty="0"/>
              <a:t> </a:t>
            </a:r>
            <a:r>
              <a:rPr lang="pt-BR" i="1" dirty="0" err="1"/>
              <a:t>Dis</a:t>
            </a:r>
            <a:r>
              <a:rPr lang="pt-BR" dirty="0"/>
              <a:t>. </a:t>
            </a:r>
          </a:p>
          <a:p>
            <a:r>
              <a:rPr lang="pt-BR" dirty="0"/>
              <a:t>2019 Jan 18;68:393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03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29" y="402167"/>
            <a:ext cx="10512425" cy="761999"/>
          </a:xfrm>
        </p:spPr>
        <p:txBody>
          <a:bodyPr>
            <a:noAutofit/>
          </a:bodyPr>
          <a:lstStyle/>
          <a:p>
            <a:r>
              <a:rPr lang="en-US" sz="3200" dirty="0"/>
              <a:t>The AMBITION-CM trial: Phase-III study </a:t>
            </a:r>
            <a:r>
              <a:rPr lang="mr-IN" sz="3200" dirty="0"/>
              <a:t>–</a:t>
            </a:r>
            <a:r>
              <a:rPr lang="en-US" sz="3200" dirty="0"/>
              <a:t> clinical endpoint non-inferiority trial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941" y="1394285"/>
            <a:ext cx="8238782" cy="435133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Liposomal-</a:t>
            </a:r>
            <a:r>
              <a:rPr lang="en-US" sz="2200" b="1" dirty="0" err="1">
                <a:solidFill>
                  <a:srgbClr val="FF0000"/>
                </a:solidFill>
              </a:rPr>
              <a:t>AmB</a:t>
            </a:r>
            <a:r>
              <a:rPr lang="en-US" sz="2200" b="1" dirty="0">
                <a:solidFill>
                  <a:srgbClr val="FF0000"/>
                </a:solidFill>
              </a:rPr>
              <a:t> 10 mg/kg day 1 (single dose) plus 5FC plus fluconazole (for initial 2 weeks)</a:t>
            </a:r>
            <a:r>
              <a:rPr lang="en-GB" sz="2200" b="1" dirty="0">
                <a:solidFill>
                  <a:srgbClr val="FF0000"/>
                </a:solidFill>
              </a:rPr>
              <a:t> </a:t>
            </a:r>
            <a:r>
              <a:rPr lang="en-GB" sz="2200" b="1" dirty="0" err="1">
                <a:solidFill>
                  <a:srgbClr val="000000"/>
                </a:solidFill>
              </a:rPr>
              <a:t>vs</a:t>
            </a:r>
            <a:endParaRPr lang="en-US" sz="2200" i="1" dirty="0">
              <a:solidFill>
                <a:srgbClr val="000000"/>
              </a:solidFill>
            </a:endParaRPr>
          </a:p>
          <a:p>
            <a:pPr algn="just"/>
            <a:r>
              <a:rPr lang="en-US" sz="2200" dirty="0"/>
              <a:t>Amphotericin B </a:t>
            </a:r>
            <a:r>
              <a:rPr lang="en-US" sz="2200" dirty="0" err="1"/>
              <a:t>deoxycholate</a:t>
            </a:r>
            <a:r>
              <a:rPr lang="en-US" sz="2200" dirty="0"/>
              <a:t> 1.0 mg/kg/d 7 days </a:t>
            </a:r>
            <a:r>
              <a:rPr lang="en-GB" sz="2200" dirty="0"/>
              <a:t>plus 5FC </a:t>
            </a:r>
            <a:r>
              <a:rPr lang="en-US" sz="2200" dirty="0"/>
              <a:t>(</a:t>
            </a:r>
            <a:r>
              <a:rPr lang="en-US" sz="2200" i="1" dirty="0"/>
              <a:t>“control arm” new WHO standard </a:t>
            </a:r>
            <a:r>
              <a:rPr lang="mr-IN" sz="2200" i="1" dirty="0"/>
              <a:t>–</a:t>
            </a:r>
            <a:r>
              <a:rPr lang="en-US" sz="2200" i="1" dirty="0"/>
              <a:t> from ACTA</a:t>
            </a:r>
            <a:r>
              <a:rPr lang="en-US" sz="2200" dirty="0"/>
              <a:t>)</a:t>
            </a:r>
            <a:r>
              <a:rPr lang="en-GB" sz="2200" dirty="0"/>
              <a:t> </a:t>
            </a:r>
          </a:p>
          <a:p>
            <a:pPr algn="just"/>
            <a:r>
              <a:rPr lang="en-GB" sz="2200" dirty="0"/>
              <a:t>All patients fluconazole 800 mg/d to 10 weeks, 200 mg/d thereafter. ART initiated 4-6 weeks</a:t>
            </a:r>
          </a:p>
          <a:p>
            <a:pPr algn="just"/>
            <a:r>
              <a:rPr lang="en-GB" sz="2200" dirty="0"/>
              <a:t>Endpoints: </a:t>
            </a:r>
            <a:r>
              <a:rPr lang="en-GB" sz="2200" i="1" dirty="0"/>
              <a:t>Primary: </a:t>
            </a:r>
            <a:r>
              <a:rPr lang="en-GB" sz="2200" dirty="0"/>
              <a:t>All-cause mortality within 10 weeks </a:t>
            </a:r>
          </a:p>
          <a:p>
            <a:pPr algn="just"/>
            <a:r>
              <a:rPr lang="en-GB" sz="2200" i="1" dirty="0"/>
              <a:t>Secondary: </a:t>
            </a:r>
            <a:r>
              <a:rPr lang="en-GB" sz="2200" dirty="0"/>
              <a:t>Early Fungicidal Activity (EFA); 2-week mortality; tolerability and adverse events; </a:t>
            </a:r>
            <a:r>
              <a:rPr lang="en-GB" sz="2200" dirty="0">
                <a:solidFill>
                  <a:srgbClr val="FF0000"/>
                </a:solidFill>
              </a:rPr>
              <a:t>cost-effectiveness</a:t>
            </a:r>
          </a:p>
          <a:p>
            <a:pPr algn="just"/>
            <a:endParaRPr lang="en-AU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50800" y="1628800"/>
            <a:ext cx="8409632" cy="5256584"/>
            <a:chOff x="50800" y="699542"/>
            <a:chExt cx="9034272" cy="44644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5" b="11493"/>
            <a:stretch/>
          </p:blipFill>
          <p:spPr>
            <a:xfrm>
              <a:off x="50800" y="3795886"/>
              <a:ext cx="9034272" cy="1368152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467544" y="699542"/>
              <a:ext cx="2621814" cy="2906549"/>
              <a:chOff x="467544" y="699542"/>
              <a:chExt cx="2621814" cy="2906549"/>
            </a:xfrm>
          </p:grpSpPr>
          <p:pic>
            <p:nvPicPr>
              <p:cNvPr id="13" name="Picture 12" descr="AfricaMap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699542"/>
                <a:ext cx="2621814" cy="2888851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1778451" y="3498079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79712" y="3111810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141730" y="3003798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141730" y="2733768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087724" y="2571750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195736" y="2247714"/>
                <a:ext cx="108012" cy="10801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8314701" y="4996348"/>
            <a:ext cx="3773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&gt;650 of target of 850 participants already enrolled</a:t>
            </a:r>
          </a:p>
          <a:p>
            <a:endParaRPr lang="en-US" sz="2000" dirty="0"/>
          </a:p>
          <a:p>
            <a:r>
              <a:rPr lang="en-US" sz="2000" dirty="0"/>
              <a:t>Results expected early 2021</a:t>
            </a:r>
          </a:p>
        </p:txBody>
      </p:sp>
    </p:spTree>
    <p:extLst>
      <p:ext uri="{BB962C8B-B14F-4D97-AF65-F5344CB8AC3E}">
        <p14:creationId xmlns:p14="http://schemas.microsoft.com/office/powerpoint/2010/main" val="1286300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79" y="1466175"/>
            <a:ext cx="11765182" cy="4740322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Access to 5FC is increasing and costs of 5FC are coming down: </a:t>
            </a:r>
          </a:p>
          <a:p>
            <a:pPr marL="0" indent="0">
              <a:buNone/>
            </a:pPr>
            <a:r>
              <a:rPr lang="en-US" sz="4400" dirty="0"/>
              <a:t>UNITAID AHD </a:t>
            </a:r>
            <a:r>
              <a:rPr lang="en-US" sz="4400" dirty="0" err="1"/>
              <a:t>programme</a:t>
            </a:r>
            <a:r>
              <a:rPr lang="en-US" sz="4400" dirty="0"/>
              <a:t> (launched Jan 2019)</a:t>
            </a:r>
          </a:p>
          <a:p>
            <a:pPr marL="0" indent="0">
              <a:buNone/>
            </a:pPr>
            <a:r>
              <a:rPr lang="en-US" sz="4400" dirty="0"/>
              <a:t>South African access </a:t>
            </a:r>
            <a:r>
              <a:rPr lang="en-US" sz="4400" dirty="0" err="1"/>
              <a:t>programme</a:t>
            </a:r>
            <a:r>
              <a:rPr lang="en-US" sz="4400" dirty="0"/>
              <a:t>, 5FC in routine use from May 2019: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3600" dirty="0"/>
              <a:t>24% in-hospital mortality first 335 patients, with 1 week AmB+5FC regimen, compared with 35% from long term surveillance data in South Africa</a:t>
            </a:r>
            <a:r>
              <a:rPr lang="en-GB" sz="3600" dirty="0"/>
              <a:t>. </a:t>
            </a:r>
            <a:r>
              <a:rPr lang="en-GB" sz="3600" i="1" dirty="0" err="1"/>
              <a:t>Govender</a:t>
            </a:r>
            <a:r>
              <a:rPr lang="en-GB" sz="3600" i="1" dirty="0"/>
              <a:t> N et al ICASA Dec2019</a:t>
            </a:r>
            <a:endParaRPr lang="en-US" sz="3600" i="1" dirty="0"/>
          </a:p>
          <a:p>
            <a:pPr marL="457200" lvl="1" indent="0">
              <a:buNone/>
            </a:pPr>
            <a:endParaRPr lang="en-US" sz="3600" dirty="0"/>
          </a:p>
          <a:p>
            <a:r>
              <a:rPr lang="en-US" sz="4400" dirty="0"/>
              <a:t>Major (</a:t>
            </a:r>
            <a:r>
              <a:rPr lang="en-US" sz="4400" dirty="0" err="1"/>
              <a:t>Mylan</a:t>
            </a:r>
            <a:r>
              <a:rPr lang="en-US" sz="4400" dirty="0"/>
              <a:t>) and multiple manufacturers committed</a:t>
            </a:r>
          </a:p>
          <a:p>
            <a:endParaRPr lang="en-US" sz="4400" dirty="0"/>
          </a:p>
          <a:p>
            <a:pPr>
              <a:lnSpc>
                <a:spcPct val="120000"/>
              </a:lnSpc>
            </a:pPr>
            <a:r>
              <a:rPr lang="en-US" sz="4400" dirty="0"/>
              <a:t>Funding secured for development of easier to use modified release formulation that could be given twice rather than 4 x daily (EDCTP </a:t>
            </a:r>
            <a:r>
              <a:rPr lang="mr-IN" sz="4400" dirty="0"/>
              <a:t>–</a:t>
            </a:r>
            <a:r>
              <a:rPr lang="en-US" sz="4400" dirty="0"/>
              <a:t> </a:t>
            </a:r>
            <a:r>
              <a:rPr lang="en-US" sz="4400" dirty="0" err="1"/>
              <a:t>DNDi</a:t>
            </a:r>
            <a:r>
              <a:rPr lang="en-US" sz="4400" dirty="0"/>
              <a:t> and partners)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In fact, progress since release of ACTA results showing that 5FC is an essential part of best treatment has been rapid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Wide access to </a:t>
            </a:r>
            <a:r>
              <a:rPr lang="en-US" dirty="0" err="1"/>
              <a:t>Flucytosine</a:t>
            </a:r>
            <a:r>
              <a:rPr lang="en-US" dirty="0"/>
              <a:t>, and Modified-Release </a:t>
            </a:r>
            <a:r>
              <a:rPr lang="en-US" dirty="0" err="1"/>
              <a:t>Flucytosine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32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14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</p:spTree>
    <p:extLst>
      <p:ext uri="{BB962C8B-B14F-4D97-AF65-F5344CB8AC3E}">
        <p14:creationId xmlns:p14="http://schemas.microsoft.com/office/powerpoint/2010/main" val="2874580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49D2B-4DA9-48CB-BBE0-0F80CBC6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171" y="1394284"/>
            <a:ext cx="7296790" cy="4979957"/>
          </a:xfrm>
        </p:spPr>
        <p:txBody>
          <a:bodyPr/>
          <a:lstStyle/>
          <a:p>
            <a:pPr marL="742950" lvl="1" indent="-285750">
              <a:spcBef>
                <a:spcPts val="168"/>
              </a:spcBef>
              <a:buFontTx/>
              <a:buChar char="•"/>
              <a:defRPr/>
            </a:pPr>
            <a:r>
              <a:rPr lang="en-GB" dirty="0">
                <a:latin typeface="Times New Roman" charset="0"/>
                <a:cs typeface="Arial" charset="0"/>
              </a:rPr>
              <a:t>Those testing </a:t>
            </a:r>
            <a:r>
              <a:rPr lang="en-GB" dirty="0" err="1">
                <a:latin typeface="Times New Roman" charset="0"/>
                <a:cs typeface="Arial" charset="0"/>
              </a:rPr>
              <a:t>CrAg</a:t>
            </a:r>
            <a:r>
              <a:rPr lang="en-GB" dirty="0">
                <a:latin typeface="Times New Roman" charset="0"/>
                <a:cs typeface="Arial" charset="0"/>
              </a:rPr>
              <a:t> positive have continued high mortality, despite fluconazole</a:t>
            </a:r>
          </a:p>
          <a:p>
            <a:pPr marL="742950" lvl="1" indent="-285750">
              <a:spcBef>
                <a:spcPts val="168"/>
              </a:spcBef>
              <a:buFontTx/>
              <a:buChar char="•"/>
              <a:defRPr/>
            </a:pPr>
            <a:r>
              <a:rPr lang="en-GB" dirty="0">
                <a:latin typeface="Times New Roman" charset="0"/>
                <a:cs typeface="Arial" charset="0"/>
              </a:rPr>
              <a:t>And a significant proportion 30-40% </a:t>
            </a:r>
            <a:r>
              <a:rPr lang="en-GB" dirty="0" err="1">
                <a:latin typeface="Times New Roman" charset="0"/>
                <a:cs typeface="Arial" charset="0"/>
              </a:rPr>
              <a:t>CrAg</a:t>
            </a:r>
            <a:r>
              <a:rPr lang="en-GB" dirty="0">
                <a:latin typeface="Times New Roman" charset="0"/>
                <a:cs typeface="Arial" charset="0"/>
              </a:rPr>
              <a:t> positives have subclinical CM (defined by +</a:t>
            </a:r>
            <a:r>
              <a:rPr lang="en-GB" dirty="0" err="1">
                <a:latin typeface="Times New Roman" charset="0"/>
                <a:cs typeface="Arial" charset="0"/>
              </a:rPr>
              <a:t>ve</a:t>
            </a:r>
            <a:r>
              <a:rPr lang="en-GB" dirty="0">
                <a:latin typeface="Times New Roman" charset="0"/>
                <a:cs typeface="Arial" charset="0"/>
              </a:rPr>
              <a:t> CSF </a:t>
            </a:r>
            <a:r>
              <a:rPr lang="en-GB" dirty="0" err="1">
                <a:latin typeface="Times New Roman" charset="0"/>
                <a:cs typeface="Arial" charset="0"/>
              </a:rPr>
              <a:t>CrAg</a:t>
            </a:r>
            <a:r>
              <a:rPr lang="en-GB" dirty="0">
                <a:latin typeface="Times New Roman" charset="0"/>
                <a:cs typeface="Arial" charset="0"/>
              </a:rPr>
              <a:t>) if they agree to LP</a:t>
            </a:r>
          </a:p>
          <a:p>
            <a:pPr marL="742950" lvl="1" indent="-285750">
              <a:spcBef>
                <a:spcPts val="168"/>
              </a:spcBef>
              <a:buFontTx/>
              <a:buChar char="•"/>
              <a:defRPr/>
            </a:pPr>
            <a:r>
              <a:rPr lang="en-GB" dirty="0">
                <a:latin typeface="Times New Roman" charset="0"/>
                <a:cs typeface="Arial" charset="0"/>
              </a:rPr>
              <a:t>A high </a:t>
            </a:r>
            <a:r>
              <a:rPr lang="en-GB" dirty="0" err="1">
                <a:latin typeface="Times New Roman" charset="0"/>
                <a:cs typeface="Arial" charset="0"/>
              </a:rPr>
              <a:t>CrAg</a:t>
            </a:r>
            <a:r>
              <a:rPr lang="en-GB" dirty="0">
                <a:latin typeface="Times New Roman" charset="0"/>
                <a:cs typeface="Arial" charset="0"/>
              </a:rPr>
              <a:t> titre predicts subclinical CM; and a high titre and subclinical CM are both associated with higher mortality</a:t>
            </a:r>
          </a:p>
          <a:p>
            <a:pPr marL="457200" lvl="1" indent="0">
              <a:spcBef>
                <a:spcPts val="168"/>
              </a:spcBef>
              <a:buNone/>
              <a:defRPr/>
            </a:pPr>
            <a:endParaRPr lang="en-GB" dirty="0">
              <a:latin typeface="Times New Roman" charset="0"/>
              <a:cs typeface="Arial" charset="0"/>
            </a:endParaRPr>
          </a:p>
          <a:p>
            <a:pPr marL="457200" lvl="1" indent="0">
              <a:spcBef>
                <a:spcPts val="168"/>
              </a:spcBef>
              <a:buNone/>
              <a:defRPr/>
            </a:pPr>
            <a:r>
              <a:rPr lang="en-GB" i="1" u="sng" dirty="0">
                <a:latin typeface="Times New Roman" charset="0"/>
                <a:cs typeface="Arial" charset="0"/>
              </a:rPr>
              <a:t>We need to study more effective antifungal therapy for those who are </a:t>
            </a:r>
            <a:r>
              <a:rPr lang="en-GB" i="1" u="sng" dirty="0" err="1">
                <a:latin typeface="Times New Roman" charset="0"/>
                <a:cs typeface="Arial" charset="0"/>
              </a:rPr>
              <a:t>CrAg+ve</a:t>
            </a:r>
            <a:r>
              <a:rPr lang="en-GB" dirty="0">
                <a:latin typeface="Times New Roman" charset="0"/>
                <a:cs typeface="Arial" charset="0"/>
              </a:rPr>
              <a:t>, in the context of a bundle of diagnostics and ART adherence support for all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future? More effective antifungal treatment for those testing </a:t>
            </a:r>
            <a:r>
              <a:rPr lang="en-US" dirty="0" err="1"/>
              <a:t>CrAg</a:t>
            </a:r>
            <a:r>
              <a:rPr lang="en-US" dirty="0"/>
              <a:t>-positive during screening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33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537" y="1204017"/>
            <a:ext cx="4993358" cy="17919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713" y="3200199"/>
            <a:ext cx="4417464" cy="31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01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84" y="318295"/>
            <a:ext cx="10926524" cy="761999"/>
          </a:xfrm>
        </p:spPr>
        <p:txBody>
          <a:bodyPr>
            <a:normAutofit fontScale="90000"/>
          </a:bodyPr>
          <a:lstStyle/>
          <a:p>
            <a:r>
              <a:rPr lang="en-US" dirty="0"/>
              <a:t>More effective antifungal treatment for those testing </a:t>
            </a:r>
            <a:r>
              <a:rPr lang="en-US" dirty="0" err="1"/>
              <a:t>CrAg</a:t>
            </a:r>
            <a:r>
              <a:rPr lang="en-US" dirty="0"/>
              <a:t>-positive: EFFECT and ACACIA trials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34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5463" y="1490138"/>
            <a:ext cx="11273969" cy="4979955"/>
          </a:xfrm>
        </p:spPr>
        <p:txBody>
          <a:bodyPr>
            <a:normAutofit/>
          </a:bodyPr>
          <a:lstStyle/>
          <a:p>
            <a:r>
              <a:rPr lang="en-US" sz="2800" dirty="0"/>
              <a:t>EFFECT trial </a:t>
            </a:r>
            <a:r>
              <a:rPr lang="mr-IN" sz="2800" dirty="0"/>
              <a:t>–</a:t>
            </a:r>
            <a:r>
              <a:rPr lang="en-US" sz="2800" dirty="0"/>
              <a:t> funded MRC WT DFID Global Health Trials</a:t>
            </a:r>
          </a:p>
          <a:p>
            <a:pPr lvl="1">
              <a:spcBef>
                <a:spcPts val="168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From ACTA we know Fluconazole plus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flucytosine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(2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wks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) is safe and effective and could be sustainable, cost-effective oral option for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CrAg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+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ve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, that may preclude need for LP and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/v Rx</a:t>
            </a:r>
          </a:p>
          <a:p>
            <a:pPr lvl="1">
              <a:spcBef>
                <a:spcPts val="168"/>
              </a:spcBef>
              <a:defRPr/>
            </a:pPr>
            <a:endParaRPr lang="en-GB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spcBef>
                <a:spcPts val="168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South Africa, Tanzania, pragmatic trial, within screening programmes</a:t>
            </a:r>
          </a:p>
          <a:p>
            <a:pPr lvl="1">
              <a:spcBef>
                <a:spcPts val="168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600 asymptomatic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CrAg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positive randomised to: </a:t>
            </a:r>
          </a:p>
          <a:p>
            <a:pPr lvl="1">
              <a:spcBef>
                <a:spcPts val="168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Fluconazole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vs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Fluconazole +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flucytosine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(first 2 </a:t>
            </a:r>
            <a:r>
              <a:rPr lang="en-GB" dirty="0" err="1">
                <a:solidFill>
                  <a:srgbClr val="000000"/>
                </a:solidFill>
                <a:latin typeface="Arial"/>
                <a:cs typeface="Arial"/>
              </a:rPr>
              <a:t>wks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1">
              <a:spcBef>
                <a:spcPts val="168"/>
              </a:spcBef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All participants: ART adherence support, TB diagnostics</a:t>
            </a:r>
          </a:p>
          <a:p>
            <a:pPr lvl="1">
              <a:spcBef>
                <a:spcPts val="168"/>
              </a:spcBef>
              <a:defRPr/>
            </a:pP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/>
              <a:t>ACACIA trial - </a:t>
            </a:r>
            <a:r>
              <a:rPr lang="en-GB" sz="2800" dirty="0"/>
              <a:t>Single Dose iv Liposomal Amphotericin for Asymptomatic </a:t>
            </a:r>
            <a:r>
              <a:rPr lang="en-GB" sz="2800" dirty="0" err="1"/>
              <a:t>Cryptococcal</a:t>
            </a:r>
            <a:r>
              <a:rPr lang="en-GB" sz="2800" dirty="0"/>
              <a:t> </a:t>
            </a:r>
            <a:r>
              <a:rPr lang="en-GB" sz="2800" dirty="0" err="1"/>
              <a:t>Antigenemia</a:t>
            </a:r>
            <a:r>
              <a:rPr lang="en-GB" sz="2800" dirty="0"/>
              <a:t> (ACACIA)</a:t>
            </a:r>
            <a:br>
              <a:rPr lang="en-GB" sz="2800" dirty="0"/>
            </a:br>
            <a:r>
              <a:rPr lang="en-GB" sz="2400" dirty="0"/>
              <a:t>Uganda, enrolling 2019 - 2023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0353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4A1F3B-E4BD-4AF9-8743-983EA9E93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3" y="150552"/>
            <a:ext cx="10512425" cy="761999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Stratified management for those testing </a:t>
            </a:r>
            <a:r>
              <a:rPr lang="en-US" sz="3200" dirty="0" err="1"/>
              <a:t>CrAg</a:t>
            </a:r>
            <a:r>
              <a:rPr lang="en-US" sz="3200" dirty="0"/>
              <a:t>-positive according to </a:t>
            </a:r>
            <a:r>
              <a:rPr lang="en-US" sz="3200" dirty="0" err="1"/>
              <a:t>CrAg</a:t>
            </a:r>
            <a:r>
              <a:rPr lang="en-US" sz="3200" dirty="0"/>
              <a:t> </a:t>
            </a:r>
            <a:r>
              <a:rPr lang="en-US" sz="3200" dirty="0" err="1"/>
              <a:t>titre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0FE07-B2EC-4F4A-BD22-E8B5B07C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z="1400" smtClean="0"/>
              <a:t>35</a:t>
            </a:fld>
            <a:endParaRPr lang="en-US" sz="1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2C3B7-6098-49C1-8219-E5A23FE87739}"/>
              </a:ext>
            </a:extLst>
          </p:cNvPr>
          <p:cNvSpPr txBox="1">
            <a:spLocks/>
          </p:cNvSpPr>
          <p:nvPr/>
        </p:nvSpPr>
        <p:spPr>
          <a:xfrm>
            <a:off x="838200" y="6356349"/>
            <a:ext cx="6235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539" y="1521669"/>
            <a:ext cx="7797427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Semi-quantitative tests are in development:</a:t>
            </a:r>
          </a:p>
          <a:p>
            <a:r>
              <a:rPr lang="en-US" sz="2000" b="1" dirty="0">
                <a:latin typeface="Arial"/>
                <a:cs typeface="Arial"/>
              </a:rPr>
              <a:t>IMMY </a:t>
            </a:r>
            <a:r>
              <a:rPr lang="en-US" sz="2000" b="1" dirty="0" err="1">
                <a:latin typeface="Arial"/>
                <a:cs typeface="Arial"/>
              </a:rPr>
              <a:t>CrAgSQ</a:t>
            </a:r>
            <a:r>
              <a:rPr lang="en-US" sz="2000" b="1" dirty="0">
                <a:latin typeface="Arial"/>
                <a:cs typeface="Arial"/>
              </a:rPr>
              <a:t> (negative, 1+ to 4+)</a:t>
            </a:r>
          </a:p>
          <a:p>
            <a:r>
              <a:rPr lang="en-US" sz="2000" dirty="0">
                <a:latin typeface="Arial"/>
                <a:cs typeface="Arial"/>
              </a:rPr>
              <a:t>Jarvis et al J. </a:t>
            </a:r>
            <a:r>
              <a:rPr lang="en-US" sz="2000" dirty="0" err="1">
                <a:latin typeface="Arial"/>
                <a:cs typeface="Arial"/>
              </a:rPr>
              <a:t>Clin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>
                <a:latin typeface="Arial"/>
                <a:cs typeface="Arial"/>
              </a:rPr>
              <a:t>Microbiol</a:t>
            </a:r>
            <a:r>
              <a:rPr lang="en-US" sz="2000" dirty="0">
                <a:latin typeface="Arial"/>
                <a:cs typeface="Arial"/>
              </a:rPr>
              <a:t>. Online 27 May 2020        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dirty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But may not be as easy to use in routine care as standard </a:t>
            </a:r>
          </a:p>
          <a:p>
            <a:r>
              <a:rPr lang="en-US" sz="2000" dirty="0" err="1">
                <a:latin typeface="Arial"/>
                <a:cs typeface="Arial"/>
              </a:rPr>
              <a:t>CrAg</a:t>
            </a:r>
            <a:r>
              <a:rPr lang="en-US" sz="2000" dirty="0">
                <a:latin typeface="Arial"/>
                <a:cs typeface="Arial"/>
              </a:rPr>
              <a:t> LFA - Depends relative intensity different test bands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err="1">
                <a:latin typeface="Arial"/>
                <a:cs typeface="Arial"/>
              </a:rPr>
              <a:t>Biosynex</a:t>
            </a:r>
            <a:r>
              <a:rPr lang="en-US" sz="2000" b="1" dirty="0">
                <a:latin typeface="Arial"/>
                <a:cs typeface="Arial"/>
              </a:rPr>
              <a:t> Crypto PS (negative, 1+, 2+)</a:t>
            </a:r>
          </a:p>
          <a:p>
            <a:r>
              <a:rPr lang="en-US" sz="2000" dirty="0">
                <a:latin typeface="Arial"/>
                <a:cs typeface="Arial"/>
              </a:rPr>
              <a:t>Simple to use </a:t>
            </a:r>
            <a:r>
              <a:rPr lang="en-US" sz="2000" i="1" u="sng" dirty="0">
                <a:latin typeface="Arial"/>
                <a:cs typeface="Arial"/>
              </a:rPr>
              <a:t>But</a:t>
            </a:r>
            <a:r>
              <a:rPr lang="en-US" sz="2000" dirty="0">
                <a:latin typeface="Arial"/>
                <a:cs typeface="Arial"/>
              </a:rPr>
              <a:t> sensitivity and specificity sub-optimal  </a:t>
            </a:r>
          </a:p>
          <a:p>
            <a:r>
              <a:rPr lang="en-US" sz="2000" dirty="0">
                <a:latin typeface="Arial"/>
                <a:cs typeface="Arial"/>
              </a:rPr>
              <a:t>compared IMMY LFA. </a:t>
            </a:r>
            <a:r>
              <a:rPr lang="en-US" sz="2000" dirty="0" err="1">
                <a:latin typeface="Arial"/>
                <a:cs typeface="Arial"/>
              </a:rPr>
              <a:t>Tenforde</a:t>
            </a:r>
            <a:r>
              <a:rPr lang="en-US" sz="2000" dirty="0">
                <a:latin typeface="Arial"/>
                <a:cs typeface="Arial"/>
              </a:rPr>
              <a:t> et al, unpublished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Nevertheless prospect is that more aggressive antifungal treatment </a:t>
            </a:r>
          </a:p>
          <a:p>
            <a:r>
              <a:rPr lang="en-US" sz="2000" dirty="0">
                <a:latin typeface="Arial"/>
                <a:cs typeface="Arial"/>
              </a:rPr>
              <a:t>could be directed at those with higher blood </a:t>
            </a:r>
            <a:r>
              <a:rPr lang="en-US" sz="2000" dirty="0" err="1">
                <a:latin typeface="Arial"/>
                <a:cs typeface="Arial"/>
              </a:rPr>
              <a:t>titre</a:t>
            </a:r>
            <a:r>
              <a:rPr lang="en-US" sz="2000" dirty="0">
                <a:latin typeface="Arial"/>
                <a:cs typeface="Arial"/>
              </a:rPr>
              <a:t>, at greatest risk of </a:t>
            </a:r>
          </a:p>
          <a:p>
            <a:r>
              <a:rPr lang="en-US" sz="2000" dirty="0">
                <a:latin typeface="Arial"/>
                <a:cs typeface="Arial"/>
              </a:rPr>
              <a:t>poor outcome. </a:t>
            </a:r>
          </a:p>
          <a:p>
            <a:r>
              <a:rPr lang="en-US" sz="2000" dirty="0">
                <a:latin typeface="Arial"/>
                <a:cs typeface="Arial"/>
              </a:rPr>
              <a:t>EFFECT and ACACIA can be analyzed by </a:t>
            </a:r>
            <a:r>
              <a:rPr lang="en-US" sz="2000" dirty="0" err="1">
                <a:latin typeface="Arial"/>
                <a:cs typeface="Arial"/>
              </a:rPr>
              <a:t>titre</a:t>
            </a:r>
            <a:r>
              <a:rPr lang="en-US" sz="2000" dirty="0">
                <a:latin typeface="Arial"/>
                <a:cs typeface="Arial"/>
              </a:rPr>
              <a:t> in retrospect</a:t>
            </a:r>
          </a:p>
          <a:p>
            <a:r>
              <a:rPr lang="en-US" sz="2000" dirty="0">
                <a:latin typeface="Arial"/>
                <a:cs typeface="Arial"/>
              </a:rPr>
              <a:t>in order to guide management pathways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770" y="4035764"/>
            <a:ext cx="2614528" cy="2720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94" y="576730"/>
            <a:ext cx="4967232" cy="35014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133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6B6E0A-28D3-2344-9C15-1F1B62186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6" y="318295"/>
            <a:ext cx="12037254" cy="7619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Panelists/</a:t>
            </a:r>
            <a:r>
              <a:rPr lang="fr-FR" sz="3600" dirty="0"/>
              <a:t>Panélistes/</a:t>
            </a:r>
            <a:r>
              <a:rPr lang="fr-FR" sz="3600" dirty="0" err="1"/>
              <a:t>Painelistas</a:t>
            </a:r>
            <a:br>
              <a:rPr lang="en-US" dirty="0"/>
            </a:br>
            <a:r>
              <a:rPr lang="en-US" sz="3600" dirty="0"/>
              <a:t>Session 6b: AHD Package of Care: Optimal Products, Implementation Planning and Costing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7F4F7-186D-314E-B18F-DA3F26C17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FB266-BF42-ED4A-B0AD-BCCD352D6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96"/>
          <a:stretch/>
        </p:blipFill>
        <p:spPr>
          <a:xfrm>
            <a:off x="1342936" y="1904343"/>
            <a:ext cx="2017367" cy="2233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FBEC4E-A7ED-B943-831F-4B1F5C766092}"/>
              </a:ext>
            </a:extLst>
          </p:cNvPr>
          <p:cNvSpPr txBox="1"/>
          <p:nvPr/>
        </p:nvSpPr>
        <p:spPr>
          <a:xfrm>
            <a:off x="1485292" y="4255825"/>
            <a:ext cx="17326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Tijana</a:t>
            </a:r>
            <a:r>
              <a:rPr lang="en-US" dirty="0"/>
              <a:t> Clevenger</a:t>
            </a:r>
          </a:p>
          <a:p>
            <a:r>
              <a:rPr lang="en-US" sz="1400" dirty="0"/>
              <a:t>Results Officer</a:t>
            </a:r>
            <a:br>
              <a:rPr lang="en-US" sz="1400" dirty="0"/>
            </a:br>
            <a:r>
              <a:rPr lang="en-US" sz="1400" dirty="0"/>
              <a:t>UNITAID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94508-D49E-AC4F-B360-9C223C4A5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24" t="3426" r="18094" b="14236"/>
          <a:stretch/>
        </p:blipFill>
        <p:spPr>
          <a:xfrm>
            <a:off x="4078633" y="1904343"/>
            <a:ext cx="2017367" cy="2275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A229F6-E30F-7C45-BEEE-6B6EFBBC6041}"/>
              </a:ext>
            </a:extLst>
          </p:cNvPr>
          <p:cNvSpPr txBox="1"/>
          <p:nvPr/>
        </p:nvSpPr>
        <p:spPr>
          <a:xfrm>
            <a:off x="4078633" y="4241654"/>
            <a:ext cx="14041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Angela </a:t>
            </a:r>
            <a:r>
              <a:rPr lang="en-US" dirty="0" err="1"/>
              <a:t>Loyse</a:t>
            </a:r>
            <a:endParaRPr lang="en-US" dirty="0"/>
          </a:p>
          <a:p>
            <a:r>
              <a:rPr lang="en-US" sz="1400" dirty="0"/>
              <a:t>Expert Advisor</a:t>
            </a:r>
          </a:p>
          <a:p>
            <a:r>
              <a:rPr lang="en-US" sz="1400" dirty="0"/>
              <a:t>CHAI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F514E-086C-1F4F-A206-E84191403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137" y="1904343"/>
            <a:ext cx="1680660" cy="2232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4C658D-273F-2E49-83CC-CB7E407A4959}"/>
              </a:ext>
            </a:extLst>
          </p:cNvPr>
          <p:cNvSpPr txBox="1"/>
          <p:nvPr/>
        </p:nvSpPr>
        <p:spPr>
          <a:xfrm>
            <a:off x="6922137" y="4261039"/>
            <a:ext cx="1874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Tinevimbo</a:t>
            </a:r>
            <a:r>
              <a:rPr lang="en-US" dirty="0"/>
              <a:t> Shiri</a:t>
            </a:r>
          </a:p>
          <a:p>
            <a:r>
              <a:rPr lang="en-US" sz="1400" dirty="0"/>
              <a:t>Sr. Research Associate</a:t>
            </a:r>
          </a:p>
          <a:p>
            <a:r>
              <a:rPr lang="en-US" sz="1400" dirty="0"/>
              <a:t>Liverpool School of Tropical Medicine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359642-1E0D-8D42-909D-5708893815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4" t="6434" r="17918"/>
          <a:stretch/>
        </p:blipFill>
        <p:spPr>
          <a:xfrm>
            <a:off x="9428934" y="1903242"/>
            <a:ext cx="1753839" cy="2233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BB4947-BA7F-074E-9536-62C34B509172}"/>
              </a:ext>
            </a:extLst>
          </p:cNvPr>
          <p:cNvSpPr txBox="1"/>
          <p:nvPr/>
        </p:nvSpPr>
        <p:spPr>
          <a:xfrm>
            <a:off x="9269663" y="4368760"/>
            <a:ext cx="25566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 Harrison</a:t>
            </a:r>
          </a:p>
          <a:p>
            <a:r>
              <a:rPr lang="en-US" sz="1400" dirty="0"/>
              <a:t>Professor of Infectious Diseases</a:t>
            </a:r>
          </a:p>
          <a:p>
            <a:r>
              <a:rPr lang="en-US" sz="1400" dirty="0"/>
              <a:t>St George’s University of London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42D9A58-FA81-8D45-9EFB-2BB92AE410C0}"/>
              </a:ext>
            </a:extLst>
          </p:cNvPr>
          <p:cNvSpPr txBox="1">
            <a:spLocks/>
          </p:cNvSpPr>
          <p:nvPr/>
        </p:nvSpPr>
        <p:spPr>
          <a:xfrm>
            <a:off x="381000" y="6356349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 Virtual Workshop on Advanced HIV Disease | July 28-29, 2020</a:t>
            </a:r>
          </a:p>
        </p:txBody>
      </p:sp>
    </p:spTree>
    <p:extLst>
      <p:ext uri="{BB962C8B-B14F-4D97-AF65-F5344CB8AC3E}">
        <p14:creationId xmlns:p14="http://schemas.microsoft.com/office/powerpoint/2010/main" val="94173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66511" y="3153184"/>
            <a:ext cx="10515600" cy="32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Dr Angela </a:t>
            </a:r>
            <a:r>
              <a:rPr lang="en-US" sz="2000" dirty="0" err="1"/>
              <a:t>Loyse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Strategic advisor to CHAI on the Unitaid/CHAI AHD project</a:t>
            </a:r>
          </a:p>
          <a:p>
            <a:pPr marL="0" indent="0">
              <a:buNone/>
            </a:pPr>
            <a:r>
              <a:rPr lang="en-US" sz="2000" dirty="0"/>
              <a:t>Chief investigator DREAMM project</a:t>
            </a:r>
          </a:p>
          <a:p>
            <a:pPr marL="0" indent="0">
              <a:buNone/>
            </a:pPr>
            <a:r>
              <a:rPr lang="en-US" sz="2000" dirty="0"/>
              <a:t>Chair </a:t>
            </a:r>
            <a:r>
              <a:rPr lang="en-US" sz="2000" dirty="0" err="1"/>
              <a:t>CryptoMAG</a:t>
            </a:r>
            <a:r>
              <a:rPr lang="en-US" sz="2000" dirty="0"/>
              <a:t> advocacy group</a:t>
            </a:r>
          </a:p>
          <a:p>
            <a:pPr marL="0" indent="0">
              <a:buNone/>
            </a:pPr>
            <a:r>
              <a:rPr lang="en-US" sz="2000" dirty="0"/>
              <a:t>29 July 2020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458596-A1C6-40D2-B06C-6B1CD5C22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2" y="6106281"/>
            <a:ext cx="4014457" cy="43136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11948FD-D858-4E43-A401-EAC2D11EA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77" y="6004734"/>
            <a:ext cx="3400732" cy="612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20C54-0B19-BA47-AE47-7B1AD6054DAB}"/>
              </a:ext>
            </a:extLst>
          </p:cNvPr>
          <p:cNvSpPr/>
          <p:nvPr/>
        </p:nvSpPr>
        <p:spPr>
          <a:xfrm>
            <a:off x="8672977" y="10036"/>
            <a:ext cx="3517436" cy="1315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B1DF9-259E-964F-A566-9FD3C42F7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b="127"/>
          <a:stretch/>
        </p:blipFill>
        <p:spPr>
          <a:xfrm>
            <a:off x="442566" y="28752"/>
            <a:ext cx="593927" cy="6820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66511" y="1735996"/>
            <a:ext cx="10515600" cy="758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rgbClr val="09355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/>
              <a:t>Implementation Considerations for AHD in Resource-Limited Settings</a:t>
            </a:r>
            <a:endParaRPr lang="en-US" dirty="0">
              <a:solidFill>
                <a:srgbClr val="093552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C78D0-3DE0-5040-B8C8-EA4215284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41" y="68554"/>
            <a:ext cx="1988136" cy="8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C719A6-AB15-7F43-84C8-696841084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98" y="68553"/>
            <a:ext cx="2185027" cy="918322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9781B4F8-5E44-914F-B28A-59F939249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54" y="77029"/>
            <a:ext cx="1341451" cy="91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04E747C-BCC4-0447-BD1B-3532FB578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75" y="48751"/>
            <a:ext cx="1414594" cy="9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7017DD-BF30-0543-AFB4-ABA82A556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7987" y="42353"/>
            <a:ext cx="2869294" cy="12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AEDABF-68E1-4C5E-B923-9C0237EA36DB}"/>
              </a:ext>
            </a:extLst>
          </p:cNvPr>
          <p:cNvSpPr txBox="1">
            <a:spLocks/>
          </p:cNvSpPr>
          <p:nvPr/>
        </p:nvSpPr>
        <p:spPr bwMode="auto">
          <a:xfrm>
            <a:off x="7570235" y="1357000"/>
            <a:ext cx="449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15" eaLnBrk="1" hangingPunct="1">
              <a:spcBef>
                <a:spcPct val="20000"/>
              </a:spcBef>
              <a:defRPr/>
            </a:pPr>
            <a:r>
              <a:rPr lang="en-US" altLang="en-US" sz="2200" b="1" dirty="0">
                <a:solidFill>
                  <a:prstClr val="black"/>
                </a:solidFill>
                <a:latin typeface="Calibri" panose="020F0502020204030204" pitchFamily="34" charset="0"/>
              </a:rPr>
              <a:t>A hub and spoke system: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C3DC8-9860-42BF-AD07-D600FCAE9976}"/>
              </a:ext>
            </a:extLst>
          </p:cNvPr>
          <p:cNvSpPr/>
          <p:nvPr/>
        </p:nvSpPr>
        <p:spPr>
          <a:xfrm>
            <a:off x="6638695" y="1753831"/>
            <a:ext cx="5286619" cy="16751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defTabSz="914415"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Involves setting up local networks based on expertise and infrastructure of health facilities identified for AHD care (e.g. Cryptococcal Meningitis care in hub/regional referral hospitals &amp; district hospitals).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94D397-971E-4CCE-9D6A-2747FC0E9E68}"/>
              </a:ext>
            </a:extLst>
          </p:cNvPr>
          <p:cNvSpPr/>
          <p:nvPr/>
        </p:nvSpPr>
        <p:spPr>
          <a:xfrm>
            <a:off x="6638694" y="3482201"/>
            <a:ext cx="5286619" cy="13842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defTabSz="914415"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Provides reliable linkage to appropriate AHD services, including timely referral where need be e.g.  Referral from spokes to Hubs of critically unwell recipients of care.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3145F0-E0EF-425D-B026-4F839CEBBDD9}"/>
              </a:ext>
            </a:extLst>
          </p:cNvPr>
          <p:cNvSpPr/>
          <p:nvPr/>
        </p:nvSpPr>
        <p:spPr>
          <a:xfrm>
            <a:off x="6638694" y="4944530"/>
            <a:ext cx="5286619" cy="1384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anchor="ctr"/>
          <a:lstStyle/>
          <a:p>
            <a:pPr defTabSz="914415">
              <a:defRPr/>
            </a:pPr>
            <a:r>
              <a:rPr lang="en-US" altLang="en-US" sz="2000" dirty="0">
                <a:solidFill>
                  <a:prstClr val="black"/>
                </a:solidFill>
                <a:latin typeface="Calibri" panose="020F0502020204030204" pitchFamily="34" charset="0"/>
              </a:rPr>
              <a:t>Streamlines and permits easier coordination and communication by implementing partners and national programs to monitor uptake of AHD services, and to ensure quality.</a:t>
            </a: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1BA5993-1143-4EDA-92E2-87BDAA75A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9" y="1743077"/>
            <a:ext cx="5112804" cy="4913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C927C-5BE0-4C71-9088-D8F05899CE56}"/>
              </a:ext>
            </a:extLst>
          </p:cNvPr>
          <p:cNvSpPr txBox="1"/>
          <p:nvPr/>
        </p:nvSpPr>
        <p:spPr>
          <a:xfrm>
            <a:off x="3134933" y="4014954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15"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Hub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709D6-6984-4D39-80B3-D59385DC40C3}"/>
              </a:ext>
            </a:extLst>
          </p:cNvPr>
          <p:cNvSpPr txBox="1"/>
          <p:nvPr/>
        </p:nvSpPr>
        <p:spPr>
          <a:xfrm>
            <a:off x="2999656" y="647149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5"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Spoke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E5F0B1F-E896-47CC-9C47-8DD427FD2DA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88" y="-24619"/>
            <a:ext cx="12188825" cy="1384253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15">
              <a:spcBef>
                <a:spcPts val="600"/>
              </a:spcBef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A “Hub &amp; Spoke” model permits for access to appropriate AHD care based on the severity of illness (ambulatory, critically unwell)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D2A56-77F3-4A7F-9E5A-2C4BB810D884}"/>
              </a:ext>
            </a:extLst>
          </p:cNvPr>
          <p:cNvSpPr txBox="1"/>
          <p:nvPr/>
        </p:nvSpPr>
        <p:spPr>
          <a:xfrm>
            <a:off x="59508" y="398966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5"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Spoke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5F584-2B4F-4179-ACDD-8714DDFC9EDC}"/>
              </a:ext>
            </a:extLst>
          </p:cNvPr>
          <p:cNvSpPr txBox="1"/>
          <p:nvPr/>
        </p:nvSpPr>
        <p:spPr>
          <a:xfrm>
            <a:off x="2999656" y="15475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5"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Spoke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D318C1-DCE1-4979-9AC6-1E561A2BA859}"/>
              </a:ext>
            </a:extLst>
          </p:cNvPr>
          <p:cNvSpPr txBox="1"/>
          <p:nvPr/>
        </p:nvSpPr>
        <p:spPr>
          <a:xfrm>
            <a:off x="5840050" y="40976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15"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Spoke</a:t>
            </a:r>
          </a:p>
        </p:txBody>
      </p:sp>
    </p:spTree>
    <p:extLst>
      <p:ext uri="{BB962C8B-B14F-4D97-AF65-F5344CB8AC3E}">
        <p14:creationId xmlns:p14="http://schemas.microsoft.com/office/powerpoint/2010/main" val="401603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ECFC05E-7279-4C1D-AB07-5BE10CE369A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88" y="0"/>
            <a:ext cx="12188825" cy="1191842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5">
              <a:spcBef>
                <a:spcPts val="6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AHD care for critically unwell patient hospitalized patients (Hub)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687C1-6E15-449E-8026-6404B115CD40}"/>
              </a:ext>
            </a:extLst>
          </p:cNvPr>
          <p:cNvSpPr/>
          <p:nvPr/>
        </p:nvSpPr>
        <p:spPr>
          <a:xfrm>
            <a:off x="1588" y="1191842"/>
            <a:ext cx="12188825" cy="4017156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5">
              <a:defRPr/>
            </a:pPr>
            <a:r>
              <a:rPr lang="en-US" sz="4000" b="1" i="1" u="sng" dirty="0">
                <a:solidFill>
                  <a:srgbClr val="002060"/>
                </a:solidFill>
                <a:latin typeface="Calibri"/>
              </a:rPr>
              <a:t>Hubs</a:t>
            </a:r>
            <a:r>
              <a:rPr lang="en-US" sz="4000" b="1" i="1" dirty="0">
                <a:solidFill>
                  <a:srgbClr val="002060"/>
                </a:solidFill>
                <a:latin typeface="Calibri"/>
              </a:rPr>
              <a:t>:</a:t>
            </a:r>
            <a:endParaRPr lang="en-US" sz="2400" b="1" i="1" dirty="0">
              <a:solidFill>
                <a:srgbClr val="002060"/>
              </a:solidFill>
              <a:latin typeface="Calibri"/>
            </a:endParaRPr>
          </a:p>
          <a:p>
            <a:pPr marL="457208" indent="-457208" defTabSz="914415"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</a:rPr>
              <a:t>Definition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: Hospital level facilities where comprehensive packages of AHD care can be implemented with;</a:t>
            </a:r>
          </a:p>
          <a:p>
            <a:pPr marL="914415" lvl="1" indent="-457208" defTabSz="4572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Clinical expertise in management of critically unwell AHD patients</a:t>
            </a:r>
          </a:p>
          <a:p>
            <a:pPr marL="914415" lvl="1" indent="-457208" defTabSz="4572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Appropriate storage facilities </a:t>
            </a:r>
          </a:p>
          <a:p>
            <a:pPr marL="914415" lvl="1" indent="-457208" defTabSz="4572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Laboratory capacity (timely and reliable laboratory monitoring e.g. renal function monitoring; basic microbiology including CSF culture)</a:t>
            </a:r>
          </a:p>
          <a:p>
            <a:pPr marL="457208" indent="-457208" defTabSz="914415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Will serve as referral sites for spokes and will manage patients in need of hospitalization and regular monitoring e.g. in treatment of cryptococcal meningitis</a:t>
            </a:r>
          </a:p>
          <a:p>
            <a:pPr marL="457208" indent="-457208" defTabSz="914415">
              <a:buFont typeface="Wingdings" panose="05000000000000000000" pitchFamily="2" charset="2"/>
              <a:buChar char="q"/>
              <a:defRPr/>
            </a:pPr>
            <a:endParaRPr lang="en-US" sz="2400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3B328A-D51B-4FC8-8127-A439E56E169C}"/>
              </a:ext>
            </a:extLst>
          </p:cNvPr>
          <p:cNvSpPr/>
          <p:nvPr/>
        </p:nvSpPr>
        <p:spPr>
          <a:xfrm>
            <a:off x="569592" y="291121"/>
            <a:ext cx="60985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5">
              <a:lnSpc>
                <a:spcPct val="90000"/>
              </a:lnSpc>
              <a:defRPr/>
            </a:pPr>
            <a:r>
              <a:rPr lang="en-GB" altLang="en-US" sz="2000" b="1" dirty="0">
                <a:solidFill>
                  <a:srgbClr val="C00000"/>
                </a:solidFill>
                <a:latin typeface="Calibri"/>
              </a:rPr>
              <a:t>1</a:t>
            </a:r>
            <a:endParaRPr lang="en-US" altLang="en-US" sz="20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653ED-C682-47E3-B2D9-9F4EF707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95" y="5450600"/>
            <a:ext cx="2596257" cy="13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0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DCFFF00-A3B0-47B7-88A0-EDB7D815AE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89" y="1"/>
            <a:ext cx="12188825" cy="1243173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5">
              <a:spcBef>
                <a:spcPts val="6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</a:rPr>
              <a:t>Spokes - provide AHD care package for ambulatory patients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90F197-F62C-4492-B88F-06F9E995D4B5}"/>
              </a:ext>
            </a:extLst>
          </p:cNvPr>
          <p:cNvSpPr/>
          <p:nvPr/>
        </p:nvSpPr>
        <p:spPr>
          <a:xfrm>
            <a:off x="1589" y="1253485"/>
            <a:ext cx="12188824" cy="3616463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5">
              <a:defRPr/>
            </a:pPr>
            <a:r>
              <a:rPr lang="en-US" sz="4000" b="1" i="1" u="sng" dirty="0">
                <a:solidFill>
                  <a:srgbClr val="002060"/>
                </a:solidFill>
                <a:latin typeface="Calibri"/>
              </a:rPr>
              <a:t>Spokes</a:t>
            </a:r>
            <a:r>
              <a:rPr lang="en-US" sz="4000" b="1" i="1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457208" indent="-457208" defTabSz="914415"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</a:rPr>
              <a:t>Definition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: Include primary health care facilities and hospitals with;</a:t>
            </a:r>
          </a:p>
          <a:p>
            <a:pPr marL="914415" lvl="1" indent="-457208" defTabSz="914415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limited clinical expertise and diagnostic capacity (including creatinine) for AHD care.</a:t>
            </a:r>
          </a:p>
          <a:p>
            <a:pPr marL="914415" lvl="1" indent="-457208" defTabSz="914415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limited to no storage capacity (including cold chain) for AHD commodities. </a:t>
            </a:r>
          </a:p>
          <a:p>
            <a:pPr marL="457208" indent="-457208" defTabSz="914415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The spokes will;</a:t>
            </a:r>
          </a:p>
          <a:p>
            <a:pPr marL="914415" lvl="1" indent="-457208" defTabSz="4572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Offer outpatient and routine care to stable AHD patients.</a:t>
            </a:r>
          </a:p>
          <a:p>
            <a:pPr marL="914415" lvl="1" indent="-457208" defTabSz="4572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</a:rPr>
              <a:t>Refer critically unwell AHD patients in need of in-patient care and patients with suspected cryptococcal meningitis to hubs within proximity.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186CF8A-678C-4A8D-BD45-BF13D3A0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60" y="5275740"/>
            <a:ext cx="2014331" cy="13331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7EDBD3-EB02-4F14-813D-FF241B84FF2D}"/>
              </a:ext>
            </a:extLst>
          </p:cNvPr>
          <p:cNvSpPr/>
          <p:nvPr/>
        </p:nvSpPr>
        <p:spPr>
          <a:xfrm>
            <a:off x="921776" y="378450"/>
            <a:ext cx="630399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5">
              <a:lnSpc>
                <a:spcPct val="90000"/>
              </a:lnSpc>
              <a:defRPr/>
            </a:pPr>
            <a:r>
              <a:rPr lang="en-GB" altLang="en-US" sz="2000" b="1" dirty="0">
                <a:solidFill>
                  <a:srgbClr val="C00000"/>
                </a:solidFill>
                <a:latin typeface="Calibri"/>
              </a:rPr>
              <a:t>2</a:t>
            </a:r>
            <a:endParaRPr lang="en-US" altLang="en-US" sz="20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27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700233" y="1703288"/>
            <a:ext cx="11490181" cy="5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rmAutofit fontScale="92500" lnSpcReduction="10000"/>
          </a:bodyPr>
          <a:lstStyle/>
          <a:p>
            <a:pPr defTabSz="457200">
              <a:lnSpc>
                <a:spcPct val="90000"/>
              </a:lnSpc>
            </a:pPr>
            <a:r>
              <a:rPr lang="en-GB" sz="4200" spc="-1" dirty="0">
                <a:solidFill>
                  <a:srgbClr val="000000"/>
                </a:solidFill>
                <a:latin typeface="Calibri"/>
                <a:ea typeface="DejaVu Sans"/>
              </a:rPr>
              <a:t>HIV-related meningoencephalitis in African LMICs</a:t>
            </a:r>
            <a:endParaRPr lang="en-GB" sz="4200" spc="-1" dirty="0">
              <a:solidFill>
                <a:prstClr val="black"/>
              </a:solidFill>
              <a:latin typeface="Calibri"/>
            </a:endParaRPr>
          </a:p>
          <a:p>
            <a:pPr defTabSz="457200">
              <a:lnSpc>
                <a:spcPct val="90000"/>
              </a:lnSpc>
            </a:pPr>
            <a:endParaRPr lang="en-GB" sz="27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802972" y="2296958"/>
            <a:ext cx="11034445" cy="4972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rmAutofit/>
          </a:bodyPr>
          <a:lstStyle/>
          <a:p>
            <a:pPr marL="171453" indent="-168753" defTabSz="4572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Up to 1/3 of deaths from AHD are due to meningoencephalitis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marL="171453" indent="-168753" defTabSz="4572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Cryptococcal meningitis: leading cause of HIV-related meningoencephalitis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marL="666905" lvl="2" indent="-342900" defTabSz="457200">
              <a:spcBef>
                <a:spcPts val="851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15-20% HIV-related deaths/135,900 deaths annually in African LMICs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marL="666905" lvl="2" indent="-342900" defTabSz="457200">
              <a:spcBef>
                <a:spcPts val="851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&gt;70% mortality @ 10 weeks in resource limited settings</a:t>
            </a:r>
          </a:p>
          <a:p>
            <a:pPr marL="666905" lvl="2" indent="-342900" defTabSz="457200">
              <a:spcBef>
                <a:spcPts val="851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Empirical treatments often prescribed e.g. fluconazole monotherapy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marL="171453" indent="-169562" defTabSz="4572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Most people living with HIV (PLHIV) presenting with meningoencephalitis are ART experienced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marL="171453" indent="-169562" defTabSz="4572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spc="-1" dirty="0">
                <a:solidFill>
                  <a:srgbClr val="000000"/>
                </a:solidFill>
                <a:latin typeface="Calibri"/>
                <a:ea typeface="DejaVu Sans"/>
              </a:rPr>
              <a:t>Confirmed diagnosis of meningoencephalitis rarely made in resource limited settings.  </a:t>
            </a:r>
            <a:endParaRPr lang="en-GB" sz="2200" spc="-1" dirty="0">
              <a:solidFill>
                <a:prstClr val="black"/>
              </a:solidFill>
              <a:latin typeface="Calibri"/>
            </a:endParaRPr>
          </a:p>
          <a:p>
            <a:pPr defTabSz="457200">
              <a:lnSpc>
                <a:spcPct val="90000"/>
              </a:lnSpc>
              <a:spcBef>
                <a:spcPts val="751"/>
              </a:spcBef>
            </a:pPr>
            <a:endParaRPr lang="en-GB" sz="2200" spc="-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4915270" y="6534953"/>
            <a:ext cx="4388310" cy="248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defTabSz="457200"/>
            <a:r>
              <a:rPr lang="en-GB" sz="1600" spc="-1" dirty="0">
                <a:solidFill>
                  <a:srgbClr val="000000"/>
                </a:solidFill>
                <a:latin typeface="Calibri Light"/>
                <a:ea typeface="DejaVu Sans"/>
              </a:rPr>
              <a:t>ART:  Antiretroviral therapy; LMIC: Low-and middle-income countries</a:t>
            </a:r>
            <a:endParaRPr lang="en-GB" sz="16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13F4792-2356-4A2D-96C8-54A07A774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0" y="120012"/>
            <a:ext cx="2185027" cy="9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0E1B7ED-C470-4D05-A938-0AD85A11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04" y="125754"/>
            <a:ext cx="1822739" cy="9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B01B061-0204-4DA1-AFD5-AF2D9AB2A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93" y="125754"/>
            <a:ext cx="1698048" cy="9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GUL_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3762</Words>
  <Application>Microsoft Office PowerPoint</Application>
  <PresentationFormat>Widescreen</PresentationFormat>
  <Paragraphs>782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Arial Bold</vt:lpstr>
      <vt:lpstr>Arial Narrow</vt:lpstr>
      <vt:lpstr>Calibri</vt:lpstr>
      <vt:lpstr>Calibri Light</vt:lpstr>
      <vt:lpstr>Courier New</vt:lpstr>
      <vt:lpstr>StarSymbol</vt:lpstr>
      <vt:lpstr>Symbol</vt:lpstr>
      <vt:lpstr>Times New Roman</vt:lpstr>
      <vt:lpstr>Trade Gothic LT Std Bold</vt:lpstr>
      <vt:lpstr>Wingdings</vt:lpstr>
      <vt:lpstr>Office Theme</vt:lpstr>
      <vt:lpstr>2_Office Theme</vt:lpstr>
      <vt:lpstr>SGUL_normal</vt:lpstr>
      <vt:lpstr>CQUIN &amp; CHAI Virtual Learning Network Workshop on Advanced HIV Disease</vt:lpstr>
      <vt:lpstr>Welcome/Bienvenue/Bem-vindos</vt:lpstr>
      <vt:lpstr>Session 6b: Moderators</vt:lpstr>
      <vt:lpstr>Panelists/Panélistes/Painelistas Session 6b: AHD Package of Care: Optimal Products, Implementation Planning and Costing</vt:lpstr>
      <vt:lpstr>Implementation Considerations for AHD in Resource-Limited Settings</vt:lpstr>
      <vt:lpstr>PowerPoint Presentation</vt:lpstr>
      <vt:lpstr>PowerPoint Presentation</vt:lpstr>
      <vt:lpstr>PowerPoint Presentation</vt:lpstr>
      <vt:lpstr>PowerPoint Presentation</vt:lpstr>
      <vt:lpstr>How to DREAMM</vt:lpstr>
      <vt:lpstr>PowerPoint Presentation</vt:lpstr>
      <vt:lpstr>PowerPoint Presentation</vt:lpstr>
      <vt:lpstr>PowerPoint Presentation</vt:lpstr>
      <vt:lpstr>Meningitis care tools</vt:lpstr>
      <vt:lpstr>AHD educational resources</vt:lpstr>
      <vt:lpstr>Acknowledgements</vt:lpstr>
      <vt:lpstr>The economics of cryptococcal meningitis packages of care</vt:lpstr>
      <vt:lpstr>Outline</vt:lpstr>
      <vt:lpstr>Why health economics?</vt:lpstr>
      <vt:lpstr>Health services costing</vt:lpstr>
      <vt:lpstr>Example I: REMSTART</vt:lpstr>
      <vt:lpstr>REMSTART: Cost-effectiveness analyses</vt:lpstr>
      <vt:lpstr>Example II: ACTA</vt:lpstr>
      <vt:lpstr>ACTA: Cost-effectiveness analyses</vt:lpstr>
      <vt:lpstr>Example III: Oral 5FC+FLU</vt:lpstr>
      <vt:lpstr>Gaps in economic evidence</vt:lpstr>
      <vt:lpstr>Cryptococcal Meningitis Treatment: What’s on the horizon? </vt:lpstr>
      <vt:lpstr>Current recommendations</vt:lpstr>
      <vt:lpstr>Current recommendations</vt:lpstr>
      <vt:lpstr>The future? Optimising use of Liposomal Amphotericin B: The AMBITION-CM trial</vt:lpstr>
      <vt:lpstr>The AMBITION-CM trial: Phase-III study – clinical endpoint non-inferiority trial </vt:lpstr>
      <vt:lpstr>Wide access to Flucytosine, and Modified-Release Flucytosine</vt:lpstr>
      <vt:lpstr>The future? More effective antifungal treatment for those testing CrAg-positive during screening</vt:lpstr>
      <vt:lpstr>More effective antifungal treatment for those testing CrAg-positive: EFFECT and ACACIA trials</vt:lpstr>
      <vt:lpstr>Stratified management for those testing CrAg-positive according to CrAg titre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CQUIN annual meeting</dc:title>
  <dc:creator>Laura Block</dc:creator>
  <cp:lastModifiedBy>Zech, Jennifer M.</cp:lastModifiedBy>
  <cp:revision>22</cp:revision>
  <dcterms:created xsi:type="dcterms:W3CDTF">2019-10-17T22:28:11Z</dcterms:created>
  <dcterms:modified xsi:type="dcterms:W3CDTF">2020-07-29T10:36:20Z</dcterms:modified>
</cp:coreProperties>
</file>