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275" r:id="rId5"/>
    <p:sldId id="260" r:id="rId6"/>
    <p:sldId id="279" r:id="rId7"/>
    <p:sldId id="280" r:id="rId8"/>
    <p:sldId id="267" r:id="rId9"/>
    <p:sldId id="276" r:id="rId10"/>
    <p:sldId id="274" r:id="rId11"/>
    <p:sldId id="277" r:id="rId12"/>
    <p:sldId id="273" r:id="rId13"/>
    <p:sldId id="268" r:id="rId14"/>
    <p:sldId id="27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552"/>
    <a:srgbClr val="022169"/>
    <a:srgbClr val="021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94663" autoAdjust="0"/>
  </p:normalViewPr>
  <p:slideViewPr>
    <p:cSldViewPr snapToGrid="0">
      <p:cViewPr varScale="1">
        <p:scale>
          <a:sx n="117" d="100"/>
          <a:sy n="117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2270-742F-46B3-9424-6FF16A2D8C65}" type="datetimeFigureOut">
              <a:rPr lang="en-US" smtClean="0"/>
              <a:t>12/5/20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39C9-D49B-434F-B337-CC75C2E2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be ready to explain how you were able to move from red to dark greens for some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4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1073-326E-4A7A-AE00-77FE0F75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1411-3F0D-4B45-80E9-A41CF6B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43BB88-C7DC-43AC-A967-43ECD4E52C41}"/>
              </a:ext>
            </a:extLst>
          </p:cNvPr>
          <p:cNvSpPr/>
          <p:nvPr userDrawn="1"/>
        </p:nvSpPr>
        <p:spPr>
          <a:xfrm>
            <a:off x="0" y="-1"/>
            <a:ext cx="12188825" cy="13716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A4EE39A1-CBBF-4751-A70C-055B31782E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318295"/>
            <a:ext cx="10512425" cy="761999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C9C1B61-370C-412A-A5C4-BA5FCE234696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</a:t>
            </a:r>
          </a:p>
        </p:txBody>
      </p:sp>
    </p:spTree>
    <p:extLst>
      <p:ext uri="{BB962C8B-B14F-4D97-AF65-F5344CB8AC3E}">
        <p14:creationId xmlns:p14="http://schemas.microsoft.com/office/powerpoint/2010/main" val="189737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935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7F51-1DC2-4D49-A188-46016124B3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71785"/>
            <a:ext cx="9144000" cy="755579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9355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Presentation Title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9355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0033F-4F50-4F32-89C0-07E6215E1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102190"/>
            <a:ext cx="9144000" cy="16557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093552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9355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[Presenter Name]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9355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[Presenter Title and Affiliation]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9355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(date) November 2019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48C621-1DDD-0043-97F0-736116D3E024}"/>
              </a:ext>
            </a:extLst>
          </p:cNvPr>
          <p:cNvSpPr/>
          <p:nvPr userDrawn="1"/>
        </p:nvSpPr>
        <p:spPr>
          <a:xfrm>
            <a:off x="0" y="5652655"/>
            <a:ext cx="12192000" cy="12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4C624FD8-6C21-40D9-97A2-4170DFE638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00" y="6172291"/>
            <a:ext cx="3595129" cy="38630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8DEE0D3-EA9E-214A-AF0C-80F51BAE4683}"/>
              </a:ext>
            </a:extLst>
          </p:cNvPr>
          <p:cNvSpPr/>
          <p:nvPr userDrawn="1"/>
        </p:nvSpPr>
        <p:spPr>
          <a:xfrm>
            <a:off x="0" y="284703"/>
            <a:ext cx="12192000" cy="547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E8EA3C-0650-2840-ADED-4545C48A2FE3}"/>
              </a:ext>
            </a:extLst>
          </p:cNvPr>
          <p:cNvGrpSpPr/>
          <p:nvPr userDrawn="1"/>
        </p:nvGrpSpPr>
        <p:grpSpPr>
          <a:xfrm>
            <a:off x="38100" y="361392"/>
            <a:ext cx="12192000" cy="415463"/>
            <a:chOff x="-840" y="120498"/>
            <a:chExt cx="12233432" cy="41546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3B6FD62-BFD2-2A4F-A475-F1FFC7D92BA3}"/>
                </a:ext>
              </a:extLst>
            </p:cNvPr>
            <p:cNvGrpSpPr/>
            <p:nvPr userDrawn="1"/>
          </p:nvGrpSpPr>
          <p:grpSpPr>
            <a:xfrm>
              <a:off x="-840" y="120498"/>
              <a:ext cx="12233432" cy="415463"/>
              <a:chOff x="288063" y="7239870"/>
              <a:chExt cx="17022466" cy="578107"/>
            </a:xfrm>
          </p:grpSpPr>
          <p:pic>
            <p:nvPicPr>
              <p:cNvPr id="11" name="Picture 10" descr="A picture containing flower, drawing&#10;&#10;Description automatically generated">
                <a:extLst>
                  <a:ext uri="{FF2B5EF4-FFF2-40B4-BE49-F238E27FC236}">
                    <a16:creationId xmlns:a16="http://schemas.microsoft.com/office/drawing/2014/main" id="{E1C48B8B-B4C9-5944-B3FB-641DBE96975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36162" y="7246074"/>
                <a:ext cx="849764" cy="566955"/>
              </a:xfrm>
              <a:prstGeom prst="rect">
                <a:avLst/>
              </a:prstGeom>
            </p:spPr>
          </p:pic>
          <p:pic>
            <p:nvPicPr>
              <p:cNvPr id="12" name="Picture 1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D666A02C-6D3F-CD40-BC8E-3DDC9F5C98C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3959" y="7245733"/>
                <a:ext cx="846681" cy="564232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F24147F5-8606-AC4E-8AB3-E153C1F1C68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745288" y="7248995"/>
                <a:ext cx="864141" cy="568791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8DE7031-D550-7443-AB42-06CEAFE34C4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-13701"/>
              <a:stretch/>
            </p:blipFill>
            <p:spPr>
              <a:xfrm>
                <a:off x="16351182" y="7245372"/>
                <a:ext cx="959347" cy="564951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5B8A557-F985-BD44-BCAC-0A6204E6E5D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8" t="3299" r="8685" b="2976"/>
              <a:stretch/>
            </p:blipFill>
            <p:spPr>
              <a:xfrm>
                <a:off x="4824852" y="7248994"/>
                <a:ext cx="896260" cy="568790"/>
              </a:xfrm>
              <a:prstGeom prst="rect">
                <a:avLst/>
              </a:prstGeom>
            </p:spPr>
          </p:pic>
          <p:pic>
            <p:nvPicPr>
              <p:cNvPr id="17" name="Picture 16" descr="A drawing of a face&#10;&#10;Description automatically generated">
                <a:extLst>
                  <a:ext uri="{FF2B5EF4-FFF2-40B4-BE49-F238E27FC236}">
                    <a16:creationId xmlns:a16="http://schemas.microsoft.com/office/drawing/2014/main" id="{BD0D048C-7341-6C49-BFF9-D999211D58A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063" y="7239870"/>
                <a:ext cx="926482" cy="555890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baseball, drawing&#10;&#10;Description automatically generated">
                <a:extLst>
                  <a:ext uri="{FF2B5EF4-FFF2-40B4-BE49-F238E27FC236}">
                    <a16:creationId xmlns:a16="http://schemas.microsoft.com/office/drawing/2014/main" id="{FEACFFE0-C589-504E-988E-E7FEC1BD66A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48618" y="7248174"/>
                <a:ext cx="857056" cy="569803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DF56089-937C-594D-A23E-613D36AC8F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46870" y="7245554"/>
                <a:ext cx="874819" cy="572423"/>
              </a:xfrm>
              <a:prstGeom prst="rect">
                <a:avLst/>
              </a:prstGeom>
            </p:spPr>
          </p:pic>
          <p:pic>
            <p:nvPicPr>
              <p:cNvPr id="20" name="Picture 19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33669A3-E04F-0B43-ABBE-9762901BDB0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4160" y="7248994"/>
                <a:ext cx="862698" cy="568983"/>
              </a:xfrm>
              <a:prstGeom prst="rect">
                <a:avLst/>
              </a:prstGeom>
            </p:spPr>
          </p:pic>
          <p:pic>
            <p:nvPicPr>
              <p:cNvPr id="21" name="Picture 20" descr="A close up of a flag&#10;&#10;Description automatically generated">
                <a:extLst>
                  <a:ext uri="{FF2B5EF4-FFF2-40B4-BE49-F238E27FC236}">
                    <a16:creationId xmlns:a16="http://schemas.microsoft.com/office/drawing/2014/main" id="{46DB3636-96EB-6C49-AF97-CCAF24FF04C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1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8562"/>
              <a:stretch/>
            </p:blipFill>
            <p:spPr>
              <a:xfrm>
                <a:off x="7517715" y="7248994"/>
                <a:ext cx="899295" cy="568983"/>
              </a:xfrm>
              <a:prstGeom prst="rect">
                <a:avLst/>
              </a:prstGeom>
            </p:spPr>
          </p:pic>
          <p:pic>
            <p:nvPicPr>
              <p:cNvPr id="22" name="Picture 21" descr="A close up of a flag&#10;&#10;Description automatically generated">
                <a:extLst>
                  <a:ext uri="{FF2B5EF4-FFF2-40B4-BE49-F238E27FC236}">
                    <a16:creationId xmlns:a16="http://schemas.microsoft.com/office/drawing/2014/main" id="{2F4DA676-B8C9-044C-A236-F143E44BFD4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0205" y="7244746"/>
                <a:ext cx="880480" cy="566202"/>
              </a:xfrm>
              <a:prstGeom prst="rect">
                <a:avLst/>
              </a:prstGeom>
            </p:spPr>
          </p:pic>
          <p:pic>
            <p:nvPicPr>
              <p:cNvPr id="23" name="Picture 22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2B1FD17A-9F60-6640-B8CD-0A4852EE229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60422" y="7247913"/>
                <a:ext cx="836127" cy="555891"/>
              </a:xfrm>
              <a:prstGeom prst="rect">
                <a:avLst/>
              </a:prstGeom>
            </p:spPr>
          </p:pic>
          <p:pic>
            <p:nvPicPr>
              <p:cNvPr id="24" name="Picture 23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62B03EEB-E404-C14C-872B-C0A54E4D4E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26959" y="7245730"/>
                <a:ext cx="869860" cy="572054"/>
              </a:xfrm>
              <a:prstGeom prst="rect">
                <a:avLst/>
              </a:prstGeom>
            </p:spPr>
          </p:pic>
          <p:pic>
            <p:nvPicPr>
              <p:cNvPr id="25" name="Picture 24" descr="A picture containing drawing, table&#10;&#10;Description automatically generated">
                <a:extLst>
                  <a:ext uri="{FF2B5EF4-FFF2-40B4-BE49-F238E27FC236}">
                    <a16:creationId xmlns:a16="http://schemas.microsoft.com/office/drawing/2014/main" id="{1E9C64F9-099E-FE40-9954-DD82A65787E8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02"/>
              <a:stretch/>
            </p:blipFill>
            <p:spPr>
              <a:xfrm>
                <a:off x="2130792" y="7245730"/>
                <a:ext cx="864768" cy="564236"/>
              </a:xfrm>
              <a:prstGeom prst="rect">
                <a:avLst/>
              </a:prstGeom>
            </p:spPr>
          </p:pic>
          <p:pic>
            <p:nvPicPr>
              <p:cNvPr id="26" name="Picture 25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CA844197-7719-9244-8D7D-E8652F9844B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88673" y="7245740"/>
                <a:ext cx="847295" cy="558066"/>
              </a:xfrm>
              <a:prstGeom prst="rect">
                <a:avLst/>
              </a:prstGeom>
            </p:spPr>
          </p:pic>
          <p:pic>
            <p:nvPicPr>
              <p:cNvPr id="27" name="Picture 2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AAEB1BF3-9CE3-EC4E-AE5B-CE129C689C4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712231" y="7245214"/>
                <a:ext cx="845120" cy="561864"/>
              </a:xfrm>
              <a:prstGeom prst="rect">
                <a:avLst/>
              </a:prstGeom>
            </p:spPr>
          </p:pic>
          <p:pic>
            <p:nvPicPr>
              <p:cNvPr id="28" name="Picture 2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2E637C5-331F-924C-81CC-B4BEB13178D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55297" y="7246213"/>
                <a:ext cx="852307" cy="566642"/>
              </a:xfrm>
              <a:prstGeom prst="rect">
                <a:avLst/>
              </a:prstGeom>
            </p:spPr>
          </p:pic>
          <p:pic>
            <p:nvPicPr>
              <p:cNvPr id="29" name="Picture 28" descr="A screenshot of a cell phone&#10;&#10;Description automatically generated">
                <a:extLst>
                  <a:ext uri="{FF2B5EF4-FFF2-40B4-BE49-F238E27FC236}">
                    <a16:creationId xmlns:a16="http://schemas.microsoft.com/office/drawing/2014/main" id="{C6700858-BB4D-3444-BAB0-2CDF9132C22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5665" y="7246213"/>
                <a:ext cx="852305" cy="566642"/>
              </a:xfrm>
              <a:prstGeom prst="rect">
                <a:avLst/>
              </a:prstGeom>
            </p:spPr>
          </p:pic>
        </p:grpSp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089B4288-313C-3145-91CD-186AE114F3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320" y="124418"/>
              <a:ext cx="614272" cy="408769"/>
            </a:xfrm>
            <a:prstGeom prst="rect">
              <a:avLst/>
            </a:prstGeom>
          </p:spPr>
        </p:pic>
      </p:grp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00299A3-3C35-9B47-BB94-1A906085832F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52" y="5882454"/>
            <a:ext cx="1341558" cy="77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06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1080" userDrawn="1">
          <p15:clr>
            <a:srgbClr val="FBAE40"/>
          </p15:clr>
        </p15:guide>
        <p15:guide id="3" orient="horz" pos="4128" userDrawn="1">
          <p15:clr>
            <a:srgbClr val="FBAE40"/>
          </p15:clr>
        </p15:guide>
        <p15:guide id="4" pos="3696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4698-6C53-4D78-9464-D8227446694B}" type="datetimeFigureOut">
              <a:rPr lang="en-US" smtClean="0"/>
              <a:t>12/5/20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B2BF-3217-442B-B608-927F0DE1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1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08A08-D16D-4C7A-AC6C-1D15FC93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F8F88-CF78-4D2F-8C81-153A3361D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9D3A-E4E6-4336-9A65-D90EDBB11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B910-0713-48A4-A8AE-C1D235F17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DEF79-A3F7-4DC7-9449-08E103B84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261F9-3595-9C48-ACD1-FAA82FBA3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599213"/>
            <a:ext cx="9144000" cy="7555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Sierra Leone Update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4294967295"/>
          </p:nvPr>
        </p:nvSpPr>
        <p:spPr>
          <a:xfrm>
            <a:off x="2628900" y="2896046"/>
            <a:ext cx="64770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Francis K. Tamba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DSD Focal Person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Health and Sanitation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HIV and AIDS Control Programme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2020</a:t>
            </a:r>
          </a:p>
        </p:txBody>
      </p:sp>
    </p:spTree>
    <p:extLst>
      <p:ext uri="{BB962C8B-B14F-4D97-AF65-F5344CB8AC3E}">
        <p14:creationId xmlns:p14="http://schemas.microsoft.com/office/powerpoint/2010/main" val="329774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81" y="1542652"/>
            <a:ext cx="11381509" cy="517882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DSD implementation during COVID-19 </a:t>
            </a:r>
          </a:p>
          <a:p>
            <a:pPr marL="685800" lvl="2">
              <a:lnSpc>
                <a:spcPct val="170000"/>
              </a:lnSpc>
              <a:spcBef>
                <a:spcPts val="1000"/>
              </a:spcBef>
            </a:pPr>
            <a:r>
              <a:rPr lang="en-US" sz="3000" dirty="0"/>
              <a:t>Multi-sectoral collaboration for DSD implementation</a:t>
            </a:r>
          </a:p>
          <a:p>
            <a:pPr marL="685800" lvl="2">
              <a:lnSpc>
                <a:spcPct val="170000"/>
              </a:lnSpc>
              <a:spcBef>
                <a:spcPts val="1000"/>
              </a:spcBef>
            </a:pPr>
            <a:r>
              <a:rPr lang="en-US" sz="3000" dirty="0"/>
              <a:t>Formation of 87 community ART groups (Bo-9, Kenema-9, Makeni-6, WU-48, WR-15) in collaboration with NETHIPS</a:t>
            </a:r>
          </a:p>
          <a:p>
            <a:pPr marL="685800" lvl="2">
              <a:lnSpc>
                <a:spcPct val="170000"/>
              </a:lnSpc>
              <a:spcBef>
                <a:spcPts val="1000"/>
              </a:spcBef>
            </a:pPr>
            <a:r>
              <a:rPr lang="en-US" sz="3000" dirty="0"/>
              <a:t>Development of tools ( job aides, postal, SOPs, check list etc.) to rollout and monitor </a:t>
            </a:r>
          </a:p>
          <a:p>
            <a:pPr marL="685800" lvl="2">
              <a:lnSpc>
                <a:spcPct val="170000"/>
              </a:lnSpc>
              <a:spcBef>
                <a:spcPts val="1000"/>
              </a:spcBef>
            </a:pPr>
            <a:r>
              <a:rPr lang="en-US" sz="3100" dirty="0"/>
              <a:t>Training of HCWs at COVID-19 Treatment Centers and Community Care Centers(CCC) on HIV testing and management</a:t>
            </a:r>
          </a:p>
          <a:p>
            <a:pPr marL="685800" lvl="2">
              <a:lnSpc>
                <a:spcPct val="170000"/>
              </a:lnSpc>
              <a:spcBef>
                <a:spcPts val="1000"/>
              </a:spcBef>
            </a:pPr>
            <a:r>
              <a:rPr lang="en-US" sz="3100" dirty="0"/>
              <a:t>Minimized drug stock out despite emergency roll-out of DSD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Successes 1/2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345852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81" y="1542652"/>
            <a:ext cx="11381509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Inclusion of HIV testing as an essential component of  COVID-19 case management </a:t>
            </a:r>
          </a:p>
          <a:p>
            <a:pPr>
              <a:lnSpc>
                <a:spcPct val="150000"/>
              </a:lnSpc>
            </a:pPr>
            <a:r>
              <a:rPr lang="en-US" dirty="0"/>
              <a:t>HIV response integrated in the national COVID-19 response</a:t>
            </a:r>
          </a:p>
          <a:p>
            <a:pPr>
              <a:lnSpc>
                <a:spcPct val="150000"/>
              </a:lnSpc>
            </a:pPr>
            <a:r>
              <a:rPr lang="en-US" dirty="0"/>
              <a:t>Development and rollout of comprehensive HIV/TB COVID-19 service delivery and management protocols</a:t>
            </a:r>
          </a:p>
          <a:p>
            <a:pPr>
              <a:lnSpc>
                <a:spcPct val="150000"/>
              </a:lnSpc>
            </a:pPr>
            <a:r>
              <a:rPr lang="en-US" dirty="0"/>
              <a:t>Continued provision of HIV services during COVID19 lockdown</a:t>
            </a:r>
          </a:p>
          <a:p>
            <a:pPr>
              <a:lnSpc>
                <a:spcPct val="150000"/>
              </a:lnSpc>
            </a:pPr>
            <a:r>
              <a:rPr lang="en-US" dirty="0"/>
              <a:t>New and old </a:t>
            </a:r>
            <a:r>
              <a:rPr lang="en-US" dirty="0" err="1"/>
              <a:t>RoCs</a:t>
            </a:r>
            <a:r>
              <a:rPr lang="en-US" dirty="0"/>
              <a:t> benefited from  multi month ART scripting (3MMD)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Activation of point of contacts for ART refills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Successes 2/2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42494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59381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3844"/>
            <a:ext cx="12192000" cy="4727574"/>
          </a:xfrm>
        </p:spPr>
        <p:txBody>
          <a:bodyPr>
            <a:normAutofit fontScale="92500" lnSpcReduction="10000"/>
          </a:bodyPr>
          <a:lstStyle/>
          <a:p>
            <a:pPr marL="742950" lvl="1" indent="-285750">
              <a:lnSpc>
                <a:spcPct val="150000"/>
              </a:lnSpc>
              <a:defRPr/>
            </a:pPr>
            <a:r>
              <a:rPr lang="en-US" sz="2800" dirty="0">
                <a:ea typeface="Source Sans Pro Light" charset="0"/>
                <a:cs typeface="Times New Roman" panose="02020603050405020304" pitchFamily="18" charset="0"/>
              </a:rPr>
              <a:t>Human resources for health and logistics for community ART </a:t>
            </a:r>
          </a:p>
          <a:p>
            <a:pPr marL="1200150" lvl="2" indent="-285750">
              <a:lnSpc>
                <a:spcPct val="150000"/>
              </a:lnSpc>
              <a:defRPr/>
            </a:pPr>
            <a:r>
              <a:rPr lang="en-US" sz="2800" dirty="0">
                <a:ea typeface="Source Sans Pro Light" charset="0"/>
                <a:cs typeface="Times New Roman" panose="02020603050405020304" pitchFamily="18" charset="0"/>
              </a:rPr>
              <a:t>No funding for community ART programming </a:t>
            </a:r>
          </a:p>
          <a:p>
            <a:pPr marL="1200150" lvl="2" indent="-285750">
              <a:lnSpc>
                <a:spcPct val="150000"/>
              </a:lnSpc>
              <a:defRPr/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No national level integrated active patient retention program (use of CHW)</a:t>
            </a:r>
          </a:p>
          <a:p>
            <a:pPr marL="1200150" lvl="2" indent="-285750">
              <a:lnSpc>
                <a:spcPct val="150000"/>
              </a:lnSpc>
              <a:defRPr/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Current DSD implementation not targeting RoCs with advance HIV disease</a:t>
            </a:r>
          </a:p>
          <a:p>
            <a:pPr marL="742950" lvl="1" indent="-285750">
              <a:lnSpc>
                <a:spcPct val="150000"/>
              </a:lnSpc>
              <a:defRPr/>
            </a:pPr>
            <a:r>
              <a:rPr lang="en-US" sz="2800" dirty="0">
                <a:ea typeface="Source Sans Pro Light" charset="0"/>
                <a:cs typeface="Times New Roman" panose="02020603050405020304" pitchFamily="18" charset="0"/>
              </a:rPr>
              <a:t>Mechanisms for reporting during COVID-19 period were not streamlined </a:t>
            </a:r>
          </a:p>
          <a:p>
            <a:pPr marL="1200150" lvl="2" indent="-285750">
              <a:lnSpc>
                <a:spcPct val="150000"/>
              </a:lnSpc>
              <a:defRPr/>
            </a:pPr>
            <a:r>
              <a:rPr lang="en-US" dirty="0">
                <a:ea typeface="Source Sans Pro Light" charset="0"/>
                <a:cs typeface="Times New Roman" panose="02020603050405020304" pitchFamily="18" charset="0"/>
              </a:rPr>
              <a:t>Ad-hoc tools were not equitably distributed </a:t>
            </a:r>
          </a:p>
          <a:p>
            <a:pPr marL="1200150" lvl="2" indent="-285750">
              <a:lnSpc>
                <a:spcPct val="150000"/>
              </a:lnSpc>
              <a:defRPr/>
            </a:pPr>
            <a:r>
              <a:rPr lang="en-US" dirty="0">
                <a:ea typeface="Source Sans Pro Light" charset="0"/>
                <a:cs typeface="Times New Roman" panose="02020603050405020304" pitchFamily="18" charset="0"/>
              </a:rPr>
              <a:t>No electronic reporting platform for data collection</a:t>
            </a:r>
          </a:p>
          <a:p>
            <a:pPr marL="742950" lvl="1" indent="-285750">
              <a:lnSpc>
                <a:spcPct val="150000"/>
              </a:lnSpc>
              <a:defRPr/>
            </a:pPr>
            <a:r>
              <a:rPr lang="en-US" sz="2800" dirty="0">
                <a:ea typeface="Source Sans Pro Light" charset="0"/>
                <a:cs typeface="Times New Roman" panose="02020603050405020304" pitchFamily="18" charset="0"/>
              </a:rPr>
              <a:t>Intermittent stock out of HIV commodities and IPC materials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Challenges (other than COVID-19)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400071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82870F-B8DA-6549-8AEB-070AAA76D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1508760"/>
            <a:ext cx="11734800" cy="503094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ea typeface="Source Sans Pro Light" charset="0"/>
                <a:cs typeface="Times New Roman" panose="02020603050405020304" pitchFamily="18" charset="0"/>
              </a:rPr>
              <a:t>By CQUIN’s 5th annual meeting (end-2021):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 30% of people on ART would be in less-intensive DSD models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Strengthen roll out of 3MMD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Integrate TPT into less-intensive models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ea typeface="Source Sans Pro Light" charset="0"/>
                <a:cs typeface="Times New Roman" panose="02020603050405020304" pitchFamily="18" charset="0"/>
              </a:rPr>
              <a:t>Integrate NCDs services into less-intensive models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C00000"/>
                </a:solidFill>
                <a:ea typeface="Source Sans Pro Light" charset="0"/>
                <a:cs typeface="Times New Roman" panose="02020603050405020304" pitchFamily="18" charset="0"/>
              </a:rPr>
              <a:t>Strengthen M&amp;E system to improve data availability for decision making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94B61F-8DA2-734F-B077-EDAA0A5E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2021 Goals and Targets</a:t>
            </a:r>
          </a:p>
        </p:txBody>
      </p:sp>
    </p:spTree>
    <p:extLst>
      <p:ext uri="{BB962C8B-B14F-4D97-AF65-F5344CB8AC3E}">
        <p14:creationId xmlns:p14="http://schemas.microsoft.com/office/powerpoint/2010/main" val="3621238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A2DC2A-DC1F-634F-837E-168819CE4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" y="1542652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NAS</a:t>
            </a:r>
          </a:p>
          <a:p>
            <a:r>
              <a:rPr lang="en-US" dirty="0"/>
              <a:t>NACP (MoHS)</a:t>
            </a:r>
          </a:p>
          <a:p>
            <a:r>
              <a:rPr lang="en-US" dirty="0"/>
              <a:t>NETHIPS</a:t>
            </a:r>
          </a:p>
          <a:p>
            <a:r>
              <a:rPr lang="en-US" dirty="0"/>
              <a:t>UNAIDS</a:t>
            </a:r>
          </a:p>
          <a:p>
            <a:r>
              <a:rPr lang="en-US" dirty="0"/>
              <a:t>ICAP</a:t>
            </a:r>
          </a:p>
          <a:p>
            <a:r>
              <a:rPr lang="en-US" dirty="0"/>
              <a:t>SOLTHIS </a:t>
            </a:r>
          </a:p>
          <a:p>
            <a:r>
              <a:rPr lang="en-US" dirty="0"/>
              <a:t>KSLP</a:t>
            </a:r>
          </a:p>
          <a:p>
            <a:r>
              <a:rPr lang="en-US" dirty="0"/>
              <a:t>AHF</a:t>
            </a:r>
          </a:p>
          <a:p>
            <a:r>
              <a:rPr lang="en-US" dirty="0"/>
              <a:t>PIH</a:t>
            </a:r>
          </a:p>
          <a:p>
            <a:r>
              <a:rPr lang="en-US" dirty="0"/>
              <a:t>WHO</a:t>
            </a:r>
          </a:p>
          <a:p>
            <a:r>
              <a:rPr lang="en-US" dirty="0"/>
              <a:t>UNICEF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D9E483-BFBB-AC40-B4DD-FF2E4924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Acknowledgements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208525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0FE54E-6301-4774-97A3-EE03CF881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57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>
                <a:solidFill>
                  <a:srgbClr val="7030A0"/>
                </a:solidFill>
              </a:rPr>
              <a:t>Where are we now? 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CQUIN Dashboard Results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DART Model Mix</a:t>
            </a:r>
          </a:p>
          <a:p>
            <a:pPr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How did we get here? 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Update on CQUIN Action Plan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Program adaptations made in response to COVID19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Successes and Challenges</a:t>
            </a:r>
          </a:p>
          <a:p>
            <a:pPr>
              <a:lnSpc>
                <a:spcPct val="160000"/>
              </a:lnSpc>
            </a:pPr>
            <a:r>
              <a:rPr lang="en-US" dirty="0">
                <a:solidFill>
                  <a:srgbClr val="022169"/>
                </a:solidFill>
              </a:rPr>
              <a:t>2021 goals and targets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B0C332-089E-4F38-AE80-0FA352CF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Outline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21820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363" y="1235394"/>
            <a:ext cx="5183188" cy="452833"/>
          </a:xfrm>
        </p:spPr>
        <p:txBody>
          <a:bodyPr/>
          <a:lstStyle/>
          <a:p>
            <a:pPr algn="ctr"/>
            <a:r>
              <a:rPr lang="en-US" dirty="0"/>
              <a:t>2020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F3B0C332-089E-4F38-AE80-0FA352CF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418"/>
            <a:ext cx="12191999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CQUIN Dashboard Results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" y="1606801"/>
            <a:ext cx="4545480" cy="48629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1CCBC3-E8AC-4C87-ADFA-9CDB17461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3281" y="1606801"/>
            <a:ext cx="5695360" cy="486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7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849" y="1315993"/>
            <a:ext cx="5157787" cy="35083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2019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793" y="1219147"/>
            <a:ext cx="5183188" cy="452833"/>
          </a:xfrm>
        </p:spPr>
        <p:txBody>
          <a:bodyPr/>
          <a:lstStyle/>
          <a:p>
            <a:pPr algn="ctr"/>
            <a:r>
              <a:rPr lang="en-US" dirty="0"/>
              <a:t>2020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F3B0C332-089E-4F38-AE80-0FA352CF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418"/>
            <a:ext cx="12191999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Dashboard Domains since 2019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58" y="1635162"/>
            <a:ext cx="3831770" cy="522283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556" y="1635162"/>
            <a:ext cx="383177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7B680-3DC5-9D4C-96EF-1160F4AF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0" y="1385455"/>
            <a:ext cx="11130457" cy="547254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/>
              <a:t>Activities that have been successfully completed include: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Formation of DSD Technical Working Group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Inclusion of DSD in the Consolidated HIV Guidelines 2020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Inclusion of a basic DSD orientation module for HCW in the national comprehensive HIV training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Participated in CQUIN M&amp;E for DSD Orientation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DSD indicator tracking - Inclusion of one indicator (3MMD) in the M&amp;E reporting tool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98FE92-12F9-0149-A11D-5D1C594A4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665527" cy="1248929"/>
          </a:xfrm>
        </p:spPr>
        <p:txBody>
          <a:bodyPr>
            <a:noAutofit/>
          </a:bodyPr>
          <a:lstStyle/>
          <a:p>
            <a:r>
              <a:rPr lang="en-US" sz="3600" b="1" dirty="0"/>
              <a:t>Update on CQUIN Action Plan from 11/2019 (1/2)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405693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7B680-3DC5-9D4C-96EF-1160F4AF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4" y="1385456"/>
            <a:ext cx="10887795" cy="47315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dirty="0"/>
              <a:t>Activities underway are: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Implementation of 3MMD (fast tracked due to COVID-19 with modified eligibility criteria)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Complete and validate DSD operational guide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Training on DSD Guidelines (HCWs, community owned resource persons)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Development of DSD tracking indicators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98FE92-12F9-0149-A11D-5D1C594A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Update on CQUIN Action Plan from 11/2019 (2/2)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241935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556232"/>
            <a:ext cx="11049000" cy="469216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000" b="1" u="sng" dirty="0">
                <a:cs typeface="Times New Roman" panose="02020603050405020304" pitchFamily="18" charset="0"/>
              </a:rPr>
              <a:t>Policy Adaptations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Review of DSD policy to provide 3MMD for all categories of RoC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Development of: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COVID-19 Guidance on Comprehensive HIV Service Delivery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COVID 19 and HIV/TB management protocol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Inclusion of HIV testing and management in National COVID-19 Case Management Guidelines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2425" cy="1136072"/>
          </a:xfrm>
        </p:spPr>
        <p:txBody>
          <a:bodyPr>
            <a:noAutofit/>
          </a:bodyPr>
          <a:lstStyle/>
          <a:p>
            <a:pPr lvl="1" algn="ctr">
              <a:lnSpc>
                <a:spcPct val="114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Policy and Practice Adaptations made in Response to COVID19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320099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72" y="1556232"/>
            <a:ext cx="11689080" cy="516524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000" b="1" u="sng" dirty="0">
                <a:cs typeface="Times New Roman" panose="02020603050405020304" pitchFamily="18" charset="0"/>
              </a:rPr>
              <a:t>Practice Adaptation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Integration of Comprehensive HIV Service Delivery into COVID-19 case management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Inclusion of HIV testing in National COVID-19 case management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Improving ART Access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3100" dirty="0">
                <a:cs typeface="Times New Roman" panose="02020603050405020304" pitchFamily="18" charset="0"/>
              </a:rPr>
              <a:t>Multi-month scripting of ART (3Months for all RoC)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3100" dirty="0">
                <a:cs typeface="Times New Roman" panose="02020603050405020304" pitchFamily="18" charset="0"/>
              </a:rPr>
              <a:t>Activation of point of contacts for ART refills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3100" dirty="0">
                <a:cs typeface="Times New Roman" panose="02020603050405020304" pitchFamily="18" charset="0"/>
              </a:rPr>
              <a:t>ART home delivery </a:t>
            </a:r>
          </a:p>
          <a:p>
            <a:pPr marL="228600" lvl="1"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Participation in NACOVERC case management pillar - integrated emergency response</a:t>
            </a:r>
          </a:p>
          <a:p>
            <a:pPr marL="228600" lvl="1">
              <a:lnSpc>
                <a:spcPct val="170000"/>
              </a:lnSpc>
              <a:spcBef>
                <a:spcPts val="0"/>
              </a:spcBef>
            </a:pPr>
            <a:r>
              <a:rPr lang="en-US" sz="3000" dirty="0">
                <a:cs typeface="Times New Roman" panose="02020603050405020304" pitchFamily="18" charset="0"/>
              </a:rPr>
              <a:t>COVID-19 Infection prevention control </a:t>
            </a:r>
          </a:p>
          <a:p>
            <a:pPr marL="685800" lvl="2">
              <a:lnSpc>
                <a:spcPct val="17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Integrated COVID-19 IPC measures into HIV counselling services</a:t>
            </a:r>
          </a:p>
          <a:p>
            <a:pPr marL="685800" lvl="2">
              <a:lnSpc>
                <a:spcPct val="17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Screening for COVID-19 (Fever clinics)</a:t>
            </a:r>
          </a:p>
          <a:p>
            <a:pPr marL="685800" lvl="2">
              <a:lnSpc>
                <a:spcPct val="17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Provision of IPC supplies for HIV clinics </a:t>
            </a:r>
            <a:endParaRPr lang="en-US" sz="2600" dirty="0">
              <a:cs typeface="Times New Roman" panose="02020603050405020304" pitchFamily="18" charset="0"/>
            </a:endParaRPr>
          </a:p>
          <a:p>
            <a:pPr marL="228600" lvl="1">
              <a:lnSpc>
                <a:spcPct val="160000"/>
              </a:lnSpc>
              <a:spcBef>
                <a:spcPts val="0"/>
              </a:spcBef>
            </a:pPr>
            <a:endParaRPr lang="en-US" sz="30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55"/>
            <a:ext cx="10512425" cy="761999"/>
          </a:xfrm>
        </p:spPr>
        <p:txBody>
          <a:bodyPr>
            <a:noAutofit/>
          </a:bodyPr>
          <a:lstStyle/>
          <a:p>
            <a:pPr lvl="1" algn="ctr">
              <a:lnSpc>
                <a:spcPct val="114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policy and practice adaptations made in response to COVID19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307091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B1C765-2C55-7641-B30A-7757FB320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100" dirty="0"/>
              <a:t>Developed ad hoc registers to capture DSD interventions</a:t>
            </a: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A0EBE-2F60-2444-830B-352E8445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7" y="345455"/>
            <a:ext cx="11693237" cy="761999"/>
          </a:xfrm>
        </p:spPr>
        <p:txBody>
          <a:bodyPr>
            <a:noAutofit/>
          </a:bodyPr>
          <a:lstStyle/>
          <a:p>
            <a:pPr lvl="1" algn="ctr">
              <a:lnSpc>
                <a:spcPct val="114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M&amp;E Adaptations made in Response to COVID19 to Enhance Data Reporting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5B6A3-2F1E-4F41-B0EF-60B4D04E15AB}"/>
              </a:ext>
            </a:extLst>
          </p:cNvPr>
          <p:cNvSpPr txBox="1">
            <a:spLocks/>
          </p:cNvSpPr>
          <p:nvPr/>
        </p:nvSpPr>
        <p:spPr>
          <a:xfrm>
            <a:off x="838200" y="6356349"/>
            <a:ext cx="5257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/>
              <a:t>The CQUIN Project 4</a:t>
            </a:r>
            <a:r>
              <a:rPr lang="en-US" sz="1400" baseline="30000" dirty="0"/>
              <a:t>th</a:t>
            </a:r>
            <a:r>
              <a:rPr lang="en-US" sz="1400" dirty="0"/>
              <a:t> Annual Meeting | December 7-10, 2020</a:t>
            </a:r>
          </a:p>
        </p:txBody>
      </p:sp>
    </p:spTree>
    <p:extLst>
      <p:ext uri="{BB962C8B-B14F-4D97-AF65-F5344CB8AC3E}">
        <p14:creationId xmlns:p14="http://schemas.microsoft.com/office/powerpoint/2010/main" val="131935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9f2da93fcc74e869d070fd34a0597c4 xmlns="c629780e-db83-45bc-a257-7c8c4fd6b9cb">
      <Terms xmlns="http://schemas.microsoft.com/office/infopath/2007/PartnerControls"/>
    </i9f2da93fcc74e869d070fd34a0597c4>
    <FavoriteUsers xmlns="c629780e-db83-45bc-a257-7c8c4fd6b9cb" xsi:nil="true"/>
    <cc92bdb0fa944447acf309642a11bf0d xmlns="c629780e-db83-45bc-a257-7c8c4fd6b9cb">
      <Terms xmlns="http://schemas.microsoft.com/office/infopath/2007/PartnerControls"/>
    </cc92bdb0fa944447acf309642a11bf0d>
    <KeyEntities xmlns="c629780e-db83-45bc-a257-7c8c4fd6b9cb" xsi:nil="true"/>
    <TaxCatchAll xmlns="c629780e-db83-45bc-a257-7c8c4fd6b9cb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GOOnlineDocument" ma:contentTypeID="0x01010033CF86A3E53F48B7ADBBC140A8AF8FA700C34909B95E261B4EAE15CA4127ACE4BF" ma:contentTypeVersion="16" ma:contentTypeDescription="NGO Document content type" ma:contentTypeScope="" ma:versionID="ba9270536d4264b58bbaefc092ee91bd">
  <xsd:schema xmlns:xsd="http://www.w3.org/2001/XMLSchema" xmlns:xs="http://www.w3.org/2001/XMLSchema" xmlns:p="http://schemas.microsoft.com/office/2006/metadata/properties" xmlns:ns2="c629780e-db83-45bc-a257-7c8c4fd6b9cb" xmlns:ns3="13d8cb44-f7b4-4e4c-94ec-92fa8e254e0f" targetNamespace="http://schemas.microsoft.com/office/2006/metadata/properties" ma:root="true" ma:fieldsID="6c029f7174d89705e091f2b778bb8a00" ns2:_="" ns3:_="">
    <xsd:import namespace="c629780e-db83-45bc-a257-7c8c4fd6b9cb"/>
    <xsd:import namespace="13d8cb44-f7b4-4e4c-94ec-92fa8e254e0f"/>
    <xsd:element name="properties">
      <xsd:complexType>
        <xsd:sequence>
          <xsd:element name="documentManagement">
            <xsd:complexType>
              <xsd:all>
                <xsd:element ref="ns2:FavoriteUsers" minOccurs="0"/>
                <xsd:element ref="ns2:KeyEntities" minOccurs="0"/>
                <xsd:element ref="ns2:i9f2da93fcc74e869d070fd34a0597c4" minOccurs="0"/>
                <xsd:element ref="ns2:TaxCatchAll" minOccurs="0"/>
                <xsd:element ref="ns2:TaxCatchAllLabel" minOccurs="0"/>
                <xsd:element ref="ns2:cc92bdb0fa944447acf309642a11bf0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9780e-db83-45bc-a257-7c8c4fd6b9cb" elementFormDefault="qualified">
    <xsd:import namespace="http://schemas.microsoft.com/office/2006/documentManagement/types"/>
    <xsd:import namespace="http://schemas.microsoft.com/office/infopath/2007/PartnerControls"/>
    <xsd:element name="FavoriteUsers" ma:index="8" nillable="true" ma:displayName="F" ma:description="Store all users who mark this document as favorite" ma:hidden="true" ma:internalName="FavoriteUsers">
      <xsd:simpleType>
        <xsd:restriction base="dms:Text"/>
      </xsd:simpleType>
    </xsd:element>
    <xsd:element name="KeyEntities" ma:index="9" nillable="true" ma:displayName="K" ma:description="Store all entities which this document as a key" ma:hidden="true" ma:internalName="KeyEntities">
      <xsd:simpleType>
        <xsd:restriction base="dms:Text"/>
      </xsd:simpleType>
    </xsd:element>
    <xsd:element name="i9f2da93fcc74e869d070fd34a0597c4" ma:index="10" nillable="true" ma:taxonomy="true" ma:internalName="i9f2da93fcc74e869d070fd34a0597c4" ma:taxonomyFieldName="NGOOnlineDocumentType" ma:displayName="Document types" ma:fieldId="{29f2da93-fcc7-4e86-9d07-0fd34a0597c4}" ma:taxonomyMulti="true" ma:sspId="e492bf4d-7d24-4a02-9dd7-4d67ddc3dcfb" ma:termSetId="ab881ecd-e3fb-4592-9594-ea70170c21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a205db0c-b838-4c53-becf-285510dc543a}" ma:internalName="TaxCatchAll" ma:showField="CatchAllData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205db0c-b838-4c53-becf-285510dc543a}" ma:internalName="TaxCatchAllLabel" ma:readOnly="true" ma:showField="CatchAllDataLabel" ma:web="c629780e-db83-45bc-a257-7c8c4fd6b9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92bdb0fa944447acf309642a11bf0d" ma:index="14" nillable="true" ma:taxonomy="true" ma:internalName="cc92bdb0fa944447acf309642a11bf0d" ma:taxonomyFieldName="NGOOnlineKeywords" ma:displayName="Keywords" ma:fieldId="{cc92bdb0-fa94-4447-acf3-09642a11bf0d}" ma:taxonomyMulti="true" ma:sspId="e492bf4d-7d24-4a02-9dd7-4d67ddc3dcfb" ma:termSetId="7c9b2214-6d63-47c8-ad9c-de84cf58bf6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8cb44-f7b4-4e4c-94ec-92fa8e254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5DE0AB-C804-4002-A2B3-1DCB269255EE}">
  <ds:schemaRefs>
    <ds:schemaRef ds:uri="http://purl.org/dc/elements/1.1/"/>
    <ds:schemaRef ds:uri="http://schemas.microsoft.com/office/infopath/2007/PartnerControls"/>
    <ds:schemaRef ds:uri="http://www.w3.org/XML/1998/namespace"/>
    <ds:schemaRef ds:uri="c629780e-db83-45bc-a257-7c8c4fd6b9cb"/>
    <ds:schemaRef ds:uri="http://schemas.openxmlformats.org/package/2006/metadata/core-properties"/>
    <ds:schemaRef ds:uri="http://schemas.microsoft.com/office/2006/documentManagement/types"/>
    <ds:schemaRef ds:uri="13d8cb44-f7b4-4e4c-94ec-92fa8e254e0f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37E16D3-9314-4E2A-885F-81454D71F0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A92DA-5BE3-441B-82DE-88519F0E6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29780e-db83-45bc-a257-7c8c4fd6b9cb"/>
    <ds:schemaRef ds:uri="13d8cb44-f7b4-4e4c-94ec-92fa8e254e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783</Words>
  <Application>Microsoft Macintosh PowerPoint</Application>
  <PresentationFormat>Widescreen</PresentationFormat>
  <Paragraphs>110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Trade Gothic LT Std Bold</vt:lpstr>
      <vt:lpstr>Office Theme</vt:lpstr>
      <vt:lpstr>Sierra Leone Update</vt:lpstr>
      <vt:lpstr>Outline</vt:lpstr>
      <vt:lpstr>CQUIN Dashboard Results</vt:lpstr>
      <vt:lpstr>Change in Dashboard Domains since 2019</vt:lpstr>
      <vt:lpstr>Update on CQUIN Action Plan from 11/2019 (1/2)</vt:lpstr>
      <vt:lpstr>Update on CQUIN Action Plan from 11/2019 (2/2)</vt:lpstr>
      <vt:lpstr>Key Policy and Practice Adaptations made in Response to COVID19 </vt:lpstr>
      <vt:lpstr>Key policy and practice adaptations made in response to COVID19 </vt:lpstr>
      <vt:lpstr>M&amp;E Adaptations made in Response to COVID19 to Enhance Data Reporting</vt:lpstr>
      <vt:lpstr>Successes 1/2</vt:lpstr>
      <vt:lpstr>Successes 2/2</vt:lpstr>
      <vt:lpstr>Challenges (other than COVID-19)</vt:lpstr>
      <vt:lpstr>2021 Goals and Targets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Cestare</dc:creator>
  <cp:lastModifiedBy>Acquaah-Harrison Owusu, Efua E.</cp:lastModifiedBy>
  <cp:revision>173</cp:revision>
  <dcterms:created xsi:type="dcterms:W3CDTF">2018-10-17T16:28:55Z</dcterms:created>
  <dcterms:modified xsi:type="dcterms:W3CDTF">2020-12-06T00:35:53Z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0x01010033CF86A3E53F48B7ADBBC140A8AF8FA700C34909B95E261B4EAE15CA4127ACE4BF</vt:lpwstr>
  </property>
  <property fmtid="{D5CDD505-2E9C-101B-9397-08002B2CF9AE}" pid="3" name="NGOOnlineKeywords">
    <vt:lpwstr/>
  </property>
  <property fmtid="{D5CDD505-2E9C-101B-9397-08002B2CF9AE}" pid="4" name="NGOOnlineDocumentType">
    <vt:lpwstr/>
  </property>
</Properties>
</file>