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5"/>
  </p:notesMasterIdLst>
  <p:handoutMasterIdLst>
    <p:handoutMasterId r:id="rId16"/>
  </p:handoutMasterIdLst>
  <p:sldIdLst>
    <p:sldId id="277" r:id="rId2"/>
    <p:sldId id="360" r:id="rId3"/>
    <p:sldId id="276" r:id="rId4"/>
    <p:sldId id="343" r:id="rId5"/>
    <p:sldId id="349" r:id="rId6"/>
    <p:sldId id="350" r:id="rId7"/>
    <p:sldId id="351" r:id="rId8"/>
    <p:sldId id="357" r:id="rId9"/>
    <p:sldId id="358" r:id="rId10"/>
    <p:sldId id="356" r:id="rId11"/>
    <p:sldId id="352" r:id="rId12"/>
    <p:sldId id="359" r:id="rId13"/>
    <p:sldId id="32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rin Adams" initials="" lastIdx="1" clrIdx="0"/>
  <p:cmAuthor id="7" name="Mudekereza, Rachel B." initials="MRB" lastIdx="8" clrIdx="7">
    <p:extLst>
      <p:ext uri="{19B8F6BF-5375-455C-9EA6-DF929625EA0E}">
        <p15:presenceInfo xmlns:p15="http://schemas.microsoft.com/office/powerpoint/2012/main" userId="S::rbm2141@cumc.columbia.edu::8e8f2ddf-1831-4bf3-94bd-da4602831375" providerId="AD"/>
      </p:ext>
    </p:extLst>
  </p:cmAuthor>
  <p:cmAuthor id="1" name="David Chilongozi" initials="DC" lastIdx="11" clrIdx="1"/>
  <p:cmAuthor id="8" name="Wells, Cassia A." initials="WCA" lastIdx="5" clrIdx="8">
    <p:extLst>
      <p:ext uri="{19B8F6BF-5375-455C-9EA6-DF929625EA0E}">
        <p15:presenceInfo xmlns:p15="http://schemas.microsoft.com/office/powerpoint/2012/main" userId="S-1-5-21-2268474175-859333071-1483869524-95677" providerId="AD"/>
      </p:ext>
    </p:extLst>
  </p:cmAuthor>
  <p:cmAuthor id="2" name="Laura Muzart" initials="LM" lastIdx="2" clrIdx="2"/>
  <p:cmAuthor id="9" name="Lucy Harber" initials="LH" lastIdx="3" clrIdx="9">
    <p:extLst>
      <p:ext uri="{19B8F6BF-5375-455C-9EA6-DF929625EA0E}">
        <p15:presenceInfo xmlns:p15="http://schemas.microsoft.com/office/powerpoint/2012/main" userId="43d7cc6d3c7d2ca8" providerId="Windows Live"/>
      </p:ext>
    </p:extLst>
  </p:cmAuthor>
  <p:cmAuthor id="3" name="Chris Akolo" initials="CA" lastIdx="5" clrIdx="3"/>
  <p:cmAuthor id="4" name="TB04" initials="T" lastIdx="1" clrIdx="4"/>
  <p:cmAuthor id="5" name="Rose Wilcher" initials="RW" lastIdx="7" clrIdx="5">
    <p:extLst>
      <p:ext uri="{19B8F6BF-5375-455C-9EA6-DF929625EA0E}">
        <p15:presenceInfo xmlns:p15="http://schemas.microsoft.com/office/powerpoint/2012/main" userId="Rose Wilcher" providerId="None"/>
      </p:ext>
    </p:extLst>
  </p:cmAuthor>
  <p:cmAuthor id="6" name="Bhekizitha Sithole" initials="BS" lastIdx="12" clrIdx="6">
    <p:extLst>
      <p:ext uri="{19B8F6BF-5375-455C-9EA6-DF929625EA0E}">
        <p15:presenceInfo xmlns:p15="http://schemas.microsoft.com/office/powerpoint/2012/main" userId="S::bsithole@fhi360.org::844704bd-ecee-438d-9490-fbeac0105a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F"/>
    <a:srgbClr val="C5706F"/>
    <a:srgbClr val="A92722"/>
    <a:srgbClr val="C32327"/>
    <a:srgbClr val="931A1D"/>
    <a:srgbClr val="00997C"/>
    <a:srgbClr val="037761"/>
    <a:srgbClr val="232323"/>
    <a:srgbClr val="00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13" autoAdjust="0"/>
    <p:restoredTop sz="94312" autoAdjust="0"/>
  </p:normalViewPr>
  <p:slideViewPr>
    <p:cSldViewPr snapToGrid="0" showGuides="1">
      <p:cViewPr varScale="1">
        <p:scale>
          <a:sx n="100" d="100"/>
          <a:sy n="100" d="100"/>
        </p:scale>
        <p:origin x="176" y="1152"/>
      </p:cViewPr>
      <p:guideLst>
        <p:guide orient="horz" pos="1272"/>
        <p:guide pos="3840"/>
      </p:guideLst>
    </p:cSldViewPr>
  </p:slideViewPr>
  <p:outlineViewPr>
    <p:cViewPr>
      <p:scale>
        <a:sx n="33" d="100"/>
        <a:sy n="33" d="100"/>
      </p:scale>
      <p:origin x="0" y="-990"/>
    </p:cViewPr>
  </p:outlineViewPr>
  <p:notesTextViewPr>
    <p:cViewPr>
      <p:scale>
        <a:sx n="1" d="1"/>
        <a:sy n="1" d="1"/>
      </p:scale>
      <p:origin x="0" y="0"/>
    </p:cViewPr>
  </p:notesTextViewPr>
  <p:sorterViewPr>
    <p:cViewPr>
      <p:scale>
        <a:sx n="170" d="100"/>
        <a:sy n="170" d="100"/>
      </p:scale>
      <p:origin x="0" y="-8526"/>
    </p:cViewPr>
  </p:sorterViewPr>
  <p:notesViewPr>
    <p:cSldViewPr snapToGrid="0" showGuides="1">
      <p:cViewPr varScale="1">
        <p:scale>
          <a:sx n="51" d="100"/>
          <a:sy n="51" d="100"/>
        </p:scale>
        <p:origin x="288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7BABC3-6A33-4FB2-8279-C10337D15543}" type="datetimeFigureOut">
              <a:rPr lang="en-US" smtClean="0"/>
              <a:t>8/24/21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3A1C19-419C-4FC1-9F02-D690BA0F3DBB}" type="slidenum">
              <a:rPr lang="en-US" smtClean="0"/>
              <a:t>‹#›</a:t>
            </a:fld>
            <a:endParaRPr lang="en-US" dirty="0"/>
          </a:p>
        </p:txBody>
      </p:sp>
    </p:spTree>
    <p:extLst>
      <p:ext uri="{BB962C8B-B14F-4D97-AF65-F5344CB8AC3E}">
        <p14:creationId xmlns:p14="http://schemas.microsoft.com/office/powerpoint/2010/main" val="3551214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5FDE03-B869-425E-88F9-5FFA391B1530}" type="datetimeFigureOut">
              <a:rPr lang="en-US" smtClean="0"/>
              <a:t>8/24/21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AB78A-7831-4A62-AB22-77EAE70E2E54}" type="slidenum">
              <a:rPr lang="en-US" smtClean="0"/>
              <a:t>‹#›</a:t>
            </a:fld>
            <a:endParaRPr lang="en-US" dirty="0"/>
          </a:p>
        </p:txBody>
      </p:sp>
    </p:spTree>
    <p:extLst>
      <p:ext uri="{BB962C8B-B14F-4D97-AF65-F5344CB8AC3E}">
        <p14:creationId xmlns:p14="http://schemas.microsoft.com/office/powerpoint/2010/main" val="250144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file:///upload.wikimedia.org/wikipedia/commons/8/80/Coat_of_Arms_of_Swaziland.svg"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35.png"/><Relationship Id="rId2" Type="http://schemas.openxmlformats.org/officeDocument/2006/relationships/image" Target="../media/image30.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32.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31.png"/><Relationship Id="rId15" Type="http://schemas.openxmlformats.org/officeDocument/2006/relationships/image" Target="../media/image14.png"/><Relationship Id="rId23" Type="http://schemas.openxmlformats.org/officeDocument/2006/relationships/image" Target="../media/image3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3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1F64"/>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748C621-1DDD-0043-97F0-736116D3E024}"/>
              </a:ext>
            </a:extLst>
          </p:cNvPr>
          <p:cNvSpPr/>
          <p:nvPr userDrawn="1"/>
        </p:nvSpPr>
        <p:spPr>
          <a:xfrm>
            <a:off x="0" y="5652655"/>
            <a:ext cx="12192000" cy="1205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8DEE0D3-EA9E-214A-AF0C-80F51BAE4683}"/>
              </a:ext>
            </a:extLst>
          </p:cNvPr>
          <p:cNvSpPr/>
          <p:nvPr userDrawn="1"/>
        </p:nvSpPr>
        <p:spPr>
          <a:xfrm>
            <a:off x="0" y="284703"/>
            <a:ext cx="12192000" cy="54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7BE8EA3C-0650-2840-ADED-4545C48A2FE3}"/>
              </a:ext>
            </a:extLst>
          </p:cNvPr>
          <p:cNvGrpSpPr/>
          <p:nvPr userDrawn="1"/>
        </p:nvGrpSpPr>
        <p:grpSpPr>
          <a:xfrm>
            <a:off x="15003" y="327760"/>
            <a:ext cx="12227326" cy="460134"/>
            <a:chOff x="-840" y="120494"/>
            <a:chExt cx="13789406" cy="420972"/>
          </a:xfrm>
        </p:grpSpPr>
        <p:grpSp>
          <p:nvGrpSpPr>
            <p:cNvPr id="9" name="Group 8">
              <a:extLst>
                <a:ext uri="{FF2B5EF4-FFF2-40B4-BE49-F238E27FC236}">
                  <a16:creationId xmlns:a16="http://schemas.microsoft.com/office/drawing/2014/main" id="{D3B6FD62-BFD2-2A4F-A475-F1FFC7D92BA3}"/>
                </a:ext>
              </a:extLst>
            </p:cNvPr>
            <p:cNvGrpSpPr/>
            <p:nvPr userDrawn="1"/>
          </p:nvGrpSpPr>
          <p:grpSpPr>
            <a:xfrm>
              <a:off x="-840" y="120494"/>
              <a:ext cx="13789406" cy="420972"/>
              <a:chOff x="288063" y="7239870"/>
              <a:chExt cx="19187557" cy="585773"/>
            </a:xfrm>
          </p:grpSpPr>
          <p:pic>
            <p:nvPicPr>
              <p:cNvPr id="11" name="Picture 10" descr="A picture containing flower, drawing&#10;&#10;Description automatically generated">
                <a:extLst>
                  <a:ext uri="{FF2B5EF4-FFF2-40B4-BE49-F238E27FC236}">
                    <a16:creationId xmlns:a16="http://schemas.microsoft.com/office/drawing/2014/main" id="{E1C48B8B-B4C9-5944-B3FB-641DBE9697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01251" y="7256626"/>
                <a:ext cx="849765" cy="566954"/>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D666A02C-6D3F-CD40-BC8E-3DDC9F5C98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279047" y="7256285"/>
                <a:ext cx="846681" cy="564233"/>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F24147F5-8606-AC4E-8AB3-E153C1F1C6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5745288" y="7248995"/>
                <a:ext cx="864141" cy="568791"/>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48DE7031-D550-7443-AB42-06CEAFE34C4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13701"/>
              <a:stretch/>
            </p:blipFill>
            <p:spPr>
              <a:xfrm>
                <a:off x="18516272" y="7255925"/>
                <a:ext cx="959348" cy="564951"/>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75B8A557-F985-BD44-BCAC-0A6204E6E5D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7248" t="3299" r="8685" b="2976"/>
              <a:stretch/>
            </p:blipFill>
            <p:spPr>
              <a:xfrm>
                <a:off x="4824852" y="7248994"/>
                <a:ext cx="896260" cy="568790"/>
              </a:xfrm>
              <a:prstGeom prst="rect">
                <a:avLst/>
              </a:prstGeom>
            </p:spPr>
          </p:pic>
          <p:pic>
            <p:nvPicPr>
              <p:cNvPr id="17" name="Picture 16" descr="A drawing of a face&#10;&#10;Description automatically generated">
                <a:extLst>
                  <a:ext uri="{FF2B5EF4-FFF2-40B4-BE49-F238E27FC236}">
                    <a16:creationId xmlns:a16="http://schemas.microsoft.com/office/drawing/2014/main" id="{BD0D048C-7341-6C49-BFF9-D999211D58A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88063" y="7239870"/>
                <a:ext cx="926482" cy="555890"/>
              </a:xfrm>
              <a:prstGeom prst="rect">
                <a:avLst/>
              </a:prstGeom>
            </p:spPr>
          </p:pic>
          <p:pic>
            <p:nvPicPr>
              <p:cNvPr id="18" name="Picture 17" descr="A picture containing baseball, drawing&#10;&#10;Description automatically generated">
                <a:extLst>
                  <a:ext uri="{FF2B5EF4-FFF2-40B4-BE49-F238E27FC236}">
                    <a16:creationId xmlns:a16="http://schemas.microsoft.com/office/drawing/2014/main" id="{FEACFFE0-C589-504E-988E-E7FEC1BD66A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302282" y="7247981"/>
                <a:ext cx="857055" cy="569803"/>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4DF56089-937C-594D-A23E-613D36AC8FD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446870" y="7245555"/>
                <a:ext cx="886533" cy="580088"/>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333669A3-E04F-0B43-ABBE-9762901BDB0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634160" y="7248994"/>
                <a:ext cx="862698" cy="568983"/>
              </a:xfrm>
              <a:prstGeom prst="rect">
                <a:avLst/>
              </a:prstGeom>
            </p:spPr>
          </p:pic>
          <p:pic>
            <p:nvPicPr>
              <p:cNvPr id="21" name="Picture 20" descr="A close up of a flag&#10;&#10;Description automatically generated">
                <a:extLst>
                  <a:ext uri="{FF2B5EF4-FFF2-40B4-BE49-F238E27FC236}">
                    <a16:creationId xmlns:a16="http://schemas.microsoft.com/office/drawing/2014/main" id="{46DB3636-96EB-6C49-AF97-CCAF24FF04CB}"/>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r="18562"/>
              <a:stretch/>
            </p:blipFill>
            <p:spPr>
              <a:xfrm>
                <a:off x="7517715" y="7248994"/>
                <a:ext cx="899295" cy="568983"/>
              </a:xfrm>
              <a:prstGeom prst="rect">
                <a:avLst/>
              </a:prstGeom>
            </p:spPr>
          </p:pic>
          <p:pic>
            <p:nvPicPr>
              <p:cNvPr id="22" name="Picture 21" descr="A close up of a flag&#10;&#10;Description automatically generated">
                <a:extLst>
                  <a:ext uri="{FF2B5EF4-FFF2-40B4-BE49-F238E27FC236}">
                    <a16:creationId xmlns:a16="http://schemas.microsoft.com/office/drawing/2014/main" id="{2F4DA676-B8C9-044C-A236-F143E44BFD4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020205" y="7244746"/>
                <a:ext cx="880480" cy="566202"/>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2B1FD17A-9F60-6640-B8CD-0A4852EE229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025511" y="7258466"/>
                <a:ext cx="836126" cy="555892"/>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62B03EEB-E404-C14C-872B-C0A54E4D4E4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926959" y="7245730"/>
                <a:ext cx="869860" cy="572054"/>
              </a:xfrm>
              <a:prstGeom prst="rect">
                <a:avLst/>
              </a:prstGeom>
            </p:spPr>
          </p:pic>
          <p:pic>
            <p:nvPicPr>
              <p:cNvPr id="25" name="Picture 24" descr="A picture containing drawing, table&#10;&#10;Description automatically generated">
                <a:extLst>
                  <a:ext uri="{FF2B5EF4-FFF2-40B4-BE49-F238E27FC236}">
                    <a16:creationId xmlns:a16="http://schemas.microsoft.com/office/drawing/2014/main" id="{1E9C64F9-099E-FE40-9954-DD82A65787E8}"/>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b="2202"/>
              <a:stretch/>
            </p:blipFill>
            <p:spPr>
              <a:xfrm>
                <a:off x="2130792" y="7245730"/>
                <a:ext cx="864768" cy="564236"/>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CA844197-7719-9244-8D7D-E8652F9844B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4153761" y="7256293"/>
                <a:ext cx="847295" cy="558066"/>
              </a:xfrm>
              <a:prstGeom prst="rect">
                <a:avLst/>
              </a:prstGeom>
            </p:spPr>
          </p:pic>
          <p:pic>
            <p:nvPicPr>
              <p:cNvPr id="27" name="Picture 26" descr="A picture containing drawing&#10;&#10;Description automatically generated">
                <a:extLst>
                  <a:ext uri="{FF2B5EF4-FFF2-40B4-BE49-F238E27FC236}">
                    <a16:creationId xmlns:a16="http://schemas.microsoft.com/office/drawing/2014/main" id="{AAEB1BF3-9CE3-EC4E-AE5B-CE129C689C4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5877320" y="7255771"/>
                <a:ext cx="845120" cy="561863"/>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72E637C5-331F-924C-81CC-B4BEB13178D5}"/>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7620385" y="7256774"/>
                <a:ext cx="852307" cy="566641"/>
              </a:xfrm>
              <a:prstGeom prst="rect">
                <a:avLst/>
              </a:prstGeom>
            </p:spPr>
          </p:pic>
          <p:pic>
            <p:nvPicPr>
              <p:cNvPr id="29" name="Picture 28" descr="A screenshot of a cell phone&#10;&#10;Description automatically generated">
                <a:extLst>
                  <a:ext uri="{FF2B5EF4-FFF2-40B4-BE49-F238E27FC236}">
                    <a16:creationId xmlns:a16="http://schemas.microsoft.com/office/drawing/2014/main" id="{C6700858-BB4D-3444-BAB0-2CDF9132C22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6750754" y="7256774"/>
                <a:ext cx="852305" cy="566641"/>
              </a:xfrm>
              <a:prstGeom prst="rect">
                <a:avLst/>
              </a:prstGeom>
            </p:spPr>
          </p:pic>
        </p:grpSp>
        <p:pic>
          <p:nvPicPr>
            <p:cNvPr id="5" name="Picture 4" descr="Icon&#10;&#10;Description automatically generated">
              <a:extLst>
                <a:ext uri="{FF2B5EF4-FFF2-40B4-BE49-F238E27FC236}">
                  <a16:creationId xmlns:a16="http://schemas.microsoft.com/office/drawing/2014/main" id="{089B4288-313C-3145-91CD-186AE114F327}"/>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85320" y="124418"/>
              <a:ext cx="614272" cy="408769"/>
            </a:xfrm>
            <a:prstGeom prst="rect">
              <a:avLst/>
            </a:prstGeom>
          </p:spPr>
        </p:pic>
      </p:grpSp>
      <p:pic>
        <p:nvPicPr>
          <p:cNvPr id="37" name="Picture 36" descr="Logo&#10;&#10;Description automatically generated">
            <a:extLst>
              <a:ext uri="{FF2B5EF4-FFF2-40B4-BE49-F238E27FC236}">
                <a16:creationId xmlns:a16="http://schemas.microsoft.com/office/drawing/2014/main" id="{C85C937D-CA08-4D4B-B2F7-E70B9C03015C}"/>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l="6723" r="7970"/>
          <a:stretch/>
        </p:blipFill>
        <p:spPr>
          <a:xfrm>
            <a:off x="5794756" y="334925"/>
            <a:ext cx="583974" cy="454542"/>
          </a:xfrm>
          <a:prstGeom prst="rect">
            <a:avLst/>
          </a:prstGeom>
        </p:spPr>
      </p:pic>
      <p:pic>
        <p:nvPicPr>
          <p:cNvPr id="39" name="Picture 38" descr="Shape, rectangle&#10;&#10;Description automatically generated">
            <a:extLst>
              <a:ext uri="{FF2B5EF4-FFF2-40B4-BE49-F238E27FC236}">
                <a16:creationId xmlns:a16="http://schemas.microsoft.com/office/drawing/2014/main" id="{4F9A7963-2178-3845-81B1-8A052BAA90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958338" y="340658"/>
            <a:ext cx="757389" cy="443213"/>
          </a:xfrm>
          <a:prstGeom prst="rect">
            <a:avLst/>
          </a:prstGeom>
        </p:spPr>
      </p:pic>
      <p:sp>
        <p:nvSpPr>
          <p:cNvPr id="8" name="TextBox 7">
            <a:extLst>
              <a:ext uri="{FF2B5EF4-FFF2-40B4-BE49-F238E27FC236}">
                <a16:creationId xmlns:a16="http://schemas.microsoft.com/office/drawing/2014/main" id="{5F4F3018-F5E9-AD4D-A488-791F79F79E77}"/>
              </a:ext>
            </a:extLst>
          </p:cNvPr>
          <p:cNvSpPr txBox="1"/>
          <p:nvPr userDrawn="1"/>
        </p:nvSpPr>
        <p:spPr>
          <a:xfrm>
            <a:off x="2317156" y="1812906"/>
            <a:ext cx="6908123" cy="461665"/>
          </a:xfrm>
          <a:prstGeom prst="rect">
            <a:avLst/>
          </a:prstGeom>
          <a:noFill/>
        </p:spPr>
        <p:txBody>
          <a:bodyPr wrap="square" rtlCol="0">
            <a:spAutoFit/>
          </a:bodyPr>
          <a:lstStyle/>
          <a:p>
            <a:pPr marL="0" indent="0" algn="ctr">
              <a:buNone/>
            </a:pPr>
            <a:r>
              <a:rPr lang="en-US" sz="2400" dirty="0">
                <a:solidFill>
                  <a:schemeClr val="bg1"/>
                </a:solidFill>
                <a:latin typeface="+mj-lt"/>
                <a:cs typeface="Arial" panose="020B0604020202020204" pitchFamily="34" charset="0"/>
              </a:rPr>
              <a:t>Virtual Meeting: August 25-26 and 30-31, 2021</a:t>
            </a:r>
          </a:p>
        </p:txBody>
      </p:sp>
      <p:sp>
        <p:nvSpPr>
          <p:cNvPr id="35" name="Title 1">
            <a:extLst>
              <a:ext uri="{FF2B5EF4-FFF2-40B4-BE49-F238E27FC236}">
                <a16:creationId xmlns:a16="http://schemas.microsoft.com/office/drawing/2014/main" id="{3908B96A-9079-9044-9B0B-2BFDAD963DB5}"/>
              </a:ext>
            </a:extLst>
          </p:cNvPr>
          <p:cNvSpPr txBox="1">
            <a:spLocks/>
          </p:cNvSpPr>
          <p:nvPr userDrawn="1"/>
        </p:nvSpPr>
        <p:spPr>
          <a:xfrm>
            <a:off x="243840" y="1045132"/>
            <a:ext cx="11521440" cy="1118380"/>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12000" dirty="0">
                <a:solidFill>
                  <a:schemeClr val="bg1"/>
                </a:solidFill>
              </a:rPr>
              <a:t>Differentiated Service Delivery for Key Populations </a:t>
            </a:r>
          </a:p>
          <a:p>
            <a:pPr algn="ctr"/>
            <a:r>
              <a:rPr lang="en-US" dirty="0">
                <a:solidFill>
                  <a:schemeClr val="bg1"/>
                </a:solidFill>
              </a:rPr>
              <a:t> </a:t>
            </a:r>
          </a:p>
        </p:txBody>
      </p:sp>
      <p:pic>
        <p:nvPicPr>
          <p:cNvPr id="34" name="Picture 33">
            <a:extLst>
              <a:ext uri="{FF2B5EF4-FFF2-40B4-BE49-F238E27FC236}">
                <a16:creationId xmlns:a16="http://schemas.microsoft.com/office/drawing/2014/main" id="{EF185BAF-5C9D-B446-8532-D2383B334F6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014300" y="6274051"/>
            <a:ext cx="2757341" cy="299246"/>
          </a:xfrm>
          <a:prstGeom prst="rect">
            <a:avLst/>
          </a:prstGeom>
        </p:spPr>
      </p:pic>
      <p:pic>
        <p:nvPicPr>
          <p:cNvPr id="36" name="Picture 35" descr="Graphical user interface, text&#10;&#10;Description automatically generated">
            <a:extLst>
              <a:ext uri="{FF2B5EF4-FFF2-40B4-BE49-F238E27FC236}">
                <a16:creationId xmlns:a16="http://schemas.microsoft.com/office/drawing/2014/main" id="{02289D9A-E6BB-C94A-8DFF-E91CBD198C5E}"/>
              </a:ext>
            </a:extLst>
          </p:cNvPr>
          <p:cNvPicPr>
            <a:picLocks noChangeAspect="1"/>
          </p:cNvPicPr>
          <p:nvPr userDrawn="1"/>
        </p:nvPicPr>
        <p:blipFill>
          <a:blip r:embed="rId24"/>
          <a:stretch>
            <a:fillRect/>
          </a:stretch>
        </p:blipFill>
        <p:spPr>
          <a:xfrm>
            <a:off x="4957622" y="5967303"/>
            <a:ext cx="2117566" cy="761844"/>
          </a:xfrm>
          <a:prstGeom prst="rect">
            <a:avLst/>
          </a:prstGeom>
        </p:spPr>
      </p:pic>
      <p:pic>
        <p:nvPicPr>
          <p:cNvPr id="38" name="Picture 37" descr="Logo&#10;&#10;Description automatically generated">
            <a:extLst>
              <a:ext uri="{FF2B5EF4-FFF2-40B4-BE49-F238E27FC236}">
                <a16:creationId xmlns:a16="http://schemas.microsoft.com/office/drawing/2014/main" id="{DE0A01AF-3CD7-ED4E-AEFD-EBBE315E01FD}"/>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26080" y="5944748"/>
            <a:ext cx="1222406" cy="710224"/>
          </a:xfrm>
          <a:prstGeom prst="rect">
            <a:avLst/>
          </a:prstGeom>
        </p:spPr>
      </p:pic>
      <p:pic>
        <p:nvPicPr>
          <p:cNvPr id="33" name="Picture 32">
            <a:extLst>
              <a:ext uri="{FF2B5EF4-FFF2-40B4-BE49-F238E27FC236}">
                <a16:creationId xmlns:a16="http://schemas.microsoft.com/office/drawing/2014/main" id="{675BF037-9739-4D7E-B732-54B40C39DAA9}"/>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009271" y="6044914"/>
            <a:ext cx="1562601" cy="480800"/>
          </a:xfrm>
          <a:prstGeom prst="rect">
            <a:avLst/>
          </a:prstGeom>
        </p:spPr>
      </p:pic>
      <p:pic>
        <p:nvPicPr>
          <p:cNvPr id="40" name="Picture 39" descr="A close up of a sign&#10;&#10;Description generated with very high confidence">
            <a:extLst>
              <a:ext uri="{FF2B5EF4-FFF2-40B4-BE49-F238E27FC236}">
                <a16:creationId xmlns:a16="http://schemas.microsoft.com/office/drawing/2014/main" id="{EF997B4D-AEB6-4BE7-811E-580CA2A3B17D}"/>
              </a:ext>
            </a:extLst>
          </p:cNvPr>
          <p:cNvPicPr>
            <a:picLocks noChangeAspect="1"/>
          </p:cNvPicPr>
          <p:nvPr userDrawn="1"/>
        </p:nvPicPr>
        <p:blipFill>
          <a:blip r:embed="rId27"/>
          <a:stretch>
            <a:fillRect/>
          </a:stretch>
        </p:blipFill>
        <p:spPr>
          <a:xfrm>
            <a:off x="7545862" y="5967303"/>
            <a:ext cx="1081237" cy="636022"/>
          </a:xfrm>
          <a:prstGeom prst="rect">
            <a:avLst/>
          </a:prstGeom>
        </p:spPr>
      </p:pic>
      <p:pic>
        <p:nvPicPr>
          <p:cNvPr id="41" name="Picture 40">
            <a:extLst>
              <a:ext uri="{FF2B5EF4-FFF2-40B4-BE49-F238E27FC236}">
                <a16:creationId xmlns:a16="http://schemas.microsoft.com/office/drawing/2014/main" id="{DD87539D-79D5-4EB7-9E1A-3B0BC6718731}"/>
              </a:ext>
            </a:extLst>
          </p:cNvPr>
          <p:cNvPicPr>
            <a:picLocks noChangeAspect="1"/>
          </p:cNvPicPr>
          <p:nvPr userDrawn="1"/>
        </p:nvPicPr>
        <p:blipFill>
          <a:blip r:embed="rId28"/>
          <a:stretch>
            <a:fillRect/>
          </a:stretch>
        </p:blipFill>
        <p:spPr>
          <a:xfrm>
            <a:off x="10996302" y="6013924"/>
            <a:ext cx="836972" cy="559373"/>
          </a:xfrm>
          <a:prstGeom prst="rect">
            <a:avLst/>
          </a:prstGeom>
        </p:spPr>
      </p:pic>
    </p:spTree>
    <p:extLst>
      <p:ext uri="{BB962C8B-B14F-4D97-AF65-F5344CB8AC3E}">
        <p14:creationId xmlns:p14="http://schemas.microsoft.com/office/powerpoint/2010/main" val="2306647501"/>
      </p:ext>
    </p:extLst>
  </p:cSld>
  <p:clrMapOvr>
    <a:masterClrMapping/>
  </p:clrMapOvr>
  <p:extLst>
    <p:ext uri="{DCECCB84-F9BA-43D5-87BE-67443E8EF086}">
      <p15:sldGuideLst xmlns:p15="http://schemas.microsoft.com/office/powerpoint/2012/main">
        <p15:guide id="1" orient="horz" pos="240">
          <p15:clr>
            <a:srgbClr val="FBAE40"/>
          </p15:clr>
        </p15:guide>
        <p15:guide id="2" pos="1080">
          <p15:clr>
            <a:srgbClr val="FBAE40"/>
          </p15:clr>
        </p15:guide>
        <p15:guide id="3" orient="horz" pos="4128">
          <p15:clr>
            <a:srgbClr val="FBAE40"/>
          </p15:clr>
        </p15:guide>
        <p15:guide id="4" pos="3696">
          <p15:clr>
            <a:srgbClr val="FBAE40"/>
          </p15:clr>
        </p15:guide>
        <p15:guide id="5" orient="horz" pos="4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F61073-326E-4A7A-AE00-77FE0F759301}"/>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CDF1411-3F0D-4B45-80E9-A41CF6BC22A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3ABBCA-EEB9-4909-AB36-4546095AE386}" type="slidenum">
              <a:rPr lang="en-US" smtClean="0"/>
              <a:pPr/>
              <a:t>‹#›</a:t>
            </a:fld>
            <a:endParaRPr lang="en-US"/>
          </a:p>
        </p:txBody>
      </p:sp>
      <p:sp>
        <p:nvSpPr>
          <p:cNvPr id="7" name="Rectangle 6">
            <a:extLst>
              <a:ext uri="{FF2B5EF4-FFF2-40B4-BE49-F238E27FC236}">
                <a16:creationId xmlns:a16="http://schemas.microsoft.com/office/drawing/2014/main" id="{3643BB88-C7DC-43AC-A967-43ECD4E52C41}"/>
              </a:ext>
            </a:extLst>
          </p:cNvPr>
          <p:cNvSpPr/>
          <p:nvPr userDrawn="1"/>
        </p:nvSpPr>
        <p:spPr>
          <a:xfrm>
            <a:off x="0" y="-1"/>
            <a:ext cx="12188825" cy="1371601"/>
          </a:xfrm>
          <a:prstGeom prst="rect">
            <a:avLst/>
          </a:prstGeom>
          <a:solidFill>
            <a:srgbClr val="001F64"/>
          </a:solidFill>
          <a:ln>
            <a:solidFill>
              <a:srgbClr val="02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00"/>
              </a:solidFill>
              <a:latin typeface="Trade Gothic LT Std Bold" panose="020B0804050502020204" pitchFamily="34" charset="0"/>
            </a:endParaRPr>
          </a:p>
        </p:txBody>
      </p:sp>
      <p:sp>
        <p:nvSpPr>
          <p:cNvPr id="8" name="Title 4">
            <a:extLst>
              <a:ext uri="{FF2B5EF4-FFF2-40B4-BE49-F238E27FC236}">
                <a16:creationId xmlns:a16="http://schemas.microsoft.com/office/drawing/2014/main" id="{A4EE39A1-CBBF-4751-A70C-055B31782E8A}"/>
              </a:ext>
            </a:extLst>
          </p:cNvPr>
          <p:cNvSpPr>
            <a:spLocks noGrp="1"/>
          </p:cNvSpPr>
          <p:nvPr>
            <p:ph type="title" hasCustomPrompt="1"/>
          </p:nvPr>
        </p:nvSpPr>
        <p:spPr>
          <a:xfrm>
            <a:off x="827314" y="318295"/>
            <a:ext cx="10512425" cy="761999"/>
          </a:xfrm>
          <a:prstGeom prst="rect">
            <a:avLst/>
          </a:prstGeom>
        </p:spPr>
        <p:txBody>
          <a:bodyPr/>
          <a:lstStyle>
            <a:lvl1pPr algn="ctr">
              <a:defRPr sz="4000" b="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9" name="Slide Number Placeholder 3">
            <a:extLst>
              <a:ext uri="{FF2B5EF4-FFF2-40B4-BE49-F238E27FC236}">
                <a16:creationId xmlns:a16="http://schemas.microsoft.com/office/drawing/2014/main" id="{4C9C1B61-370C-412A-A5C4-BA5FCE234696}"/>
              </a:ext>
            </a:extLst>
          </p:cNvPr>
          <p:cNvSpPr txBox="1">
            <a:spLocks/>
          </p:cNvSpPr>
          <p:nvPr userDrawn="1"/>
        </p:nvSpPr>
        <p:spPr>
          <a:xfrm>
            <a:off x="838200" y="6356349"/>
            <a:ext cx="47599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CQUIN Key Populations Meeting, August 25-26 and 30-31, 2021</a:t>
            </a:r>
          </a:p>
        </p:txBody>
      </p:sp>
    </p:spTree>
    <p:extLst>
      <p:ext uri="{BB962C8B-B14F-4D97-AF65-F5344CB8AC3E}">
        <p14:creationId xmlns:p14="http://schemas.microsoft.com/office/powerpoint/2010/main" val="1237828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flipV="1">
            <a:off x="0" y="6691304"/>
            <a:ext cx="1225296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chemeClr val="bg1"/>
              </a:solidFill>
            </a:endParaRPr>
          </a:p>
        </p:txBody>
      </p:sp>
      <p:sp>
        <p:nvSpPr>
          <p:cNvPr id="4" name="Title 1"/>
          <p:cNvSpPr>
            <a:spLocks noGrp="1"/>
          </p:cNvSpPr>
          <p:nvPr>
            <p:ph type="title"/>
          </p:nvPr>
        </p:nvSpPr>
        <p:spPr>
          <a:xfrm>
            <a:off x="623148" y="445197"/>
            <a:ext cx="10959253" cy="972441"/>
          </a:xfrm>
          <a:prstGeom prst="rect">
            <a:avLst/>
          </a:prstGeom>
        </p:spPr>
        <p:txBody>
          <a:bodyPr vert="horz">
            <a:normAutofit/>
          </a:bodyPr>
          <a:lstStyle>
            <a:lvl1pPr algn="l">
              <a:defRPr sz="2700">
                <a:solidFill>
                  <a:srgbClr val="595959"/>
                </a:solidFill>
              </a:defRPr>
            </a:lvl1pPr>
          </a:lstStyle>
          <a:p>
            <a:r>
              <a:rPr lang="en-US" dirty="0"/>
              <a:t>Click to edit Master title style</a:t>
            </a:r>
          </a:p>
        </p:txBody>
      </p:sp>
      <p:sp>
        <p:nvSpPr>
          <p:cNvPr id="5" name="Text Placeholder 3"/>
          <p:cNvSpPr>
            <a:spLocks noGrp="1"/>
          </p:cNvSpPr>
          <p:nvPr>
            <p:ph type="body" sz="quarter" idx="10"/>
          </p:nvPr>
        </p:nvSpPr>
        <p:spPr>
          <a:xfrm>
            <a:off x="623148" y="1767845"/>
            <a:ext cx="10959253" cy="4176851"/>
          </a:xfrm>
          <a:prstGeom prst="rect">
            <a:avLst/>
          </a:prstGeom>
        </p:spPr>
        <p:txBody>
          <a:bodyPr vert="horz"/>
          <a:lstStyle>
            <a:lvl1pPr>
              <a:buClr>
                <a:schemeClr val="accent6"/>
              </a:buClr>
              <a:buSzPct val="100000"/>
              <a:buFont typeface="Arial"/>
              <a:buChar char="•"/>
              <a:defRPr sz="2100" b="0" spc="0">
                <a:solidFill>
                  <a:srgbClr val="535352"/>
                </a:solidFill>
                <a:latin typeface="Calibri"/>
                <a:cs typeface="Calibri"/>
              </a:defRPr>
            </a:lvl1pPr>
            <a:lvl2pPr>
              <a:defRPr>
                <a:solidFill>
                  <a:srgbClr val="535352"/>
                </a:solidFill>
                <a:latin typeface="Calibri"/>
                <a:cs typeface="Calibri"/>
              </a:defRPr>
            </a:lvl2pPr>
            <a:lvl3pPr marL="857229" indent="-171446">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spTree>
    <p:extLst>
      <p:ext uri="{BB962C8B-B14F-4D97-AF65-F5344CB8AC3E}">
        <p14:creationId xmlns:p14="http://schemas.microsoft.com/office/powerpoint/2010/main" val="70804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pic>
        <p:nvPicPr>
          <p:cNvPr id="2" name="Picture 1" descr="Linkages background-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6"/>
          <p:cNvSpPr>
            <a:spLocks noGrp="1"/>
          </p:cNvSpPr>
          <p:nvPr>
            <p:ph type="title"/>
          </p:nvPr>
        </p:nvSpPr>
        <p:spPr>
          <a:xfrm>
            <a:off x="2289389" y="1356912"/>
            <a:ext cx="9238827" cy="1560960"/>
          </a:xfrm>
        </p:spPr>
        <p:txBody>
          <a:bodyPr>
            <a:normAutofit/>
          </a:bodyPr>
          <a:lstStyle>
            <a:lvl1pPr algn="l">
              <a:defRPr sz="33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5085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0464800" cy="762000"/>
          </a:xfrm>
        </p:spPr>
        <p:txBody>
          <a:bodyPr/>
          <a:lstStyle/>
          <a:p>
            <a:r>
              <a:rPr lang="en-US" dirty="0"/>
              <a:t>Click to edit Master title style</a:t>
            </a:r>
          </a:p>
        </p:txBody>
      </p:sp>
      <p:cxnSp>
        <p:nvCxnSpPr>
          <p:cNvPr id="5" name="Straight Connector 4"/>
          <p:cNvCxnSpPr/>
          <p:nvPr userDrawn="1"/>
        </p:nvCxnSpPr>
        <p:spPr>
          <a:xfrm>
            <a:off x="0" y="914400"/>
            <a:ext cx="12192000" cy="0"/>
          </a:xfrm>
          <a:prstGeom prst="line">
            <a:avLst/>
          </a:prstGeom>
          <a:ln w="31750" cap="flat" cmpd="sng" algn="ctr">
            <a:solidFill>
              <a:schemeClr val="accent1"/>
            </a:solidFill>
            <a:prstDash val="solid"/>
            <a:round/>
            <a:headEnd type="none" w="med" len="med"/>
            <a:tailEnd type="none" w="med" len="med"/>
          </a:ln>
          <a:effectLst/>
          <a:scene3d>
            <a:camera prst="orthographicFront"/>
            <a:lightRig rig="threePt" dir="t"/>
          </a:scene3d>
          <a:sp3d>
            <a:bevelT w="6350"/>
            <a:bevelB w="0"/>
          </a:sp3d>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1005840"/>
            <a:ext cx="12192000" cy="0"/>
          </a:xfrm>
          <a:prstGeom prst="line">
            <a:avLst/>
          </a:prstGeom>
          <a:ln w="31750" cap="flat" cmpd="sng" algn="ctr">
            <a:solidFill>
              <a:srgbClr val="C00000"/>
            </a:solidFill>
            <a:prstDash val="solid"/>
            <a:round/>
            <a:headEnd type="none" w="med" len="med"/>
            <a:tailEnd type="none" w="med" len="med"/>
          </a:ln>
          <a:effectLst/>
          <a:scene3d>
            <a:camera prst="orthographicFront"/>
            <a:lightRig rig="threePt" dir="t"/>
          </a:scene3d>
          <a:sp3d>
            <a:bevelT w="6350"/>
            <a:bevelB w="0"/>
          </a:sp3d>
        </p:spPr>
        <p:style>
          <a:lnRef idx="2">
            <a:schemeClr val="accent1"/>
          </a:lnRef>
          <a:fillRef idx="0">
            <a:schemeClr val="accent1"/>
          </a:fillRef>
          <a:effectRef idx="1">
            <a:schemeClr val="accent1"/>
          </a:effectRef>
          <a:fontRef idx="minor">
            <a:schemeClr val="tx1"/>
          </a:fontRef>
        </p:style>
      </p:cxnSp>
      <p:pic>
        <p:nvPicPr>
          <p:cNvPr id="61442" name="Picture 2" descr="Thumbnail for version as of 00:09, 6 August 2010">
            <a:hlinkClick r:id="rId2"/>
          </p:cNvPr>
          <p:cNvPicPr>
            <a:picLocks noChangeAspect="1" noChangeArrowheads="1"/>
          </p:cNvPicPr>
          <p:nvPr userDrawn="1"/>
        </p:nvPicPr>
        <p:blipFill>
          <a:blip r:embed="rId3"/>
          <a:srcRect/>
          <a:stretch>
            <a:fillRect/>
          </a:stretch>
        </p:blipFill>
        <p:spPr bwMode="auto">
          <a:xfrm>
            <a:off x="10566400" y="28574"/>
            <a:ext cx="1524000" cy="809626"/>
          </a:xfrm>
          <a:prstGeom prst="rect">
            <a:avLst/>
          </a:prstGeom>
          <a:noFill/>
        </p:spPr>
      </p:pic>
    </p:spTree>
    <p:extLst>
      <p:ext uri="{BB962C8B-B14F-4D97-AF65-F5344CB8AC3E}">
        <p14:creationId xmlns:p14="http://schemas.microsoft.com/office/powerpoint/2010/main" val="155914890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F61073-326E-4A7A-AE00-77FE0F759301}"/>
              </a:ext>
            </a:extLst>
          </p:cNvPr>
          <p:cNvSpPr>
            <a:spLocks noGrp="1"/>
          </p:cNvSpPr>
          <p:nvPr>
            <p:ph idx="1"/>
          </p:nvPr>
        </p:nvSpPr>
        <p:spPr/>
        <p:txBody>
          <a:bodyPr/>
          <a:lstStyle>
            <a:lvl1pPr>
              <a:lnSpc>
                <a:spcPct val="100000"/>
              </a:lnSpc>
              <a:defRPr sz="2400">
                <a:solidFill>
                  <a:srgbClr val="093552"/>
                </a:solidFill>
                <a:latin typeface="Arial" panose="020B0604020202020204" pitchFamily="34" charset="0"/>
                <a:cs typeface="Arial" panose="020B0604020202020204" pitchFamily="34" charset="0"/>
              </a:defRPr>
            </a:lvl1pPr>
            <a:lvl2pPr>
              <a:lnSpc>
                <a:spcPct val="100000"/>
              </a:lnSpc>
              <a:defRPr>
                <a:solidFill>
                  <a:srgbClr val="093552"/>
                </a:solidFill>
                <a:latin typeface="Arial" panose="020B0604020202020204" pitchFamily="34" charset="0"/>
                <a:cs typeface="Arial" panose="020B0604020202020204" pitchFamily="34" charset="0"/>
              </a:defRPr>
            </a:lvl2pPr>
            <a:lvl3pPr>
              <a:lnSpc>
                <a:spcPct val="100000"/>
              </a:lnSpc>
              <a:defRPr sz="1650">
                <a:solidFill>
                  <a:srgbClr val="093552"/>
                </a:solidFill>
                <a:latin typeface="Arial" panose="020B0604020202020204" pitchFamily="34" charset="0"/>
                <a:cs typeface="Arial" panose="020B0604020202020204" pitchFamily="34" charset="0"/>
              </a:defRPr>
            </a:lvl3pPr>
            <a:lvl4pPr>
              <a:lnSpc>
                <a:spcPct val="100000"/>
              </a:lnSpc>
              <a:defRPr sz="1500">
                <a:solidFill>
                  <a:srgbClr val="093552"/>
                </a:solidFill>
                <a:latin typeface="Arial" panose="020B0604020202020204" pitchFamily="34" charset="0"/>
                <a:cs typeface="Arial" panose="020B0604020202020204" pitchFamily="34" charset="0"/>
              </a:defRPr>
            </a:lvl4pPr>
            <a:lvl5pPr>
              <a:lnSpc>
                <a:spcPct val="100000"/>
              </a:lnSpc>
              <a:defRPr sz="1500">
                <a:solidFill>
                  <a:srgbClr val="093552"/>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CDF1411-3F0D-4B45-80E9-A41CF6BC22A8}"/>
              </a:ext>
            </a:extLst>
          </p:cNvPr>
          <p:cNvSpPr>
            <a:spLocks noGrp="1"/>
          </p:cNvSpPr>
          <p:nvPr>
            <p:ph type="sldNum" sz="quarter" idx="12"/>
          </p:nvPr>
        </p:nvSpPr>
        <p:spPr/>
        <p:txBody>
          <a:bodyPr/>
          <a:lstStyle/>
          <a:p>
            <a:fld id="{7C3ABBCA-EEB9-4909-AB36-4546095AE386}" type="slidenum">
              <a:rPr lang="en-US" smtClean="0"/>
              <a:t>‹#›</a:t>
            </a:fld>
            <a:endParaRPr lang="en-US" dirty="0"/>
          </a:p>
        </p:txBody>
      </p:sp>
      <p:sp>
        <p:nvSpPr>
          <p:cNvPr id="7" name="Rectangle 6">
            <a:extLst>
              <a:ext uri="{FF2B5EF4-FFF2-40B4-BE49-F238E27FC236}">
                <a16:creationId xmlns:a16="http://schemas.microsoft.com/office/drawing/2014/main" id="{3643BB88-C7DC-43AC-A967-43ECD4E52C41}"/>
              </a:ext>
            </a:extLst>
          </p:cNvPr>
          <p:cNvSpPr/>
          <p:nvPr userDrawn="1"/>
        </p:nvSpPr>
        <p:spPr>
          <a:xfrm>
            <a:off x="1" y="-1"/>
            <a:ext cx="12188825" cy="1371601"/>
          </a:xfrm>
          <a:prstGeom prst="rect">
            <a:avLst/>
          </a:prstGeom>
          <a:solidFill>
            <a:srgbClr val="001F64"/>
          </a:solidFill>
          <a:ln>
            <a:solidFill>
              <a:srgbClr val="02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00"/>
              </a:solidFill>
              <a:latin typeface="Trade Gothic LT Std Bold" panose="020B0804050502020204" pitchFamily="34" charset="0"/>
            </a:endParaRPr>
          </a:p>
        </p:txBody>
      </p:sp>
      <p:sp>
        <p:nvSpPr>
          <p:cNvPr id="8" name="Title 4">
            <a:extLst>
              <a:ext uri="{FF2B5EF4-FFF2-40B4-BE49-F238E27FC236}">
                <a16:creationId xmlns:a16="http://schemas.microsoft.com/office/drawing/2014/main" id="{A4EE39A1-CBBF-4751-A70C-055B31782E8A}"/>
              </a:ext>
            </a:extLst>
          </p:cNvPr>
          <p:cNvSpPr>
            <a:spLocks noGrp="1"/>
          </p:cNvSpPr>
          <p:nvPr>
            <p:ph type="title" hasCustomPrompt="1"/>
          </p:nvPr>
        </p:nvSpPr>
        <p:spPr>
          <a:xfrm>
            <a:off x="827316" y="318297"/>
            <a:ext cx="10512425" cy="761999"/>
          </a:xfrm>
          <a:prstGeom prst="rect">
            <a:avLst/>
          </a:prstGeom>
        </p:spPr>
        <p:txBody>
          <a:bodyPr/>
          <a:lstStyle>
            <a:lvl1pPr algn="ctr">
              <a:defRPr sz="3000" b="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9" name="Slide Number Placeholder 3">
            <a:extLst>
              <a:ext uri="{FF2B5EF4-FFF2-40B4-BE49-F238E27FC236}">
                <a16:creationId xmlns:a16="http://schemas.microsoft.com/office/drawing/2014/main" id="{4C9C1B61-370C-412A-A5C4-BA5FCE234696}"/>
              </a:ext>
            </a:extLst>
          </p:cNvPr>
          <p:cNvSpPr txBox="1">
            <a:spLocks/>
          </p:cNvSpPr>
          <p:nvPr userDrawn="1"/>
        </p:nvSpPr>
        <p:spPr>
          <a:xfrm>
            <a:off x="838200" y="6356351"/>
            <a:ext cx="475996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t>CQUIN Key Populations Meeting, August 25-26 and 30-31, 2021</a:t>
            </a:r>
          </a:p>
        </p:txBody>
      </p:sp>
    </p:spTree>
    <p:extLst>
      <p:ext uri="{BB962C8B-B14F-4D97-AF65-F5344CB8AC3E}">
        <p14:creationId xmlns:p14="http://schemas.microsoft.com/office/powerpoint/2010/main" val="186627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01F64"/>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748C621-1DDD-0043-97F0-736116D3E024}"/>
              </a:ext>
            </a:extLst>
          </p:cNvPr>
          <p:cNvSpPr/>
          <p:nvPr userDrawn="1"/>
        </p:nvSpPr>
        <p:spPr>
          <a:xfrm>
            <a:off x="0" y="5652657"/>
            <a:ext cx="12192000" cy="1205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Rectangle 31">
            <a:extLst>
              <a:ext uri="{FF2B5EF4-FFF2-40B4-BE49-F238E27FC236}">
                <a16:creationId xmlns:a16="http://schemas.microsoft.com/office/drawing/2014/main" id="{78DEE0D3-EA9E-214A-AF0C-80F51BAE4683}"/>
              </a:ext>
            </a:extLst>
          </p:cNvPr>
          <p:cNvSpPr/>
          <p:nvPr userDrawn="1"/>
        </p:nvSpPr>
        <p:spPr>
          <a:xfrm>
            <a:off x="0" y="284705"/>
            <a:ext cx="12192000" cy="54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6" name="Group 5">
            <a:extLst>
              <a:ext uri="{FF2B5EF4-FFF2-40B4-BE49-F238E27FC236}">
                <a16:creationId xmlns:a16="http://schemas.microsoft.com/office/drawing/2014/main" id="{7BE8EA3C-0650-2840-ADED-4545C48A2FE3}"/>
              </a:ext>
            </a:extLst>
          </p:cNvPr>
          <p:cNvGrpSpPr/>
          <p:nvPr userDrawn="1"/>
        </p:nvGrpSpPr>
        <p:grpSpPr>
          <a:xfrm>
            <a:off x="15003" y="327760"/>
            <a:ext cx="12227327" cy="460134"/>
            <a:chOff x="-840" y="120494"/>
            <a:chExt cx="13789406" cy="420972"/>
          </a:xfrm>
        </p:grpSpPr>
        <p:grpSp>
          <p:nvGrpSpPr>
            <p:cNvPr id="9" name="Group 8">
              <a:extLst>
                <a:ext uri="{FF2B5EF4-FFF2-40B4-BE49-F238E27FC236}">
                  <a16:creationId xmlns:a16="http://schemas.microsoft.com/office/drawing/2014/main" id="{D3B6FD62-BFD2-2A4F-A475-F1FFC7D92BA3}"/>
                </a:ext>
              </a:extLst>
            </p:cNvPr>
            <p:cNvGrpSpPr/>
            <p:nvPr userDrawn="1"/>
          </p:nvGrpSpPr>
          <p:grpSpPr>
            <a:xfrm>
              <a:off x="-840" y="120494"/>
              <a:ext cx="13789406" cy="420972"/>
              <a:chOff x="288063" y="7239870"/>
              <a:chExt cx="19187557" cy="585773"/>
            </a:xfrm>
          </p:grpSpPr>
          <p:pic>
            <p:nvPicPr>
              <p:cNvPr id="11" name="Picture 10" descr="A picture containing flower, drawing&#10;&#10;Description automatically generated">
                <a:extLst>
                  <a:ext uri="{FF2B5EF4-FFF2-40B4-BE49-F238E27FC236}">
                    <a16:creationId xmlns:a16="http://schemas.microsoft.com/office/drawing/2014/main" id="{E1C48B8B-B4C9-5944-B3FB-641DBE9697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01251" y="7256626"/>
                <a:ext cx="849765" cy="566954"/>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D666A02C-6D3F-CD40-BC8E-3DDC9F5C98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279047" y="7256285"/>
                <a:ext cx="846681" cy="564233"/>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F24147F5-8606-AC4E-8AB3-E153C1F1C6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5745288" y="7248995"/>
                <a:ext cx="864141" cy="568791"/>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48DE7031-D550-7443-AB42-06CEAFE34C4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13701"/>
              <a:stretch/>
            </p:blipFill>
            <p:spPr>
              <a:xfrm>
                <a:off x="18516272" y="7255925"/>
                <a:ext cx="959348" cy="564951"/>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75B8A557-F985-BD44-BCAC-0A6204E6E5D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7248" t="3299" r="8685" b="2976"/>
              <a:stretch/>
            </p:blipFill>
            <p:spPr>
              <a:xfrm>
                <a:off x="4824852" y="7248994"/>
                <a:ext cx="896260" cy="568790"/>
              </a:xfrm>
              <a:prstGeom prst="rect">
                <a:avLst/>
              </a:prstGeom>
            </p:spPr>
          </p:pic>
          <p:pic>
            <p:nvPicPr>
              <p:cNvPr id="17" name="Picture 16" descr="A drawing of a face&#10;&#10;Description automatically generated">
                <a:extLst>
                  <a:ext uri="{FF2B5EF4-FFF2-40B4-BE49-F238E27FC236}">
                    <a16:creationId xmlns:a16="http://schemas.microsoft.com/office/drawing/2014/main" id="{BD0D048C-7341-6C49-BFF9-D999211D58A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88063" y="7239870"/>
                <a:ext cx="926482" cy="555890"/>
              </a:xfrm>
              <a:prstGeom prst="rect">
                <a:avLst/>
              </a:prstGeom>
            </p:spPr>
          </p:pic>
          <p:pic>
            <p:nvPicPr>
              <p:cNvPr id="18" name="Picture 17" descr="A picture containing baseball, drawing&#10;&#10;Description automatically generated">
                <a:extLst>
                  <a:ext uri="{FF2B5EF4-FFF2-40B4-BE49-F238E27FC236}">
                    <a16:creationId xmlns:a16="http://schemas.microsoft.com/office/drawing/2014/main" id="{FEACFFE0-C589-504E-988E-E7FEC1BD66A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302282" y="7247981"/>
                <a:ext cx="857055" cy="569803"/>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4DF56089-937C-594D-A23E-613D36AC8FD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446870" y="7245555"/>
                <a:ext cx="886533" cy="580088"/>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333669A3-E04F-0B43-ABBE-9762901BDB0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634160" y="7248994"/>
                <a:ext cx="862698" cy="568983"/>
              </a:xfrm>
              <a:prstGeom prst="rect">
                <a:avLst/>
              </a:prstGeom>
            </p:spPr>
          </p:pic>
          <p:pic>
            <p:nvPicPr>
              <p:cNvPr id="21" name="Picture 20" descr="A close up of a flag&#10;&#10;Description automatically generated">
                <a:extLst>
                  <a:ext uri="{FF2B5EF4-FFF2-40B4-BE49-F238E27FC236}">
                    <a16:creationId xmlns:a16="http://schemas.microsoft.com/office/drawing/2014/main" id="{46DB3636-96EB-6C49-AF97-CCAF24FF04CB}"/>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r="18562"/>
              <a:stretch/>
            </p:blipFill>
            <p:spPr>
              <a:xfrm>
                <a:off x="7517715" y="7248994"/>
                <a:ext cx="899295" cy="568983"/>
              </a:xfrm>
              <a:prstGeom prst="rect">
                <a:avLst/>
              </a:prstGeom>
            </p:spPr>
          </p:pic>
          <p:pic>
            <p:nvPicPr>
              <p:cNvPr id="22" name="Picture 21" descr="A close up of a flag&#10;&#10;Description automatically generated">
                <a:extLst>
                  <a:ext uri="{FF2B5EF4-FFF2-40B4-BE49-F238E27FC236}">
                    <a16:creationId xmlns:a16="http://schemas.microsoft.com/office/drawing/2014/main" id="{2F4DA676-B8C9-044C-A236-F143E44BFD4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020205" y="7244746"/>
                <a:ext cx="880480" cy="566202"/>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2B1FD17A-9F60-6640-B8CD-0A4852EE229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025511" y="7258466"/>
                <a:ext cx="836126" cy="555892"/>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62B03EEB-E404-C14C-872B-C0A54E4D4E4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926959" y="7245730"/>
                <a:ext cx="869860" cy="572054"/>
              </a:xfrm>
              <a:prstGeom prst="rect">
                <a:avLst/>
              </a:prstGeom>
            </p:spPr>
          </p:pic>
          <p:pic>
            <p:nvPicPr>
              <p:cNvPr id="25" name="Picture 24" descr="A picture containing drawing, table&#10;&#10;Description automatically generated">
                <a:extLst>
                  <a:ext uri="{FF2B5EF4-FFF2-40B4-BE49-F238E27FC236}">
                    <a16:creationId xmlns:a16="http://schemas.microsoft.com/office/drawing/2014/main" id="{1E9C64F9-099E-FE40-9954-DD82A65787E8}"/>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b="2202"/>
              <a:stretch/>
            </p:blipFill>
            <p:spPr>
              <a:xfrm>
                <a:off x="2130792" y="7245730"/>
                <a:ext cx="864768" cy="564236"/>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CA844197-7719-9244-8D7D-E8652F9844B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4153761" y="7256293"/>
                <a:ext cx="847295" cy="558066"/>
              </a:xfrm>
              <a:prstGeom prst="rect">
                <a:avLst/>
              </a:prstGeom>
            </p:spPr>
          </p:pic>
          <p:pic>
            <p:nvPicPr>
              <p:cNvPr id="27" name="Picture 26" descr="A picture containing drawing&#10;&#10;Description automatically generated">
                <a:extLst>
                  <a:ext uri="{FF2B5EF4-FFF2-40B4-BE49-F238E27FC236}">
                    <a16:creationId xmlns:a16="http://schemas.microsoft.com/office/drawing/2014/main" id="{AAEB1BF3-9CE3-EC4E-AE5B-CE129C689C4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5877320" y="7255771"/>
                <a:ext cx="845120" cy="561863"/>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72E637C5-331F-924C-81CC-B4BEB13178D5}"/>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7620385" y="7256774"/>
                <a:ext cx="852307" cy="566641"/>
              </a:xfrm>
              <a:prstGeom prst="rect">
                <a:avLst/>
              </a:prstGeom>
            </p:spPr>
          </p:pic>
          <p:pic>
            <p:nvPicPr>
              <p:cNvPr id="29" name="Picture 28" descr="A screenshot of a cell phone&#10;&#10;Description automatically generated">
                <a:extLst>
                  <a:ext uri="{FF2B5EF4-FFF2-40B4-BE49-F238E27FC236}">
                    <a16:creationId xmlns:a16="http://schemas.microsoft.com/office/drawing/2014/main" id="{C6700858-BB4D-3444-BAB0-2CDF9132C22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6750754" y="7256774"/>
                <a:ext cx="852305" cy="566641"/>
              </a:xfrm>
              <a:prstGeom prst="rect">
                <a:avLst/>
              </a:prstGeom>
            </p:spPr>
          </p:pic>
        </p:grpSp>
        <p:pic>
          <p:nvPicPr>
            <p:cNvPr id="5" name="Picture 4" descr="Icon&#10;&#10;Description automatically generated">
              <a:extLst>
                <a:ext uri="{FF2B5EF4-FFF2-40B4-BE49-F238E27FC236}">
                  <a16:creationId xmlns:a16="http://schemas.microsoft.com/office/drawing/2014/main" id="{089B4288-313C-3145-91CD-186AE114F327}"/>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85320" y="124418"/>
              <a:ext cx="614272" cy="408769"/>
            </a:xfrm>
            <a:prstGeom prst="rect">
              <a:avLst/>
            </a:prstGeom>
          </p:spPr>
        </p:pic>
      </p:grpSp>
      <p:pic>
        <p:nvPicPr>
          <p:cNvPr id="37" name="Picture 36" descr="Logo&#10;&#10;Description automatically generated">
            <a:extLst>
              <a:ext uri="{FF2B5EF4-FFF2-40B4-BE49-F238E27FC236}">
                <a16:creationId xmlns:a16="http://schemas.microsoft.com/office/drawing/2014/main" id="{C85C937D-CA08-4D4B-B2F7-E70B9C03015C}"/>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l="6723" r="7970"/>
          <a:stretch/>
        </p:blipFill>
        <p:spPr>
          <a:xfrm>
            <a:off x="5794757" y="334925"/>
            <a:ext cx="583975" cy="454542"/>
          </a:xfrm>
          <a:prstGeom prst="rect">
            <a:avLst/>
          </a:prstGeom>
        </p:spPr>
      </p:pic>
      <p:pic>
        <p:nvPicPr>
          <p:cNvPr id="39" name="Picture 38" descr="Shape, rectangle&#10;&#10;Description automatically generated">
            <a:extLst>
              <a:ext uri="{FF2B5EF4-FFF2-40B4-BE49-F238E27FC236}">
                <a16:creationId xmlns:a16="http://schemas.microsoft.com/office/drawing/2014/main" id="{4F9A7963-2178-3845-81B1-8A052BAA90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958339" y="340660"/>
            <a:ext cx="757389" cy="443213"/>
          </a:xfrm>
          <a:prstGeom prst="rect">
            <a:avLst/>
          </a:prstGeom>
        </p:spPr>
      </p:pic>
      <p:sp>
        <p:nvSpPr>
          <p:cNvPr id="8" name="TextBox 7">
            <a:extLst>
              <a:ext uri="{FF2B5EF4-FFF2-40B4-BE49-F238E27FC236}">
                <a16:creationId xmlns:a16="http://schemas.microsoft.com/office/drawing/2014/main" id="{5F4F3018-F5E9-AD4D-A488-791F79F79E77}"/>
              </a:ext>
            </a:extLst>
          </p:cNvPr>
          <p:cNvSpPr txBox="1"/>
          <p:nvPr userDrawn="1"/>
        </p:nvSpPr>
        <p:spPr>
          <a:xfrm>
            <a:off x="2317157" y="1812906"/>
            <a:ext cx="6908123" cy="369332"/>
          </a:xfrm>
          <a:prstGeom prst="rect">
            <a:avLst/>
          </a:prstGeom>
          <a:noFill/>
        </p:spPr>
        <p:txBody>
          <a:bodyPr wrap="square" rtlCol="0">
            <a:spAutoFit/>
          </a:bodyPr>
          <a:lstStyle/>
          <a:p>
            <a:pPr marL="0" indent="0" algn="ctr">
              <a:buNone/>
            </a:pPr>
            <a:r>
              <a:rPr lang="en-US" sz="1800" dirty="0">
                <a:solidFill>
                  <a:schemeClr val="bg1"/>
                </a:solidFill>
                <a:latin typeface="+mj-lt"/>
                <a:cs typeface="Arial" panose="020B0604020202020204" pitchFamily="34" charset="0"/>
              </a:rPr>
              <a:t>Virtual Meeting: August 25-26 and 30-31, 2021</a:t>
            </a:r>
          </a:p>
        </p:txBody>
      </p:sp>
      <p:sp>
        <p:nvSpPr>
          <p:cNvPr id="35" name="Title 1">
            <a:extLst>
              <a:ext uri="{FF2B5EF4-FFF2-40B4-BE49-F238E27FC236}">
                <a16:creationId xmlns:a16="http://schemas.microsoft.com/office/drawing/2014/main" id="{3908B96A-9079-9044-9B0B-2BFDAD963DB5}"/>
              </a:ext>
            </a:extLst>
          </p:cNvPr>
          <p:cNvSpPr txBox="1">
            <a:spLocks/>
          </p:cNvSpPr>
          <p:nvPr userDrawn="1"/>
        </p:nvSpPr>
        <p:spPr>
          <a:xfrm>
            <a:off x="243840" y="1045132"/>
            <a:ext cx="11521440" cy="1118380"/>
          </a:xfrm>
          <a:prstGeom prst="rect">
            <a:avLst/>
          </a:prstGeom>
        </p:spPr>
        <p:txBody>
          <a:bodyPr vert="horz" lIns="68580" tIns="34290" rIns="68580" bIns="3429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9000" dirty="0">
                <a:solidFill>
                  <a:schemeClr val="bg1"/>
                </a:solidFill>
              </a:rPr>
              <a:t>Differentiated Service Delivery for Key Populations </a:t>
            </a:r>
          </a:p>
          <a:p>
            <a:pPr algn="ctr"/>
            <a:r>
              <a:rPr lang="en-US" sz="3300" dirty="0">
                <a:solidFill>
                  <a:schemeClr val="bg1"/>
                </a:solidFill>
              </a:rPr>
              <a:t> </a:t>
            </a:r>
          </a:p>
        </p:txBody>
      </p:sp>
      <p:pic>
        <p:nvPicPr>
          <p:cNvPr id="34" name="Picture 33">
            <a:extLst>
              <a:ext uri="{FF2B5EF4-FFF2-40B4-BE49-F238E27FC236}">
                <a16:creationId xmlns:a16="http://schemas.microsoft.com/office/drawing/2014/main" id="{EF185BAF-5C9D-B446-8532-D2383B334F6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338660" y="6317456"/>
            <a:ext cx="2757341" cy="299246"/>
          </a:xfrm>
          <a:prstGeom prst="rect">
            <a:avLst/>
          </a:prstGeom>
        </p:spPr>
      </p:pic>
      <p:pic>
        <p:nvPicPr>
          <p:cNvPr id="36" name="Picture 35" descr="Graphical user interface, text&#10;&#10;Description automatically generated">
            <a:extLst>
              <a:ext uri="{FF2B5EF4-FFF2-40B4-BE49-F238E27FC236}">
                <a16:creationId xmlns:a16="http://schemas.microsoft.com/office/drawing/2014/main" id="{02289D9A-E6BB-C94A-8DFF-E91CBD198C5E}"/>
              </a:ext>
            </a:extLst>
          </p:cNvPr>
          <p:cNvPicPr>
            <a:picLocks noChangeAspect="1"/>
          </p:cNvPicPr>
          <p:nvPr userDrawn="1"/>
        </p:nvPicPr>
        <p:blipFill>
          <a:blip r:embed="rId24"/>
          <a:stretch>
            <a:fillRect/>
          </a:stretch>
        </p:blipFill>
        <p:spPr>
          <a:xfrm>
            <a:off x="8495799" y="5812868"/>
            <a:ext cx="2656967" cy="955906"/>
          </a:xfrm>
          <a:prstGeom prst="rect">
            <a:avLst/>
          </a:prstGeom>
        </p:spPr>
      </p:pic>
      <p:pic>
        <p:nvPicPr>
          <p:cNvPr id="38" name="Picture 37" descr="Logo&#10;&#10;Description automatically generated">
            <a:extLst>
              <a:ext uri="{FF2B5EF4-FFF2-40B4-BE49-F238E27FC236}">
                <a16:creationId xmlns:a16="http://schemas.microsoft.com/office/drawing/2014/main" id="{DE0A01AF-3CD7-ED4E-AEFD-EBBE315E01FD}"/>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546663" y="5927730"/>
            <a:ext cx="1341559" cy="779452"/>
          </a:xfrm>
          <a:prstGeom prst="rect">
            <a:avLst/>
          </a:prstGeom>
        </p:spPr>
      </p:pic>
    </p:spTree>
    <p:extLst>
      <p:ext uri="{BB962C8B-B14F-4D97-AF65-F5344CB8AC3E}">
        <p14:creationId xmlns:p14="http://schemas.microsoft.com/office/powerpoint/2010/main" val="2636885574"/>
      </p:ext>
    </p:extLst>
  </p:cSld>
  <p:clrMapOvr>
    <a:masterClrMapping/>
  </p:clrMapOvr>
  <p:extLst>
    <p:ext uri="{DCECCB84-F9BA-43D5-87BE-67443E8EF086}">
      <p15:sldGuideLst xmlns:p15="http://schemas.microsoft.com/office/powerpoint/2012/main">
        <p15:guide id="1" orient="horz" pos="240" userDrawn="1">
          <p15:clr>
            <a:srgbClr val="FBAE40"/>
          </p15:clr>
        </p15:guide>
        <p15:guide id="2" pos="1440" userDrawn="1">
          <p15:clr>
            <a:srgbClr val="FBAE40"/>
          </p15:clr>
        </p15:guide>
        <p15:guide id="3" orient="horz" pos="4128" userDrawn="1">
          <p15:clr>
            <a:srgbClr val="FBAE40"/>
          </p15:clr>
        </p15:guide>
        <p15:guide id="4" pos="4928" userDrawn="1">
          <p15:clr>
            <a:srgbClr val="FBAE40"/>
          </p15:clr>
        </p15:guide>
        <p15:guide id="5" orient="horz" pos="4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7345"/>
            <a:ext cx="109728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36282630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42" r:id="rId3"/>
    <p:sldLayoutId id="2147483743" r:id="rId4"/>
    <p:sldLayoutId id="2147483745" r:id="rId5"/>
    <p:sldLayoutId id="2147483752" r:id="rId6"/>
    <p:sldLayoutId id="2147483753" r:id="rId7"/>
  </p:sldLayoutIdLst>
  <p:txStyles>
    <p:titleStyle>
      <a:lvl1pPr algn="ctr" defTabSz="342891"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1"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1" rtl="0" eaLnBrk="1" latinLnBrk="0" hangingPunct="1">
        <a:spcBef>
          <a:spcPct val="20000"/>
        </a:spcBef>
        <a:buFont typeface="Arial"/>
        <a:buChar char="–"/>
        <a:defRPr sz="2100" kern="1200">
          <a:solidFill>
            <a:schemeClr val="tx1"/>
          </a:solidFill>
          <a:latin typeface="+mn-lt"/>
          <a:ea typeface="+mn-ea"/>
          <a:cs typeface="+mn-cs"/>
        </a:defRPr>
      </a:lvl2pPr>
      <a:lvl3pPr marL="857229" indent="-171446" algn="l" defTabSz="342891" rtl="0" eaLnBrk="1" latinLnBrk="0" hangingPunct="1">
        <a:spcBef>
          <a:spcPct val="20000"/>
        </a:spcBef>
        <a:buFont typeface="Arial"/>
        <a:buChar char="•"/>
        <a:defRPr sz="1800" kern="1200">
          <a:solidFill>
            <a:schemeClr val="tx1"/>
          </a:solidFill>
          <a:latin typeface="+mn-lt"/>
          <a:ea typeface="+mn-ea"/>
          <a:cs typeface="+mn-cs"/>
        </a:defRPr>
      </a:lvl3pPr>
      <a:lvl4pPr marL="1200121" indent="-171446" algn="l" defTabSz="342891"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1" rtl="0" eaLnBrk="1" latinLnBrk="0" hangingPunct="1">
        <a:spcBef>
          <a:spcPct val="20000"/>
        </a:spcBef>
        <a:buFont typeface="Arial"/>
        <a:buChar char="»"/>
        <a:defRPr sz="1500" kern="1200">
          <a:solidFill>
            <a:schemeClr val="tx1"/>
          </a:solidFill>
          <a:latin typeface="+mn-lt"/>
          <a:ea typeface="+mn-ea"/>
          <a:cs typeface="+mn-cs"/>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jpeg"/><Relationship Id="rId7" Type="http://schemas.openxmlformats.org/officeDocument/2006/relationships/image" Target="../media/image27.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67B7DF8-A69E-6646-91A0-8528B364C2AF}"/>
              </a:ext>
            </a:extLst>
          </p:cNvPr>
          <p:cNvSpPr txBox="1">
            <a:spLocks/>
          </p:cNvSpPr>
          <p:nvPr/>
        </p:nvSpPr>
        <p:spPr>
          <a:xfrm>
            <a:off x="1820091" y="2956773"/>
            <a:ext cx="8247018" cy="56668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solidFill>
                  <a:schemeClr val="bg1"/>
                </a:solidFill>
              </a:rPr>
              <a:t>Reducing Stigma Toward Key Populations in Eswatini</a:t>
            </a:r>
          </a:p>
        </p:txBody>
      </p:sp>
      <p:sp>
        <p:nvSpPr>
          <p:cNvPr id="12" name="Subtitle 2">
            <a:extLst>
              <a:ext uri="{FF2B5EF4-FFF2-40B4-BE49-F238E27FC236}">
                <a16:creationId xmlns:a16="http://schemas.microsoft.com/office/drawing/2014/main" id="{2D39F0F2-C521-AB48-A3B1-F520747D5910}"/>
              </a:ext>
            </a:extLst>
          </p:cNvPr>
          <p:cNvSpPr txBox="1">
            <a:spLocks/>
          </p:cNvSpPr>
          <p:nvPr/>
        </p:nvSpPr>
        <p:spPr>
          <a:xfrm>
            <a:off x="3517106" y="3609182"/>
            <a:ext cx="4857750" cy="131445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dirty="0">
                <a:solidFill>
                  <a:schemeClr val="bg1"/>
                </a:solidFill>
                <a:latin typeface="Arial" panose="020B0604020202020204" pitchFamily="34" charset="0"/>
                <a:cs typeface="Arial" panose="020B0604020202020204" pitchFamily="34" charset="0"/>
              </a:rPr>
              <a:t>Bheki Sithole</a:t>
            </a:r>
            <a:endParaRPr lang="en-US" sz="1800" dirty="0">
              <a:solidFill>
                <a:schemeClr val="bg1"/>
              </a:solidFill>
              <a:latin typeface="+mj-lt"/>
              <a:cs typeface="Arial" panose="020B0604020202020204" pitchFamily="34" charset="0"/>
            </a:endParaRPr>
          </a:p>
          <a:p>
            <a:pPr marL="0" indent="0" algn="ctr">
              <a:buNone/>
            </a:pPr>
            <a:r>
              <a:rPr lang="en-US" sz="1800" dirty="0">
                <a:solidFill>
                  <a:schemeClr val="bg1"/>
                </a:solidFill>
                <a:latin typeface="+mj-lt"/>
                <a:cs typeface="Arial" panose="020B0604020202020204" pitchFamily="34" charset="0"/>
              </a:rPr>
              <a:t>FHI 360, EpiC/Eswatini</a:t>
            </a:r>
          </a:p>
          <a:p>
            <a:pPr marL="0" indent="0" algn="ctr">
              <a:buNone/>
            </a:pPr>
            <a:r>
              <a:rPr lang="en-US" sz="1800" dirty="0">
                <a:solidFill>
                  <a:schemeClr val="bg1"/>
                </a:solidFill>
                <a:latin typeface="+mj-lt"/>
                <a:cs typeface="Arial" panose="020B0604020202020204" pitchFamily="34" charset="0"/>
              </a:rPr>
              <a:t>30 August 2021</a:t>
            </a:r>
          </a:p>
        </p:txBody>
      </p:sp>
    </p:spTree>
    <p:extLst>
      <p:ext uri="{BB962C8B-B14F-4D97-AF65-F5344CB8AC3E}">
        <p14:creationId xmlns:p14="http://schemas.microsoft.com/office/powerpoint/2010/main" val="1179404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29C52F-EEF2-E847-A585-8FB2C45F6523}"/>
              </a:ext>
            </a:extLst>
          </p:cNvPr>
          <p:cNvSpPr>
            <a:spLocks noGrp="1"/>
          </p:cNvSpPr>
          <p:nvPr>
            <p:ph type="title"/>
          </p:nvPr>
        </p:nvSpPr>
        <p:spPr>
          <a:xfrm>
            <a:off x="827314" y="318295"/>
            <a:ext cx="10512425" cy="761999"/>
          </a:xfrm>
        </p:spPr>
        <p:txBody>
          <a:bodyPr/>
          <a:lstStyle/>
          <a:p>
            <a:r>
              <a:rPr lang="en-US" dirty="0"/>
              <a:t>Quotes from Stakeholders </a:t>
            </a:r>
          </a:p>
        </p:txBody>
      </p:sp>
      <p:sp>
        <p:nvSpPr>
          <p:cNvPr id="5" name="Oval Callout 4">
            <a:extLst>
              <a:ext uri="{FF2B5EF4-FFF2-40B4-BE49-F238E27FC236}">
                <a16:creationId xmlns:a16="http://schemas.microsoft.com/office/drawing/2014/main" id="{0DFFB95C-C5D6-3E42-BE51-7294B1ECEDF6}"/>
              </a:ext>
            </a:extLst>
          </p:cNvPr>
          <p:cNvSpPr/>
          <p:nvPr/>
        </p:nvSpPr>
        <p:spPr>
          <a:xfrm>
            <a:off x="5734374" y="1724886"/>
            <a:ext cx="4890205" cy="1084201"/>
          </a:xfrm>
          <a:prstGeom prst="wedgeRoundRectCallout">
            <a:avLst>
              <a:gd name="adj1" fmla="val -51892"/>
              <a:gd name="adj2" fmla="val 113961"/>
              <a:gd name="adj3" fmla="val 16667"/>
            </a:avLst>
          </a:prstGeom>
          <a:solidFill>
            <a:schemeClr val="bg1">
              <a:lumMod val="95000"/>
            </a:schemeClr>
          </a:solid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i="1" dirty="0">
                <a:solidFill>
                  <a:srgbClr val="7030A0"/>
                </a:solidFill>
              </a:rPr>
              <a:t>“These sensitizations are eye-openers. We never learned about these things from our tertiary training.” </a:t>
            </a:r>
            <a:br>
              <a:rPr lang="en-US" sz="1600" i="1" dirty="0">
                <a:solidFill>
                  <a:srgbClr val="0070C0"/>
                </a:solidFill>
              </a:rPr>
            </a:br>
            <a:r>
              <a:rPr lang="en-US" sz="1600" i="1" dirty="0">
                <a:solidFill>
                  <a:schemeClr val="tx1"/>
                </a:solidFill>
              </a:rPr>
              <a:t>                    		 - </a:t>
            </a:r>
            <a:r>
              <a:rPr lang="en-US" sz="1600" i="1" dirty="0">
                <a:solidFill>
                  <a:srgbClr val="0070C0"/>
                </a:solidFill>
              </a:rPr>
              <a:t> </a:t>
            </a:r>
            <a:r>
              <a:rPr lang="en-US" sz="1600" dirty="0">
                <a:solidFill>
                  <a:schemeClr val="tx1"/>
                </a:solidFill>
              </a:rPr>
              <a:t>Clinic Nurse</a:t>
            </a:r>
          </a:p>
        </p:txBody>
      </p:sp>
      <p:sp>
        <p:nvSpPr>
          <p:cNvPr id="10" name="Rounded Rectangular Callout 9">
            <a:extLst>
              <a:ext uri="{FF2B5EF4-FFF2-40B4-BE49-F238E27FC236}">
                <a16:creationId xmlns:a16="http://schemas.microsoft.com/office/drawing/2014/main" id="{C7EC7FD1-CFF9-CD4D-B40A-692D86DF2B15}"/>
              </a:ext>
            </a:extLst>
          </p:cNvPr>
          <p:cNvSpPr/>
          <p:nvPr/>
        </p:nvSpPr>
        <p:spPr>
          <a:xfrm>
            <a:off x="1231393" y="1724886"/>
            <a:ext cx="3803904" cy="2111392"/>
          </a:xfrm>
          <a:prstGeom prst="wedgeRoundRectCallout">
            <a:avLst>
              <a:gd name="adj1" fmla="val 37943"/>
              <a:gd name="adj2" fmla="val 65253"/>
              <a:gd name="adj3" fmla="val 16667"/>
            </a:avLst>
          </a:prstGeom>
          <a:solidFill>
            <a:schemeClr val="bg1">
              <a:lumMod val="95000"/>
            </a:schemeClr>
          </a:solidFill>
          <a:ln w="19050">
            <a:solidFill>
              <a:schemeClr val="tx2">
                <a:lumMod val="75000"/>
              </a:schemeClr>
            </a:solidFill>
            <a:extLst>
              <a:ext uri="{C807C97D-BFC1-408E-A445-0C87EB9F89A2}">
                <ask:lineSketchStyleProps xmlns:ask="http://schemas.microsoft.com/office/drawing/2018/sketchyshapes">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i="1" dirty="0">
                <a:solidFill>
                  <a:srgbClr val="7030A0"/>
                </a:solidFill>
              </a:rPr>
              <a:t>“When we were first approached about working with KPs, I never thought it would be something I will do and my religion would have never allowed me, but learning from other police in the LEPH conference opened my eyes, sex workers have rights.” </a:t>
            </a:r>
            <a:br>
              <a:rPr lang="en-US" sz="1600" i="1" dirty="0">
                <a:solidFill>
                  <a:srgbClr val="0070C0"/>
                </a:solidFill>
              </a:rPr>
            </a:br>
            <a:r>
              <a:rPr lang="en-US" sz="1600" i="1" dirty="0">
                <a:solidFill>
                  <a:schemeClr val="tx1"/>
                </a:solidFill>
              </a:rPr>
              <a:t>                -  </a:t>
            </a:r>
            <a:r>
              <a:rPr lang="en-US" sz="1600" dirty="0">
                <a:solidFill>
                  <a:schemeClr val="tx1"/>
                </a:solidFill>
              </a:rPr>
              <a:t>Senior Deputy Commissioner </a:t>
            </a:r>
          </a:p>
        </p:txBody>
      </p:sp>
      <p:sp>
        <p:nvSpPr>
          <p:cNvPr id="12" name="Rounded Rectangular Callout 11">
            <a:extLst>
              <a:ext uri="{FF2B5EF4-FFF2-40B4-BE49-F238E27FC236}">
                <a16:creationId xmlns:a16="http://schemas.microsoft.com/office/drawing/2014/main" id="{5CD65A56-620F-A44D-8412-8858A4208F42}"/>
              </a:ext>
            </a:extLst>
          </p:cNvPr>
          <p:cNvSpPr/>
          <p:nvPr/>
        </p:nvSpPr>
        <p:spPr>
          <a:xfrm>
            <a:off x="945398" y="4606232"/>
            <a:ext cx="4788976" cy="1453605"/>
          </a:xfrm>
          <a:prstGeom prst="wedgeRectCallout">
            <a:avLst>
              <a:gd name="adj1" fmla="val 36772"/>
              <a:gd name="adj2" fmla="val -73973"/>
            </a:avLst>
          </a:prstGeom>
          <a:solidFill>
            <a:schemeClr val="bg1">
              <a:lumMod val="95000"/>
            </a:schemeClr>
          </a:solid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i="1" dirty="0">
                <a:solidFill>
                  <a:srgbClr val="7030A0"/>
                </a:solidFill>
              </a:rPr>
              <a:t>“I went to Raleigh Fitkin Memorial Hospital as a transgender person. I received a friendly reception and the nurse understood my needs as well as my gender issues even before explaining, because she is sensitized. I was impressed.”                         </a:t>
            </a:r>
            <a:r>
              <a:rPr lang="en-US" sz="1600" i="1" dirty="0">
                <a:solidFill>
                  <a:schemeClr val="tx1"/>
                </a:solidFill>
              </a:rPr>
              <a:t>- </a:t>
            </a:r>
            <a:r>
              <a:rPr lang="en-US" sz="1600" dirty="0">
                <a:solidFill>
                  <a:schemeClr val="tx1"/>
                </a:solidFill>
              </a:rPr>
              <a:t>Transwoman</a:t>
            </a:r>
          </a:p>
        </p:txBody>
      </p:sp>
      <p:sp>
        <p:nvSpPr>
          <p:cNvPr id="13" name="Rounded Rectangular Callout 12">
            <a:extLst>
              <a:ext uri="{FF2B5EF4-FFF2-40B4-BE49-F238E27FC236}">
                <a16:creationId xmlns:a16="http://schemas.microsoft.com/office/drawing/2014/main" id="{EC5A1BF7-F57B-A345-A7D5-D72E5B82BF5B}"/>
              </a:ext>
            </a:extLst>
          </p:cNvPr>
          <p:cNvSpPr/>
          <p:nvPr/>
        </p:nvSpPr>
        <p:spPr>
          <a:xfrm>
            <a:off x="6418415" y="3050335"/>
            <a:ext cx="4542192" cy="1686080"/>
          </a:xfrm>
          <a:prstGeom prst="wedgeEllipseCallout">
            <a:avLst>
              <a:gd name="adj1" fmla="val -61733"/>
              <a:gd name="adj2" fmla="val 13981"/>
            </a:avLst>
          </a:prstGeom>
          <a:solidFill>
            <a:schemeClr val="bg1">
              <a:lumMod val="95000"/>
            </a:schemeClr>
          </a:solid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a:solidFill>
                  <a:srgbClr val="7030A0"/>
                </a:solidFill>
              </a:rPr>
              <a:t>“To the KPs, we are sorry, we did not know we were hurting you, we did not understand, I will no more allow any discrimination in this facility.”                 </a:t>
            </a:r>
            <a:br>
              <a:rPr lang="en-US" sz="1600" i="1" dirty="0">
                <a:solidFill>
                  <a:srgbClr val="7030A0"/>
                </a:solidFill>
              </a:rPr>
            </a:br>
            <a:r>
              <a:rPr lang="en-US" sz="1600" i="1" dirty="0">
                <a:solidFill>
                  <a:srgbClr val="7030A0"/>
                </a:solidFill>
              </a:rPr>
              <a:t>        </a:t>
            </a:r>
            <a:r>
              <a:rPr lang="en-US" sz="1600" i="1" dirty="0">
                <a:solidFill>
                  <a:schemeClr val="tx1"/>
                </a:solidFill>
              </a:rPr>
              <a:t>-  </a:t>
            </a:r>
            <a:r>
              <a:rPr lang="en-US" sz="1600" dirty="0">
                <a:solidFill>
                  <a:schemeClr val="tx1"/>
                </a:solidFill>
              </a:rPr>
              <a:t>Hospital</a:t>
            </a:r>
            <a:r>
              <a:rPr lang="en-US" sz="1600" i="1" dirty="0">
                <a:solidFill>
                  <a:schemeClr val="tx1"/>
                </a:solidFill>
              </a:rPr>
              <a:t> </a:t>
            </a:r>
            <a:r>
              <a:rPr lang="en-US" sz="1600" dirty="0">
                <a:solidFill>
                  <a:schemeClr val="tx1"/>
                </a:solidFill>
              </a:rPr>
              <a:t>Matron</a:t>
            </a:r>
          </a:p>
        </p:txBody>
      </p:sp>
      <p:sp>
        <p:nvSpPr>
          <p:cNvPr id="15" name="Rounded Rectangular Callout 14">
            <a:extLst>
              <a:ext uri="{FF2B5EF4-FFF2-40B4-BE49-F238E27FC236}">
                <a16:creationId xmlns:a16="http://schemas.microsoft.com/office/drawing/2014/main" id="{D3876E76-3D07-0046-B794-42434CB2AA80}"/>
              </a:ext>
            </a:extLst>
          </p:cNvPr>
          <p:cNvSpPr/>
          <p:nvPr/>
        </p:nvSpPr>
        <p:spPr>
          <a:xfrm>
            <a:off x="6240652" y="4892258"/>
            <a:ext cx="4542192" cy="1686080"/>
          </a:xfrm>
          <a:prstGeom prst="wedgeRoundRectCallout">
            <a:avLst>
              <a:gd name="adj1" fmla="val -54916"/>
              <a:gd name="adj2" fmla="val -72382"/>
              <a:gd name="adj3" fmla="val 16667"/>
            </a:avLst>
          </a:prstGeom>
          <a:solidFill>
            <a:schemeClr val="bg1">
              <a:lumMod val="95000"/>
            </a:schemeClr>
          </a:solid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i="1" dirty="0">
                <a:solidFill>
                  <a:srgbClr val="7030A0"/>
                </a:solidFill>
              </a:rPr>
              <a:t>“In Malkerns police station, we are not afraid to go and report any issue as sex workers. The station commander encourages us to do that and contact him directly when meeting any challenge.</a:t>
            </a:r>
            <a:r>
              <a:rPr lang="en-US" sz="1600" dirty="0">
                <a:solidFill>
                  <a:srgbClr val="7030A0"/>
                </a:solidFill>
              </a:rPr>
              <a:t>” </a:t>
            </a:r>
            <a:br>
              <a:rPr lang="en-US" sz="1600" dirty="0">
                <a:solidFill>
                  <a:srgbClr val="0070C0"/>
                </a:solidFill>
              </a:rPr>
            </a:br>
            <a:r>
              <a:rPr lang="en-US" sz="1600" i="1" dirty="0">
                <a:solidFill>
                  <a:schemeClr val="tx1"/>
                </a:solidFill>
              </a:rPr>
              <a:t>- </a:t>
            </a:r>
            <a:r>
              <a:rPr lang="en-US" sz="1600" dirty="0">
                <a:solidFill>
                  <a:schemeClr val="tx1"/>
                </a:solidFill>
              </a:rPr>
              <a:t>One sex worker from Marlkerns town where the commander and police were trained on KPs. </a:t>
            </a:r>
          </a:p>
        </p:txBody>
      </p:sp>
    </p:spTree>
    <p:extLst>
      <p:ext uri="{BB962C8B-B14F-4D97-AF65-F5344CB8AC3E}">
        <p14:creationId xmlns:p14="http://schemas.microsoft.com/office/powerpoint/2010/main" val="193774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D63A655-0CF2-4FA3-9A6F-A74CFD4B7C5F}"/>
              </a:ext>
            </a:extLst>
          </p:cNvPr>
          <p:cNvSpPr>
            <a:spLocks noGrp="1"/>
          </p:cNvSpPr>
          <p:nvPr>
            <p:ph idx="1"/>
          </p:nvPr>
        </p:nvSpPr>
        <p:spPr>
          <a:xfrm>
            <a:off x="838200" y="1825625"/>
            <a:ext cx="7561881" cy="4404694"/>
          </a:xfrm>
        </p:spPr>
        <p:txBody>
          <a:bodyPr>
            <a:normAutofit/>
          </a:bodyPr>
          <a:lstStyle/>
          <a:p>
            <a:r>
              <a:rPr lang="en-US" dirty="0"/>
              <a:t>Multisectoral stakeholder engagement can be successful in addressing stigma toward KPs in different institutions.</a:t>
            </a:r>
          </a:p>
          <a:p>
            <a:r>
              <a:rPr lang="en-US" dirty="0"/>
              <a:t>Constant engagement of service providers, at all levels, is key.</a:t>
            </a:r>
          </a:p>
          <a:p>
            <a:r>
              <a:rPr lang="en-US" dirty="0"/>
              <a:t>Community empowerment is important: vulnerable populations should know their rights.</a:t>
            </a:r>
          </a:p>
          <a:p>
            <a:r>
              <a:rPr lang="en-US" b="1" dirty="0">
                <a:solidFill>
                  <a:srgbClr val="C00000"/>
                </a:solidFill>
              </a:rPr>
              <a:t>Pre-service training </a:t>
            </a:r>
            <a:r>
              <a:rPr lang="en-US" dirty="0"/>
              <a:t>for both police and HCWs is key for early behavior change and sustainability.</a:t>
            </a:r>
          </a:p>
          <a:p>
            <a:pPr marL="0" indent="0">
              <a:buNone/>
            </a:pPr>
            <a:endParaRPr lang="en-US" dirty="0"/>
          </a:p>
        </p:txBody>
      </p:sp>
      <p:sp>
        <p:nvSpPr>
          <p:cNvPr id="4" name="Title 3">
            <a:extLst>
              <a:ext uri="{FF2B5EF4-FFF2-40B4-BE49-F238E27FC236}">
                <a16:creationId xmlns:a16="http://schemas.microsoft.com/office/drawing/2014/main" id="{61DE16BD-786F-1E4F-A327-32DB2FDDAE5D}"/>
              </a:ext>
            </a:extLst>
          </p:cNvPr>
          <p:cNvSpPr>
            <a:spLocks noGrp="1"/>
          </p:cNvSpPr>
          <p:nvPr>
            <p:ph type="title"/>
          </p:nvPr>
        </p:nvSpPr>
        <p:spPr>
          <a:xfrm>
            <a:off x="827314" y="318295"/>
            <a:ext cx="10512425" cy="761999"/>
          </a:xfrm>
        </p:spPr>
        <p:txBody>
          <a:bodyPr/>
          <a:lstStyle/>
          <a:p>
            <a:r>
              <a:rPr lang="en-US"/>
              <a:t>Lessons Learned</a:t>
            </a:r>
            <a:endParaRPr lang="en-US" dirty="0"/>
          </a:p>
        </p:txBody>
      </p:sp>
      <p:pic>
        <p:nvPicPr>
          <p:cNvPr id="7" name="Picture 6">
            <a:extLst>
              <a:ext uri="{FF2B5EF4-FFF2-40B4-BE49-F238E27FC236}">
                <a16:creationId xmlns:a16="http://schemas.microsoft.com/office/drawing/2014/main" id="{FFA01ECD-1340-784D-93EA-1A25F83A5E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60" t="3244" r="8618" b="42713"/>
          <a:stretch/>
        </p:blipFill>
        <p:spPr>
          <a:xfrm>
            <a:off x="8400081" y="857261"/>
            <a:ext cx="3361036" cy="2542429"/>
          </a:xfrm>
          <a:prstGeom prst="rect">
            <a:avLst/>
          </a:prstGeom>
          <a:ln w="9525">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2E81E1DF-4C51-D64E-9E0B-02339011A8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36" r="9754" b="31374"/>
          <a:stretch/>
        </p:blipFill>
        <p:spPr>
          <a:xfrm>
            <a:off x="8466419" y="4027972"/>
            <a:ext cx="3294698" cy="2376970"/>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41371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739CE2-1085-460A-B2A7-6DA6D3520165}"/>
              </a:ext>
            </a:extLst>
          </p:cNvPr>
          <p:cNvSpPr>
            <a:spLocks noGrp="1"/>
          </p:cNvSpPr>
          <p:nvPr>
            <p:ph idx="1"/>
          </p:nvPr>
        </p:nvSpPr>
        <p:spPr>
          <a:xfrm>
            <a:off x="838200" y="1825625"/>
            <a:ext cx="10661542" cy="4528680"/>
          </a:xfrm>
        </p:spPr>
        <p:txBody>
          <a:bodyPr>
            <a:normAutofit fontScale="92500"/>
          </a:bodyPr>
          <a:lstStyle/>
          <a:p>
            <a:pPr marL="0" indent="0">
              <a:lnSpc>
                <a:spcPct val="105000"/>
              </a:lnSpc>
              <a:spcBef>
                <a:spcPts val="1200"/>
              </a:spcBef>
              <a:buNone/>
            </a:pPr>
            <a:r>
              <a:rPr lang="en-US" dirty="0"/>
              <a:t>Sustain and expand stigma reduction efforts:</a:t>
            </a:r>
          </a:p>
          <a:p>
            <a:pPr>
              <a:lnSpc>
                <a:spcPct val="105000"/>
              </a:lnSpc>
              <a:spcBef>
                <a:spcPts val="1200"/>
              </a:spcBef>
            </a:pPr>
            <a:r>
              <a:rPr lang="en-US" dirty="0"/>
              <a:t>More focus on pre-service trainings for service providers.</a:t>
            </a:r>
          </a:p>
          <a:p>
            <a:pPr>
              <a:lnSpc>
                <a:spcPct val="105000"/>
              </a:lnSpc>
              <a:spcBef>
                <a:spcPts val="1200"/>
              </a:spcBef>
            </a:pPr>
            <a:r>
              <a:rPr lang="en-US" dirty="0"/>
              <a:t>Implement activities for health care facilities beyond initial sensitizations, for example, mentoring for competent service providers.</a:t>
            </a:r>
          </a:p>
          <a:p>
            <a:pPr>
              <a:lnSpc>
                <a:spcPct val="105000"/>
              </a:lnSpc>
              <a:spcBef>
                <a:spcPts val="1200"/>
              </a:spcBef>
            </a:pPr>
            <a:r>
              <a:rPr lang="en-US" dirty="0"/>
              <a:t>Develop centers of excellence for selected “tier one” facilities.  </a:t>
            </a:r>
          </a:p>
          <a:p>
            <a:pPr>
              <a:lnSpc>
                <a:spcPct val="105000"/>
              </a:lnSpc>
              <a:spcBef>
                <a:spcPts val="1200"/>
              </a:spcBef>
            </a:pPr>
            <a:r>
              <a:rPr lang="en-US" dirty="0"/>
              <a:t>Strengthen collaborations with allies institutions and stakeholders, including police, MOH, KP organizations, etc. for their contribution beyond EpiC.</a:t>
            </a:r>
          </a:p>
          <a:p>
            <a:pPr>
              <a:lnSpc>
                <a:spcPct val="105000"/>
              </a:lnSpc>
              <a:spcBef>
                <a:spcPts val="1200"/>
              </a:spcBef>
            </a:pPr>
            <a:r>
              <a:rPr lang="en-US" dirty="0"/>
              <a:t>Collect and use data for improvements.</a:t>
            </a:r>
          </a:p>
          <a:p>
            <a:pPr lvl="1"/>
            <a:endParaRPr lang="en-US" dirty="0"/>
          </a:p>
          <a:p>
            <a:endParaRPr lang="en-US" dirty="0"/>
          </a:p>
        </p:txBody>
      </p:sp>
      <p:sp>
        <p:nvSpPr>
          <p:cNvPr id="3" name="Title 2">
            <a:extLst>
              <a:ext uri="{FF2B5EF4-FFF2-40B4-BE49-F238E27FC236}">
                <a16:creationId xmlns:a16="http://schemas.microsoft.com/office/drawing/2014/main" id="{C716DEF8-9A56-E749-B0EF-81871BA04587}"/>
              </a:ext>
            </a:extLst>
          </p:cNvPr>
          <p:cNvSpPr>
            <a:spLocks noGrp="1"/>
          </p:cNvSpPr>
          <p:nvPr>
            <p:ph type="title"/>
          </p:nvPr>
        </p:nvSpPr>
        <p:spPr>
          <a:xfrm>
            <a:off x="827314" y="318295"/>
            <a:ext cx="10512425" cy="761999"/>
          </a:xfrm>
        </p:spPr>
        <p:txBody>
          <a:bodyPr/>
          <a:lstStyle/>
          <a:p>
            <a:r>
              <a:rPr lang="en-US" dirty="0"/>
              <a:t>Next Steps </a:t>
            </a:r>
          </a:p>
        </p:txBody>
      </p:sp>
    </p:spTree>
    <p:extLst>
      <p:ext uri="{BB962C8B-B14F-4D97-AF65-F5344CB8AC3E}">
        <p14:creationId xmlns:p14="http://schemas.microsoft.com/office/powerpoint/2010/main" val="2900537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27314" y="318295"/>
            <a:ext cx="10512425" cy="761999"/>
          </a:xfrm>
        </p:spPr>
        <p:txBody>
          <a:bodyPr>
            <a:normAutofit/>
          </a:bodyPr>
          <a:lstStyle/>
          <a:p>
            <a:r>
              <a:rPr lang="en-US" dirty="0"/>
              <a:t>Acknowledgments</a:t>
            </a:r>
          </a:p>
        </p:txBody>
      </p:sp>
      <p:pic>
        <p:nvPicPr>
          <p:cNvPr id="3" name="Picture 2" descr="PEPFARLogoDomestic_Taglin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3067" y="4865410"/>
            <a:ext cx="1977506" cy="715650"/>
          </a:xfrm>
          <a:prstGeom prst="rect">
            <a:avLst/>
          </a:prstGeom>
        </p:spPr>
      </p:pic>
      <p:pic>
        <p:nvPicPr>
          <p:cNvPr id="12" name="Content Placeholder 11">
            <a:extLst>
              <a:ext uri="{FF2B5EF4-FFF2-40B4-BE49-F238E27FC236}">
                <a16:creationId xmlns:a16="http://schemas.microsoft.com/office/drawing/2014/main" id="{FAE8CF6A-A501-4340-B646-65F072176775}"/>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5190" y="2738784"/>
            <a:ext cx="910065" cy="881138"/>
          </a:xfrm>
          <a:prstGeom prst="rect">
            <a:avLst/>
          </a:prstGeom>
          <a:noFill/>
          <a:ln>
            <a:noFill/>
          </a:ln>
        </p:spPr>
      </p:pic>
      <p:pic>
        <p:nvPicPr>
          <p:cNvPr id="14" name="Picture 3">
            <a:extLst>
              <a:ext uri="{FF2B5EF4-FFF2-40B4-BE49-F238E27FC236}">
                <a16:creationId xmlns:a16="http://schemas.microsoft.com/office/drawing/2014/main" id="{A5F88FB1-9795-42C7-9727-50E5F9E0C735}"/>
              </a:ext>
            </a:extLst>
          </p:cNvPr>
          <p:cNvPicPr>
            <a:picLocks noChangeAspect="1" noChangeArrowheads="1"/>
          </p:cNvPicPr>
          <p:nvPr/>
        </p:nvPicPr>
        <p:blipFill>
          <a:blip r:embed="rId4" cstate="print"/>
          <a:srcRect/>
          <a:stretch>
            <a:fillRect/>
          </a:stretch>
        </p:blipFill>
        <p:spPr bwMode="auto">
          <a:xfrm>
            <a:off x="5589040" y="2674987"/>
            <a:ext cx="1013920" cy="931209"/>
          </a:xfrm>
          <a:prstGeom prst="rect">
            <a:avLst/>
          </a:prstGeom>
          <a:noFill/>
          <a:ln w="9525">
            <a:miter lim="800000"/>
            <a:headEnd/>
            <a:tailEnd/>
          </a:ln>
        </p:spPr>
      </p:pic>
      <p:pic>
        <p:nvPicPr>
          <p:cNvPr id="15" name="Picture 2">
            <a:extLst>
              <a:ext uri="{FF2B5EF4-FFF2-40B4-BE49-F238E27FC236}">
                <a16:creationId xmlns:a16="http://schemas.microsoft.com/office/drawing/2014/main" id="{D104F7B8-D0F9-4B26-B7FD-0B548A7F6B0E}"/>
              </a:ext>
            </a:extLst>
          </p:cNvPr>
          <p:cNvPicPr>
            <a:picLocks noChangeAspect="1" noChangeArrowheads="1"/>
          </p:cNvPicPr>
          <p:nvPr/>
        </p:nvPicPr>
        <p:blipFill>
          <a:blip r:embed="rId5" cstate="print"/>
          <a:srcRect/>
          <a:stretch>
            <a:fillRect/>
          </a:stretch>
        </p:blipFill>
        <p:spPr bwMode="auto">
          <a:xfrm>
            <a:off x="2717900" y="2593903"/>
            <a:ext cx="1664172" cy="1147705"/>
          </a:xfrm>
          <a:prstGeom prst="rect">
            <a:avLst/>
          </a:prstGeom>
          <a:noFill/>
          <a:ln w="9525">
            <a:miter lim="800000"/>
            <a:headEnd/>
            <a:tailEnd/>
          </a:ln>
        </p:spPr>
      </p:pic>
      <p:pic>
        <p:nvPicPr>
          <p:cNvPr id="16" name="Picture 15">
            <a:extLst>
              <a:ext uri="{FF2B5EF4-FFF2-40B4-BE49-F238E27FC236}">
                <a16:creationId xmlns:a16="http://schemas.microsoft.com/office/drawing/2014/main" id="{1D74738D-5BCB-40F4-AA9C-23FE6EA537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2168" y="4956547"/>
            <a:ext cx="1944232" cy="598225"/>
          </a:xfrm>
          <a:prstGeom prst="rect">
            <a:avLst/>
          </a:prstGeom>
        </p:spPr>
      </p:pic>
      <p:pic>
        <p:nvPicPr>
          <p:cNvPr id="17" name="Picture 16">
            <a:extLst>
              <a:ext uri="{FF2B5EF4-FFF2-40B4-BE49-F238E27FC236}">
                <a16:creationId xmlns:a16="http://schemas.microsoft.com/office/drawing/2014/main" id="{9D3F3251-87AB-49EB-9E12-304937EEEB69}"/>
              </a:ext>
            </a:extLst>
          </p:cNvPr>
          <p:cNvPicPr>
            <a:picLocks noChangeAspect="1"/>
          </p:cNvPicPr>
          <p:nvPr/>
        </p:nvPicPr>
        <p:blipFill>
          <a:blip r:embed="rId7"/>
          <a:stretch>
            <a:fillRect/>
          </a:stretch>
        </p:blipFill>
        <p:spPr>
          <a:xfrm>
            <a:off x="8075246" y="4773478"/>
            <a:ext cx="1000152" cy="668431"/>
          </a:xfrm>
          <a:prstGeom prst="rect">
            <a:avLst/>
          </a:prstGeom>
        </p:spPr>
      </p:pic>
      <p:pic>
        <p:nvPicPr>
          <p:cNvPr id="7" name="Picture 6" descr="Logo&#10;&#10;Description automatically generated">
            <a:extLst>
              <a:ext uri="{FF2B5EF4-FFF2-40B4-BE49-F238E27FC236}">
                <a16:creationId xmlns:a16="http://schemas.microsoft.com/office/drawing/2014/main" id="{118AA6BA-4C57-4FE0-82F6-E788E182F20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0773" y="2563112"/>
            <a:ext cx="1122231" cy="1277986"/>
          </a:xfrm>
          <a:prstGeom prst="rect">
            <a:avLst/>
          </a:prstGeom>
        </p:spPr>
      </p:pic>
    </p:spTree>
    <p:extLst>
      <p:ext uri="{BB962C8B-B14F-4D97-AF65-F5344CB8AC3E}">
        <p14:creationId xmlns:p14="http://schemas.microsoft.com/office/powerpoint/2010/main" val="2102350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B11DC3F-05AD-4BF6-9B06-DF426D4676B3}"/>
              </a:ext>
            </a:extLst>
          </p:cNvPr>
          <p:cNvSpPr>
            <a:spLocks noGrp="1"/>
          </p:cNvSpPr>
          <p:nvPr>
            <p:ph idx="1"/>
          </p:nvPr>
        </p:nvSpPr>
        <p:spPr>
          <a:xfrm>
            <a:off x="838200" y="1825625"/>
            <a:ext cx="9809136" cy="4351338"/>
          </a:xfrm>
        </p:spPr>
        <p:txBody>
          <a:bodyPr>
            <a:normAutofit/>
          </a:bodyPr>
          <a:lstStyle/>
          <a:p>
            <a:r>
              <a:rPr lang="en-US" dirty="0"/>
              <a:t>Background Information</a:t>
            </a:r>
          </a:p>
          <a:p>
            <a:r>
              <a:rPr lang="en-US" dirty="0"/>
              <a:t>KP structural experiences in Eswatini</a:t>
            </a:r>
          </a:p>
          <a:p>
            <a:r>
              <a:rPr lang="en-US" dirty="0" err="1"/>
              <a:t>EpiC’s</a:t>
            </a:r>
            <a:r>
              <a:rPr lang="en-US" dirty="0"/>
              <a:t> approach to addressing stigma in Eswatini</a:t>
            </a:r>
          </a:p>
          <a:p>
            <a:r>
              <a:rPr lang="en-US" dirty="0"/>
              <a:t>Results from stakeholders’ engagement related to addressing stigma in Eswatini</a:t>
            </a:r>
          </a:p>
          <a:p>
            <a:r>
              <a:rPr lang="en-US" dirty="0"/>
              <a:t>Trend in experiences of structural barriers: results from the HIV Integrated Bio-Behavioral Surveillance Study (IBBSS)</a:t>
            </a:r>
          </a:p>
          <a:p>
            <a:r>
              <a:rPr lang="en-US" dirty="0"/>
              <a:t>Lessons learned from Implementation</a:t>
            </a:r>
          </a:p>
          <a:p>
            <a:r>
              <a:rPr lang="en-US" dirty="0"/>
              <a:t>Next steps</a:t>
            </a:r>
          </a:p>
        </p:txBody>
      </p:sp>
      <p:sp>
        <p:nvSpPr>
          <p:cNvPr id="2" name="Title 1">
            <a:extLst>
              <a:ext uri="{FF2B5EF4-FFF2-40B4-BE49-F238E27FC236}">
                <a16:creationId xmlns:a16="http://schemas.microsoft.com/office/drawing/2014/main" id="{3CA13F29-AA17-2B4C-8565-AC5AA216FB92}"/>
              </a:ext>
            </a:extLst>
          </p:cNvPr>
          <p:cNvSpPr>
            <a:spLocks noGrp="1"/>
          </p:cNvSpPr>
          <p:nvPr>
            <p:ph type="title"/>
          </p:nvPr>
        </p:nvSpPr>
        <p:spPr>
          <a:xfrm>
            <a:off x="827314" y="318295"/>
            <a:ext cx="10512425" cy="761999"/>
          </a:xfrm>
        </p:spPr>
        <p:txBody>
          <a:bodyPr/>
          <a:lstStyle/>
          <a:p>
            <a:r>
              <a:rPr lang="en-US" dirty="0"/>
              <a:t>Presentation Outline</a:t>
            </a:r>
          </a:p>
        </p:txBody>
      </p:sp>
    </p:spTree>
    <p:extLst>
      <p:ext uri="{BB962C8B-B14F-4D97-AF65-F5344CB8AC3E}">
        <p14:creationId xmlns:p14="http://schemas.microsoft.com/office/powerpoint/2010/main" val="4228836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457E4E-AC00-40E7-89BD-527EF76C4DFF}"/>
              </a:ext>
            </a:extLst>
          </p:cNvPr>
          <p:cNvSpPr>
            <a:spLocks noGrp="1"/>
          </p:cNvSpPr>
          <p:nvPr>
            <p:ph idx="1"/>
          </p:nvPr>
        </p:nvSpPr>
        <p:spPr>
          <a:xfrm>
            <a:off x="838200" y="1825625"/>
            <a:ext cx="10515600" cy="4351338"/>
          </a:xfrm>
        </p:spPr>
        <p:txBody>
          <a:bodyPr>
            <a:normAutofit fontScale="92500"/>
          </a:bodyPr>
          <a:lstStyle/>
          <a:p>
            <a:r>
              <a:rPr lang="en-ZA" dirty="0"/>
              <a:t>KPs experience both legal and social challenges:</a:t>
            </a:r>
          </a:p>
          <a:p>
            <a:pPr marL="465138" lvl="1">
              <a:buFont typeface="Calibri" panose="020F0502020204030204" pitchFamily="34" charset="0"/>
              <a:buChar char="‒"/>
            </a:pPr>
            <a:r>
              <a:rPr lang="en-ZA" dirty="0"/>
              <a:t>Punitive laws criminalizing sex work and same-sex </a:t>
            </a:r>
            <a:br>
              <a:rPr lang="en-ZA" dirty="0"/>
            </a:br>
            <a:r>
              <a:rPr lang="en-ZA" dirty="0"/>
              <a:t>behaviours: Crimes Act 1889 (and SODV), common </a:t>
            </a:r>
            <a:br>
              <a:rPr lang="en-ZA" dirty="0"/>
            </a:br>
            <a:r>
              <a:rPr lang="en-ZA" dirty="0"/>
              <a:t>law, and sodomy act</a:t>
            </a:r>
          </a:p>
          <a:p>
            <a:pPr marL="465138" lvl="1">
              <a:buFont typeface="Calibri" panose="020F0502020204030204" pitchFamily="34" charset="0"/>
              <a:buChar char="‒"/>
            </a:pPr>
            <a:r>
              <a:rPr lang="en-ZA" dirty="0"/>
              <a:t>Stigma, discrimination, and violence from families, </a:t>
            </a:r>
            <a:br>
              <a:rPr lang="en-ZA" dirty="0"/>
            </a:br>
            <a:r>
              <a:rPr lang="en-ZA" dirty="0"/>
              <a:t>society, places of service provision</a:t>
            </a:r>
          </a:p>
          <a:p>
            <a:r>
              <a:rPr lang="en-ZA" dirty="0"/>
              <a:t>Arbitrary arrest due to perceived “loitering” in the streets often results in secondary violations (police violence and rape). – IBBSS, 2012.</a:t>
            </a:r>
          </a:p>
          <a:p>
            <a:r>
              <a:rPr lang="en-ZA" dirty="0"/>
              <a:t>Experiences of stigma and violence affect uptake of HIV and health services, including testing and treatment.</a:t>
            </a:r>
          </a:p>
          <a:p>
            <a:r>
              <a:rPr lang="en-ZA" dirty="0"/>
              <a:t>HIV prevalence is high among KPs: 70.3% for FSWs and 17.7% for MSM.</a:t>
            </a:r>
          </a:p>
          <a:p>
            <a:endParaRPr lang="en-US" dirty="0"/>
          </a:p>
        </p:txBody>
      </p:sp>
      <p:sp>
        <p:nvSpPr>
          <p:cNvPr id="4" name="Title 3">
            <a:extLst>
              <a:ext uri="{FF2B5EF4-FFF2-40B4-BE49-F238E27FC236}">
                <a16:creationId xmlns:a16="http://schemas.microsoft.com/office/drawing/2014/main" id="{61DE16BD-786F-1E4F-A327-32DB2FDDAE5D}"/>
              </a:ext>
            </a:extLst>
          </p:cNvPr>
          <p:cNvSpPr>
            <a:spLocks noGrp="1"/>
          </p:cNvSpPr>
          <p:nvPr>
            <p:ph type="title"/>
          </p:nvPr>
        </p:nvSpPr>
        <p:spPr>
          <a:xfrm>
            <a:off x="827314" y="318295"/>
            <a:ext cx="10512425" cy="761999"/>
          </a:xfrm>
        </p:spPr>
        <p:txBody>
          <a:bodyPr/>
          <a:lstStyle/>
          <a:p>
            <a:r>
              <a:rPr lang="en-US" dirty="0"/>
              <a:t>Background Information</a:t>
            </a:r>
          </a:p>
        </p:txBody>
      </p:sp>
      <p:pic>
        <p:nvPicPr>
          <p:cNvPr id="7" name="Picture 6">
            <a:extLst>
              <a:ext uri="{FF2B5EF4-FFF2-40B4-BE49-F238E27FC236}">
                <a16:creationId xmlns:a16="http://schemas.microsoft.com/office/drawing/2014/main" id="{F55577F3-502F-B94F-9707-CBE21FEDBD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1059"/>
          <a:stretch/>
        </p:blipFill>
        <p:spPr>
          <a:xfrm rot="5400000">
            <a:off x="8618996" y="359838"/>
            <a:ext cx="2534230" cy="4273917"/>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34286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B3F5CD-CBC6-B44F-B780-3C7D5A7C9182}"/>
              </a:ext>
            </a:extLst>
          </p:cNvPr>
          <p:cNvSpPr>
            <a:spLocks noGrp="1"/>
          </p:cNvSpPr>
          <p:nvPr>
            <p:ph idx="1"/>
          </p:nvPr>
        </p:nvSpPr>
        <p:spPr>
          <a:xfrm>
            <a:off x="838200" y="1562158"/>
            <a:ext cx="10212092" cy="4976754"/>
          </a:xfrm>
        </p:spPr>
        <p:txBody>
          <a:bodyPr>
            <a:noAutofit/>
          </a:bodyPr>
          <a:lstStyle/>
          <a:p>
            <a:pPr>
              <a:lnSpc>
                <a:spcPct val="115000"/>
              </a:lnSpc>
              <a:spcBef>
                <a:spcPts val="1200"/>
              </a:spcBef>
            </a:pPr>
            <a:r>
              <a:rPr lang="en-US" sz="2000" b="1" dirty="0"/>
              <a:t>Experienced and perceived stigma in health care settings</a:t>
            </a:r>
            <a:r>
              <a:rPr lang="en-US" sz="2000" dirty="0"/>
              <a:t> can lead to </a:t>
            </a:r>
            <a:br>
              <a:rPr lang="en-US" sz="2000" dirty="0"/>
            </a:br>
            <a:r>
              <a:rPr lang="en-US" sz="2000" dirty="0"/>
              <a:t>lack of care-seeking.</a:t>
            </a:r>
          </a:p>
          <a:p>
            <a:pPr>
              <a:lnSpc>
                <a:spcPct val="115000"/>
              </a:lnSpc>
              <a:spcBef>
                <a:spcPts val="1200"/>
              </a:spcBef>
            </a:pPr>
            <a:r>
              <a:rPr lang="en-US" sz="2000" b="1" dirty="0"/>
              <a:t>Perceived stigma from families/partners </a:t>
            </a:r>
            <a:r>
              <a:rPr lang="en-US" sz="2000" dirty="0"/>
              <a:t>can lead to nondisclosure of </a:t>
            </a:r>
            <a:br>
              <a:rPr lang="en-US" sz="2000" dirty="0"/>
            </a:br>
            <a:r>
              <a:rPr lang="en-US" sz="2000" dirty="0"/>
              <a:t>HIV status. Implications:</a:t>
            </a:r>
          </a:p>
          <a:p>
            <a:pPr marL="465138" lvl="1">
              <a:buFont typeface="Calibri" panose="020F0502020204030204" pitchFamily="34" charset="0"/>
              <a:buChar char="‒"/>
            </a:pPr>
            <a:r>
              <a:rPr lang="en-US" sz="2000" dirty="0"/>
              <a:t>Challenges with ART adherence, hiding medications, lack of social support for treatment</a:t>
            </a:r>
          </a:p>
          <a:p>
            <a:pPr>
              <a:lnSpc>
                <a:spcPct val="115000"/>
              </a:lnSpc>
              <a:spcBef>
                <a:spcPts val="1200"/>
              </a:spcBef>
            </a:pPr>
            <a:r>
              <a:rPr lang="en-US" sz="2000" dirty="0"/>
              <a:t>KPs face challenges of living with </a:t>
            </a:r>
            <a:r>
              <a:rPr lang="en-US" sz="2000" b="1" dirty="0"/>
              <a:t>dual stigma</a:t>
            </a:r>
            <a:r>
              <a:rPr lang="en-US" sz="2000" dirty="0"/>
              <a:t>: sexuality or sexual practices and living with HIV.</a:t>
            </a:r>
          </a:p>
          <a:p>
            <a:pPr>
              <a:lnSpc>
                <a:spcPct val="115000"/>
              </a:lnSpc>
              <a:spcBef>
                <a:spcPts val="1200"/>
              </a:spcBef>
            </a:pPr>
            <a:r>
              <a:rPr lang="en-US" sz="2000" dirty="0"/>
              <a:t>Stigma causes </a:t>
            </a:r>
            <a:r>
              <a:rPr lang="en-US" sz="2000" b="1" dirty="0"/>
              <a:t>depression and self-stigma or shame</a:t>
            </a:r>
            <a:r>
              <a:rPr lang="en-US" sz="2000" dirty="0"/>
              <a:t>.</a:t>
            </a:r>
          </a:p>
          <a:p>
            <a:pPr>
              <a:lnSpc>
                <a:spcPct val="115000"/>
              </a:lnSpc>
              <a:spcBef>
                <a:spcPts val="1200"/>
              </a:spcBef>
            </a:pPr>
            <a:r>
              <a:rPr lang="en-US" sz="2000" dirty="0"/>
              <a:t>Some MSM said </a:t>
            </a:r>
            <a:r>
              <a:rPr lang="en-US" sz="2000" b="1" dirty="0"/>
              <a:t>feelings of self-stigma led MSM to drink alcohol to “forget,” </a:t>
            </a:r>
            <a:r>
              <a:rPr lang="en-US" sz="2000" dirty="0"/>
              <a:t>which could lead to sexual risks.</a:t>
            </a:r>
          </a:p>
          <a:p>
            <a:pPr>
              <a:lnSpc>
                <a:spcPct val="115000"/>
              </a:lnSpc>
              <a:spcBef>
                <a:spcPts val="1200"/>
              </a:spcBef>
            </a:pPr>
            <a:r>
              <a:rPr lang="en-US" sz="2000" b="1" dirty="0"/>
              <a:t>Clandestine nature of MSM relationships</a:t>
            </a:r>
            <a:r>
              <a:rPr lang="en-US" sz="2000" dirty="0"/>
              <a:t> may lead to more, and more casual, partnerships.</a:t>
            </a:r>
          </a:p>
          <a:p>
            <a:pPr>
              <a:lnSpc>
                <a:spcPct val="115000"/>
              </a:lnSpc>
              <a:spcBef>
                <a:spcPts val="1200"/>
              </a:spcBef>
            </a:pPr>
            <a:r>
              <a:rPr lang="en-US" sz="2000" dirty="0"/>
              <a:t>Often when FSW are incarcerated by police, they do not have access to HIV treatment.</a:t>
            </a:r>
          </a:p>
        </p:txBody>
      </p:sp>
      <p:sp>
        <p:nvSpPr>
          <p:cNvPr id="4" name="Title 3">
            <a:extLst>
              <a:ext uri="{FF2B5EF4-FFF2-40B4-BE49-F238E27FC236}">
                <a16:creationId xmlns:a16="http://schemas.microsoft.com/office/drawing/2014/main" id="{768901FD-22B5-3143-AD3A-945BE2D9E4FC}"/>
              </a:ext>
            </a:extLst>
          </p:cNvPr>
          <p:cNvSpPr>
            <a:spLocks noGrp="1"/>
          </p:cNvSpPr>
          <p:nvPr>
            <p:ph type="title"/>
          </p:nvPr>
        </p:nvSpPr>
        <p:spPr>
          <a:xfrm>
            <a:off x="827314" y="318295"/>
            <a:ext cx="10512425" cy="761999"/>
          </a:xfrm>
          <a:ln w="12700">
            <a:solidFill>
              <a:schemeClr val="tx1"/>
            </a:solidFill>
          </a:ln>
        </p:spPr>
        <p:txBody>
          <a:bodyPr>
            <a:normAutofit fontScale="90000"/>
          </a:bodyPr>
          <a:lstStyle/>
          <a:p>
            <a:r>
              <a:rPr lang="en-US" dirty="0"/>
              <a:t>Structural Barriers that Affect KPs (qualitative): </a:t>
            </a:r>
            <a:br>
              <a:rPr lang="en-US" dirty="0"/>
            </a:br>
            <a:r>
              <a:rPr lang="en-US" dirty="0"/>
              <a:t>IBBSS, 2012</a:t>
            </a:r>
          </a:p>
        </p:txBody>
      </p:sp>
      <p:pic>
        <p:nvPicPr>
          <p:cNvPr id="5" name="Picture 4">
            <a:extLst>
              <a:ext uri="{FF2B5EF4-FFF2-40B4-BE49-F238E27FC236}">
                <a16:creationId xmlns:a16="http://schemas.microsoft.com/office/drawing/2014/main" id="{E09BE9D0-EA49-1640-96EB-8757C1AC80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56" r="3656" b="13694"/>
          <a:stretch/>
        </p:blipFill>
        <p:spPr>
          <a:xfrm>
            <a:off x="9113003" y="879614"/>
            <a:ext cx="2660544" cy="2258288"/>
          </a:xfrm>
          <a:prstGeom prst="rect">
            <a:avLst/>
          </a:prstGeom>
          <a:ln w="12700">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51667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B126C4D-9F16-4E75-A970-FD791B46D5A5}"/>
              </a:ext>
            </a:extLst>
          </p:cNvPr>
          <p:cNvSpPr>
            <a:spLocks noGrp="1"/>
          </p:cNvSpPr>
          <p:nvPr>
            <p:ph idx="1"/>
          </p:nvPr>
        </p:nvSpPr>
        <p:spPr>
          <a:xfrm>
            <a:off x="838200" y="1825624"/>
            <a:ext cx="10274085" cy="4466687"/>
          </a:xfrm>
        </p:spPr>
        <p:txBody>
          <a:bodyPr/>
          <a:lstStyle/>
          <a:p>
            <a:r>
              <a:rPr lang="en-US" dirty="0"/>
              <a:t>EpiC took a </a:t>
            </a:r>
            <a:r>
              <a:rPr lang="en-US" b="1" dirty="0"/>
              <a:t>public health approach </a:t>
            </a:r>
            <a:r>
              <a:rPr lang="en-US" dirty="0"/>
              <a:t>to address stigma and discrimination with power holders:</a:t>
            </a:r>
          </a:p>
          <a:p>
            <a:pPr marL="465138" lvl="1">
              <a:buFont typeface="Calibri" panose="020F0502020204030204" pitchFamily="34" charset="0"/>
              <a:buChar char="‒"/>
            </a:pPr>
            <a:r>
              <a:rPr lang="en-US" b="1" i="1" dirty="0"/>
              <a:t>Research data </a:t>
            </a:r>
            <a:r>
              <a:rPr lang="en-US" dirty="0"/>
              <a:t>from IBBSS are used for sensitizations and training of police and health care workers.</a:t>
            </a:r>
          </a:p>
          <a:p>
            <a:pPr marL="465138" lvl="1">
              <a:buFont typeface="Calibri" panose="020F0502020204030204" pitchFamily="34" charset="0"/>
              <a:buChar char="‒"/>
            </a:pPr>
            <a:r>
              <a:rPr lang="en-US" dirty="0"/>
              <a:t>A </a:t>
            </a:r>
            <a:r>
              <a:rPr lang="en-US" b="1" i="1" dirty="0"/>
              <a:t>collaborative approach </a:t>
            </a:r>
            <a:r>
              <a:rPr lang="en-US" dirty="0"/>
              <a:t>for stigma reduction: EpiC works with MOH, implementing partners, KP representatives.</a:t>
            </a:r>
          </a:p>
          <a:p>
            <a:pPr>
              <a:spcBef>
                <a:spcPts val="1800"/>
              </a:spcBef>
            </a:pPr>
            <a:r>
              <a:rPr lang="en-US" dirty="0"/>
              <a:t>A </a:t>
            </a:r>
            <a:r>
              <a:rPr lang="en-US" b="1" dirty="0"/>
              <a:t>multisectoral</a:t>
            </a:r>
            <a:r>
              <a:rPr lang="en-US" dirty="0"/>
              <a:t> national technical working was created in 2012 under the MOH, and it meets quarterly.</a:t>
            </a:r>
          </a:p>
          <a:p>
            <a:pPr marL="465138" lvl="1">
              <a:buFont typeface="Calibri" panose="020F0502020204030204" pitchFamily="34" charset="0"/>
              <a:buChar char="‒"/>
            </a:pPr>
            <a:r>
              <a:rPr lang="en-US" dirty="0"/>
              <a:t>Comprised of MOH, UN agencies, civil society including KP-led </a:t>
            </a:r>
            <a:r>
              <a:rPr lang="en-US" dirty="0" err="1"/>
              <a:t>organisations</a:t>
            </a:r>
            <a:r>
              <a:rPr lang="en-US" dirty="0"/>
              <a:t>, police and other security agencies, and funders.</a:t>
            </a:r>
          </a:p>
        </p:txBody>
      </p:sp>
      <p:sp>
        <p:nvSpPr>
          <p:cNvPr id="4" name="Title 3">
            <a:extLst>
              <a:ext uri="{FF2B5EF4-FFF2-40B4-BE49-F238E27FC236}">
                <a16:creationId xmlns:a16="http://schemas.microsoft.com/office/drawing/2014/main" id="{61DE16BD-786F-1E4F-A327-32DB2FDDAE5D}"/>
              </a:ext>
            </a:extLst>
          </p:cNvPr>
          <p:cNvSpPr>
            <a:spLocks noGrp="1"/>
          </p:cNvSpPr>
          <p:nvPr>
            <p:ph type="title"/>
          </p:nvPr>
        </p:nvSpPr>
        <p:spPr>
          <a:xfrm>
            <a:off x="827314" y="318295"/>
            <a:ext cx="10512425" cy="761999"/>
          </a:xfrm>
        </p:spPr>
        <p:txBody>
          <a:bodyPr/>
          <a:lstStyle/>
          <a:p>
            <a:r>
              <a:rPr lang="en-US" dirty="0"/>
              <a:t>EpiC’s Approach</a:t>
            </a:r>
          </a:p>
        </p:txBody>
      </p:sp>
    </p:spTree>
    <p:extLst>
      <p:ext uri="{BB962C8B-B14F-4D97-AF65-F5344CB8AC3E}">
        <p14:creationId xmlns:p14="http://schemas.microsoft.com/office/powerpoint/2010/main" val="189480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DE16BD-786F-1E4F-A327-32DB2FDDAE5D}"/>
              </a:ext>
            </a:extLst>
          </p:cNvPr>
          <p:cNvSpPr>
            <a:spLocks noGrp="1"/>
          </p:cNvSpPr>
          <p:nvPr>
            <p:ph type="title"/>
          </p:nvPr>
        </p:nvSpPr>
        <p:spPr>
          <a:xfrm>
            <a:off x="827314" y="318295"/>
            <a:ext cx="10512425" cy="761999"/>
          </a:xfrm>
        </p:spPr>
        <p:txBody>
          <a:bodyPr>
            <a:normAutofit/>
          </a:bodyPr>
          <a:lstStyle/>
          <a:p>
            <a:r>
              <a:rPr lang="en-US" dirty="0"/>
              <a:t>Results from Engagement with Stakeholders</a:t>
            </a:r>
          </a:p>
        </p:txBody>
      </p:sp>
      <p:sp>
        <p:nvSpPr>
          <p:cNvPr id="6" name="Content Placeholder 2">
            <a:extLst>
              <a:ext uri="{FF2B5EF4-FFF2-40B4-BE49-F238E27FC236}">
                <a16:creationId xmlns:a16="http://schemas.microsoft.com/office/drawing/2014/main" id="{16D06445-4FF3-304A-84AD-CCCFA9DE19F0}"/>
              </a:ext>
            </a:extLst>
          </p:cNvPr>
          <p:cNvSpPr txBox="1">
            <a:spLocks/>
          </p:cNvSpPr>
          <p:nvPr/>
        </p:nvSpPr>
        <p:spPr>
          <a:xfrm>
            <a:off x="1341713" y="3908431"/>
            <a:ext cx="3177644" cy="1869277"/>
          </a:xfrm>
          <a:prstGeom prst="rect">
            <a:avLst/>
          </a:prstGeom>
          <a:ln w="12700">
            <a:noFill/>
          </a:ln>
        </p:spPr>
        <p:txBody>
          <a:bodyPr vert="horz" lIns="91440" tIns="45720" rIns="91440" bIns="45720" rtlCol="0" anchor="ctr">
            <a:normAutofit/>
          </a:bodyPr>
          <a:lstStyle>
            <a:lvl1pPr marL="257168" indent="-257168" algn="l" defTabSz="342891"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1" rtl="0" eaLnBrk="1" latinLnBrk="0" hangingPunct="1">
              <a:spcBef>
                <a:spcPct val="20000"/>
              </a:spcBef>
              <a:buFont typeface="Arial"/>
              <a:buChar char="–"/>
              <a:defRPr sz="2100" kern="1200">
                <a:solidFill>
                  <a:schemeClr val="tx1"/>
                </a:solidFill>
                <a:latin typeface="+mn-lt"/>
                <a:ea typeface="+mn-ea"/>
                <a:cs typeface="+mn-cs"/>
              </a:defRPr>
            </a:lvl2pPr>
            <a:lvl3pPr marL="857229" indent="-171446" algn="l" defTabSz="342891" rtl="0" eaLnBrk="1" latinLnBrk="0" hangingPunct="1">
              <a:spcBef>
                <a:spcPct val="20000"/>
              </a:spcBef>
              <a:buFont typeface="Arial"/>
              <a:buChar char="•"/>
              <a:defRPr sz="1800" kern="1200">
                <a:solidFill>
                  <a:schemeClr val="tx1"/>
                </a:solidFill>
                <a:latin typeface="+mn-lt"/>
                <a:ea typeface="+mn-ea"/>
                <a:cs typeface="+mn-cs"/>
              </a:defRPr>
            </a:lvl3pPr>
            <a:lvl4pPr marL="1200121" indent="-171446" algn="l" defTabSz="342891"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1" rtl="0" eaLnBrk="1" latinLnBrk="0" hangingPunct="1">
              <a:spcBef>
                <a:spcPct val="20000"/>
              </a:spcBef>
              <a:buFont typeface="Arial"/>
              <a:buChar char="»"/>
              <a:defRPr sz="1500" kern="1200">
                <a:solidFill>
                  <a:schemeClr val="tx1"/>
                </a:solidFill>
                <a:latin typeface="+mn-lt"/>
                <a:ea typeface="+mn-ea"/>
                <a:cs typeface="+mn-cs"/>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a:lstStyle>
          <a:p>
            <a:pPr marL="314318" indent="-285750" defTabSz="914400">
              <a:lnSpc>
                <a:spcPct val="90000"/>
              </a:lnSpc>
              <a:buClr>
                <a:srgbClr val="C00000"/>
              </a:buClr>
              <a:buFont typeface="System Font Regular"/>
              <a:buChar char="❊"/>
            </a:pPr>
            <a:r>
              <a:rPr lang="en-US" sz="1800" b="1" dirty="0">
                <a:solidFill>
                  <a:schemeClr val="tx1">
                    <a:lumMod val="85000"/>
                    <a:lumOff val="15000"/>
                  </a:schemeClr>
                </a:solidFill>
              </a:rPr>
              <a:t>Stigma reduction in health facilities </a:t>
            </a:r>
            <a:r>
              <a:rPr lang="en-US" sz="1800" dirty="0">
                <a:solidFill>
                  <a:schemeClr val="tx1">
                    <a:lumMod val="85000"/>
                    <a:lumOff val="15000"/>
                  </a:schemeClr>
                </a:solidFill>
              </a:rPr>
              <a:t>through </a:t>
            </a:r>
            <a:r>
              <a:rPr lang="en-US" sz="1800" b="1" dirty="0">
                <a:solidFill>
                  <a:schemeClr val="tx1">
                    <a:lumMod val="85000"/>
                    <a:lumOff val="15000"/>
                  </a:schemeClr>
                </a:solidFill>
              </a:rPr>
              <a:t>pre-service</a:t>
            </a:r>
            <a:r>
              <a:rPr lang="en-US" sz="1800" dirty="0">
                <a:solidFill>
                  <a:schemeClr val="tx1">
                    <a:lumMod val="85000"/>
                    <a:lumOff val="15000"/>
                  </a:schemeClr>
                </a:solidFill>
              </a:rPr>
              <a:t> and </a:t>
            </a:r>
            <a:r>
              <a:rPr lang="en-US" sz="1800" b="1" dirty="0">
                <a:solidFill>
                  <a:schemeClr val="tx1">
                    <a:lumMod val="85000"/>
                    <a:lumOff val="15000"/>
                  </a:schemeClr>
                </a:solidFill>
              </a:rPr>
              <a:t>in-service</a:t>
            </a:r>
            <a:r>
              <a:rPr lang="en-US" sz="1800" dirty="0">
                <a:solidFill>
                  <a:schemeClr val="tx1">
                    <a:lumMod val="85000"/>
                    <a:lumOff val="15000"/>
                  </a:schemeClr>
                </a:solidFill>
              </a:rPr>
              <a:t> trainings and mentoring for facilities to become "centers of excellence."</a:t>
            </a:r>
          </a:p>
          <a:p>
            <a:pPr marL="0" indent="-228600" defTabSz="914400">
              <a:lnSpc>
                <a:spcPct val="90000"/>
              </a:lnSpc>
              <a:buFont typeface="Arial" panose="020B0604020202020204" pitchFamily="34" charset="0"/>
              <a:buChar char="•"/>
            </a:pPr>
            <a:endParaRPr lang="en-US" sz="1800" b="1" dirty="0">
              <a:solidFill>
                <a:schemeClr val="tx1">
                  <a:lumMod val="85000"/>
                  <a:lumOff val="15000"/>
                </a:schemeClr>
              </a:solidFill>
            </a:endParaRPr>
          </a:p>
        </p:txBody>
      </p:sp>
      <p:pic>
        <p:nvPicPr>
          <p:cNvPr id="7" name="Content Placeholder 7">
            <a:extLst>
              <a:ext uri="{FF2B5EF4-FFF2-40B4-BE49-F238E27FC236}">
                <a16:creationId xmlns:a16="http://schemas.microsoft.com/office/drawing/2014/main" id="{2E1E0170-2866-D948-A956-2CDD4F786D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212"/>
          <a:stretch/>
        </p:blipFill>
        <p:spPr>
          <a:xfrm rot="16200000">
            <a:off x="5118937" y="2457308"/>
            <a:ext cx="2832107" cy="3624093"/>
          </a:xfrm>
          <a:prstGeom prst="rect">
            <a:avLst/>
          </a:prstGeom>
          <a:ln w="12700">
            <a:solidFill>
              <a:schemeClr val="tx1"/>
            </a:solidFill>
          </a:ln>
          <a:effectLst>
            <a:outerShdw blurRad="50800" dist="38100" dir="2700000" algn="tl" rotWithShape="0">
              <a:prstClr val="black">
                <a:alpha val="40000"/>
              </a:prstClr>
            </a:outerShdw>
          </a:effectLst>
        </p:spPr>
      </p:pic>
      <p:sp>
        <p:nvSpPr>
          <p:cNvPr id="8" name="Content Placeholder 2">
            <a:extLst>
              <a:ext uri="{FF2B5EF4-FFF2-40B4-BE49-F238E27FC236}">
                <a16:creationId xmlns:a16="http://schemas.microsoft.com/office/drawing/2014/main" id="{40AC2805-D397-4F58-B9B2-753C51F68493}"/>
              </a:ext>
            </a:extLst>
          </p:cNvPr>
          <p:cNvSpPr txBox="1">
            <a:spLocks/>
          </p:cNvSpPr>
          <p:nvPr/>
        </p:nvSpPr>
        <p:spPr>
          <a:xfrm>
            <a:off x="1341713" y="1669822"/>
            <a:ext cx="3298715" cy="1869277"/>
          </a:xfrm>
          <a:prstGeom prst="rect">
            <a:avLst/>
          </a:prstGeom>
          <a:ln w="12700">
            <a:noFill/>
          </a:ln>
        </p:spPr>
        <p:txBody>
          <a:bodyPr vert="horz" lIns="91440" tIns="45720" rIns="91440" bIns="45720" rtlCol="0" anchor="ctr">
            <a:noAutofit/>
          </a:bodyPr>
          <a:lstStyle>
            <a:lvl1pPr marL="257168" indent="-257168" algn="l" defTabSz="342891"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1" rtl="0" eaLnBrk="1" latinLnBrk="0" hangingPunct="1">
              <a:spcBef>
                <a:spcPct val="20000"/>
              </a:spcBef>
              <a:buFont typeface="Arial"/>
              <a:buChar char="–"/>
              <a:defRPr sz="2100" kern="1200">
                <a:solidFill>
                  <a:schemeClr val="tx1"/>
                </a:solidFill>
                <a:latin typeface="+mn-lt"/>
                <a:ea typeface="+mn-ea"/>
                <a:cs typeface="+mn-cs"/>
              </a:defRPr>
            </a:lvl2pPr>
            <a:lvl3pPr marL="857229" indent="-171446" algn="l" defTabSz="342891" rtl="0" eaLnBrk="1" latinLnBrk="0" hangingPunct="1">
              <a:spcBef>
                <a:spcPct val="20000"/>
              </a:spcBef>
              <a:buFont typeface="Arial"/>
              <a:buChar char="•"/>
              <a:defRPr sz="1800" kern="1200">
                <a:solidFill>
                  <a:schemeClr val="tx1"/>
                </a:solidFill>
                <a:latin typeface="+mn-lt"/>
                <a:ea typeface="+mn-ea"/>
                <a:cs typeface="+mn-cs"/>
              </a:defRPr>
            </a:lvl3pPr>
            <a:lvl4pPr marL="1200121" indent="-171446" algn="l" defTabSz="342891"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1" rtl="0" eaLnBrk="1" latinLnBrk="0" hangingPunct="1">
              <a:spcBef>
                <a:spcPct val="20000"/>
              </a:spcBef>
              <a:buFont typeface="Arial"/>
              <a:buChar char="»"/>
              <a:defRPr sz="1500" kern="1200">
                <a:solidFill>
                  <a:schemeClr val="tx1"/>
                </a:solidFill>
                <a:latin typeface="+mn-lt"/>
                <a:ea typeface="+mn-ea"/>
                <a:cs typeface="+mn-cs"/>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a:lstStyle>
          <a:p>
            <a:pPr marL="314318" indent="-285750" defTabSz="914400">
              <a:lnSpc>
                <a:spcPct val="90000"/>
              </a:lnSpc>
              <a:buClr>
                <a:srgbClr val="C00000"/>
              </a:buClr>
              <a:buFont typeface="System Font Regular"/>
              <a:buChar char="❊"/>
            </a:pPr>
            <a:r>
              <a:rPr lang="en-US" sz="1800" b="1" dirty="0">
                <a:solidFill>
                  <a:schemeClr val="tx1">
                    <a:lumMod val="85000"/>
                    <a:lumOff val="15000"/>
                  </a:schemeClr>
                </a:solidFill>
              </a:rPr>
              <a:t>KP stakeholder forums to plan and implement activities</a:t>
            </a:r>
          </a:p>
          <a:p>
            <a:pPr marL="614349" lvl="1" indent="-285750" defTabSz="914400">
              <a:lnSpc>
                <a:spcPct val="90000"/>
              </a:lnSpc>
              <a:buClr>
                <a:srgbClr val="C00000"/>
              </a:buClr>
              <a:buFont typeface="Wingdings" pitchFamily="2" charset="2"/>
              <a:buChar char="§"/>
            </a:pPr>
            <a:r>
              <a:rPr lang="en-US" sz="1800" dirty="0">
                <a:solidFill>
                  <a:schemeClr val="tx1">
                    <a:lumMod val="85000"/>
                    <a:lumOff val="15000"/>
                  </a:schemeClr>
                </a:solidFill>
              </a:rPr>
              <a:t>KP technical working group</a:t>
            </a:r>
          </a:p>
          <a:p>
            <a:pPr marL="614349" lvl="1" indent="-285750" defTabSz="914400">
              <a:lnSpc>
                <a:spcPct val="90000"/>
              </a:lnSpc>
              <a:buClr>
                <a:srgbClr val="C00000"/>
              </a:buClr>
              <a:buFont typeface="Wingdings" pitchFamily="2" charset="2"/>
              <a:buChar char="§"/>
            </a:pPr>
            <a:r>
              <a:rPr lang="en-US" sz="1800" dirty="0">
                <a:solidFill>
                  <a:schemeClr val="tx1">
                    <a:lumMod val="85000"/>
                    <a:lumOff val="15000"/>
                  </a:schemeClr>
                </a:solidFill>
              </a:rPr>
              <a:t>Multisectoral violence response forum</a:t>
            </a:r>
            <a:endParaRPr lang="en-US" sz="1800" b="1" dirty="0">
              <a:solidFill>
                <a:schemeClr val="tx1">
                  <a:lumMod val="85000"/>
                  <a:lumOff val="15000"/>
                </a:schemeClr>
              </a:solidFill>
            </a:endParaRPr>
          </a:p>
        </p:txBody>
      </p:sp>
      <p:sp>
        <p:nvSpPr>
          <p:cNvPr id="9" name="Content Placeholder 2">
            <a:extLst>
              <a:ext uri="{FF2B5EF4-FFF2-40B4-BE49-F238E27FC236}">
                <a16:creationId xmlns:a16="http://schemas.microsoft.com/office/drawing/2014/main" id="{5B6C2848-0B35-4AA4-B616-AF1AC28A806A}"/>
              </a:ext>
            </a:extLst>
          </p:cNvPr>
          <p:cNvSpPr txBox="1">
            <a:spLocks/>
          </p:cNvSpPr>
          <p:nvPr/>
        </p:nvSpPr>
        <p:spPr>
          <a:xfrm>
            <a:off x="8429553" y="3135095"/>
            <a:ext cx="2910186" cy="2032361"/>
          </a:xfrm>
          <a:prstGeom prst="rect">
            <a:avLst/>
          </a:prstGeom>
          <a:ln w="12700">
            <a:noFill/>
          </a:ln>
        </p:spPr>
        <p:txBody>
          <a:bodyPr vert="horz" lIns="91440" tIns="45720" rIns="91440" bIns="45720" rtlCol="0" anchor="ctr">
            <a:noAutofit/>
          </a:bodyPr>
          <a:lstStyle>
            <a:lvl1pPr marL="257168" indent="-257168" algn="l" defTabSz="342891"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1" rtl="0" eaLnBrk="1" latinLnBrk="0" hangingPunct="1">
              <a:spcBef>
                <a:spcPct val="20000"/>
              </a:spcBef>
              <a:buFont typeface="Arial"/>
              <a:buChar char="–"/>
              <a:defRPr sz="2100" kern="1200">
                <a:solidFill>
                  <a:schemeClr val="tx1"/>
                </a:solidFill>
                <a:latin typeface="+mn-lt"/>
                <a:ea typeface="+mn-ea"/>
                <a:cs typeface="+mn-cs"/>
              </a:defRPr>
            </a:lvl2pPr>
            <a:lvl3pPr marL="857229" indent="-171446" algn="l" defTabSz="342891" rtl="0" eaLnBrk="1" latinLnBrk="0" hangingPunct="1">
              <a:spcBef>
                <a:spcPct val="20000"/>
              </a:spcBef>
              <a:buFont typeface="Arial"/>
              <a:buChar char="•"/>
              <a:defRPr sz="1800" kern="1200">
                <a:solidFill>
                  <a:schemeClr val="tx1"/>
                </a:solidFill>
                <a:latin typeface="+mn-lt"/>
                <a:ea typeface="+mn-ea"/>
                <a:cs typeface="+mn-cs"/>
              </a:defRPr>
            </a:lvl3pPr>
            <a:lvl4pPr marL="1200121" indent="-171446" algn="l" defTabSz="342891"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1" rtl="0" eaLnBrk="1" latinLnBrk="0" hangingPunct="1">
              <a:spcBef>
                <a:spcPct val="20000"/>
              </a:spcBef>
              <a:buFont typeface="Arial"/>
              <a:buChar char="»"/>
              <a:defRPr sz="1500" kern="1200">
                <a:solidFill>
                  <a:schemeClr val="tx1"/>
                </a:solidFill>
                <a:latin typeface="+mn-lt"/>
                <a:ea typeface="+mn-ea"/>
                <a:cs typeface="+mn-cs"/>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a:lstStyle>
          <a:p>
            <a:pPr marL="314318" indent="-285750" defTabSz="914400">
              <a:lnSpc>
                <a:spcPct val="90000"/>
              </a:lnSpc>
              <a:buClr>
                <a:srgbClr val="C00000"/>
              </a:buClr>
              <a:buFont typeface="System Font Regular"/>
              <a:buChar char="❊"/>
            </a:pPr>
            <a:r>
              <a:rPr lang="en-US" sz="1800" b="1" dirty="0">
                <a:solidFill>
                  <a:schemeClr val="tx1">
                    <a:lumMod val="85000"/>
                    <a:lumOff val="15000"/>
                  </a:schemeClr>
                </a:solidFill>
              </a:rPr>
              <a:t>Police training and sensitization </a:t>
            </a:r>
            <a:r>
              <a:rPr lang="en-US" sz="1800" dirty="0">
                <a:solidFill>
                  <a:schemeClr val="tx1">
                    <a:lumMod val="85000"/>
                    <a:lumOff val="15000"/>
                  </a:schemeClr>
                </a:solidFill>
              </a:rPr>
              <a:t>from executive level to police-station level. Included south-to-south mentoring and development of a human rights training manual.</a:t>
            </a:r>
            <a:endParaRPr lang="en-US" sz="1800" b="1" dirty="0">
              <a:solidFill>
                <a:schemeClr val="tx1">
                  <a:lumMod val="85000"/>
                  <a:lumOff val="15000"/>
                </a:schemeClr>
              </a:solidFill>
            </a:endParaRPr>
          </a:p>
        </p:txBody>
      </p:sp>
      <p:sp>
        <p:nvSpPr>
          <p:cNvPr id="10" name="Content Placeholder 2">
            <a:extLst>
              <a:ext uri="{FF2B5EF4-FFF2-40B4-BE49-F238E27FC236}">
                <a16:creationId xmlns:a16="http://schemas.microsoft.com/office/drawing/2014/main" id="{1115B4D1-8955-48FD-95F1-F148E4E364BF}"/>
              </a:ext>
            </a:extLst>
          </p:cNvPr>
          <p:cNvSpPr txBox="1">
            <a:spLocks/>
          </p:cNvSpPr>
          <p:nvPr/>
        </p:nvSpPr>
        <p:spPr>
          <a:xfrm>
            <a:off x="4593095" y="1690544"/>
            <a:ext cx="5170837" cy="1070457"/>
          </a:xfrm>
          <a:prstGeom prst="rect">
            <a:avLst/>
          </a:prstGeom>
          <a:ln w="12700">
            <a:noFill/>
          </a:ln>
        </p:spPr>
        <p:txBody>
          <a:bodyPr vert="horz" lIns="91440" tIns="45720" rIns="91440" bIns="45720" rtlCol="0" anchor="ctr">
            <a:normAutofit/>
          </a:bodyPr>
          <a:lstStyle>
            <a:lvl1pPr marL="257168" indent="-257168" algn="l" defTabSz="342891"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1" rtl="0" eaLnBrk="1" latinLnBrk="0" hangingPunct="1">
              <a:spcBef>
                <a:spcPct val="20000"/>
              </a:spcBef>
              <a:buFont typeface="Arial"/>
              <a:buChar char="–"/>
              <a:defRPr sz="2100" kern="1200">
                <a:solidFill>
                  <a:schemeClr val="tx1"/>
                </a:solidFill>
                <a:latin typeface="+mn-lt"/>
                <a:ea typeface="+mn-ea"/>
                <a:cs typeface="+mn-cs"/>
              </a:defRPr>
            </a:lvl2pPr>
            <a:lvl3pPr marL="857229" indent="-171446" algn="l" defTabSz="342891" rtl="0" eaLnBrk="1" latinLnBrk="0" hangingPunct="1">
              <a:spcBef>
                <a:spcPct val="20000"/>
              </a:spcBef>
              <a:buFont typeface="Arial"/>
              <a:buChar char="•"/>
              <a:defRPr sz="1800" kern="1200">
                <a:solidFill>
                  <a:schemeClr val="tx1"/>
                </a:solidFill>
                <a:latin typeface="+mn-lt"/>
                <a:ea typeface="+mn-ea"/>
                <a:cs typeface="+mn-cs"/>
              </a:defRPr>
            </a:lvl3pPr>
            <a:lvl4pPr marL="1200121" indent="-171446" algn="l" defTabSz="342891"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1" rtl="0" eaLnBrk="1" latinLnBrk="0" hangingPunct="1">
              <a:spcBef>
                <a:spcPct val="20000"/>
              </a:spcBef>
              <a:buFont typeface="Arial"/>
              <a:buChar char="»"/>
              <a:defRPr sz="1500" kern="1200">
                <a:solidFill>
                  <a:schemeClr val="tx1"/>
                </a:solidFill>
                <a:latin typeface="+mn-lt"/>
                <a:ea typeface="+mn-ea"/>
                <a:cs typeface="+mn-cs"/>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a:lstStyle>
          <a:p>
            <a:pPr marL="314318" indent="-285750" defTabSz="914400">
              <a:lnSpc>
                <a:spcPct val="90000"/>
              </a:lnSpc>
              <a:buClr>
                <a:srgbClr val="C00000"/>
              </a:buClr>
              <a:buFont typeface="System Font Regular"/>
              <a:buChar char="❊"/>
            </a:pPr>
            <a:r>
              <a:rPr lang="en-US" sz="1800" b="1" dirty="0">
                <a:solidFill>
                  <a:schemeClr val="tx1">
                    <a:lumMod val="85000"/>
                    <a:lumOff val="15000"/>
                  </a:schemeClr>
                </a:solidFill>
              </a:rPr>
              <a:t>Community engagement</a:t>
            </a:r>
          </a:p>
          <a:p>
            <a:pPr marL="28568" indent="0" defTabSz="914400">
              <a:lnSpc>
                <a:spcPct val="90000"/>
              </a:lnSpc>
              <a:buClr>
                <a:srgbClr val="C00000"/>
              </a:buClr>
              <a:buNone/>
            </a:pPr>
            <a:r>
              <a:rPr lang="en-US" sz="1800" dirty="0">
                <a:solidFill>
                  <a:schemeClr val="tx1">
                    <a:lumMod val="85000"/>
                    <a:lumOff val="15000"/>
                  </a:schemeClr>
                </a:solidFill>
              </a:rPr>
              <a:t>EpiC supports forums where KP networks meet to discuss issues affecting them and to plan advocacy.</a:t>
            </a:r>
          </a:p>
          <a:p>
            <a:pPr marL="0" indent="-228600" defTabSz="914400">
              <a:lnSpc>
                <a:spcPct val="90000"/>
              </a:lnSpc>
              <a:buFont typeface="Arial" panose="020B0604020202020204" pitchFamily="34" charset="0"/>
              <a:buChar char="•"/>
            </a:pPr>
            <a:endParaRPr lang="en-US" sz="1800" b="1" dirty="0">
              <a:solidFill>
                <a:schemeClr val="tx1">
                  <a:lumMod val="85000"/>
                  <a:lumOff val="15000"/>
                </a:schemeClr>
              </a:solidFill>
            </a:endParaRPr>
          </a:p>
        </p:txBody>
      </p:sp>
      <p:sp>
        <p:nvSpPr>
          <p:cNvPr id="2" name="TextBox 1">
            <a:extLst>
              <a:ext uri="{FF2B5EF4-FFF2-40B4-BE49-F238E27FC236}">
                <a16:creationId xmlns:a16="http://schemas.microsoft.com/office/drawing/2014/main" id="{0FA21123-FBCB-C041-8F4D-E22F4B2A2FDC}"/>
              </a:ext>
            </a:extLst>
          </p:cNvPr>
          <p:cNvSpPr txBox="1"/>
          <p:nvPr/>
        </p:nvSpPr>
        <p:spPr>
          <a:xfrm>
            <a:off x="2645152" y="5777708"/>
            <a:ext cx="7924692" cy="369332"/>
          </a:xfrm>
          <a:prstGeom prst="rect">
            <a:avLst/>
          </a:prstGeom>
          <a:noFill/>
        </p:spPr>
        <p:txBody>
          <a:bodyPr wrap="square" rtlCol="0">
            <a:spAutoFit/>
          </a:bodyPr>
          <a:lstStyle/>
          <a:p>
            <a:pPr marL="314318" indent="-285750">
              <a:lnSpc>
                <a:spcPct val="90000"/>
              </a:lnSpc>
              <a:buClr>
                <a:srgbClr val="C00000"/>
              </a:buClr>
              <a:buFont typeface="System Font Regular"/>
              <a:buChar char="❊"/>
            </a:pPr>
            <a:r>
              <a:rPr lang="en-US" sz="2000" b="1" dirty="0">
                <a:solidFill>
                  <a:schemeClr val="tx1">
                    <a:lumMod val="85000"/>
                    <a:lumOff val="15000"/>
                  </a:schemeClr>
                </a:solidFill>
              </a:rPr>
              <a:t>Engaging human-rights lawyers and the Human Rights Commission</a:t>
            </a:r>
          </a:p>
        </p:txBody>
      </p:sp>
    </p:spTree>
    <p:extLst>
      <p:ext uri="{BB962C8B-B14F-4D97-AF65-F5344CB8AC3E}">
        <p14:creationId xmlns:p14="http://schemas.microsoft.com/office/powerpoint/2010/main" val="4083977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DE16BD-786F-1E4F-A327-32DB2FDDAE5D}"/>
              </a:ext>
            </a:extLst>
          </p:cNvPr>
          <p:cNvSpPr>
            <a:spLocks noGrp="1"/>
          </p:cNvSpPr>
          <p:nvPr>
            <p:ph type="title"/>
          </p:nvPr>
        </p:nvSpPr>
        <p:spPr>
          <a:xfrm>
            <a:off x="827314" y="318295"/>
            <a:ext cx="10512425" cy="761999"/>
          </a:xfrm>
        </p:spPr>
        <p:txBody>
          <a:bodyPr>
            <a:noAutofit/>
          </a:bodyPr>
          <a:lstStyle/>
          <a:p>
            <a:r>
              <a:rPr lang="en-US" dirty="0"/>
              <a:t>Results of Engagement with Stakeholders</a:t>
            </a:r>
          </a:p>
        </p:txBody>
      </p:sp>
      <p:sp>
        <p:nvSpPr>
          <p:cNvPr id="6" name="Content Placeholder 2">
            <a:extLst>
              <a:ext uri="{FF2B5EF4-FFF2-40B4-BE49-F238E27FC236}">
                <a16:creationId xmlns:a16="http://schemas.microsoft.com/office/drawing/2014/main" id="{D6B75915-1512-6941-95E0-EE3774574C62}"/>
              </a:ext>
            </a:extLst>
          </p:cNvPr>
          <p:cNvSpPr txBox="1">
            <a:spLocks/>
          </p:cNvSpPr>
          <p:nvPr/>
        </p:nvSpPr>
        <p:spPr>
          <a:xfrm>
            <a:off x="6741459" y="1684063"/>
            <a:ext cx="4383919" cy="1634513"/>
          </a:xfrm>
          <a:prstGeom prst="rect">
            <a:avLst/>
          </a:prstGeom>
          <a:ln w="12700">
            <a:noFill/>
          </a:ln>
        </p:spPr>
        <p:txBody>
          <a:bodyPr vert="horz" lIns="91440" tIns="45720" rIns="91440" bIns="45720" rtlCol="0" anchor="ctr">
            <a:normAutofit/>
          </a:bodyPr>
          <a:lstStyle>
            <a:lvl1pPr marL="257168" indent="-257168" algn="l" defTabSz="342891"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1" rtl="0" eaLnBrk="1" latinLnBrk="0" hangingPunct="1">
              <a:spcBef>
                <a:spcPct val="20000"/>
              </a:spcBef>
              <a:buFont typeface="Arial"/>
              <a:buChar char="–"/>
              <a:defRPr sz="2100" kern="1200">
                <a:solidFill>
                  <a:schemeClr val="tx1"/>
                </a:solidFill>
                <a:latin typeface="+mn-lt"/>
                <a:ea typeface="+mn-ea"/>
                <a:cs typeface="+mn-cs"/>
              </a:defRPr>
            </a:lvl2pPr>
            <a:lvl3pPr marL="857229" indent="-171446" algn="l" defTabSz="342891" rtl="0" eaLnBrk="1" latinLnBrk="0" hangingPunct="1">
              <a:spcBef>
                <a:spcPct val="20000"/>
              </a:spcBef>
              <a:buFont typeface="Arial"/>
              <a:buChar char="•"/>
              <a:defRPr sz="1800" kern="1200">
                <a:solidFill>
                  <a:schemeClr val="tx1"/>
                </a:solidFill>
                <a:latin typeface="+mn-lt"/>
                <a:ea typeface="+mn-ea"/>
                <a:cs typeface="+mn-cs"/>
              </a:defRPr>
            </a:lvl3pPr>
            <a:lvl4pPr marL="1200121" indent="-171446" algn="l" defTabSz="342891"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1" rtl="0" eaLnBrk="1" latinLnBrk="0" hangingPunct="1">
              <a:spcBef>
                <a:spcPct val="20000"/>
              </a:spcBef>
              <a:buFont typeface="Arial"/>
              <a:buChar char="»"/>
              <a:defRPr sz="1500" kern="1200">
                <a:solidFill>
                  <a:schemeClr val="tx1"/>
                </a:solidFill>
                <a:latin typeface="+mn-lt"/>
                <a:ea typeface="+mn-ea"/>
                <a:cs typeface="+mn-cs"/>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a:lstStyle>
          <a:p>
            <a:pPr marL="314318" indent="-285750" defTabSz="914400">
              <a:lnSpc>
                <a:spcPct val="90000"/>
              </a:lnSpc>
              <a:buClr>
                <a:srgbClr val="C00000"/>
              </a:buClr>
              <a:buFont typeface="System Font Regular"/>
              <a:buChar char="❊"/>
            </a:pPr>
            <a:r>
              <a:rPr lang="en-US" sz="2000" b="1" dirty="0">
                <a:solidFill>
                  <a:schemeClr val="tx1">
                    <a:lumMod val="85000"/>
                    <a:lumOff val="15000"/>
                  </a:schemeClr>
                </a:solidFill>
              </a:rPr>
              <a:t>Collaboration with law enforcement and public health (LEPH)</a:t>
            </a:r>
          </a:p>
          <a:p>
            <a:pPr marL="614349" lvl="1" indent="-285750" defTabSz="914400">
              <a:lnSpc>
                <a:spcPct val="90000"/>
              </a:lnSpc>
              <a:buClr>
                <a:srgbClr val="C00000"/>
              </a:buClr>
              <a:buFont typeface="Wingdings" charset="2"/>
              <a:buChar char="§"/>
            </a:pPr>
            <a:r>
              <a:rPr lang="en-US" sz="2000" dirty="0">
                <a:solidFill>
                  <a:schemeClr val="tx1">
                    <a:lumMod val="85000"/>
                    <a:lumOff val="15000"/>
                  </a:schemeClr>
                </a:solidFill>
              </a:rPr>
              <a:t>FHI 360 supports local police to participate and have a representation in LEPH.</a:t>
            </a:r>
          </a:p>
        </p:txBody>
      </p:sp>
      <p:pic>
        <p:nvPicPr>
          <p:cNvPr id="7" name="Picture 6">
            <a:extLst>
              <a:ext uri="{FF2B5EF4-FFF2-40B4-BE49-F238E27FC236}">
                <a16:creationId xmlns:a16="http://schemas.microsoft.com/office/drawing/2014/main" id="{ACD04FCD-E02D-B647-A226-D122E4DAD2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192" t="16587" r="41016" b="14188"/>
          <a:stretch/>
        </p:blipFill>
        <p:spPr>
          <a:xfrm rot="5400000">
            <a:off x="6959903" y="2182163"/>
            <a:ext cx="2755242" cy="5575708"/>
          </a:xfrm>
          <a:prstGeom prst="rect">
            <a:avLst/>
          </a:prstGeom>
          <a:ln w="9525">
            <a:solidFill>
              <a:schemeClr val="tx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BD7225EB-2D9B-44A7-9136-FA93AC0EC32B}"/>
              </a:ext>
            </a:extLst>
          </p:cNvPr>
          <p:cNvSpPr txBox="1"/>
          <p:nvPr/>
        </p:nvSpPr>
        <p:spPr>
          <a:xfrm>
            <a:off x="1239864" y="1770609"/>
            <a:ext cx="5501595" cy="2031325"/>
          </a:xfrm>
          <a:prstGeom prst="rect">
            <a:avLst/>
          </a:prstGeom>
          <a:noFill/>
        </p:spPr>
        <p:txBody>
          <a:bodyPr wrap="square">
            <a:spAutoFit/>
          </a:bodyPr>
          <a:lstStyle/>
          <a:p>
            <a:pPr marL="314318" indent="-285750">
              <a:lnSpc>
                <a:spcPct val="90000"/>
              </a:lnSpc>
              <a:buClr>
                <a:srgbClr val="C00000"/>
              </a:buClr>
              <a:buFont typeface="System Font Regular"/>
              <a:buChar char="❊"/>
            </a:pPr>
            <a:r>
              <a:rPr lang="en-US" sz="2000" b="1" dirty="0">
                <a:solidFill>
                  <a:schemeClr val="tx1">
                    <a:lumMod val="85000"/>
                    <a:lumOff val="15000"/>
                  </a:schemeClr>
                </a:solidFill>
              </a:rPr>
              <a:t>Collaboration with UN agencies</a:t>
            </a:r>
          </a:p>
          <a:p>
            <a:pPr marL="614349" lvl="1" indent="-285750">
              <a:lnSpc>
                <a:spcPct val="90000"/>
              </a:lnSpc>
              <a:buClr>
                <a:srgbClr val="C00000"/>
              </a:buClr>
              <a:buFont typeface="Wingdings" charset="2"/>
              <a:buChar char="§"/>
            </a:pPr>
            <a:r>
              <a:rPr lang="en-US" sz="2000" dirty="0">
                <a:solidFill>
                  <a:schemeClr val="tx1">
                    <a:lumMod val="85000"/>
                    <a:lumOff val="15000"/>
                  </a:schemeClr>
                </a:solidFill>
              </a:rPr>
              <a:t>UNDP has supported a legal environmental assessment. </a:t>
            </a:r>
          </a:p>
          <a:p>
            <a:pPr marL="614349" lvl="1" indent="-285750">
              <a:lnSpc>
                <a:spcPct val="90000"/>
              </a:lnSpc>
              <a:buClr>
                <a:srgbClr val="C00000"/>
              </a:buClr>
              <a:buFont typeface="Wingdings" charset="2"/>
              <a:buChar char="§"/>
            </a:pPr>
            <a:r>
              <a:rPr lang="en-US" sz="2000" dirty="0">
                <a:solidFill>
                  <a:schemeClr val="tx1">
                    <a:lumMod val="85000"/>
                    <a:lumOff val="15000"/>
                  </a:schemeClr>
                </a:solidFill>
              </a:rPr>
              <a:t>WHO support: training HCWs and development of a training manual for HCWs.</a:t>
            </a:r>
          </a:p>
          <a:p>
            <a:pPr marL="614349" lvl="1" indent="-285750">
              <a:lnSpc>
                <a:spcPct val="90000"/>
              </a:lnSpc>
              <a:buClr>
                <a:srgbClr val="C00000"/>
              </a:buClr>
              <a:buFont typeface="Wingdings" charset="2"/>
              <a:buChar char="§"/>
            </a:pPr>
            <a:r>
              <a:rPr lang="en-US" sz="2000" dirty="0">
                <a:solidFill>
                  <a:schemeClr val="tx1">
                    <a:lumMod val="85000"/>
                    <a:lumOff val="15000"/>
                  </a:schemeClr>
                </a:solidFill>
              </a:rPr>
              <a:t>UNFPA supported HCWs trainings using new manual.</a:t>
            </a:r>
          </a:p>
        </p:txBody>
      </p:sp>
    </p:spTree>
    <p:extLst>
      <p:ext uri="{BB962C8B-B14F-4D97-AF65-F5344CB8AC3E}">
        <p14:creationId xmlns:p14="http://schemas.microsoft.com/office/powerpoint/2010/main" val="2540451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EFA17D-FF62-0249-8571-436F9EB8116C}"/>
              </a:ext>
            </a:extLst>
          </p:cNvPr>
          <p:cNvSpPr>
            <a:spLocks noGrp="1"/>
          </p:cNvSpPr>
          <p:nvPr>
            <p:ph type="title"/>
          </p:nvPr>
        </p:nvSpPr>
        <p:spPr>
          <a:xfrm>
            <a:off x="827314" y="318295"/>
            <a:ext cx="10512425" cy="761999"/>
          </a:xfrm>
        </p:spPr>
        <p:txBody>
          <a:bodyPr>
            <a:normAutofit fontScale="90000"/>
          </a:bodyPr>
          <a:lstStyle/>
          <a:p>
            <a:r>
              <a:rPr lang="en-US" dirty="0"/>
              <a:t>Sample of Results Shift:</a:t>
            </a:r>
            <a:br>
              <a:rPr lang="en-US" dirty="0"/>
            </a:br>
            <a:r>
              <a:rPr lang="en-US" dirty="0"/>
              <a:t>IBBSS FSWs, 2012 &amp; 2021</a:t>
            </a:r>
          </a:p>
        </p:txBody>
      </p:sp>
      <p:graphicFrame>
        <p:nvGraphicFramePr>
          <p:cNvPr id="4" name="Table 3">
            <a:extLst>
              <a:ext uri="{FF2B5EF4-FFF2-40B4-BE49-F238E27FC236}">
                <a16:creationId xmlns:a16="http://schemas.microsoft.com/office/drawing/2014/main" id="{C40A8B3C-29A6-9444-9B18-1974C76CDBCB}"/>
              </a:ext>
            </a:extLst>
          </p:cNvPr>
          <p:cNvGraphicFramePr>
            <a:graphicFrameLocks noGrp="1"/>
          </p:cNvGraphicFramePr>
          <p:nvPr>
            <p:extLst>
              <p:ext uri="{D42A27DB-BD31-4B8C-83A1-F6EECF244321}">
                <p14:modId xmlns:p14="http://schemas.microsoft.com/office/powerpoint/2010/main" val="1549795664"/>
              </p:ext>
            </p:extLst>
          </p:nvPr>
        </p:nvGraphicFramePr>
        <p:xfrm>
          <a:off x="1925865" y="1782059"/>
          <a:ext cx="8070541" cy="4294262"/>
        </p:xfrm>
        <a:graphic>
          <a:graphicData uri="http://schemas.openxmlformats.org/drawingml/2006/table">
            <a:tbl>
              <a:tblPr firstRow="1" bandRow="1">
                <a:tableStyleId>{D27102A9-8310-4765-A935-A1911B00CA55}</a:tableStyleId>
              </a:tblPr>
              <a:tblGrid>
                <a:gridCol w="4561099">
                  <a:extLst>
                    <a:ext uri="{9D8B030D-6E8A-4147-A177-3AD203B41FA5}">
                      <a16:colId xmlns:a16="http://schemas.microsoft.com/office/drawing/2014/main" val="20000"/>
                    </a:ext>
                  </a:extLst>
                </a:gridCol>
                <a:gridCol w="1754721">
                  <a:extLst>
                    <a:ext uri="{9D8B030D-6E8A-4147-A177-3AD203B41FA5}">
                      <a16:colId xmlns:a16="http://schemas.microsoft.com/office/drawing/2014/main" val="20002"/>
                    </a:ext>
                  </a:extLst>
                </a:gridCol>
                <a:gridCol w="1754721">
                  <a:extLst>
                    <a:ext uri="{9D8B030D-6E8A-4147-A177-3AD203B41FA5}">
                      <a16:colId xmlns:a16="http://schemas.microsoft.com/office/drawing/2014/main" val="122385261"/>
                    </a:ext>
                  </a:extLst>
                </a:gridCol>
              </a:tblGrid>
              <a:tr h="553664">
                <a:tc>
                  <a:txBody>
                    <a:bodyPr/>
                    <a:lstStyle/>
                    <a:p>
                      <a:endParaRPr lang="en-US" sz="1800" dirty="0"/>
                    </a:p>
                  </a:txBody>
                  <a:tcPr>
                    <a:lnR w="12700" cap="flat" cmpd="sng" algn="ctr">
                      <a:solidFill>
                        <a:schemeClr val="accent4">
                          <a:lumMod val="75000"/>
                        </a:schemeClr>
                      </a:solidFill>
                      <a:prstDash val="solid"/>
                      <a:round/>
                      <a:headEnd type="none" w="med" len="med"/>
                      <a:tailEnd type="none" w="med" len="med"/>
                    </a:lnR>
                    <a:lnB w="12700" cap="flat" cmpd="sng" algn="ctr">
                      <a:solidFill>
                        <a:schemeClr val="accent4">
                          <a:lumMod val="75000"/>
                        </a:schemeClr>
                      </a:solidFill>
                      <a:prstDash val="solid"/>
                      <a:round/>
                      <a:headEnd type="none" w="med" len="med"/>
                      <a:tailEnd type="none" w="med" len="med"/>
                    </a:lnB>
                  </a:tcPr>
                </a:tc>
                <a:tc>
                  <a:txBody>
                    <a:bodyPr/>
                    <a:lstStyle/>
                    <a:p>
                      <a:pPr algn="ctr"/>
                      <a:r>
                        <a:rPr lang="en-US" sz="1800" dirty="0"/>
                        <a:t>2012</a:t>
                      </a:r>
                    </a:p>
                    <a:p>
                      <a:pPr algn="ctr"/>
                      <a:r>
                        <a:rPr lang="en-US" sz="1800" dirty="0"/>
                        <a:t>(percentage)</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B w="12700" cap="flat" cmpd="sng" algn="ctr">
                      <a:solidFill>
                        <a:schemeClr val="accent4">
                          <a:lumMod val="75000"/>
                        </a:schemeClr>
                      </a:solidFill>
                      <a:prstDash val="solid"/>
                      <a:round/>
                      <a:headEnd type="none" w="med" len="med"/>
                      <a:tailEnd type="none" w="med" len="med"/>
                    </a:lnB>
                  </a:tcPr>
                </a:tc>
                <a:tc>
                  <a:txBody>
                    <a:bodyPr/>
                    <a:lstStyle/>
                    <a:p>
                      <a:pPr algn="ctr"/>
                      <a:r>
                        <a:rPr lang="en-US" sz="1800" dirty="0"/>
                        <a:t>2021</a:t>
                      </a:r>
                    </a:p>
                    <a:p>
                      <a:pPr algn="ctr"/>
                      <a:r>
                        <a:rPr lang="en-US" sz="1800" dirty="0"/>
                        <a:t>(percentage)</a:t>
                      </a:r>
                    </a:p>
                  </a:txBody>
                  <a:tcPr>
                    <a:lnL w="12700" cap="flat" cmpd="sng" algn="ctr">
                      <a:solidFill>
                        <a:schemeClr val="accent4">
                          <a:lumMod val="75000"/>
                        </a:schemeClr>
                      </a:solidFill>
                      <a:prstDash val="solid"/>
                      <a:round/>
                      <a:headEnd type="none" w="med" len="med"/>
                      <a:tailEnd type="none" w="med" len="med"/>
                    </a:lnL>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990453954"/>
                  </a:ext>
                </a:extLst>
              </a:tr>
              <a:tr h="522026">
                <a:tc>
                  <a:txBody>
                    <a:bodyPr/>
                    <a:lstStyle/>
                    <a:p>
                      <a:pPr marL="0" marR="0" algn="l">
                        <a:lnSpc>
                          <a:spcPct val="115000"/>
                        </a:lnSpc>
                        <a:spcBef>
                          <a:spcPts val="0"/>
                        </a:spcBef>
                        <a:spcAft>
                          <a:spcPts val="1000"/>
                        </a:spcAft>
                      </a:pPr>
                      <a:r>
                        <a:rPr lang="en-US" sz="1800" b="0" dirty="0"/>
                        <a:t>As a result of selling sex in the past 12 months:</a:t>
                      </a:r>
                      <a:endParaRPr lang="en-US" sz="1800" b="0" dirty="0">
                        <a:latin typeface="+mn-lt"/>
                        <a:ea typeface="Calibri"/>
                        <a:cs typeface="Times New Roman"/>
                      </a:endParaRPr>
                    </a:p>
                  </a:txBody>
                  <a:tcPr marL="68580" marR="68580" marT="0" marB="0" anchor="ctr">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800" dirty="0">
                        <a:latin typeface="+mn-lt"/>
                        <a:ea typeface="Calibri"/>
                        <a:cs typeface="Times New Roman"/>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800" dirty="0">
                        <a:latin typeface="+mn-lt"/>
                        <a:ea typeface="Calibri"/>
                        <a:cs typeface="Times New Roman"/>
                      </a:endParaRPr>
                    </a:p>
                  </a:txBody>
                  <a:tcPr marL="68580" marR="68580" marT="0" marB="0" anchor="ctr">
                    <a:lnL w="12700" cap="flat" cmpd="sng" algn="ctr">
                      <a:solidFill>
                        <a:schemeClr val="accent4">
                          <a:lumMod val="75000"/>
                        </a:schemeClr>
                      </a:solidFill>
                      <a:prstDash val="solid"/>
                      <a:round/>
                      <a:headEnd type="none" w="med" len="med"/>
                      <a:tailEnd type="none" w="med" len="med"/>
                    </a:lnL>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22026">
                <a:tc>
                  <a:txBody>
                    <a:bodyPr/>
                    <a:lstStyle/>
                    <a:p>
                      <a:pPr algn="l" fontAlgn="b"/>
                      <a:r>
                        <a:rPr lang="en-US" sz="1800" u="none" strike="noStrike" dirty="0">
                          <a:effectLst/>
                        </a:rPr>
                        <a:t>       Felt afraid to seek health care</a:t>
                      </a:r>
                      <a:endParaRPr lang="en-US" sz="1800" b="0" i="0" u="none" strike="noStrike" dirty="0">
                        <a:solidFill>
                          <a:schemeClr val="bg1"/>
                        </a:solidFill>
                        <a:effectLst/>
                        <a:latin typeface="+mn-lt"/>
                      </a:endParaRPr>
                    </a:p>
                  </a:txBody>
                  <a:tcPr marL="0" marR="0" marT="0" marB="0" anchor="ctr">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800" b="1" u="none" strike="noStrike" dirty="0">
                          <a:effectLst/>
                        </a:rPr>
                        <a:t>44</a:t>
                      </a:r>
                      <a:endParaRPr lang="en-US" sz="1800" b="1" i="0" u="none" strike="noStrike" dirty="0">
                        <a:solidFill>
                          <a:srgbClr val="000000"/>
                        </a:solidFill>
                        <a:effectLst/>
                        <a:latin typeface="+mn-lt"/>
                      </a:endParaRP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800" b="1" u="none" strike="noStrike" dirty="0">
                          <a:solidFill>
                            <a:srgbClr val="000000"/>
                          </a:solidFill>
                          <a:effectLst/>
                        </a:rPr>
                        <a:t>25</a:t>
                      </a:r>
                      <a:endParaRPr lang="en-US" sz="1800" b="1" i="0" u="none" strike="noStrike" dirty="0">
                        <a:solidFill>
                          <a:srgbClr val="000000"/>
                        </a:solidFill>
                        <a:effectLst/>
                        <a:latin typeface="+mn-lt"/>
                      </a:endParaRPr>
                    </a:p>
                  </a:txBody>
                  <a:tcPr marL="0" marR="0" marT="0" marB="0" anchor="ctr">
                    <a:lnL w="12700" cap="flat" cmpd="sng" algn="ctr">
                      <a:solidFill>
                        <a:schemeClr val="accent4">
                          <a:lumMod val="75000"/>
                        </a:schemeClr>
                      </a:solidFill>
                      <a:prstDash val="solid"/>
                      <a:round/>
                      <a:headEnd type="none" w="med" len="med"/>
                      <a:tailEnd type="none" w="med" len="med"/>
                    </a:lnL>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22026">
                <a:tc>
                  <a:txBody>
                    <a:bodyPr/>
                    <a:lstStyle/>
                    <a:p>
                      <a:pPr algn="l" fontAlgn="b"/>
                      <a:r>
                        <a:rPr lang="en-US" sz="1800" u="none" strike="noStrike" dirty="0">
                          <a:effectLst/>
                        </a:rPr>
                        <a:t>       Been refused police protection</a:t>
                      </a:r>
                      <a:endParaRPr lang="en-US" sz="1800" b="0" i="0" u="none" strike="noStrike" dirty="0">
                        <a:solidFill>
                          <a:schemeClr val="bg1"/>
                        </a:solidFill>
                        <a:effectLst/>
                        <a:latin typeface="+mn-lt"/>
                      </a:endParaRPr>
                    </a:p>
                  </a:txBody>
                  <a:tcPr marL="0" marR="0" marT="0" marB="0" anchor="ctr">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800" b="1" u="none" strike="noStrike" dirty="0">
                          <a:effectLst/>
                        </a:rPr>
                        <a:t>49</a:t>
                      </a:r>
                      <a:endParaRPr lang="en-US" sz="1800" b="1" i="0" u="none" strike="noStrike" dirty="0">
                        <a:solidFill>
                          <a:srgbClr val="000000"/>
                        </a:solidFill>
                        <a:effectLst/>
                        <a:latin typeface="+mn-lt"/>
                      </a:endParaRP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800" b="1" u="none" strike="noStrike" dirty="0">
                          <a:solidFill>
                            <a:srgbClr val="000000"/>
                          </a:solidFill>
                          <a:effectLst/>
                        </a:rPr>
                        <a:t>21</a:t>
                      </a:r>
                      <a:endParaRPr lang="en-US" sz="1800" b="1" i="0" u="none" strike="noStrike" dirty="0">
                        <a:solidFill>
                          <a:srgbClr val="000000"/>
                        </a:solidFill>
                        <a:effectLst/>
                        <a:latin typeface="+mn-lt"/>
                      </a:endParaRPr>
                    </a:p>
                  </a:txBody>
                  <a:tcPr marL="0" marR="0" marT="0" marB="0" anchor="ctr">
                    <a:lnL w="12700" cap="flat" cmpd="sng" algn="ctr">
                      <a:solidFill>
                        <a:schemeClr val="accent4">
                          <a:lumMod val="75000"/>
                        </a:schemeClr>
                      </a:solidFill>
                      <a:prstDash val="solid"/>
                      <a:round/>
                      <a:headEnd type="none" w="med" len="med"/>
                      <a:tailEnd type="none" w="med" len="med"/>
                    </a:lnL>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22026">
                <a:tc>
                  <a:txBody>
                    <a:bodyPr/>
                    <a:lstStyle/>
                    <a:p>
                      <a:pPr algn="l" fontAlgn="b"/>
                      <a:r>
                        <a:rPr lang="en-US" sz="1800" u="none" strike="noStrike" dirty="0">
                          <a:effectLst/>
                        </a:rPr>
                        <a:t>       Been blackmailed</a:t>
                      </a:r>
                      <a:endParaRPr lang="en-US" sz="1800" b="0" i="0" u="none" strike="noStrike" dirty="0">
                        <a:solidFill>
                          <a:schemeClr val="bg1"/>
                        </a:solidFill>
                        <a:effectLst/>
                        <a:latin typeface="+mn-lt"/>
                      </a:endParaRPr>
                    </a:p>
                  </a:txBody>
                  <a:tcPr marL="0" marR="0" marT="0" marB="0" anchor="ctr">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800" b="1" u="none" strike="noStrike" dirty="0">
                          <a:effectLst/>
                        </a:rPr>
                        <a:t>35</a:t>
                      </a:r>
                      <a:endParaRPr lang="en-US" sz="1800" b="1" i="0" u="none" strike="noStrike" dirty="0">
                        <a:solidFill>
                          <a:srgbClr val="000000"/>
                        </a:solidFill>
                        <a:effectLst/>
                        <a:latin typeface="+mn-lt"/>
                      </a:endParaRP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800" b="1" u="none" strike="noStrike" dirty="0">
                          <a:solidFill>
                            <a:srgbClr val="000000"/>
                          </a:solidFill>
                          <a:effectLst/>
                        </a:rPr>
                        <a:t>24</a:t>
                      </a:r>
                      <a:endParaRPr lang="en-US" sz="1800" b="1" i="0" u="none" strike="noStrike" dirty="0">
                        <a:solidFill>
                          <a:srgbClr val="000000"/>
                        </a:solidFill>
                        <a:effectLst/>
                        <a:latin typeface="+mn-lt"/>
                      </a:endParaRPr>
                    </a:p>
                  </a:txBody>
                  <a:tcPr marL="0" marR="0" marT="0" marB="0" anchor="ctr">
                    <a:lnL w="12700" cap="flat" cmpd="sng" algn="ctr">
                      <a:solidFill>
                        <a:schemeClr val="accent4">
                          <a:lumMod val="75000"/>
                        </a:schemeClr>
                      </a:solidFill>
                      <a:prstDash val="solid"/>
                      <a:round/>
                      <a:headEnd type="none" w="med" len="med"/>
                      <a:tailEnd type="none" w="med" len="med"/>
                    </a:lnL>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522026">
                <a:tc>
                  <a:txBody>
                    <a:bodyPr/>
                    <a:lstStyle/>
                    <a:p>
                      <a:pPr algn="l" fontAlgn="b"/>
                      <a:r>
                        <a:rPr lang="en-US" sz="1800" u="none" strike="noStrike" dirty="0">
                          <a:effectLst/>
                        </a:rPr>
                        <a:t>       Verbal and physical harassment</a:t>
                      </a:r>
                      <a:endParaRPr lang="en-US" sz="1800" b="0" i="0" u="none" strike="noStrike" dirty="0">
                        <a:solidFill>
                          <a:schemeClr val="bg1"/>
                        </a:solidFill>
                        <a:effectLst/>
                        <a:latin typeface="+mn-lt"/>
                      </a:endParaRPr>
                    </a:p>
                  </a:txBody>
                  <a:tcPr marL="0" marR="0" marT="0" marB="0" anchor="ctr">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800" b="1" u="none" strike="noStrike" dirty="0">
                          <a:effectLst/>
                        </a:rPr>
                        <a:t>61</a:t>
                      </a:r>
                      <a:endParaRPr lang="en-US" sz="1800" b="1" i="0" u="none" strike="noStrike" dirty="0">
                        <a:solidFill>
                          <a:srgbClr val="000000"/>
                        </a:solidFill>
                        <a:effectLst/>
                        <a:latin typeface="+mn-lt"/>
                      </a:endParaRP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800" b="1" u="none" strike="noStrike" dirty="0">
                          <a:solidFill>
                            <a:srgbClr val="000000"/>
                          </a:solidFill>
                          <a:effectLst/>
                        </a:rPr>
                        <a:t>37</a:t>
                      </a:r>
                      <a:endParaRPr lang="en-US" sz="1800" b="1" i="0" u="none" strike="noStrike" dirty="0">
                        <a:solidFill>
                          <a:srgbClr val="000000"/>
                        </a:solidFill>
                        <a:effectLst/>
                        <a:latin typeface="+mn-lt"/>
                      </a:endParaRPr>
                    </a:p>
                  </a:txBody>
                  <a:tcPr marL="0" marR="0" marT="0" marB="0" anchor="ctr">
                    <a:lnL w="12700" cap="flat" cmpd="sng" algn="ctr">
                      <a:solidFill>
                        <a:schemeClr val="accent4">
                          <a:lumMod val="75000"/>
                        </a:schemeClr>
                      </a:solidFill>
                      <a:prstDash val="solid"/>
                      <a:round/>
                      <a:headEnd type="none" w="med" len="med"/>
                      <a:tailEnd type="none" w="med" len="med"/>
                    </a:lnL>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22026">
                <a:tc>
                  <a:txBody>
                    <a:bodyPr/>
                    <a:lstStyle/>
                    <a:p>
                      <a:pPr algn="l" fontAlgn="b"/>
                      <a:r>
                        <a:rPr lang="en-US" sz="1800" u="none" strike="noStrike" dirty="0">
                          <a:effectLst/>
                        </a:rPr>
                        <a:t>       Been beaten up as a sex worker </a:t>
                      </a:r>
                      <a:endParaRPr lang="en-US" sz="1800" b="0" i="0" u="none" strike="noStrike" dirty="0">
                        <a:solidFill>
                          <a:schemeClr val="bg1"/>
                        </a:solidFill>
                        <a:effectLst/>
                        <a:latin typeface="+mn-lt"/>
                      </a:endParaRPr>
                    </a:p>
                  </a:txBody>
                  <a:tcPr marL="0" marR="0" marT="0" marB="0" anchor="ctr">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800" b="1" u="none" strike="noStrike" dirty="0">
                          <a:effectLst/>
                        </a:rPr>
                        <a:t>39</a:t>
                      </a:r>
                      <a:endParaRPr lang="en-US" sz="1800" b="1" i="0" u="none" strike="noStrike" dirty="0">
                        <a:solidFill>
                          <a:srgbClr val="000000"/>
                        </a:solidFill>
                        <a:effectLst/>
                        <a:latin typeface="+mn-lt"/>
                      </a:endParaRP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800" b="1" u="none" strike="noStrike" dirty="0">
                          <a:solidFill>
                            <a:srgbClr val="000000"/>
                          </a:solidFill>
                          <a:effectLst/>
                        </a:rPr>
                        <a:t>18 </a:t>
                      </a:r>
                      <a:endParaRPr lang="en-US" sz="1800" b="1" i="0" u="none" strike="noStrike" dirty="0">
                        <a:solidFill>
                          <a:srgbClr val="000000"/>
                        </a:solidFill>
                        <a:effectLst/>
                        <a:latin typeface="+mn-lt"/>
                      </a:endParaRPr>
                    </a:p>
                  </a:txBody>
                  <a:tcPr marL="0" marR="0" marT="0" marB="0" anchor="ctr">
                    <a:lnL w="12700" cap="flat" cmpd="sng" algn="ctr">
                      <a:solidFill>
                        <a:schemeClr val="accent4">
                          <a:lumMod val="75000"/>
                        </a:schemeClr>
                      </a:solidFill>
                      <a:prstDash val="solid"/>
                      <a:round/>
                      <a:headEnd type="none" w="med" len="med"/>
                      <a:tailEnd type="none" w="med" len="med"/>
                    </a:lnL>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522026">
                <a:tc>
                  <a:txBody>
                    <a:bodyPr/>
                    <a:lstStyle/>
                    <a:p>
                      <a:pPr algn="l" fontAlgn="b"/>
                      <a:r>
                        <a:rPr lang="en-US" sz="1800" b="0" u="none" strike="noStrike" dirty="0">
                          <a:solidFill>
                            <a:schemeClr val="bg1"/>
                          </a:solidFill>
                          <a:effectLst/>
                        </a:rPr>
                        <a:t>       </a:t>
                      </a:r>
                      <a:r>
                        <a:rPr lang="en-US" sz="1800" b="0" u="none" strike="noStrike" dirty="0">
                          <a:solidFill>
                            <a:schemeClr val="tx1"/>
                          </a:solidFill>
                          <a:effectLst/>
                        </a:rPr>
                        <a:t>Ever been raped</a:t>
                      </a:r>
                      <a:endParaRPr lang="en-US" sz="1800" b="0" i="0" u="none" strike="noStrike" dirty="0">
                        <a:solidFill>
                          <a:schemeClr val="tx1"/>
                        </a:solidFill>
                        <a:effectLst/>
                        <a:latin typeface="+mn-lt"/>
                      </a:endParaRPr>
                    </a:p>
                  </a:txBody>
                  <a:tcPr marL="0" marR="0" marT="0" marB="0" anchor="ctr">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tcPr>
                </a:tc>
                <a:tc>
                  <a:txBody>
                    <a:bodyPr/>
                    <a:lstStyle/>
                    <a:p>
                      <a:pPr algn="ctr" fontAlgn="ctr"/>
                      <a:r>
                        <a:rPr lang="en-US" sz="1800" b="1" u="none" strike="noStrike" dirty="0">
                          <a:solidFill>
                            <a:srgbClr val="000000"/>
                          </a:solidFill>
                          <a:effectLst/>
                        </a:rPr>
                        <a:t>44</a:t>
                      </a:r>
                      <a:endParaRPr lang="en-US" sz="1800" b="1" i="0" u="none" strike="noStrike" dirty="0">
                        <a:solidFill>
                          <a:srgbClr val="000000"/>
                        </a:solidFill>
                        <a:effectLst/>
                        <a:latin typeface="+mn-lt"/>
                      </a:endParaRP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tcPr>
                </a:tc>
                <a:tc>
                  <a:txBody>
                    <a:bodyPr/>
                    <a:lstStyle/>
                    <a:p>
                      <a:pPr algn="ctr" fontAlgn="ctr"/>
                      <a:r>
                        <a:rPr lang="en-US" sz="1800" b="1" u="none" strike="noStrike" dirty="0">
                          <a:solidFill>
                            <a:srgbClr val="000000"/>
                          </a:solidFill>
                          <a:effectLst/>
                        </a:rPr>
                        <a:t>32</a:t>
                      </a:r>
                      <a:endParaRPr lang="en-US" sz="1800" b="1" i="0" u="none" strike="noStrike" dirty="0">
                        <a:solidFill>
                          <a:srgbClr val="000000"/>
                        </a:solidFill>
                        <a:effectLst/>
                        <a:latin typeface="+mn-lt"/>
                      </a:endParaRPr>
                    </a:p>
                  </a:txBody>
                  <a:tcPr marL="0" marR="0" marT="0" marB="0" anchor="ctr">
                    <a:lnL w="12700" cap="flat" cmpd="sng" algn="ctr">
                      <a:solidFill>
                        <a:schemeClr val="accent4">
                          <a:lumMod val="75000"/>
                        </a:schemeClr>
                      </a:solidFill>
                      <a:prstDash val="solid"/>
                      <a:round/>
                      <a:headEnd type="none" w="med" len="med"/>
                      <a:tailEnd type="none" w="med" len="med"/>
                    </a:lnL>
                    <a:lnT w="12700" cap="flat" cmpd="sng" algn="ctr">
                      <a:solidFill>
                        <a:schemeClr val="accent4">
                          <a:lumMod val="75000"/>
                        </a:schemeClr>
                      </a:solidFill>
                      <a:prstDash val="solid"/>
                      <a:round/>
                      <a:headEnd type="none" w="med" len="med"/>
                      <a:tailEnd type="none" w="med" len="med"/>
                    </a:lnT>
                  </a:tcPr>
                </a:tc>
                <a:extLst>
                  <a:ext uri="{0D108BD9-81ED-4DB2-BD59-A6C34878D82A}">
                    <a16:rowId xmlns:a16="http://schemas.microsoft.com/office/drawing/2014/main" val="2742924921"/>
                  </a:ext>
                </a:extLst>
              </a:tr>
            </a:tbl>
          </a:graphicData>
        </a:graphic>
      </p:graphicFrame>
    </p:spTree>
    <p:extLst>
      <p:ext uri="{BB962C8B-B14F-4D97-AF65-F5344CB8AC3E}">
        <p14:creationId xmlns:p14="http://schemas.microsoft.com/office/powerpoint/2010/main" val="316197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EFA17D-FF62-0249-8571-436F9EB8116C}"/>
              </a:ext>
            </a:extLst>
          </p:cNvPr>
          <p:cNvSpPr>
            <a:spLocks noGrp="1"/>
          </p:cNvSpPr>
          <p:nvPr>
            <p:ph type="title"/>
          </p:nvPr>
        </p:nvSpPr>
        <p:spPr>
          <a:xfrm>
            <a:off x="827314" y="318295"/>
            <a:ext cx="10512425" cy="761999"/>
          </a:xfrm>
        </p:spPr>
        <p:txBody>
          <a:bodyPr>
            <a:normAutofit fontScale="90000"/>
          </a:bodyPr>
          <a:lstStyle/>
          <a:p>
            <a:r>
              <a:rPr lang="en-US" dirty="0"/>
              <a:t>Sample of Results Shift:</a:t>
            </a:r>
            <a:br>
              <a:rPr lang="en-US" dirty="0"/>
            </a:br>
            <a:r>
              <a:rPr lang="en-US" dirty="0"/>
              <a:t>IBBSS MSM, 2012 &amp; 2021</a:t>
            </a:r>
          </a:p>
        </p:txBody>
      </p:sp>
      <p:graphicFrame>
        <p:nvGraphicFramePr>
          <p:cNvPr id="4" name="Table 3">
            <a:extLst>
              <a:ext uri="{FF2B5EF4-FFF2-40B4-BE49-F238E27FC236}">
                <a16:creationId xmlns:a16="http://schemas.microsoft.com/office/drawing/2014/main" id="{C40A8B3C-29A6-9444-9B18-1974C76CDBCB}"/>
              </a:ext>
            </a:extLst>
          </p:cNvPr>
          <p:cNvGraphicFramePr>
            <a:graphicFrameLocks noGrp="1"/>
          </p:cNvGraphicFramePr>
          <p:nvPr>
            <p:extLst>
              <p:ext uri="{D42A27DB-BD31-4B8C-83A1-F6EECF244321}">
                <p14:modId xmlns:p14="http://schemas.microsoft.com/office/powerpoint/2010/main" val="3112222760"/>
              </p:ext>
            </p:extLst>
          </p:nvPr>
        </p:nvGraphicFramePr>
        <p:xfrm>
          <a:off x="1848375" y="1813053"/>
          <a:ext cx="8466540" cy="3772236"/>
        </p:xfrm>
        <a:graphic>
          <a:graphicData uri="http://schemas.openxmlformats.org/drawingml/2006/table">
            <a:tbl>
              <a:tblPr firstRow="1" bandRow="1">
                <a:tableStyleId>{D27102A9-8310-4765-A935-A1911B00CA55}</a:tableStyleId>
              </a:tblPr>
              <a:tblGrid>
                <a:gridCol w="5311842">
                  <a:extLst>
                    <a:ext uri="{9D8B030D-6E8A-4147-A177-3AD203B41FA5}">
                      <a16:colId xmlns:a16="http://schemas.microsoft.com/office/drawing/2014/main" val="20000"/>
                    </a:ext>
                  </a:extLst>
                </a:gridCol>
                <a:gridCol w="1577349">
                  <a:extLst>
                    <a:ext uri="{9D8B030D-6E8A-4147-A177-3AD203B41FA5}">
                      <a16:colId xmlns:a16="http://schemas.microsoft.com/office/drawing/2014/main" val="20002"/>
                    </a:ext>
                  </a:extLst>
                </a:gridCol>
                <a:gridCol w="1577349">
                  <a:extLst>
                    <a:ext uri="{9D8B030D-6E8A-4147-A177-3AD203B41FA5}">
                      <a16:colId xmlns:a16="http://schemas.microsoft.com/office/drawing/2014/main" val="122385261"/>
                    </a:ext>
                  </a:extLst>
                </a:gridCol>
              </a:tblGrid>
              <a:tr h="553664">
                <a:tc>
                  <a:txBody>
                    <a:bodyPr/>
                    <a:lstStyle/>
                    <a:p>
                      <a:endParaRPr lang="en-US" sz="1800" dirty="0"/>
                    </a:p>
                  </a:txBody>
                  <a:tcPr>
                    <a:lnR w="12700" cap="flat" cmpd="sng" algn="ctr">
                      <a:solidFill>
                        <a:schemeClr val="accent4">
                          <a:lumMod val="75000"/>
                        </a:schemeClr>
                      </a:solidFill>
                      <a:prstDash val="solid"/>
                      <a:round/>
                      <a:headEnd type="none" w="med" len="med"/>
                      <a:tailEnd type="none" w="med" len="med"/>
                    </a:lnR>
                    <a:lnB w="12700" cap="flat" cmpd="sng" algn="ctr">
                      <a:solidFill>
                        <a:schemeClr val="accent4">
                          <a:lumMod val="75000"/>
                        </a:schemeClr>
                      </a:solidFill>
                      <a:prstDash val="solid"/>
                      <a:round/>
                      <a:headEnd type="none" w="med" len="med"/>
                      <a:tailEnd type="none" w="med" len="med"/>
                    </a:lnB>
                  </a:tcPr>
                </a:tc>
                <a:tc>
                  <a:txBody>
                    <a:bodyPr/>
                    <a:lstStyle/>
                    <a:p>
                      <a:pPr algn="ctr"/>
                      <a:r>
                        <a:rPr lang="en-US" sz="1800" dirty="0"/>
                        <a:t>2012</a:t>
                      </a:r>
                    </a:p>
                    <a:p>
                      <a:pPr algn="ctr"/>
                      <a:r>
                        <a:rPr lang="en-US" sz="1800" dirty="0"/>
                        <a:t>(percentage)</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B w="12700" cap="flat" cmpd="sng" algn="ctr">
                      <a:solidFill>
                        <a:schemeClr val="accent4">
                          <a:lumMod val="75000"/>
                        </a:schemeClr>
                      </a:solidFill>
                      <a:prstDash val="solid"/>
                      <a:round/>
                      <a:headEnd type="none" w="med" len="med"/>
                      <a:tailEnd type="none" w="med" len="med"/>
                    </a:lnB>
                  </a:tcPr>
                </a:tc>
                <a:tc>
                  <a:txBody>
                    <a:bodyPr/>
                    <a:lstStyle/>
                    <a:p>
                      <a:pPr algn="ctr"/>
                      <a:r>
                        <a:rPr lang="en-US" sz="1800" dirty="0"/>
                        <a:t>2021</a:t>
                      </a:r>
                    </a:p>
                    <a:p>
                      <a:pPr algn="ctr"/>
                      <a:r>
                        <a:rPr lang="en-US" sz="1800" dirty="0"/>
                        <a:t>(percentage)</a:t>
                      </a:r>
                    </a:p>
                  </a:txBody>
                  <a:tcPr>
                    <a:lnL w="12700" cap="flat" cmpd="sng" algn="ctr">
                      <a:solidFill>
                        <a:schemeClr val="accent4">
                          <a:lumMod val="75000"/>
                        </a:schemeClr>
                      </a:solidFill>
                      <a:prstDash val="solid"/>
                      <a:round/>
                      <a:headEnd type="none" w="med" len="med"/>
                      <a:tailEnd type="none" w="med" len="med"/>
                    </a:lnL>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990453954"/>
                  </a:ext>
                </a:extLst>
              </a:tr>
              <a:tr h="522026">
                <a:tc>
                  <a:txBody>
                    <a:bodyPr/>
                    <a:lstStyle/>
                    <a:p>
                      <a:pPr marL="0" marR="0" algn="l">
                        <a:lnSpc>
                          <a:spcPct val="115000"/>
                        </a:lnSpc>
                        <a:spcBef>
                          <a:spcPts val="0"/>
                        </a:spcBef>
                        <a:spcAft>
                          <a:spcPts val="1000"/>
                        </a:spcAft>
                      </a:pPr>
                      <a:r>
                        <a:rPr lang="en-US" sz="1800" b="0" dirty="0"/>
                        <a:t>As a result of sexual behavior in the past 12 months:</a:t>
                      </a:r>
                      <a:endParaRPr lang="en-US" sz="1800" b="0" dirty="0">
                        <a:latin typeface="+mn-lt"/>
                        <a:ea typeface="Calibri"/>
                        <a:cs typeface="Times New Roman"/>
                      </a:endParaRPr>
                    </a:p>
                  </a:txBody>
                  <a:tcPr marL="68580" marR="68580" marT="0" marB="0" anchor="ctr">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800" dirty="0">
                        <a:latin typeface="+mn-lt"/>
                        <a:ea typeface="Calibri"/>
                        <a:cs typeface="Times New Roman"/>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800" dirty="0">
                        <a:latin typeface="+mn-lt"/>
                        <a:ea typeface="Calibri"/>
                        <a:cs typeface="Times New Roman"/>
                      </a:endParaRPr>
                    </a:p>
                  </a:txBody>
                  <a:tcPr marL="68580" marR="68580" marT="0" marB="0" anchor="ctr">
                    <a:lnL w="12700" cap="flat" cmpd="sng" algn="ctr">
                      <a:solidFill>
                        <a:schemeClr val="accent4">
                          <a:lumMod val="75000"/>
                        </a:schemeClr>
                      </a:solidFill>
                      <a:prstDash val="solid"/>
                      <a:round/>
                      <a:headEnd type="none" w="med" len="med"/>
                      <a:tailEnd type="none" w="med" len="med"/>
                    </a:lnL>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22026">
                <a:tc>
                  <a:txBody>
                    <a:bodyPr/>
                    <a:lstStyle/>
                    <a:p>
                      <a:pPr algn="l" fontAlgn="b"/>
                      <a:r>
                        <a:rPr lang="en-US" sz="1800" u="none" strike="noStrike" dirty="0">
                          <a:effectLst/>
                        </a:rPr>
                        <a:t>       Felt afraid to seek health care</a:t>
                      </a:r>
                      <a:endParaRPr lang="en-US" sz="1800" b="0" i="0" u="none" strike="noStrike" dirty="0">
                        <a:solidFill>
                          <a:schemeClr val="bg1"/>
                        </a:solidFill>
                        <a:effectLst/>
                        <a:latin typeface="+mn-lt"/>
                      </a:endParaRPr>
                    </a:p>
                  </a:txBody>
                  <a:tcPr marL="0" marR="0" marT="0" marB="0" anchor="ctr">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800" b="1" u="none" strike="noStrike" dirty="0">
                          <a:solidFill>
                            <a:srgbClr val="000000"/>
                          </a:solidFill>
                          <a:effectLst/>
                        </a:rPr>
                        <a:t>55</a:t>
                      </a:r>
                      <a:endParaRPr lang="en-US" sz="1800" b="1" i="0" u="none" strike="noStrike" dirty="0">
                        <a:solidFill>
                          <a:srgbClr val="000000"/>
                        </a:solidFill>
                        <a:effectLst/>
                        <a:latin typeface="+mn-lt"/>
                      </a:endParaRP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800" b="1" u="none" strike="noStrike" dirty="0">
                          <a:solidFill>
                            <a:srgbClr val="000000"/>
                          </a:solidFill>
                          <a:effectLst/>
                        </a:rPr>
                        <a:t>31</a:t>
                      </a:r>
                      <a:endParaRPr lang="en-US" sz="1800" b="1" i="0" u="none" strike="noStrike" dirty="0">
                        <a:solidFill>
                          <a:srgbClr val="000000"/>
                        </a:solidFill>
                        <a:effectLst/>
                        <a:latin typeface="+mn-lt"/>
                      </a:endParaRPr>
                    </a:p>
                  </a:txBody>
                  <a:tcPr marL="0" marR="0" marT="0" marB="0" anchor="ctr">
                    <a:lnL w="12700" cap="flat" cmpd="sng" algn="ctr">
                      <a:solidFill>
                        <a:schemeClr val="accent4">
                          <a:lumMod val="75000"/>
                        </a:schemeClr>
                      </a:solidFill>
                      <a:prstDash val="solid"/>
                      <a:round/>
                      <a:headEnd type="none" w="med" len="med"/>
                      <a:tailEnd type="none" w="med" len="med"/>
                    </a:lnL>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22026">
                <a:tc>
                  <a:txBody>
                    <a:bodyPr/>
                    <a:lstStyle/>
                    <a:p>
                      <a:pPr algn="l" fontAlgn="b"/>
                      <a:r>
                        <a:rPr lang="en-US" sz="1800" u="none" strike="noStrike" dirty="0">
                          <a:effectLst/>
                        </a:rPr>
                        <a:t>       Been refused police protection</a:t>
                      </a:r>
                      <a:endParaRPr lang="en-US" sz="1800" b="0" i="0" u="none" strike="noStrike" dirty="0">
                        <a:solidFill>
                          <a:schemeClr val="bg1"/>
                        </a:solidFill>
                        <a:effectLst/>
                        <a:latin typeface="+mn-lt"/>
                      </a:endParaRPr>
                    </a:p>
                  </a:txBody>
                  <a:tcPr marL="0" marR="0" marT="0" marB="0" anchor="ctr">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800" b="1" u="none" strike="noStrike" dirty="0">
                          <a:solidFill>
                            <a:srgbClr val="000000"/>
                          </a:solidFill>
                          <a:effectLst/>
                        </a:rPr>
                        <a:t>31</a:t>
                      </a:r>
                      <a:endParaRPr lang="en-US" sz="1800" b="1" i="0" u="none" strike="noStrike" dirty="0">
                        <a:solidFill>
                          <a:srgbClr val="000000"/>
                        </a:solidFill>
                        <a:effectLst/>
                        <a:latin typeface="+mn-lt"/>
                      </a:endParaRP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800" b="1" u="none" strike="noStrike" dirty="0">
                          <a:solidFill>
                            <a:srgbClr val="000000"/>
                          </a:solidFill>
                          <a:effectLst/>
                        </a:rPr>
                        <a:t>2</a:t>
                      </a:r>
                      <a:endParaRPr lang="en-US" sz="1800" b="1" i="0" u="none" strike="noStrike" dirty="0">
                        <a:solidFill>
                          <a:srgbClr val="000000"/>
                        </a:solidFill>
                        <a:effectLst/>
                        <a:latin typeface="+mn-lt"/>
                      </a:endParaRPr>
                    </a:p>
                  </a:txBody>
                  <a:tcPr marL="0" marR="0" marT="0" marB="0" anchor="ctr">
                    <a:lnL w="12700" cap="flat" cmpd="sng" algn="ctr">
                      <a:solidFill>
                        <a:schemeClr val="accent4">
                          <a:lumMod val="75000"/>
                        </a:schemeClr>
                      </a:solidFill>
                      <a:prstDash val="solid"/>
                      <a:round/>
                      <a:headEnd type="none" w="med" len="med"/>
                      <a:tailEnd type="none" w="med" len="med"/>
                    </a:lnL>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22026">
                <a:tc>
                  <a:txBody>
                    <a:bodyPr/>
                    <a:lstStyle/>
                    <a:p>
                      <a:pPr algn="l" fontAlgn="b"/>
                      <a:r>
                        <a:rPr lang="en-US" sz="1800" u="none" strike="noStrike" dirty="0">
                          <a:effectLst/>
                        </a:rPr>
                        <a:t>       Verbal and physical harassment</a:t>
                      </a:r>
                      <a:endParaRPr lang="en-US" sz="1800" b="0" i="0" u="none" strike="noStrike" dirty="0">
                        <a:solidFill>
                          <a:schemeClr val="bg1"/>
                        </a:solidFill>
                        <a:effectLst/>
                        <a:latin typeface="+mn-lt"/>
                      </a:endParaRPr>
                    </a:p>
                  </a:txBody>
                  <a:tcPr marL="0" marR="0" marT="0" marB="0" anchor="ctr">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800" b="1" u="none" strike="noStrike" dirty="0">
                          <a:solidFill>
                            <a:srgbClr val="000000"/>
                          </a:solidFill>
                          <a:effectLst/>
                        </a:rPr>
                        <a:t>44</a:t>
                      </a:r>
                      <a:endParaRPr lang="en-US" sz="1800" b="1" i="0" u="none" strike="noStrike" dirty="0">
                        <a:solidFill>
                          <a:srgbClr val="000000"/>
                        </a:solidFill>
                        <a:effectLst/>
                        <a:latin typeface="+mn-lt"/>
                      </a:endParaRP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800" b="1" u="none" strike="noStrike" dirty="0">
                          <a:solidFill>
                            <a:srgbClr val="000000"/>
                          </a:solidFill>
                          <a:effectLst/>
                        </a:rPr>
                        <a:t>13</a:t>
                      </a:r>
                      <a:endParaRPr lang="en-US" sz="1800" b="1" i="0" u="none" strike="noStrike" dirty="0">
                        <a:solidFill>
                          <a:srgbClr val="000000"/>
                        </a:solidFill>
                        <a:effectLst/>
                        <a:latin typeface="+mn-lt"/>
                      </a:endParaRPr>
                    </a:p>
                  </a:txBody>
                  <a:tcPr marL="0" marR="0" marT="0" marB="0" anchor="ctr">
                    <a:lnL w="12700" cap="flat" cmpd="sng" algn="ctr">
                      <a:solidFill>
                        <a:schemeClr val="accent4">
                          <a:lumMod val="75000"/>
                        </a:schemeClr>
                      </a:solidFill>
                      <a:prstDash val="solid"/>
                      <a:round/>
                      <a:headEnd type="none" w="med" len="med"/>
                      <a:tailEnd type="none" w="med" len="med"/>
                    </a:lnL>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22026">
                <a:tc>
                  <a:txBody>
                    <a:bodyPr/>
                    <a:lstStyle/>
                    <a:p>
                      <a:pPr algn="l" fontAlgn="b"/>
                      <a:r>
                        <a:rPr lang="en-US" sz="1800" u="none" strike="noStrike" dirty="0">
                          <a:effectLst/>
                        </a:rPr>
                        <a:t>       Been beaten up due to sexuality</a:t>
                      </a:r>
                      <a:endParaRPr lang="en-US" sz="1800" b="0" i="0" u="none" strike="noStrike" dirty="0">
                        <a:solidFill>
                          <a:schemeClr val="bg1"/>
                        </a:solidFill>
                        <a:effectLst/>
                        <a:latin typeface="+mn-lt"/>
                      </a:endParaRPr>
                    </a:p>
                  </a:txBody>
                  <a:tcPr marL="0" marR="0" marT="0" marB="0" anchor="ctr">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800" b="1" u="none" strike="noStrike" dirty="0">
                          <a:solidFill>
                            <a:srgbClr val="000000"/>
                          </a:solidFill>
                          <a:effectLst/>
                        </a:rPr>
                        <a:t>15</a:t>
                      </a:r>
                      <a:endParaRPr lang="en-US" sz="1800" b="1" i="0" u="none" strike="noStrike" dirty="0">
                        <a:solidFill>
                          <a:srgbClr val="000000"/>
                        </a:solidFill>
                        <a:effectLst/>
                        <a:latin typeface="+mn-lt"/>
                      </a:endParaRP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ctr"/>
                      <a:r>
                        <a:rPr lang="en-US" sz="1800" b="1" u="none" strike="noStrike" dirty="0">
                          <a:solidFill>
                            <a:srgbClr val="000000"/>
                          </a:solidFill>
                          <a:effectLst/>
                        </a:rPr>
                        <a:t>9</a:t>
                      </a:r>
                      <a:endParaRPr lang="en-US" sz="1800" b="1" i="0" u="none" strike="noStrike" dirty="0">
                        <a:solidFill>
                          <a:srgbClr val="000000"/>
                        </a:solidFill>
                        <a:effectLst/>
                        <a:latin typeface="+mn-lt"/>
                      </a:endParaRPr>
                    </a:p>
                  </a:txBody>
                  <a:tcPr marL="0" marR="0" marT="0" marB="0" anchor="ctr">
                    <a:lnL w="12700" cap="flat" cmpd="sng" algn="ctr">
                      <a:solidFill>
                        <a:schemeClr val="accent4">
                          <a:lumMod val="75000"/>
                        </a:schemeClr>
                      </a:solidFill>
                      <a:prstDash val="solid"/>
                      <a:round/>
                      <a:headEnd type="none" w="med" len="med"/>
                      <a:tailEnd type="none" w="med" len="med"/>
                    </a:lnL>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522026">
                <a:tc>
                  <a:txBody>
                    <a:bodyPr/>
                    <a:lstStyle/>
                    <a:p>
                      <a:pPr algn="l" fontAlgn="b"/>
                      <a:r>
                        <a:rPr lang="en-US" sz="1800" b="0" u="none" strike="noStrike" dirty="0">
                          <a:solidFill>
                            <a:schemeClr val="bg1"/>
                          </a:solidFill>
                          <a:effectLst/>
                        </a:rPr>
                        <a:t>       </a:t>
                      </a:r>
                      <a:r>
                        <a:rPr lang="en-US" sz="1800" b="0" u="none" strike="noStrike" dirty="0">
                          <a:solidFill>
                            <a:schemeClr val="tx1"/>
                          </a:solidFill>
                          <a:effectLst/>
                        </a:rPr>
                        <a:t>Ever been raped</a:t>
                      </a:r>
                      <a:endParaRPr lang="en-US" sz="1800" b="0" i="0" u="none" strike="noStrike" dirty="0">
                        <a:solidFill>
                          <a:schemeClr val="tx1"/>
                        </a:solidFill>
                        <a:effectLst/>
                        <a:latin typeface="+mn-lt"/>
                      </a:endParaRPr>
                    </a:p>
                  </a:txBody>
                  <a:tcPr marL="0" marR="0" marT="0" marB="0" anchor="ctr">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tcPr>
                </a:tc>
                <a:tc>
                  <a:txBody>
                    <a:bodyPr/>
                    <a:lstStyle/>
                    <a:p>
                      <a:pPr algn="ctr" fontAlgn="ctr"/>
                      <a:r>
                        <a:rPr lang="en-US" sz="1800" b="1" u="none" strike="noStrike" dirty="0">
                          <a:solidFill>
                            <a:srgbClr val="000000"/>
                          </a:solidFill>
                          <a:effectLst/>
                        </a:rPr>
                        <a:t>7</a:t>
                      </a:r>
                      <a:endParaRPr lang="en-US" sz="1800" b="1" i="0" u="none" strike="noStrike" dirty="0">
                        <a:solidFill>
                          <a:srgbClr val="000000"/>
                        </a:solidFill>
                        <a:effectLst/>
                        <a:latin typeface="+mn-lt"/>
                      </a:endParaRPr>
                    </a:p>
                  </a:txBody>
                  <a:tcPr marL="0" marR="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tcPr>
                </a:tc>
                <a:tc>
                  <a:txBody>
                    <a:bodyPr/>
                    <a:lstStyle/>
                    <a:p>
                      <a:pPr algn="ctr" fontAlgn="ctr"/>
                      <a:r>
                        <a:rPr lang="en-US" sz="1800" b="1" u="none" strike="noStrike" dirty="0">
                          <a:solidFill>
                            <a:srgbClr val="000000"/>
                          </a:solidFill>
                          <a:effectLst/>
                        </a:rPr>
                        <a:t>8</a:t>
                      </a:r>
                      <a:endParaRPr lang="en-US" sz="1800" b="1" i="0" u="none" strike="noStrike" dirty="0">
                        <a:solidFill>
                          <a:srgbClr val="000000"/>
                        </a:solidFill>
                        <a:effectLst/>
                        <a:latin typeface="+mn-lt"/>
                      </a:endParaRPr>
                    </a:p>
                  </a:txBody>
                  <a:tcPr marL="0" marR="0" marT="0" marB="0" anchor="ctr">
                    <a:lnL w="12700" cap="flat" cmpd="sng" algn="ctr">
                      <a:solidFill>
                        <a:schemeClr val="accent4">
                          <a:lumMod val="75000"/>
                        </a:schemeClr>
                      </a:solidFill>
                      <a:prstDash val="solid"/>
                      <a:round/>
                      <a:headEnd type="none" w="med" len="med"/>
                      <a:tailEnd type="none" w="med" len="med"/>
                    </a:lnL>
                    <a:lnT w="12700" cap="flat" cmpd="sng" algn="ctr">
                      <a:solidFill>
                        <a:schemeClr val="accent4">
                          <a:lumMod val="75000"/>
                        </a:schemeClr>
                      </a:solidFill>
                      <a:prstDash val="solid"/>
                      <a:round/>
                      <a:headEnd type="none" w="med" len="med"/>
                      <a:tailEnd type="none" w="med" len="med"/>
                    </a:lnT>
                  </a:tcPr>
                </a:tc>
                <a:extLst>
                  <a:ext uri="{0D108BD9-81ED-4DB2-BD59-A6C34878D82A}">
                    <a16:rowId xmlns:a16="http://schemas.microsoft.com/office/drawing/2014/main" val="2742924921"/>
                  </a:ext>
                </a:extLst>
              </a:tr>
            </a:tbl>
          </a:graphicData>
        </a:graphic>
      </p:graphicFrame>
    </p:spTree>
    <p:extLst>
      <p:ext uri="{BB962C8B-B14F-4D97-AF65-F5344CB8AC3E}">
        <p14:creationId xmlns:p14="http://schemas.microsoft.com/office/powerpoint/2010/main" val="1241384567"/>
      </p:ext>
    </p:extLst>
  </p:cSld>
  <p:clrMapOvr>
    <a:masterClrMapping/>
  </p:clrMapOvr>
</p:sld>
</file>

<file path=ppt/theme/theme1.xml><?xml version="1.0" encoding="utf-8"?>
<a:theme xmlns:a="http://schemas.openxmlformats.org/drawingml/2006/main" name="1_Office Theme">
  <a:themeElements>
    <a:clrScheme name="FHI 360 - 2015 A">
      <a:dk1>
        <a:srgbClr val="3B352F"/>
      </a:dk1>
      <a:lt1>
        <a:sysClr val="window" lastClr="FFFFFF"/>
      </a:lt1>
      <a:dk2>
        <a:srgbClr val="006595"/>
      </a:dk2>
      <a:lt2>
        <a:srgbClr val="D2CCB8"/>
      </a:lt2>
      <a:accent1>
        <a:srgbClr val="02B7EA"/>
      </a:accent1>
      <a:accent2>
        <a:srgbClr val="F37421"/>
      </a:accent2>
      <a:accent3>
        <a:srgbClr val="AFBD21"/>
      </a:accent3>
      <a:accent4>
        <a:srgbClr val="4A2256"/>
      </a:accent4>
      <a:accent5>
        <a:srgbClr val="F8981D"/>
      </a:accent5>
      <a:accent6>
        <a:srgbClr val="E04726"/>
      </a:accent6>
      <a:hlink>
        <a:srgbClr val="02B7EA"/>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79ECE"/>
        </a:solidFill>
        <a:ln>
          <a:noFill/>
        </a:ln>
        <a:effectLst/>
      </a:spPr>
      <a:bodyPr rtlCol="0" anchor="ct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76200" cap="flat" cmpd="sng" algn="ctr">
          <a:solidFill>
            <a:schemeClr val="accent1"/>
          </a:solidFill>
          <a:prstDash val="solid"/>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PEPFAR Theme</Template>
  <TotalTime>5695</TotalTime>
  <Words>1074</Words>
  <Application>Microsoft Macintosh PowerPoint</Application>
  <PresentationFormat>Widescreen</PresentationFormat>
  <Paragraphs>114</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Courier New</vt:lpstr>
      <vt:lpstr>System Font Regular</vt:lpstr>
      <vt:lpstr>Trade Gothic LT Std Bold</vt:lpstr>
      <vt:lpstr>Wingdings</vt:lpstr>
      <vt:lpstr>1_Office Theme</vt:lpstr>
      <vt:lpstr>PowerPoint Presentation</vt:lpstr>
      <vt:lpstr>Presentation Outline</vt:lpstr>
      <vt:lpstr>Background Information</vt:lpstr>
      <vt:lpstr>Structural Barriers that Affect KPs (qualitative):  IBBSS, 2012</vt:lpstr>
      <vt:lpstr>EpiC’s Approach</vt:lpstr>
      <vt:lpstr>Results from Engagement with Stakeholders</vt:lpstr>
      <vt:lpstr>Results of Engagement with Stakeholders</vt:lpstr>
      <vt:lpstr>Sample of Results Shift: IBBSS FSWs, 2012 &amp; 2021</vt:lpstr>
      <vt:lpstr>Sample of Results Shift: IBBSS MSM, 2012 &amp; 2021</vt:lpstr>
      <vt:lpstr>Quotes from Stakeholders </vt:lpstr>
      <vt:lpstr>Lessons Learned</vt:lpstr>
      <vt:lpstr>Next Steps </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DeLuca</dc:creator>
  <cp:lastModifiedBy>Bhekizitha Sithole</cp:lastModifiedBy>
  <cp:revision>318</cp:revision>
  <dcterms:created xsi:type="dcterms:W3CDTF">2016-06-15T16:19:40Z</dcterms:created>
  <dcterms:modified xsi:type="dcterms:W3CDTF">2021-08-24T11:22:59Z</dcterms:modified>
</cp:coreProperties>
</file>