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1" r:id="rId3"/>
  </p:sldMasterIdLst>
  <p:notesMasterIdLst>
    <p:notesMasterId r:id="rId46"/>
  </p:notesMasterIdLst>
  <p:sldIdLst>
    <p:sldId id="277" r:id="rId4"/>
    <p:sldId id="276" r:id="rId5"/>
    <p:sldId id="4421" r:id="rId6"/>
    <p:sldId id="4571" r:id="rId7"/>
    <p:sldId id="4572" r:id="rId8"/>
    <p:sldId id="4574" r:id="rId9"/>
    <p:sldId id="293" r:id="rId10"/>
    <p:sldId id="4575" r:id="rId11"/>
    <p:sldId id="286" r:id="rId12"/>
    <p:sldId id="278" r:id="rId13"/>
    <p:sldId id="292" r:id="rId14"/>
    <p:sldId id="300" r:id="rId15"/>
    <p:sldId id="302" r:id="rId16"/>
    <p:sldId id="305" r:id="rId17"/>
    <p:sldId id="303" r:id="rId18"/>
    <p:sldId id="304" r:id="rId19"/>
    <p:sldId id="284" r:id="rId20"/>
    <p:sldId id="291" r:id="rId21"/>
    <p:sldId id="289" r:id="rId22"/>
    <p:sldId id="294" r:id="rId23"/>
    <p:sldId id="4576" r:id="rId24"/>
    <p:sldId id="391" r:id="rId25"/>
    <p:sldId id="331" r:id="rId26"/>
    <p:sldId id="329" r:id="rId27"/>
    <p:sldId id="362" r:id="rId28"/>
    <p:sldId id="378" r:id="rId29"/>
    <p:sldId id="375" r:id="rId30"/>
    <p:sldId id="4577" r:id="rId31"/>
    <p:sldId id="357" r:id="rId32"/>
    <p:sldId id="364" r:id="rId33"/>
    <p:sldId id="367" r:id="rId34"/>
    <p:sldId id="366" r:id="rId35"/>
    <p:sldId id="381" r:id="rId36"/>
    <p:sldId id="376" r:id="rId37"/>
    <p:sldId id="372" r:id="rId38"/>
    <p:sldId id="390" r:id="rId39"/>
    <p:sldId id="389" r:id="rId40"/>
    <p:sldId id="386" r:id="rId41"/>
    <p:sldId id="352" r:id="rId42"/>
    <p:sldId id="287" r:id="rId43"/>
    <p:sldId id="4573" r:id="rId44"/>
    <p:sldId id="440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Inmates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Sheet1!$B$5:$B$9</c:f>
              <c:strCache>
                <c:ptCount val="5"/>
                <c:pt idx="0">
                  <c:v>Eastern</c:v>
                </c:pt>
                <c:pt idx="1">
                  <c:v>Lusaka</c:v>
                </c:pt>
                <c:pt idx="2">
                  <c:v>Southern</c:v>
                </c:pt>
                <c:pt idx="3">
                  <c:v>Western</c:v>
                </c:pt>
                <c:pt idx="4">
                  <c:v>Total</c:v>
                </c:pt>
              </c:strCache>
            </c:strRef>
          </c:cat>
          <c:val>
            <c:numRef>
              <c:f>Sheet1!$C$5:$C$9</c:f>
              <c:numCache>
                <c:formatCode>#,##0</c:formatCode>
                <c:ptCount val="5"/>
                <c:pt idx="0">
                  <c:v>4202</c:v>
                </c:pt>
                <c:pt idx="1">
                  <c:v>5853</c:v>
                </c:pt>
                <c:pt idx="2">
                  <c:v>1977</c:v>
                </c:pt>
                <c:pt idx="3">
                  <c:v>3884</c:v>
                </c:pt>
                <c:pt idx="4">
                  <c:v>15916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3-456D-889E-20EBF2306E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478576"/>
        <c:axId val="143476912"/>
      </c:barChart>
      <c:catAx>
        <c:axId val="143478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Province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76912"/>
        <c:crosses val="autoZero"/>
        <c:auto val="1"/>
        <c:lblAlgn val="ctr"/>
        <c:lblOffset val="100"/>
        <c:noMultiLvlLbl val="0"/>
      </c:catAx>
      <c:valAx>
        <c:axId val="1434769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/>
                  <a:t>Number of inmates receiving prevention</a:t>
                </a:r>
                <a:r>
                  <a:rPr lang="en-US" sz="1100" baseline="0" dirty="0"/>
                  <a:t> information</a:t>
                </a:r>
                <a:endParaRPr lang="en-US" sz="1100" dirty="0"/>
              </a:p>
            </c:rich>
          </c:tx>
          <c:layout>
            <c:manualLayout>
              <c:xMode val="edge"/>
              <c:yMode val="edge"/>
              <c:x val="3.2679741365150305E-3"/>
              <c:y val="6.24225224019790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47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Sheet3!$B$11</c:f>
              <c:strCache>
                <c:ptCount val="1"/>
                <c:pt idx="0">
                  <c:v>PrEP NEW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Sheet3!$A$12:$A$16</c:f>
              <c:strCache>
                <c:ptCount val="5"/>
                <c:pt idx="0">
                  <c:v>Eastern</c:v>
                </c:pt>
                <c:pt idx="1">
                  <c:v>Lusaka</c:v>
                </c:pt>
                <c:pt idx="2">
                  <c:v>Southern</c:v>
                </c:pt>
                <c:pt idx="3">
                  <c:v>Western</c:v>
                </c:pt>
                <c:pt idx="4">
                  <c:v>Total</c:v>
                </c:pt>
              </c:strCache>
            </c:strRef>
          </c:cat>
          <c:val>
            <c:numRef>
              <c:f>Sheet3!$B$12:$B$16</c:f>
              <c:numCache>
                <c:formatCode>General</c:formatCode>
                <c:ptCount val="5"/>
                <c:pt idx="0">
                  <c:v>452</c:v>
                </c:pt>
                <c:pt idx="1">
                  <c:v>642</c:v>
                </c:pt>
                <c:pt idx="2">
                  <c:v>249</c:v>
                </c:pt>
                <c:pt idx="3">
                  <c:v>432</c:v>
                </c:pt>
                <c:pt idx="4">
                  <c:v>1775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97-4C73-8961-7F4A7E84C9B2}"/>
            </c:ext>
          </c:extLst>
        </c:ser>
        <c:ser>
          <c:idx val="1"/>
          <c:order val="1"/>
          <c:tx>
            <c:strRef>
              <c:f>Sheet3!$C$11</c:f>
              <c:strCache>
                <c:ptCount val="1"/>
                <c:pt idx="0">
                  <c:v>PrEP CURR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Sheet3!$A$12:$A$16</c:f>
              <c:strCache>
                <c:ptCount val="5"/>
                <c:pt idx="0">
                  <c:v>Eastern</c:v>
                </c:pt>
                <c:pt idx="1">
                  <c:v>Lusaka</c:v>
                </c:pt>
                <c:pt idx="2">
                  <c:v>Southern</c:v>
                </c:pt>
                <c:pt idx="3">
                  <c:v>Western</c:v>
                </c:pt>
                <c:pt idx="4">
                  <c:v>Total</c:v>
                </c:pt>
              </c:strCache>
            </c:strRef>
          </c:cat>
          <c:val>
            <c:numRef>
              <c:f>Sheet3!$C$12:$C$16</c:f>
              <c:numCache>
                <c:formatCode>General</c:formatCode>
                <c:ptCount val="5"/>
                <c:pt idx="0">
                  <c:v>497</c:v>
                </c:pt>
                <c:pt idx="1">
                  <c:v>970</c:v>
                </c:pt>
                <c:pt idx="2">
                  <c:v>271</c:v>
                </c:pt>
                <c:pt idx="3">
                  <c:v>534</c:v>
                </c:pt>
                <c:pt idx="4">
                  <c:v>2272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97-4C73-8961-7F4A7E84C9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704768"/>
        <c:axId val="556704352"/>
      </c:barChart>
      <c:catAx>
        <c:axId val="55670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704352"/>
        <c:crosses val="autoZero"/>
        <c:auto val="1"/>
        <c:lblAlgn val="ctr"/>
        <c:lblOffset val="100"/>
        <c:noMultiLvlLbl val="0"/>
      </c:catAx>
      <c:valAx>
        <c:axId val="55670435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# of inmates receiving PrEP</a:t>
                </a:r>
              </a:p>
            </c:rich>
          </c:tx>
          <c:layout>
            <c:manualLayout>
              <c:xMode val="edge"/>
              <c:yMode val="edge"/>
              <c:x val="2.1299956469262192E-3"/>
              <c:y val="0.199986121081993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70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KP</a:t>
            </a:r>
            <a:r>
              <a:rPr lang="en-US" baseline="0" dirty="0"/>
              <a:t> reached (Inmates</a:t>
            </a:r>
            <a:r>
              <a:rPr lang="en-US" baseline="0"/>
              <a:t>), </a:t>
            </a:r>
            <a:r>
              <a:rPr lang="en-US" cap="none" baseline="0"/>
              <a:t>n</a:t>
            </a:r>
            <a:r>
              <a:rPr lang="en-US" baseline="0"/>
              <a:t>=</a:t>
            </a:r>
            <a:r>
              <a:rPr lang="en-US" baseline="0" dirty="0"/>
              <a:t>15,916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6069846172765374E-2"/>
          <c:y val="0.12647116827854876"/>
          <c:w val="0.97503128628214075"/>
          <c:h val="0.838265287782889"/>
        </c:manualLayout>
      </c:layout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61A-45FC-BB57-CC2E66BCF4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61A-45FC-BB57-CC2E66BCF4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61A-45FC-BB57-CC2E66BCF43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61A-45FC-BB57-CC2E66BCF43D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61A-45FC-BB57-CC2E66BCF43D}"/>
              </c:ext>
            </c:extLst>
          </c:dPt>
          <c:dPt>
            <c:idx val="5"/>
            <c:bubble3D val="0"/>
            <c:explosion val="1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61A-45FC-BB57-CC2E66BCF43D}"/>
              </c:ext>
            </c:extLst>
          </c:dPt>
          <c:dPt>
            <c:idx val="6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361A-45FC-BB57-CC2E66BCF43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FCD3ECB-688D-49E8-8609-1AF02C82056F}" type="CELLRANGE">
                      <a:rPr lang="en-US"/>
                      <a:pPr>
                        <a:defRPr sz="1200" b="1" i="0" u="none" strike="noStrike" kern="1200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r>
                      <a:rPr lang="en-US" baseline="0"/>
                      <a:t>, </a:t>
                    </a:r>
                    <a:fld id="{5993C8F1-F9A7-48A3-9560-662D1B2646DB}" type="CATEGORYNAME">
                      <a:rPr lang="en-US" baseline="0"/>
                      <a:pPr>
                        <a:defRPr sz="1200" b="1" i="0" u="none" strike="noStrike" kern="1200" spc="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61A-45FC-BB57-CC2E66BCF43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C733BC-A7CF-4B96-B4A1-BC5753FEFB2E}" type="CELLRANGE">
                      <a:rPr lang="en-US"/>
                      <a:pPr>
                        <a:defRPr sz="12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r>
                      <a:rPr lang="en-US" baseline="0"/>
                      <a:t>, </a:t>
                    </a:r>
                    <a:fld id="{71C3F0E0-A446-4845-BFA2-546FB36AE539}" type="CATEGORYNAME">
                      <a:rPr lang="en-US" baseline="0"/>
                      <a:pPr>
                        <a:defRPr sz="1200" b="1" i="0" u="none" strike="noStrike" kern="1200" spc="0" baseline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61A-45FC-BB57-CC2E66BCF43D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7BB62D-D957-4D9E-AD5B-F346218FC152}" type="CELLRANGE">
                      <a:rPr lang="en-US"/>
                      <a:pPr>
                        <a:defRPr sz="1200" b="1" i="0" u="none" strike="noStrike" kern="1200" spc="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r>
                      <a:rPr lang="en-US" baseline="0"/>
                      <a:t>, </a:t>
                    </a:r>
                    <a:fld id="{830FB924-1EB8-4FD7-BB75-ADDF6F7BC95E}" type="CATEGORYNAME">
                      <a:rPr lang="en-US" baseline="0"/>
                      <a:pPr>
                        <a:defRPr sz="1200" b="1" i="0" u="none" strike="noStrike" kern="1200" spc="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61A-45FC-BB57-CC2E66BCF43D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D3FE99-8A79-4280-9551-1BD47177820D}" type="CELLRANGE">
                      <a:rPr lang="en-US"/>
                      <a:pPr>
                        <a:defRPr sz="1200" b="1" i="0" u="none" strike="noStrike" kern="1200" spc="0" baseline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r>
                      <a:rPr lang="en-US" baseline="0"/>
                      <a:t>, </a:t>
                    </a:r>
                    <a:fld id="{098D9AD6-63F4-438C-9DD7-FDE887AC2811}" type="CATEGORYNAME">
                      <a:rPr lang="en-US" baseline="0"/>
                      <a:pPr>
                        <a:defRPr sz="1200" b="1" i="0" u="none" strike="noStrike" kern="1200" spc="0" baseline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61A-45FC-BB57-CC2E66BCF43D}"/>
                </c:ext>
              </c:extLst>
            </c:dLbl>
            <c:dLbl>
              <c:idx val="4"/>
              <c:layout>
                <c:manualLayout>
                  <c:x val="-1.6842555395083868E-16"/>
                  <c:y val="-9.0478082899685578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27E959D-37B8-4206-9E81-6147E7304997}" type="CELLRANGE">
                      <a:rPr lang="en-US" sz="1200" baseline="0"/>
                      <a:pPr>
                        <a:defRPr sz="1200" b="1" i="0" u="none" strike="noStrike" kern="1200" spc="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r>
                      <a:rPr lang="en-US" sz="1200" baseline="0"/>
                      <a:t>, </a:t>
                    </a:r>
                    <a:fld id="{1E98CACC-6B04-4A1D-A5DD-FC25FB929EE7}" type="CATEGORYNAME">
                      <a:rPr lang="en-US" sz="1200" baseline="0"/>
                      <a:pPr>
                        <a:defRPr sz="1200" b="1" i="0" u="none" strike="noStrike" kern="1200" spc="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sz="12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61A-45FC-BB57-CC2E66BCF43D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A3A4E5-E1FF-4A76-B5E1-8E19C0F31E7D}" type="CELLRANGE">
                      <a:rPr lang="en-US"/>
                      <a:pPr>
                        <a:defRPr sz="1200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r>
                      <a:rPr lang="en-US" baseline="0"/>
                      <a:t>, </a:t>
                    </a:r>
                    <a:fld id="{3D361DD9-A8D7-4C3A-82FE-801D937C43EB}" type="CATEGORYNAME">
                      <a:rPr lang="en-US" baseline="0"/>
                      <a:pPr>
                        <a:defRPr sz="1200" b="1" i="0" u="none" strike="noStrike" kern="1200" spc="0" baseline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[CATEGORY NAME]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61A-45FC-BB57-CC2E66BCF43D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524, Tested Positives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361A-45FC-BB57-CC2E66BCF4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Not eligible</c:v>
                </c:pt>
                <c:pt idx="1">
                  <c:v>Known positives</c:v>
                </c:pt>
                <c:pt idx="2">
                  <c:v>Declined testing</c:v>
                </c:pt>
                <c:pt idx="3">
                  <c:v>Tested Negative</c:v>
                </c:pt>
                <c:pt idx="4">
                  <c:v>Positive linked to ART</c:v>
                </c:pt>
                <c:pt idx="5">
                  <c:v>Positive NOT linked to ART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9737</c:v>
                </c:pt>
                <c:pt idx="1">
                  <c:v>1808</c:v>
                </c:pt>
                <c:pt idx="2">
                  <c:v>615</c:v>
                </c:pt>
                <c:pt idx="3">
                  <c:v>3232</c:v>
                </c:pt>
                <c:pt idx="4">
                  <c:v>498</c:v>
                </c:pt>
                <c:pt idx="5">
                  <c:v>26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Sheet1!$B$2:$B$7</c15:f>
                <c15:dlblRangeCache>
                  <c:ptCount val="6"/>
                  <c:pt idx="0">
                    <c:v>9737</c:v>
                  </c:pt>
                  <c:pt idx="1">
                    <c:v>1808</c:v>
                  </c:pt>
                  <c:pt idx="2">
                    <c:v>615</c:v>
                  </c:pt>
                  <c:pt idx="3">
                    <c:v>3232</c:v>
                  </c:pt>
                  <c:pt idx="4">
                    <c:v>498</c:v>
                  </c:pt>
                  <c:pt idx="5">
                    <c:v>26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361A-45FC-BB57-CC2E66BCF43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gapWidth val="211"/>
        <c:splitType val="pos"/>
        <c:splitPos val="2"/>
        <c:secondPieSize val="26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Sheet3!$C$53</c:f>
              <c:strCache>
                <c:ptCount val="1"/>
                <c:pt idx="0">
                  <c:v>HTS_TST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Sheet3!$B$54:$B$62</c:f>
              <c:numCache>
                <c:formatCode>mmm\-yy</c:formatCode>
                <c:ptCount val="9"/>
                <c:pt idx="0">
                  <c:v>44105</c:v>
                </c:pt>
                <c:pt idx="1">
                  <c:v>44136</c:v>
                </c:pt>
                <c:pt idx="2">
                  <c:v>44166</c:v>
                </c:pt>
                <c:pt idx="3">
                  <c:v>44197</c:v>
                </c:pt>
                <c:pt idx="4">
                  <c:v>44228</c:v>
                </c:pt>
                <c:pt idx="5">
                  <c:v>44256</c:v>
                </c:pt>
                <c:pt idx="6">
                  <c:v>44287</c:v>
                </c:pt>
                <c:pt idx="7">
                  <c:v>44317</c:v>
                </c:pt>
                <c:pt idx="8">
                  <c:v>44348</c:v>
                </c:pt>
              </c:numCache>
            </c:numRef>
          </c:cat>
          <c:val>
            <c:numRef>
              <c:f>Sheet3!$C$54:$C$62</c:f>
              <c:numCache>
                <c:formatCode>General</c:formatCode>
                <c:ptCount val="9"/>
                <c:pt idx="0">
                  <c:v>241</c:v>
                </c:pt>
                <c:pt idx="1">
                  <c:v>355</c:v>
                </c:pt>
                <c:pt idx="2">
                  <c:v>533</c:v>
                </c:pt>
                <c:pt idx="3">
                  <c:v>426</c:v>
                </c:pt>
                <c:pt idx="4">
                  <c:v>515</c:v>
                </c:pt>
                <c:pt idx="5">
                  <c:v>388</c:v>
                </c:pt>
                <c:pt idx="6">
                  <c:v>585</c:v>
                </c:pt>
                <c:pt idx="7">
                  <c:v>388</c:v>
                </c:pt>
                <c:pt idx="8">
                  <c:v>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E3-4505-BA41-E6967DCE9509}"/>
            </c:ext>
          </c:extLst>
        </c:ser>
        <c:ser>
          <c:idx val="1"/>
          <c:order val="1"/>
          <c:tx>
            <c:strRef>
              <c:f>Sheet3!$D$53</c:f>
              <c:strCache>
                <c:ptCount val="1"/>
                <c:pt idx="0">
                  <c:v>HTS_POS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Sheet3!$B$54:$B$62</c:f>
              <c:numCache>
                <c:formatCode>mmm\-yy</c:formatCode>
                <c:ptCount val="9"/>
                <c:pt idx="0">
                  <c:v>44105</c:v>
                </c:pt>
                <c:pt idx="1">
                  <c:v>44136</c:v>
                </c:pt>
                <c:pt idx="2">
                  <c:v>44166</c:v>
                </c:pt>
                <c:pt idx="3">
                  <c:v>44197</c:v>
                </c:pt>
                <c:pt idx="4">
                  <c:v>44228</c:v>
                </c:pt>
                <c:pt idx="5">
                  <c:v>44256</c:v>
                </c:pt>
                <c:pt idx="6">
                  <c:v>44287</c:v>
                </c:pt>
                <c:pt idx="7">
                  <c:v>44317</c:v>
                </c:pt>
                <c:pt idx="8">
                  <c:v>44348</c:v>
                </c:pt>
              </c:numCache>
            </c:numRef>
          </c:cat>
          <c:val>
            <c:numRef>
              <c:f>Sheet3!$D$54:$D$62</c:f>
              <c:numCache>
                <c:formatCode>General</c:formatCode>
                <c:ptCount val="9"/>
                <c:pt idx="0">
                  <c:v>65</c:v>
                </c:pt>
                <c:pt idx="1">
                  <c:v>76</c:v>
                </c:pt>
                <c:pt idx="2">
                  <c:v>76</c:v>
                </c:pt>
                <c:pt idx="3">
                  <c:v>65</c:v>
                </c:pt>
                <c:pt idx="4">
                  <c:v>58</c:v>
                </c:pt>
                <c:pt idx="5">
                  <c:v>43</c:v>
                </c:pt>
                <c:pt idx="6">
                  <c:v>60</c:v>
                </c:pt>
                <c:pt idx="7">
                  <c:v>47</c:v>
                </c:pt>
                <c:pt idx="8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E3-4505-BA41-E6967DCE9509}"/>
            </c:ext>
          </c:extLst>
        </c:ser>
        <c:ser>
          <c:idx val="3"/>
          <c:order val="3"/>
          <c:tx>
            <c:strRef>
              <c:f>Sheet3!$F$53</c:f>
              <c:strCache>
                <c:ptCount val="1"/>
                <c:pt idx="0">
                  <c:v>Linkage to ART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Sheet3!$B$54:$B$62</c:f>
              <c:numCache>
                <c:formatCode>mmm\-yy</c:formatCode>
                <c:ptCount val="9"/>
                <c:pt idx="0">
                  <c:v>44105</c:v>
                </c:pt>
                <c:pt idx="1">
                  <c:v>44136</c:v>
                </c:pt>
                <c:pt idx="2">
                  <c:v>44166</c:v>
                </c:pt>
                <c:pt idx="3">
                  <c:v>44197</c:v>
                </c:pt>
                <c:pt idx="4">
                  <c:v>44228</c:v>
                </c:pt>
                <c:pt idx="5">
                  <c:v>44256</c:v>
                </c:pt>
                <c:pt idx="6">
                  <c:v>44287</c:v>
                </c:pt>
                <c:pt idx="7">
                  <c:v>44317</c:v>
                </c:pt>
                <c:pt idx="8">
                  <c:v>44348</c:v>
                </c:pt>
              </c:numCache>
            </c:numRef>
          </c:cat>
          <c:val>
            <c:numRef>
              <c:f>Sheet3!$F$54:$F$62</c:f>
              <c:numCache>
                <c:formatCode>General</c:formatCode>
                <c:ptCount val="9"/>
                <c:pt idx="0">
                  <c:v>69</c:v>
                </c:pt>
                <c:pt idx="1">
                  <c:v>73</c:v>
                </c:pt>
                <c:pt idx="2">
                  <c:v>71</c:v>
                </c:pt>
                <c:pt idx="3">
                  <c:v>61</c:v>
                </c:pt>
                <c:pt idx="4">
                  <c:v>56</c:v>
                </c:pt>
                <c:pt idx="5">
                  <c:v>41</c:v>
                </c:pt>
                <c:pt idx="6">
                  <c:v>49</c:v>
                </c:pt>
                <c:pt idx="7">
                  <c:v>44</c:v>
                </c:pt>
                <c:pt idx="8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E3-4505-BA41-E6967DCE9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783968"/>
        <c:axId val="511783552"/>
      </c:barChart>
      <c:lineChart>
        <c:grouping val="standard"/>
        <c:varyColors val="0"/>
        <c:ser>
          <c:idx val="2"/>
          <c:order val="2"/>
          <c:tx>
            <c:strRef>
              <c:f>Sheet3!$E$53</c:f>
              <c:strCache>
                <c:ptCount val="1"/>
                <c:pt idx="0">
                  <c:v>Positivity rate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Sheet3!$B$54:$B$62</c:f>
              <c:numCache>
                <c:formatCode>mmm\-yy</c:formatCode>
                <c:ptCount val="9"/>
                <c:pt idx="0">
                  <c:v>44105</c:v>
                </c:pt>
                <c:pt idx="1">
                  <c:v>44136</c:v>
                </c:pt>
                <c:pt idx="2">
                  <c:v>44166</c:v>
                </c:pt>
                <c:pt idx="3">
                  <c:v>44197</c:v>
                </c:pt>
                <c:pt idx="4">
                  <c:v>44228</c:v>
                </c:pt>
                <c:pt idx="5">
                  <c:v>44256</c:v>
                </c:pt>
                <c:pt idx="6">
                  <c:v>44287</c:v>
                </c:pt>
                <c:pt idx="7">
                  <c:v>44317</c:v>
                </c:pt>
                <c:pt idx="8">
                  <c:v>44348</c:v>
                </c:pt>
              </c:numCache>
            </c:numRef>
          </c:cat>
          <c:val>
            <c:numRef>
              <c:f>Sheet3!$E$54:$E$62</c:f>
              <c:numCache>
                <c:formatCode>0%</c:formatCode>
                <c:ptCount val="9"/>
                <c:pt idx="0">
                  <c:v>0.26970954356846472</c:v>
                </c:pt>
                <c:pt idx="1">
                  <c:v>0.21408450704225351</c:v>
                </c:pt>
                <c:pt idx="2">
                  <c:v>0.14258911819887429</c:v>
                </c:pt>
                <c:pt idx="3">
                  <c:v>0.15258215962441316</c:v>
                </c:pt>
                <c:pt idx="4">
                  <c:v>0.11262135922330097</c:v>
                </c:pt>
                <c:pt idx="5">
                  <c:v>0.11082474226804123</c:v>
                </c:pt>
                <c:pt idx="6">
                  <c:v>0.10256410256410256</c:v>
                </c:pt>
                <c:pt idx="7">
                  <c:v>0.1211340206185567</c:v>
                </c:pt>
                <c:pt idx="8">
                  <c:v>0.10461538461538461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BE3-4505-BA41-E6967DCE9509}"/>
            </c:ext>
          </c:extLst>
        </c:ser>
        <c:ser>
          <c:idx val="4"/>
          <c:order val="4"/>
          <c:tx>
            <c:strRef>
              <c:f>Sheet3!$G$53</c:f>
              <c:strCache>
                <c:ptCount val="1"/>
                <c:pt idx="0">
                  <c:v>Linkage rate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Sheet3!$B$54:$B$62</c:f>
              <c:numCache>
                <c:formatCode>mmm\-yy</c:formatCode>
                <c:ptCount val="9"/>
                <c:pt idx="0">
                  <c:v>44105</c:v>
                </c:pt>
                <c:pt idx="1">
                  <c:v>44136</c:v>
                </c:pt>
                <c:pt idx="2">
                  <c:v>44166</c:v>
                </c:pt>
                <c:pt idx="3">
                  <c:v>44197</c:v>
                </c:pt>
                <c:pt idx="4">
                  <c:v>44228</c:v>
                </c:pt>
                <c:pt idx="5">
                  <c:v>44256</c:v>
                </c:pt>
                <c:pt idx="6">
                  <c:v>44287</c:v>
                </c:pt>
                <c:pt idx="7">
                  <c:v>44317</c:v>
                </c:pt>
                <c:pt idx="8">
                  <c:v>44348</c:v>
                </c:pt>
              </c:numCache>
            </c:numRef>
          </c:cat>
          <c:val>
            <c:numRef>
              <c:f>Sheet3!$G$54:$G$62</c:f>
              <c:numCache>
                <c:formatCode>0%</c:formatCode>
                <c:ptCount val="9"/>
                <c:pt idx="0">
                  <c:v>1.0615384615384615</c:v>
                </c:pt>
                <c:pt idx="1">
                  <c:v>0.96052631578947367</c:v>
                </c:pt>
                <c:pt idx="2">
                  <c:v>0.93421052631578949</c:v>
                </c:pt>
                <c:pt idx="3">
                  <c:v>0.93846153846153846</c:v>
                </c:pt>
                <c:pt idx="4">
                  <c:v>0.96551724137931039</c:v>
                </c:pt>
                <c:pt idx="5">
                  <c:v>0.95348837209302328</c:v>
                </c:pt>
                <c:pt idx="6">
                  <c:v>0.81666666666666665</c:v>
                </c:pt>
                <c:pt idx="7">
                  <c:v>0.93617021276595747</c:v>
                </c:pt>
                <c:pt idx="8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BE3-4505-BA41-E6967DCE9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5313120"/>
        <c:axId val="555312288"/>
      </c:lineChart>
      <c:dateAx>
        <c:axId val="5117839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783552"/>
        <c:crosses val="autoZero"/>
        <c:auto val="1"/>
        <c:lblOffset val="100"/>
        <c:baseTimeUnit val="months"/>
      </c:dateAx>
      <c:valAx>
        <c:axId val="511783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783968"/>
        <c:crosses val="autoZero"/>
        <c:crossBetween val="between"/>
      </c:valAx>
      <c:valAx>
        <c:axId val="55531228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313120"/>
        <c:crosses val="max"/>
        <c:crossBetween val="between"/>
      </c:valAx>
      <c:dateAx>
        <c:axId val="555313120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55531228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31519928489659E-2"/>
          <c:y val="3.1967206083996835E-2"/>
          <c:w val="0.9499605807138779"/>
          <c:h val="0.883798854614646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99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4BD-4BAA-8666-D2EA4014D00F}"/>
              </c:ext>
            </c:extLst>
          </c:dPt>
          <c:dPt>
            <c:idx val="1"/>
            <c:invertIfNegative val="0"/>
            <c:bubble3D val="0"/>
            <c:spPr>
              <a:solidFill>
                <a:srgbClr val="FFCC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BD-4BAA-8666-D2EA4014D0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4BD-4BAA-8666-D2EA4014D0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Sheet1!$K$3:$K$5</c:f>
              <c:strCache>
                <c:ptCount val="3"/>
                <c:pt idx="0">
                  <c:v>TX_CURR FY21Q1  Eligible for VL</c:v>
                </c:pt>
                <c:pt idx="1">
                  <c:v>TX_PVLS (D) FY21 Q3</c:v>
                </c:pt>
                <c:pt idx="2">
                  <c:v>TX_PVLS (N) FY21 Q3</c:v>
                </c:pt>
              </c:strCache>
            </c:strRef>
          </c:cat>
          <c:val>
            <c:numRef>
              <c:f>Sheet1!$L$3:$L$5</c:f>
              <c:numCache>
                <c:formatCode>General</c:formatCode>
                <c:ptCount val="3"/>
                <c:pt idx="0">
                  <c:v>1435</c:v>
                </c:pt>
                <c:pt idx="1">
                  <c:v>1104</c:v>
                </c:pt>
                <c:pt idx="2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D-4BAA-8666-D2EA4014D0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6961072"/>
        <c:axId val="496961488"/>
      </c:barChart>
      <c:catAx>
        <c:axId val="49696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961488"/>
        <c:crosses val="autoZero"/>
        <c:auto val="1"/>
        <c:lblAlgn val="ctr"/>
        <c:lblOffset val="100"/>
        <c:noMultiLvlLbl val="0"/>
      </c:catAx>
      <c:valAx>
        <c:axId val="496961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961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HIV testing Oct-2020/September-2021 by Province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VMMC_CIRC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Gaza</c:v>
                </c:pt>
                <c:pt idx="1">
                  <c:v>Maputo</c:v>
                </c:pt>
                <c:pt idx="2">
                  <c:v>Sofala</c:v>
                </c:pt>
                <c:pt idx="3">
                  <c:v>Zambezia</c:v>
                </c:pt>
                <c:pt idx="4">
                  <c:v>Grand Total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300</c:v>
                </c:pt>
                <c:pt idx="1">
                  <c:v>431</c:v>
                </c:pt>
                <c:pt idx="2">
                  <c:v>1102</c:v>
                </c:pt>
                <c:pt idx="3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0A-4D72-BC6B-166F0172DC84}"/>
            </c:ext>
          </c:extLst>
        </c:ser>
        <c:ser>
          <c:idx val="3"/>
          <c:order val="1"/>
          <c:tx>
            <c:strRef>
              <c:f>Sheet1!$Q$1</c:f>
              <c:strCache>
                <c:ptCount val="1"/>
                <c:pt idx="0">
                  <c:v>VMMC Testados</c:v>
                </c:pt>
              </c:strCache>
            </c:strRef>
          </c:tx>
          <c:spPr>
            <a:solidFill>
              <a:srgbClr val="92D050"/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Gaza</c:v>
                </c:pt>
                <c:pt idx="1">
                  <c:v>Maputo</c:v>
                </c:pt>
                <c:pt idx="2">
                  <c:v>Sofala</c:v>
                </c:pt>
                <c:pt idx="3">
                  <c:v>Zambezia</c:v>
                </c:pt>
              </c:strCache>
            </c:strRef>
          </c:cat>
          <c:val>
            <c:numRef>
              <c:f>Sheet1!$Q$2:$Q$5</c:f>
              <c:numCache>
                <c:formatCode>General</c:formatCode>
                <c:ptCount val="4"/>
                <c:pt idx="0">
                  <c:v>238</c:v>
                </c:pt>
                <c:pt idx="1">
                  <c:v>168</c:v>
                </c:pt>
                <c:pt idx="2">
                  <c:v>1043</c:v>
                </c:pt>
                <c:pt idx="3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0A-4D72-BC6B-166F0172DC84}"/>
            </c:ext>
          </c:extLst>
        </c:ser>
        <c:ser>
          <c:idx val="1"/>
          <c:order val="2"/>
          <c:tx>
            <c:strRef>
              <c:f>Sheet1!$O$1</c:f>
              <c:strCache>
                <c:ptCount val="1"/>
                <c:pt idx="0">
                  <c:v>VMMC POS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Gaza</c:v>
                </c:pt>
                <c:pt idx="1">
                  <c:v>Maputo</c:v>
                </c:pt>
                <c:pt idx="2">
                  <c:v>Sofala</c:v>
                </c:pt>
                <c:pt idx="3">
                  <c:v>Zambezia</c:v>
                </c:pt>
                <c:pt idx="4">
                  <c:v>Grand Total</c:v>
                </c:pt>
              </c:strCache>
            </c:strRef>
          </c:cat>
          <c:val>
            <c:numRef>
              <c:f>Sheet1!$O$2:$O$5</c:f>
              <c:numCache>
                <c:formatCode>General</c:formatCode>
                <c:ptCount val="4"/>
                <c:pt idx="0">
                  <c:v>95</c:v>
                </c:pt>
                <c:pt idx="1">
                  <c:v>114</c:v>
                </c:pt>
                <c:pt idx="2">
                  <c:v>113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0A-4D72-BC6B-166F0172D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7098832"/>
        <c:axId val="1112222928"/>
      </c:barChart>
      <c:scatterChart>
        <c:scatterStyle val="lineMarker"/>
        <c:varyColors val="0"/>
        <c:ser>
          <c:idx val="2"/>
          <c:order val="3"/>
          <c:tx>
            <c:strRef>
              <c:f>Sheet1!$S$1</c:f>
              <c:strCache>
                <c:ptCount val="1"/>
                <c:pt idx="0">
                  <c:v>% VMMC POS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8.0888886058131729E-3"/>
                  <c:y val="-4.8118557305247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78-4BD8-A0B1-3D32BCD40F93}"/>
                </c:ext>
              </c:extLst>
            </c:dLbl>
            <c:spPr>
              <a:noFill/>
              <a:ln>
                <a:solidFill>
                  <a:schemeClr val="bg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Sheet1!$A$2:$A$5</c:f>
              <c:strCache>
                <c:ptCount val="4"/>
                <c:pt idx="0">
                  <c:v>Gaza</c:v>
                </c:pt>
                <c:pt idx="1">
                  <c:v>Maputo</c:v>
                </c:pt>
                <c:pt idx="2">
                  <c:v>Sofala</c:v>
                </c:pt>
                <c:pt idx="3">
                  <c:v>Zambezia</c:v>
                </c:pt>
              </c:strCache>
            </c:strRef>
          </c:xVal>
          <c:yVal>
            <c:numRef>
              <c:f>Sheet1!$S$2:$S$5</c:f>
              <c:numCache>
                <c:formatCode>0%</c:formatCode>
                <c:ptCount val="4"/>
                <c:pt idx="0">
                  <c:v>0.39915966386554624</c:v>
                </c:pt>
                <c:pt idx="1">
                  <c:v>0.6785714285714286</c:v>
                </c:pt>
                <c:pt idx="2">
                  <c:v>0.10834132310642378</c:v>
                </c:pt>
                <c:pt idx="3">
                  <c:v>0.18543046357615894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40A-4D72-BC6B-166F0172DC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6987136"/>
        <c:axId val="1287652048"/>
      </c:scatterChart>
      <c:catAx>
        <c:axId val="86709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222928"/>
        <c:crosses val="autoZero"/>
        <c:auto val="1"/>
        <c:lblAlgn val="ctr"/>
        <c:lblOffset val="100"/>
        <c:noMultiLvlLbl val="0"/>
      </c:catAx>
      <c:valAx>
        <c:axId val="1112222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7098832"/>
        <c:crosses val="autoZero"/>
        <c:crossBetween val="between"/>
      </c:valAx>
      <c:valAx>
        <c:axId val="1287652048"/>
        <c:scaling>
          <c:orientation val="minMax"/>
          <c:max val="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987136"/>
        <c:crosses val="max"/>
        <c:crossBetween val="midCat"/>
      </c:valAx>
      <c:valAx>
        <c:axId val="1346987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7652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958385636578034E-2"/>
          <c:y val="3.5914010816902757E-2"/>
          <c:w val="0.84224380919776332"/>
          <c:h val="0.80306241436542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HTS-TST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Q1FY21</c:v>
                </c:pt>
                <c:pt idx="1">
                  <c:v>Q2FY21</c:v>
                </c:pt>
                <c:pt idx="2">
                  <c:v>Q3FY21</c:v>
                </c:pt>
                <c:pt idx="3">
                  <c:v>July/ August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115</c:v>
                </c:pt>
                <c:pt idx="1">
                  <c:v>105</c:v>
                </c:pt>
                <c:pt idx="2">
                  <c:v>244</c:v>
                </c:pt>
                <c:pt idx="3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14-432F-9941-C974FB1B86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HTS-POS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Q1FY21</c:v>
                </c:pt>
                <c:pt idx="1">
                  <c:v>Q2FY21</c:v>
                </c:pt>
                <c:pt idx="2">
                  <c:v>Q3FY21</c:v>
                </c:pt>
                <c:pt idx="3">
                  <c:v>July/ August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24</c:v>
                </c:pt>
                <c:pt idx="1">
                  <c:v>18</c:v>
                </c:pt>
                <c:pt idx="2">
                  <c:v>31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14-432F-9941-C974FB1B86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531128"/>
        <c:axId val="15526032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Yield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-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14-432F-9941-C974FB1B8685}"/>
                </c:ext>
              </c:extLst>
            </c:dLbl>
            <c:dLbl>
              <c:idx val="2"/>
              <c:layout>
                <c:manualLayout>
                  <c:x val="-7.2463768115942915E-3"/>
                  <c:y val="-0.16344397975978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14-432F-9941-C974FB1B8685}"/>
                </c:ext>
              </c:extLst>
            </c:dLbl>
            <c:dLbl>
              <c:idx val="3"/>
              <c:layout>
                <c:manualLayout>
                  <c:x val="-8.4541062801932361E-3"/>
                  <c:y val="-0.131338912306973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14-432F-9941-C974FB1B86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Q1FY21</c:v>
                </c:pt>
                <c:pt idx="1">
                  <c:v>Q2FY21</c:v>
                </c:pt>
                <c:pt idx="2">
                  <c:v>Q3FY21</c:v>
                </c:pt>
                <c:pt idx="3">
                  <c:v>July/ August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0.20869565217391303</c:v>
                </c:pt>
                <c:pt idx="1">
                  <c:v>0.17142857142857143</c:v>
                </c:pt>
                <c:pt idx="2">
                  <c:v>0.12704918032786885</c:v>
                </c:pt>
                <c:pt idx="3">
                  <c:v>0.11475409836065574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714-432F-9941-C974FB1B86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29560"/>
        <c:axId val="15527992"/>
      </c:lineChart>
      <c:catAx>
        <c:axId val="1553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26032"/>
        <c:crosses val="autoZero"/>
        <c:auto val="1"/>
        <c:lblAlgn val="ctr"/>
        <c:lblOffset val="100"/>
        <c:noMultiLvlLbl val="0"/>
      </c:catAx>
      <c:valAx>
        <c:axId val="15526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 dirty="0"/>
                  <a:t>HTS-TST/HTS-ST</a:t>
                </a:r>
                <a:r>
                  <a:rPr lang="pt-PT" baseline="0" dirty="0"/>
                  <a:t> POS</a:t>
                </a:r>
                <a:endParaRPr lang="pt-PT" dirty="0"/>
              </a:p>
            </c:rich>
          </c:tx>
          <c:overlay val="0"/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31128"/>
        <c:crosses val="autoZero"/>
        <c:crossBetween val="between"/>
      </c:valAx>
      <c:valAx>
        <c:axId val="15527992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PT" dirty="0"/>
                  <a:t>% Yield</a:t>
                </a:r>
              </a:p>
            </c:rich>
          </c:tx>
          <c:overlay val="0"/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29560"/>
        <c:crosses val="max"/>
        <c:crossBetween val="between"/>
      </c:valAx>
      <c:catAx>
        <c:axId val="15529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27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 FY21</a:t>
            </a:r>
            <a:r>
              <a:rPr lang="en-US" sz="1800" b="1" i="0" u="none" strike="noStrike" cap="all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Q1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August 21, People in prison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TX Curr achievement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Sheet1!$A$2:$A$5</c:f>
              <c:strCache>
                <c:ptCount val="4"/>
                <c:pt idx="0">
                  <c:v>FY21Q1</c:v>
                </c:pt>
                <c:pt idx="1">
                  <c:v>FY21Q2</c:v>
                </c:pt>
                <c:pt idx="2">
                  <c:v>FY21Q3</c:v>
                </c:pt>
                <c:pt idx="3">
                  <c:v>July/August 21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103</c:v>
                </c:pt>
                <c:pt idx="1">
                  <c:v>107</c:v>
                </c:pt>
                <c:pt idx="2">
                  <c:v>135</c:v>
                </c:pt>
                <c:pt idx="3">
                  <c:v>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B0-44E8-AB6A-AF44EA2FD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562879"/>
        <c:axId val="8563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increase between quarters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84B0-44E8-AB6A-AF44EA2FD7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B0-44E8-AB6A-AF44EA2FD70E}"/>
              </c:ext>
            </c:extLst>
          </c:dPt>
          <c:dLbls>
            <c:numFmt formatCode="0%" sourceLinked="0"/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ightArrow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FY21Q1</c:v>
                </c:pt>
                <c:pt idx="1">
                  <c:v>FY21Q2</c:v>
                </c:pt>
                <c:pt idx="2">
                  <c:v>FY21Q3</c:v>
                </c:pt>
                <c:pt idx="3">
                  <c:v>July/August 21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3.8834951456310676E-2</c:v>
                </c:pt>
                <c:pt idx="2">
                  <c:v>0.26168224299065418</c:v>
                </c:pt>
                <c:pt idx="3">
                  <c:v>0.22962962962962963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4B0-44E8-AB6A-AF44EA2FD7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94959"/>
        <c:axId val="31993711"/>
      </c:lineChart>
      <c:catAx>
        <c:axId val="8562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3295"/>
        <c:crosses val="autoZero"/>
        <c:auto val="1"/>
        <c:lblAlgn val="ctr"/>
        <c:lblOffset val="100"/>
        <c:noMultiLvlLbl val="0"/>
      </c:catAx>
      <c:valAx>
        <c:axId val="85632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2879"/>
        <c:crosses val="autoZero"/>
        <c:crossBetween val="between"/>
      </c:valAx>
      <c:valAx>
        <c:axId val="31993711"/>
        <c:scaling>
          <c:orientation val="minMax"/>
        </c:scaling>
        <c:delete val="0"/>
        <c:axPos val="r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994959"/>
        <c:crosses val="max"/>
        <c:crossBetween val="between"/>
      </c:valAx>
      <c:catAx>
        <c:axId val="319949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99371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8B22E-4083-7448-BB28-9D5D3689D45F}" type="doc">
      <dgm:prSet loTypeId="urn:microsoft.com/office/officeart/2005/8/layout/vList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23DEFF-228F-9C46-8CD5-6127065045B1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Zambia Correctional Services Site </a:t>
          </a:r>
        </a:p>
      </dgm:t>
    </dgm:pt>
    <dgm:pt modelId="{8E0A4203-642B-8049-9519-573986C4F5B5}" type="parTrans" cxnId="{C62C1994-B0AA-F943-9B31-3B7BB43070F9}">
      <dgm:prSet/>
      <dgm:spPr/>
      <dgm:t>
        <a:bodyPr/>
        <a:lstStyle/>
        <a:p>
          <a:endParaRPr lang="en-US"/>
        </a:p>
      </dgm:t>
    </dgm:pt>
    <dgm:pt modelId="{AC4445A2-E292-9B42-AA52-57F6E511983D}" type="sibTrans" cxnId="{C62C1994-B0AA-F943-9B31-3B7BB43070F9}">
      <dgm:prSet/>
      <dgm:spPr/>
      <dgm:t>
        <a:bodyPr/>
        <a:lstStyle/>
        <a:p>
          <a:endParaRPr lang="en-US"/>
        </a:p>
      </dgm:t>
    </dgm:pt>
    <dgm:pt modelId="{3EF3232F-F044-7F45-8DAF-823E88809156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Background </a:t>
          </a:r>
        </a:p>
      </dgm:t>
    </dgm:pt>
    <dgm:pt modelId="{A2D0E2FD-EA08-EA49-8D77-7AD6BED96BD3}" type="parTrans" cxnId="{06A5B36E-C3CD-7145-AA5E-4756FC292929}">
      <dgm:prSet/>
      <dgm:spPr/>
      <dgm:t>
        <a:bodyPr/>
        <a:lstStyle/>
        <a:p>
          <a:endParaRPr lang="en-US"/>
        </a:p>
      </dgm:t>
    </dgm:pt>
    <dgm:pt modelId="{9C3462B1-0809-8C40-A463-98E02010A33A}" type="sibTrans" cxnId="{06A5B36E-C3CD-7145-AA5E-4756FC292929}">
      <dgm:prSet/>
      <dgm:spPr/>
      <dgm:t>
        <a:bodyPr/>
        <a:lstStyle/>
        <a:p>
          <a:endParaRPr lang="en-US"/>
        </a:p>
      </dgm:t>
    </dgm:pt>
    <dgm:pt modelId="{1B72BD1B-24D4-B842-A867-A73F45EA4DA0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Activities Conducted </a:t>
          </a:r>
        </a:p>
      </dgm:t>
    </dgm:pt>
    <dgm:pt modelId="{0FD1D697-00BF-FD46-8856-A238F6D52499}" type="parTrans" cxnId="{FFF6756C-23B6-F340-BF58-774C02D317BB}">
      <dgm:prSet/>
      <dgm:spPr/>
      <dgm:t>
        <a:bodyPr/>
        <a:lstStyle/>
        <a:p>
          <a:endParaRPr lang="en-US"/>
        </a:p>
      </dgm:t>
    </dgm:pt>
    <dgm:pt modelId="{CE42D5F2-15A2-BB44-B189-A269780D33DE}" type="sibTrans" cxnId="{FFF6756C-23B6-F340-BF58-774C02D317BB}">
      <dgm:prSet/>
      <dgm:spPr/>
      <dgm:t>
        <a:bodyPr/>
        <a:lstStyle/>
        <a:p>
          <a:endParaRPr lang="en-US"/>
        </a:p>
      </dgm:t>
    </dgm:pt>
    <dgm:pt modelId="{AA73CCA6-DFEA-D246-B13D-839BA0270C4B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Lessons Learnt </a:t>
          </a:r>
        </a:p>
      </dgm:t>
    </dgm:pt>
    <dgm:pt modelId="{91D297DE-1A1E-7F4D-B9F6-8A50C84E7E9D}" type="parTrans" cxnId="{DE720922-B503-A349-9630-E889D15C4A47}">
      <dgm:prSet/>
      <dgm:spPr/>
      <dgm:t>
        <a:bodyPr/>
        <a:lstStyle/>
        <a:p>
          <a:endParaRPr lang="en-US"/>
        </a:p>
      </dgm:t>
    </dgm:pt>
    <dgm:pt modelId="{4852ADC2-30DD-B743-8208-842ABC4A75D5}" type="sibTrans" cxnId="{DE720922-B503-A349-9630-E889D15C4A47}">
      <dgm:prSet/>
      <dgm:spPr/>
      <dgm:t>
        <a:bodyPr/>
        <a:lstStyle/>
        <a:p>
          <a:endParaRPr lang="en-US"/>
        </a:p>
      </dgm:t>
    </dgm:pt>
    <dgm:pt modelId="{ED7DE5FA-9981-FF48-BCE7-0C9D59A44965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Results </a:t>
          </a:r>
        </a:p>
      </dgm:t>
    </dgm:pt>
    <dgm:pt modelId="{6BEAC2D7-ABF3-1349-A38A-D6472249A686}" type="parTrans" cxnId="{16D0C931-A335-0A49-8BA6-4FDCB183701F}">
      <dgm:prSet/>
      <dgm:spPr/>
      <dgm:t>
        <a:bodyPr/>
        <a:lstStyle/>
        <a:p>
          <a:endParaRPr lang="en-US"/>
        </a:p>
      </dgm:t>
    </dgm:pt>
    <dgm:pt modelId="{8E20D684-B067-E044-ABA1-1CC6079BEAB8}" type="sibTrans" cxnId="{16D0C931-A335-0A49-8BA6-4FDCB183701F}">
      <dgm:prSet/>
      <dgm:spPr/>
      <dgm:t>
        <a:bodyPr/>
        <a:lstStyle/>
        <a:p>
          <a:endParaRPr lang="en-US"/>
        </a:p>
      </dgm:t>
    </dgm:pt>
    <dgm:pt modelId="{1A47688F-5926-43C0-B0C8-1BFEA2C2DE79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Challenges/Recommendations </a:t>
          </a:r>
        </a:p>
      </dgm:t>
    </dgm:pt>
    <dgm:pt modelId="{135D753E-566D-4FE0-859C-53FE0D78B2B1}" type="parTrans" cxnId="{AF6FE42E-4C36-48E7-A511-04702965DC09}">
      <dgm:prSet/>
      <dgm:spPr/>
      <dgm:t>
        <a:bodyPr/>
        <a:lstStyle/>
        <a:p>
          <a:endParaRPr lang="en-US"/>
        </a:p>
      </dgm:t>
    </dgm:pt>
    <dgm:pt modelId="{7F58899E-E1C2-4A1F-9311-1B40BD96CFDC}" type="sibTrans" cxnId="{AF6FE42E-4C36-48E7-A511-04702965DC09}">
      <dgm:prSet/>
      <dgm:spPr/>
      <dgm:t>
        <a:bodyPr/>
        <a:lstStyle/>
        <a:p>
          <a:endParaRPr lang="en-US"/>
        </a:p>
      </dgm:t>
    </dgm:pt>
    <dgm:pt modelId="{29CF6D1E-8666-A34E-B754-54C9D79C1730}" type="pres">
      <dgm:prSet presAssocID="{E8E8B22E-4083-7448-BB28-9D5D3689D45F}" presName="linear" presStyleCnt="0">
        <dgm:presLayoutVars>
          <dgm:animLvl val="lvl"/>
          <dgm:resizeHandles val="exact"/>
        </dgm:presLayoutVars>
      </dgm:prSet>
      <dgm:spPr/>
    </dgm:pt>
    <dgm:pt modelId="{FAF723F8-0522-3147-A944-3F5042E96572}" type="pres">
      <dgm:prSet presAssocID="{3EF3232F-F044-7F45-8DAF-823E8880915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4F289A-7E6A-834B-91C6-2939B4ABFED8}" type="pres">
      <dgm:prSet presAssocID="{9C3462B1-0809-8C40-A463-98E02010A33A}" presName="spacer" presStyleCnt="0"/>
      <dgm:spPr/>
    </dgm:pt>
    <dgm:pt modelId="{FDA98FAF-956D-B847-8E91-5533A96FB842}" type="pres">
      <dgm:prSet presAssocID="{5F23DEFF-228F-9C46-8CD5-6127065045B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5190977-7C2A-8B4C-B7B2-347EA005F5E8}" type="pres">
      <dgm:prSet presAssocID="{AC4445A2-E292-9B42-AA52-57F6E511983D}" presName="spacer" presStyleCnt="0"/>
      <dgm:spPr/>
    </dgm:pt>
    <dgm:pt modelId="{AC969002-7EB3-654C-B1E5-D4422B9CBA19}" type="pres">
      <dgm:prSet presAssocID="{1B72BD1B-24D4-B842-A867-A73F45EA4DA0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35771A1-6162-1E44-8A24-91A0C0E22605}" type="pres">
      <dgm:prSet presAssocID="{CE42D5F2-15A2-BB44-B189-A269780D33DE}" presName="spacer" presStyleCnt="0"/>
      <dgm:spPr/>
    </dgm:pt>
    <dgm:pt modelId="{98B61F26-71FE-5F48-993A-7F465ABCBFF9}" type="pres">
      <dgm:prSet presAssocID="{ED7DE5FA-9981-FF48-BCE7-0C9D59A4496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189282E-3173-4245-B020-18AAB0093B27}" type="pres">
      <dgm:prSet presAssocID="{8E20D684-B067-E044-ABA1-1CC6079BEAB8}" presName="spacer" presStyleCnt="0"/>
      <dgm:spPr/>
    </dgm:pt>
    <dgm:pt modelId="{AB0D391B-7B48-CC48-A6D5-8A59AD2CEAFF}" type="pres">
      <dgm:prSet presAssocID="{AA73CCA6-DFEA-D246-B13D-839BA0270C4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E3DF8C6-7D6C-4A8E-BB71-A2AF6595A931}" type="pres">
      <dgm:prSet presAssocID="{4852ADC2-30DD-B743-8208-842ABC4A75D5}" presName="spacer" presStyleCnt="0"/>
      <dgm:spPr/>
    </dgm:pt>
    <dgm:pt modelId="{4722A446-07E0-48DF-B84C-A3F9EED69A01}" type="pres">
      <dgm:prSet presAssocID="{1A47688F-5926-43C0-B0C8-1BFEA2C2DE7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0F90E19-1D40-0649-8D07-CBF3D97022CD}" type="presOf" srcId="{1B72BD1B-24D4-B842-A867-A73F45EA4DA0}" destId="{AC969002-7EB3-654C-B1E5-D4422B9CBA19}" srcOrd="0" destOrd="0" presId="urn:microsoft.com/office/officeart/2005/8/layout/vList2"/>
    <dgm:cxn modelId="{DE720922-B503-A349-9630-E889D15C4A47}" srcId="{E8E8B22E-4083-7448-BB28-9D5D3689D45F}" destId="{AA73CCA6-DFEA-D246-B13D-839BA0270C4B}" srcOrd="4" destOrd="0" parTransId="{91D297DE-1A1E-7F4D-B9F6-8A50C84E7E9D}" sibTransId="{4852ADC2-30DD-B743-8208-842ABC4A75D5}"/>
    <dgm:cxn modelId="{AF6FE42E-4C36-48E7-A511-04702965DC09}" srcId="{E8E8B22E-4083-7448-BB28-9D5D3689D45F}" destId="{1A47688F-5926-43C0-B0C8-1BFEA2C2DE79}" srcOrd="5" destOrd="0" parTransId="{135D753E-566D-4FE0-859C-53FE0D78B2B1}" sibTransId="{7F58899E-E1C2-4A1F-9311-1B40BD96CFDC}"/>
    <dgm:cxn modelId="{16D0C931-A335-0A49-8BA6-4FDCB183701F}" srcId="{E8E8B22E-4083-7448-BB28-9D5D3689D45F}" destId="{ED7DE5FA-9981-FF48-BCE7-0C9D59A44965}" srcOrd="3" destOrd="0" parTransId="{6BEAC2D7-ABF3-1349-A38A-D6472249A686}" sibTransId="{8E20D684-B067-E044-ABA1-1CC6079BEAB8}"/>
    <dgm:cxn modelId="{FFF6756C-23B6-F340-BF58-774C02D317BB}" srcId="{E8E8B22E-4083-7448-BB28-9D5D3689D45F}" destId="{1B72BD1B-24D4-B842-A867-A73F45EA4DA0}" srcOrd="2" destOrd="0" parTransId="{0FD1D697-00BF-FD46-8856-A238F6D52499}" sibTransId="{CE42D5F2-15A2-BB44-B189-A269780D33DE}"/>
    <dgm:cxn modelId="{3ED0C94C-DE8E-7247-917E-5A6DCB79BEF8}" type="presOf" srcId="{5F23DEFF-228F-9C46-8CD5-6127065045B1}" destId="{FDA98FAF-956D-B847-8E91-5533A96FB842}" srcOrd="0" destOrd="0" presId="urn:microsoft.com/office/officeart/2005/8/layout/vList2"/>
    <dgm:cxn modelId="{7B2FC26D-CB35-BE45-AB1C-83211607571C}" type="presOf" srcId="{ED7DE5FA-9981-FF48-BCE7-0C9D59A44965}" destId="{98B61F26-71FE-5F48-993A-7F465ABCBFF9}" srcOrd="0" destOrd="0" presId="urn:microsoft.com/office/officeart/2005/8/layout/vList2"/>
    <dgm:cxn modelId="{D1F0664E-48A7-4303-B15D-CE4CB3AFF4B5}" type="presOf" srcId="{1A47688F-5926-43C0-B0C8-1BFEA2C2DE79}" destId="{4722A446-07E0-48DF-B84C-A3F9EED69A01}" srcOrd="0" destOrd="0" presId="urn:microsoft.com/office/officeart/2005/8/layout/vList2"/>
    <dgm:cxn modelId="{06A5B36E-C3CD-7145-AA5E-4756FC292929}" srcId="{E8E8B22E-4083-7448-BB28-9D5D3689D45F}" destId="{3EF3232F-F044-7F45-8DAF-823E88809156}" srcOrd="0" destOrd="0" parTransId="{A2D0E2FD-EA08-EA49-8D77-7AD6BED96BD3}" sibTransId="{9C3462B1-0809-8C40-A463-98E02010A33A}"/>
    <dgm:cxn modelId="{B1E8EF50-12DB-2647-96A5-E9A8A2BF99E8}" type="presOf" srcId="{E8E8B22E-4083-7448-BB28-9D5D3689D45F}" destId="{29CF6D1E-8666-A34E-B754-54C9D79C1730}" srcOrd="0" destOrd="0" presId="urn:microsoft.com/office/officeart/2005/8/layout/vList2"/>
    <dgm:cxn modelId="{F604447E-B879-FE4F-9A4B-83496D0138DE}" type="presOf" srcId="{3EF3232F-F044-7F45-8DAF-823E88809156}" destId="{FAF723F8-0522-3147-A944-3F5042E96572}" srcOrd="0" destOrd="0" presId="urn:microsoft.com/office/officeart/2005/8/layout/vList2"/>
    <dgm:cxn modelId="{C62C1994-B0AA-F943-9B31-3B7BB43070F9}" srcId="{E8E8B22E-4083-7448-BB28-9D5D3689D45F}" destId="{5F23DEFF-228F-9C46-8CD5-6127065045B1}" srcOrd="1" destOrd="0" parTransId="{8E0A4203-642B-8049-9519-573986C4F5B5}" sibTransId="{AC4445A2-E292-9B42-AA52-57F6E511983D}"/>
    <dgm:cxn modelId="{9BBB64F4-B9A6-B94A-BB1E-BEA0001341FF}" type="presOf" srcId="{AA73CCA6-DFEA-D246-B13D-839BA0270C4B}" destId="{AB0D391B-7B48-CC48-A6D5-8A59AD2CEAFF}" srcOrd="0" destOrd="0" presId="urn:microsoft.com/office/officeart/2005/8/layout/vList2"/>
    <dgm:cxn modelId="{E24A4976-C33E-6247-B5B8-502D8EF74460}" type="presParOf" srcId="{29CF6D1E-8666-A34E-B754-54C9D79C1730}" destId="{FAF723F8-0522-3147-A944-3F5042E96572}" srcOrd="0" destOrd="0" presId="urn:microsoft.com/office/officeart/2005/8/layout/vList2"/>
    <dgm:cxn modelId="{E0B817B4-1D03-224D-B104-F51588502702}" type="presParOf" srcId="{29CF6D1E-8666-A34E-B754-54C9D79C1730}" destId="{744F289A-7E6A-834B-91C6-2939B4ABFED8}" srcOrd="1" destOrd="0" presId="urn:microsoft.com/office/officeart/2005/8/layout/vList2"/>
    <dgm:cxn modelId="{BF93C403-81AB-2F44-8225-ED84E597C5E0}" type="presParOf" srcId="{29CF6D1E-8666-A34E-B754-54C9D79C1730}" destId="{FDA98FAF-956D-B847-8E91-5533A96FB842}" srcOrd="2" destOrd="0" presId="urn:microsoft.com/office/officeart/2005/8/layout/vList2"/>
    <dgm:cxn modelId="{4741B37D-4CB2-1D43-9D8A-97E43E9A7692}" type="presParOf" srcId="{29CF6D1E-8666-A34E-B754-54C9D79C1730}" destId="{95190977-7C2A-8B4C-B7B2-347EA005F5E8}" srcOrd="3" destOrd="0" presId="urn:microsoft.com/office/officeart/2005/8/layout/vList2"/>
    <dgm:cxn modelId="{3AB28F7B-3659-E64E-95B8-EC500BACE611}" type="presParOf" srcId="{29CF6D1E-8666-A34E-B754-54C9D79C1730}" destId="{AC969002-7EB3-654C-B1E5-D4422B9CBA19}" srcOrd="4" destOrd="0" presId="urn:microsoft.com/office/officeart/2005/8/layout/vList2"/>
    <dgm:cxn modelId="{1149942F-4397-F44F-B14D-582AE97E46FB}" type="presParOf" srcId="{29CF6D1E-8666-A34E-B754-54C9D79C1730}" destId="{A35771A1-6162-1E44-8A24-91A0C0E22605}" srcOrd="5" destOrd="0" presId="urn:microsoft.com/office/officeart/2005/8/layout/vList2"/>
    <dgm:cxn modelId="{18C79144-79D4-F846-8563-D78A949CFE0F}" type="presParOf" srcId="{29CF6D1E-8666-A34E-B754-54C9D79C1730}" destId="{98B61F26-71FE-5F48-993A-7F465ABCBFF9}" srcOrd="6" destOrd="0" presId="urn:microsoft.com/office/officeart/2005/8/layout/vList2"/>
    <dgm:cxn modelId="{1765876C-1E8C-494A-A202-522AD9A4211E}" type="presParOf" srcId="{29CF6D1E-8666-A34E-B754-54C9D79C1730}" destId="{8189282E-3173-4245-B020-18AAB0093B27}" srcOrd="7" destOrd="0" presId="urn:microsoft.com/office/officeart/2005/8/layout/vList2"/>
    <dgm:cxn modelId="{536556B5-D30E-E74C-9FF4-70D9BDA2D21F}" type="presParOf" srcId="{29CF6D1E-8666-A34E-B754-54C9D79C1730}" destId="{AB0D391B-7B48-CC48-A6D5-8A59AD2CEAFF}" srcOrd="8" destOrd="0" presId="urn:microsoft.com/office/officeart/2005/8/layout/vList2"/>
    <dgm:cxn modelId="{33522F5D-C4DD-4D79-B381-4843DCA35DC9}" type="presParOf" srcId="{29CF6D1E-8666-A34E-B754-54C9D79C1730}" destId="{AE3DF8C6-7D6C-4A8E-BB71-A2AF6595A931}" srcOrd="9" destOrd="0" presId="urn:microsoft.com/office/officeart/2005/8/layout/vList2"/>
    <dgm:cxn modelId="{BCE8F0C1-B023-40F7-A08A-574972C9A562}" type="presParOf" srcId="{29CF6D1E-8666-A34E-B754-54C9D79C1730}" destId="{4722A446-07E0-48DF-B84C-A3F9EED69A0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AE8147-F542-48FD-AE0F-E1934F345FF2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61E210-2B97-47E0-BFD2-12686B3C6E54}">
      <dgm:prSet phldrT="[Texto]"/>
      <dgm:spPr/>
      <dgm:t>
        <a:bodyPr/>
        <a:lstStyle/>
        <a:p>
          <a:r>
            <a:rPr lang="en-US" noProof="0" dirty="0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</a:p>
      </dgm:t>
    </dgm:pt>
    <dgm:pt modelId="{110FE046-3672-4E8C-BE74-AE903B6E4AFE}" type="parTrans" cxnId="{3E8B98C5-4929-4928-8E11-FB99C6BF0227}">
      <dgm:prSet/>
      <dgm:spPr/>
      <dgm:t>
        <a:bodyPr/>
        <a:lstStyle/>
        <a:p>
          <a:endParaRPr lang="en-US" noProof="0" dirty="0"/>
        </a:p>
      </dgm:t>
    </dgm:pt>
    <dgm:pt modelId="{0E185D52-7B88-4E44-95A2-E565D3BE8804}" type="sibTrans" cxnId="{3E8B98C5-4929-4928-8E11-FB99C6BF0227}">
      <dgm:prSet/>
      <dgm:spPr/>
      <dgm:t>
        <a:bodyPr/>
        <a:lstStyle/>
        <a:p>
          <a:endParaRPr lang="en-US" noProof="0" dirty="0"/>
        </a:p>
      </dgm:t>
    </dgm:pt>
    <dgm:pt modelId="{73F513C5-C767-4FF7-BBF8-AF772B5FBDBB}">
      <dgm:prSet phldrT="[Texto]" custT="1"/>
      <dgm:spPr/>
      <dgm:t>
        <a:bodyPr/>
        <a:lstStyle/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Following coordination, field staff conduct site visits to assess conditions – space, privacy, demand, human resources available and trained </a:t>
          </a:r>
        </a:p>
      </dgm:t>
    </dgm:pt>
    <dgm:pt modelId="{E4ECCF71-8C45-442E-AFD0-21AAEEBF22BF}" type="parTrans" cxnId="{54A66BC6-711C-46F4-B2A6-7AF4ED28C59A}">
      <dgm:prSet/>
      <dgm:spPr/>
      <dgm:t>
        <a:bodyPr/>
        <a:lstStyle/>
        <a:p>
          <a:endParaRPr lang="en-US" noProof="0" dirty="0"/>
        </a:p>
      </dgm:t>
    </dgm:pt>
    <dgm:pt modelId="{039268A6-B34C-44E0-BA34-50BEB8731F48}" type="sibTrans" cxnId="{54A66BC6-711C-46F4-B2A6-7AF4ED28C59A}">
      <dgm:prSet/>
      <dgm:spPr/>
      <dgm:t>
        <a:bodyPr/>
        <a:lstStyle/>
        <a:p>
          <a:endParaRPr lang="en-US" noProof="0" dirty="0"/>
        </a:p>
      </dgm:t>
    </dgm:pt>
    <dgm:pt modelId="{4902614E-FB61-47F8-B6E7-28B564388137}">
      <dgm:prSet phldrT="[Texto]"/>
      <dgm:spPr/>
      <dgm:t>
        <a:bodyPr/>
        <a:lstStyle/>
        <a:p>
          <a:r>
            <a:rPr lang="en-US" noProof="0" dirty="0">
              <a:latin typeface="Arial" panose="020B0604020202020204" pitchFamily="34" charset="0"/>
              <a:cs typeface="Arial" panose="020B0604020202020204" pitchFamily="34" charset="0"/>
            </a:rPr>
            <a:t>Logistics </a:t>
          </a:r>
        </a:p>
      </dgm:t>
    </dgm:pt>
    <dgm:pt modelId="{8D42CA53-FE3E-4265-A164-DDFB352CCFF7}" type="parTrans" cxnId="{66FAD6C1-081E-4D1B-ACD6-89F417C5143D}">
      <dgm:prSet/>
      <dgm:spPr/>
      <dgm:t>
        <a:bodyPr/>
        <a:lstStyle/>
        <a:p>
          <a:endParaRPr lang="en-US" noProof="0" dirty="0"/>
        </a:p>
      </dgm:t>
    </dgm:pt>
    <dgm:pt modelId="{7148DD6E-1312-4564-B11F-BA016774C94C}" type="sibTrans" cxnId="{66FAD6C1-081E-4D1B-ACD6-89F417C5143D}">
      <dgm:prSet/>
      <dgm:spPr/>
      <dgm:t>
        <a:bodyPr/>
        <a:lstStyle/>
        <a:p>
          <a:endParaRPr lang="en-US" noProof="0" dirty="0"/>
        </a:p>
      </dgm:t>
    </dgm:pt>
    <dgm:pt modelId="{4CB9C6B7-B21C-4245-8F21-2A1C2E4079C5}">
      <dgm:prSet phldrT="[Texto]" custT="1"/>
      <dgm:spPr/>
      <dgm:t>
        <a:bodyPr/>
        <a:lstStyle/>
        <a:p>
          <a:pPr marL="114300"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Review and elaborate needs assessment </a:t>
          </a:r>
        </a:p>
      </dgm:t>
    </dgm:pt>
    <dgm:pt modelId="{0BEAFDFF-33C3-42EA-8112-F78C049DD350}" type="parTrans" cxnId="{1AA5D6DD-A7E1-4C9E-BBA8-6E1F054503A3}">
      <dgm:prSet/>
      <dgm:spPr/>
      <dgm:t>
        <a:bodyPr/>
        <a:lstStyle/>
        <a:p>
          <a:endParaRPr lang="en-US" noProof="0" dirty="0"/>
        </a:p>
      </dgm:t>
    </dgm:pt>
    <dgm:pt modelId="{C24840C5-DF70-4CBE-BFCC-973481C0C8D7}" type="sibTrans" cxnId="{1AA5D6DD-A7E1-4C9E-BBA8-6E1F054503A3}">
      <dgm:prSet/>
      <dgm:spPr/>
      <dgm:t>
        <a:bodyPr/>
        <a:lstStyle/>
        <a:p>
          <a:endParaRPr lang="en-US" noProof="0" dirty="0"/>
        </a:p>
      </dgm:t>
    </dgm:pt>
    <dgm:pt modelId="{664D9996-2108-46F4-A337-940E4783B5EF}">
      <dgm:prSet phldrT="[Texto]" custT="1"/>
      <dgm:spPr/>
      <dgm:t>
        <a:bodyPr/>
        <a:lstStyle/>
        <a:p>
          <a:pPr marL="114300"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Conduct minor improvements, as needed</a:t>
          </a:r>
        </a:p>
      </dgm:t>
    </dgm:pt>
    <dgm:pt modelId="{77800D88-0B5D-4F81-ABCE-2396D8707529}" type="parTrans" cxnId="{2C1ADCC0-AF92-4C38-BE82-261A993CEF2F}">
      <dgm:prSet/>
      <dgm:spPr/>
      <dgm:t>
        <a:bodyPr/>
        <a:lstStyle/>
        <a:p>
          <a:endParaRPr lang="en-US" noProof="0" dirty="0"/>
        </a:p>
      </dgm:t>
    </dgm:pt>
    <dgm:pt modelId="{8A85ED1C-7580-4669-BF1E-4F81EE7874CA}" type="sibTrans" cxnId="{2C1ADCC0-AF92-4C38-BE82-261A993CEF2F}">
      <dgm:prSet/>
      <dgm:spPr/>
      <dgm:t>
        <a:bodyPr/>
        <a:lstStyle/>
        <a:p>
          <a:endParaRPr lang="en-US" noProof="0" dirty="0"/>
        </a:p>
      </dgm:t>
    </dgm:pt>
    <dgm:pt modelId="{04ADE3EC-BDDA-426B-AC4B-B10311991C2B}">
      <dgm:prSet phldrT="[Texto]"/>
      <dgm:spPr/>
      <dgm:t>
        <a:bodyPr/>
        <a:lstStyle/>
        <a:p>
          <a:r>
            <a:rPr lang="en-US" noProof="0" dirty="0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</a:p>
      </dgm:t>
    </dgm:pt>
    <dgm:pt modelId="{2FCB2C5D-17B8-44A5-A106-B057084D698B}" type="parTrans" cxnId="{52DEAB60-BDA0-4A98-8C0A-DB6A7D9D56AD}">
      <dgm:prSet/>
      <dgm:spPr/>
      <dgm:t>
        <a:bodyPr/>
        <a:lstStyle/>
        <a:p>
          <a:endParaRPr lang="en-US" noProof="0" dirty="0"/>
        </a:p>
      </dgm:t>
    </dgm:pt>
    <dgm:pt modelId="{C945BB0A-4178-4B98-A731-9EEE1799484C}" type="sibTrans" cxnId="{52DEAB60-BDA0-4A98-8C0A-DB6A7D9D56AD}">
      <dgm:prSet/>
      <dgm:spPr/>
      <dgm:t>
        <a:bodyPr/>
        <a:lstStyle/>
        <a:p>
          <a:endParaRPr lang="en-US" noProof="0" dirty="0"/>
        </a:p>
      </dgm:t>
    </dgm:pt>
    <dgm:pt modelId="{1C3CC686-EFA8-43B7-B3A1-5D1969EBE15C}">
      <dgm:prSet phldrT="[Texto]" custT="1"/>
      <dgm:spPr/>
      <dgm:t>
        <a:bodyPr/>
        <a:lstStyle/>
        <a:p>
          <a:pPr marL="114300">
            <a:lnSpc>
              <a:spcPct val="100000"/>
            </a:lnSpc>
            <a:buNone/>
          </a:pPr>
          <a:r>
            <a:rPr lang="en-US" sz="1900" noProof="0" dirty="0">
              <a:latin typeface="Arial" panose="020B0604020202020204" pitchFamily="34" charset="0"/>
              <a:cs typeface="Arial" panose="020B0604020202020204" pitchFamily="34" charset="0"/>
            </a:rPr>
            <a:t>Selection of appropriate model: mobile units, fixed sites, temporary sites</a:t>
          </a:r>
        </a:p>
        <a:p>
          <a:pPr marL="114300">
            <a:lnSpc>
              <a:spcPct val="100000"/>
            </a:lnSpc>
            <a:buFont typeface="Wingdings" panose="05000000000000000000" pitchFamily="2" charset="2"/>
            <a:buChar char="ü"/>
          </a:pPr>
          <a:r>
            <a:rPr lang="en-US" sz="1900" noProof="0" dirty="0">
              <a:latin typeface="Arial" panose="020B0604020202020204" pitchFamily="34" charset="0"/>
              <a:cs typeface="Arial" panose="020B0604020202020204" pitchFamily="34" charset="0"/>
            </a:rPr>
            <a:t>Data flow, training of staff and teams</a:t>
          </a:r>
        </a:p>
        <a:p>
          <a:pPr marL="114300">
            <a:lnSpc>
              <a:spcPct val="100000"/>
            </a:lnSpc>
            <a:buFont typeface="Wingdings" panose="05000000000000000000" pitchFamily="2" charset="2"/>
            <a:buChar char="ü"/>
          </a:pPr>
          <a:r>
            <a:rPr lang="en-US" sz="1900" noProof="0" dirty="0">
              <a:latin typeface="Arial" panose="020B0604020202020204" pitchFamily="34" charset="0"/>
              <a:cs typeface="Arial" panose="020B0604020202020204" pitchFamily="34" charset="0"/>
            </a:rPr>
            <a:t>Implementation of service delivery package</a:t>
          </a:r>
        </a:p>
      </dgm:t>
    </dgm:pt>
    <dgm:pt modelId="{E866CDD9-1F2E-465C-83C6-00AB1C11C6DE}" type="parTrans" cxnId="{7DFF7846-E33E-476C-A300-4D76335380FE}">
      <dgm:prSet/>
      <dgm:spPr/>
      <dgm:t>
        <a:bodyPr/>
        <a:lstStyle/>
        <a:p>
          <a:endParaRPr lang="en-US" noProof="0" dirty="0"/>
        </a:p>
      </dgm:t>
    </dgm:pt>
    <dgm:pt modelId="{6E5A00C1-23C4-4FC7-9C4B-E93A349B004F}" type="sibTrans" cxnId="{7DFF7846-E33E-476C-A300-4D76335380FE}">
      <dgm:prSet/>
      <dgm:spPr/>
      <dgm:t>
        <a:bodyPr/>
        <a:lstStyle/>
        <a:p>
          <a:endParaRPr lang="en-US" noProof="0" dirty="0"/>
        </a:p>
      </dgm:t>
    </dgm:pt>
    <dgm:pt modelId="{91CFB3C9-DE55-4934-AFC1-F1B567738EB8}">
      <dgm:prSet phldrT="[Texto]" custT="1"/>
      <dgm:spPr/>
      <dgm:t>
        <a:bodyPr/>
        <a:lstStyle/>
        <a:p>
          <a:pPr marL="114300"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Allocate materials, consumables and equipment</a:t>
          </a:r>
        </a:p>
        <a:p>
          <a:pPr marL="114300" lvl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Training of staff</a:t>
          </a:r>
        </a:p>
      </dgm:t>
    </dgm:pt>
    <dgm:pt modelId="{F0BABD04-8D11-4D15-9832-B438AA0A38C7}" type="parTrans" cxnId="{8B9A6BEA-578B-43FA-A439-40F0610F3846}">
      <dgm:prSet/>
      <dgm:spPr/>
      <dgm:t>
        <a:bodyPr/>
        <a:lstStyle/>
        <a:p>
          <a:endParaRPr lang="en-US" noProof="0" dirty="0"/>
        </a:p>
      </dgm:t>
    </dgm:pt>
    <dgm:pt modelId="{16554A4B-EF54-40B9-9C77-A7A92CD0843D}" type="sibTrans" cxnId="{8B9A6BEA-578B-43FA-A439-40F0610F3846}">
      <dgm:prSet/>
      <dgm:spPr/>
      <dgm:t>
        <a:bodyPr/>
        <a:lstStyle/>
        <a:p>
          <a:endParaRPr lang="en-US" noProof="0" dirty="0"/>
        </a:p>
      </dgm:t>
    </dgm:pt>
    <dgm:pt modelId="{C57026A9-E37C-D244-B4C0-9984A39A17F8}" type="pres">
      <dgm:prSet presAssocID="{FCAE8147-F542-48FD-AE0F-E1934F345FF2}" presName="Name0" presStyleCnt="0">
        <dgm:presLayoutVars>
          <dgm:dir/>
          <dgm:animLvl val="lvl"/>
          <dgm:resizeHandles val="exact"/>
        </dgm:presLayoutVars>
      </dgm:prSet>
      <dgm:spPr/>
    </dgm:pt>
    <dgm:pt modelId="{302399FF-867F-F74C-AAB9-49D2939C523B}" type="pres">
      <dgm:prSet presAssocID="{04ADE3EC-BDDA-426B-AC4B-B10311991C2B}" presName="boxAndChildren" presStyleCnt="0"/>
      <dgm:spPr/>
    </dgm:pt>
    <dgm:pt modelId="{2833C3F1-22FF-9040-B4AF-67BDF15E68A6}" type="pres">
      <dgm:prSet presAssocID="{04ADE3EC-BDDA-426B-AC4B-B10311991C2B}" presName="parentTextBox" presStyleLbl="alignNode1" presStyleIdx="0" presStyleCnt="3" custLinFactNeighborX="409" custLinFactNeighborY="15683"/>
      <dgm:spPr/>
    </dgm:pt>
    <dgm:pt modelId="{575F989F-7C65-6F40-A33E-FC29863CF354}" type="pres">
      <dgm:prSet presAssocID="{04ADE3EC-BDDA-426B-AC4B-B10311991C2B}" presName="descendantBox" presStyleLbl="bgAccFollowNode1" presStyleIdx="0" presStyleCnt="3" custLinFactNeighborX="136" custLinFactNeighborY="1491"/>
      <dgm:spPr/>
    </dgm:pt>
    <dgm:pt modelId="{FD6F7F58-38A2-DF41-978B-D6C9AA5E15DC}" type="pres">
      <dgm:prSet presAssocID="{7148DD6E-1312-4564-B11F-BA016774C94C}" presName="sp" presStyleCnt="0"/>
      <dgm:spPr/>
    </dgm:pt>
    <dgm:pt modelId="{F4DBF3FA-FAE3-214B-9812-4E34C600755B}" type="pres">
      <dgm:prSet presAssocID="{4902614E-FB61-47F8-B6E7-28B564388137}" presName="arrowAndChildren" presStyleCnt="0"/>
      <dgm:spPr/>
    </dgm:pt>
    <dgm:pt modelId="{03F73882-3C0E-D546-8558-2704E70F7F85}" type="pres">
      <dgm:prSet presAssocID="{4902614E-FB61-47F8-B6E7-28B564388137}" presName="parentTextArrow" presStyleLbl="node1" presStyleIdx="0" presStyleCnt="0"/>
      <dgm:spPr/>
    </dgm:pt>
    <dgm:pt modelId="{13BE0747-D2EE-2442-B5BF-77B8B468B470}" type="pres">
      <dgm:prSet presAssocID="{4902614E-FB61-47F8-B6E7-28B564388137}" presName="arrow" presStyleLbl="alignNode1" presStyleIdx="1" presStyleCnt="3" custScaleY="124704"/>
      <dgm:spPr/>
    </dgm:pt>
    <dgm:pt modelId="{088EF5ED-F231-FD42-87DF-18566261E0FB}" type="pres">
      <dgm:prSet presAssocID="{4902614E-FB61-47F8-B6E7-28B564388137}" presName="descendantArrow" presStyleLbl="bgAccFollowNode1" presStyleIdx="1" presStyleCnt="3" custScaleY="125190" custLinFactNeighborX="-230" custLinFactNeighborY="-8742"/>
      <dgm:spPr/>
    </dgm:pt>
    <dgm:pt modelId="{731DC266-9C8B-024A-987D-61A23C986347}" type="pres">
      <dgm:prSet presAssocID="{0E185D52-7B88-4E44-95A2-E565D3BE8804}" presName="sp" presStyleCnt="0"/>
      <dgm:spPr/>
    </dgm:pt>
    <dgm:pt modelId="{F9E0F273-9FB1-5A41-B71A-8937FA690838}" type="pres">
      <dgm:prSet presAssocID="{4261E210-2B97-47E0-BFD2-12686B3C6E54}" presName="arrowAndChildren" presStyleCnt="0"/>
      <dgm:spPr/>
    </dgm:pt>
    <dgm:pt modelId="{A59EA908-8993-2146-BABD-86548AB0A2A3}" type="pres">
      <dgm:prSet presAssocID="{4261E210-2B97-47E0-BFD2-12686B3C6E54}" presName="parentTextArrow" presStyleLbl="node1" presStyleIdx="0" presStyleCnt="0"/>
      <dgm:spPr/>
    </dgm:pt>
    <dgm:pt modelId="{EE57F1FF-60F1-0A41-8CB3-2C14D6655091}" type="pres">
      <dgm:prSet presAssocID="{4261E210-2B97-47E0-BFD2-12686B3C6E54}" presName="arrow" presStyleLbl="alignNode1" presStyleIdx="2" presStyleCnt="3"/>
      <dgm:spPr/>
    </dgm:pt>
    <dgm:pt modelId="{64A9344D-430A-7841-99B9-98E97E0B2080}" type="pres">
      <dgm:prSet presAssocID="{4261E210-2B97-47E0-BFD2-12686B3C6E54}" presName="descendantArrow" presStyleLbl="bgAccFollowNode1" presStyleIdx="2" presStyleCnt="3" custLinFactNeighborY="-1119"/>
      <dgm:spPr/>
    </dgm:pt>
  </dgm:ptLst>
  <dgm:cxnLst>
    <dgm:cxn modelId="{F6D46105-7D0D-E549-B77E-5149A0F8AAEF}" type="presOf" srcId="{4CB9C6B7-B21C-4245-8F21-2A1C2E4079C5}" destId="{088EF5ED-F231-FD42-87DF-18566261E0FB}" srcOrd="0" destOrd="0" presId="urn:microsoft.com/office/officeart/2016/7/layout/VerticalDownArrowProcess"/>
    <dgm:cxn modelId="{52DEAB60-BDA0-4A98-8C0A-DB6A7D9D56AD}" srcId="{FCAE8147-F542-48FD-AE0F-E1934F345FF2}" destId="{04ADE3EC-BDDA-426B-AC4B-B10311991C2B}" srcOrd="2" destOrd="0" parTransId="{2FCB2C5D-17B8-44A5-A106-B057084D698B}" sibTransId="{C945BB0A-4178-4B98-A731-9EEE1799484C}"/>
    <dgm:cxn modelId="{B0E84763-DA79-0146-9592-00ED489535D1}" type="presOf" srcId="{4902614E-FB61-47F8-B6E7-28B564388137}" destId="{03F73882-3C0E-D546-8558-2704E70F7F85}" srcOrd="0" destOrd="0" presId="urn:microsoft.com/office/officeart/2016/7/layout/VerticalDownArrowProcess"/>
    <dgm:cxn modelId="{FB631245-E6A6-5049-93E4-0AF782619305}" type="presOf" srcId="{664D9996-2108-46F4-A337-940E4783B5EF}" destId="{088EF5ED-F231-FD42-87DF-18566261E0FB}" srcOrd="0" destOrd="1" presId="urn:microsoft.com/office/officeart/2016/7/layout/VerticalDownArrowProcess"/>
    <dgm:cxn modelId="{E15B7E45-FEDA-4C43-994E-E9049A6A627F}" type="presOf" srcId="{1C3CC686-EFA8-43B7-B3A1-5D1969EBE15C}" destId="{575F989F-7C65-6F40-A33E-FC29863CF354}" srcOrd="0" destOrd="0" presId="urn:microsoft.com/office/officeart/2016/7/layout/VerticalDownArrowProcess"/>
    <dgm:cxn modelId="{26F29665-A6AB-264E-95C6-65F2F3FD9F05}" type="presOf" srcId="{4261E210-2B97-47E0-BFD2-12686B3C6E54}" destId="{A59EA908-8993-2146-BABD-86548AB0A2A3}" srcOrd="0" destOrd="0" presId="urn:microsoft.com/office/officeart/2016/7/layout/VerticalDownArrowProcess"/>
    <dgm:cxn modelId="{7DFF7846-E33E-476C-A300-4D76335380FE}" srcId="{04ADE3EC-BDDA-426B-AC4B-B10311991C2B}" destId="{1C3CC686-EFA8-43B7-B3A1-5D1969EBE15C}" srcOrd="0" destOrd="0" parTransId="{E866CDD9-1F2E-465C-83C6-00AB1C11C6DE}" sibTransId="{6E5A00C1-23C4-4FC7-9C4B-E93A349B004F}"/>
    <dgm:cxn modelId="{18FF5EB6-A51D-D848-A278-207D8B166E44}" type="presOf" srcId="{4902614E-FB61-47F8-B6E7-28B564388137}" destId="{13BE0747-D2EE-2442-B5BF-77B8B468B470}" srcOrd="1" destOrd="0" presId="urn:microsoft.com/office/officeart/2016/7/layout/VerticalDownArrowProcess"/>
    <dgm:cxn modelId="{2C1ADCC0-AF92-4C38-BE82-261A993CEF2F}" srcId="{4902614E-FB61-47F8-B6E7-28B564388137}" destId="{664D9996-2108-46F4-A337-940E4783B5EF}" srcOrd="1" destOrd="0" parTransId="{77800D88-0B5D-4F81-ABCE-2396D8707529}" sibTransId="{8A85ED1C-7580-4669-BF1E-4F81EE7874CA}"/>
    <dgm:cxn modelId="{66FAD6C1-081E-4D1B-ACD6-89F417C5143D}" srcId="{FCAE8147-F542-48FD-AE0F-E1934F345FF2}" destId="{4902614E-FB61-47F8-B6E7-28B564388137}" srcOrd="1" destOrd="0" parTransId="{8D42CA53-FE3E-4265-A164-DDFB352CCFF7}" sibTransId="{7148DD6E-1312-4564-B11F-BA016774C94C}"/>
    <dgm:cxn modelId="{3E8B98C5-4929-4928-8E11-FB99C6BF0227}" srcId="{FCAE8147-F542-48FD-AE0F-E1934F345FF2}" destId="{4261E210-2B97-47E0-BFD2-12686B3C6E54}" srcOrd="0" destOrd="0" parTransId="{110FE046-3672-4E8C-BE74-AE903B6E4AFE}" sibTransId="{0E185D52-7B88-4E44-95A2-E565D3BE8804}"/>
    <dgm:cxn modelId="{54A66BC6-711C-46F4-B2A6-7AF4ED28C59A}" srcId="{4261E210-2B97-47E0-BFD2-12686B3C6E54}" destId="{73F513C5-C767-4FF7-BBF8-AF772B5FBDBB}" srcOrd="0" destOrd="0" parTransId="{E4ECCF71-8C45-442E-AFD0-21AAEEBF22BF}" sibTransId="{039268A6-B34C-44E0-BA34-50BEB8731F48}"/>
    <dgm:cxn modelId="{97E678D0-F3E3-A440-9AE5-8DD6E294CB6B}" type="presOf" srcId="{04ADE3EC-BDDA-426B-AC4B-B10311991C2B}" destId="{2833C3F1-22FF-9040-B4AF-67BDF15E68A6}" srcOrd="0" destOrd="0" presId="urn:microsoft.com/office/officeart/2016/7/layout/VerticalDownArrowProcess"/>
    <dgm:cxn modelId="{8482FED9-B00E-0247-9ED9-C03F9D9AC769}" type="presOf" srcId="{91CFB3C9-DE55-4934-AFC1-F1B567738EB8}" destId="{088EF5ED-F231-FD42-87DF-18566261E0FB}" srcOrd="0" destOrd="2" presId="urn:microsoft.com/office/officeart/2016/7/layout/VerticalDownArrowProcess"/>
    <dgm:cxn modelId="{1AA5D6DD-A7E1-4C9E-BBA8-6E1F054503A3}" srcId="{4902614E-FB61-47F8-B6E7-28B564388137}" destId="{4CB9C6B7-B21C-4245-8F21-2A1C2E4079C5}" srcOrd="0" destOrd="0" parTransId="{0BEAFDFF-33C3-42EA-8112-F78C049DD350}" sibTransId="{C24840C5-DF70-4CBE-BFCC-973481C0C8D7}"/>
    <dgm:cxn modelId="{F916AAE3-000F-584C-95F8-91D85C890B8D}" type="presOf" srcId="{FCAE8147-F542-48FD-AE0F-E1934F345FF2}" destId="{C57026A9-E37C-D244-B4C0-9984A39A17F8}" srcOrd="0" destOrd="0" presId="urn:microsoft.com/office/officeart/2016/7/layout/VerticalDownArrowProcess"/>
    <dgm:cxn modelId="{1924BBE7-25DF-C845-90CE-5BA86A7BF8D7}" type="presOf" srcId="{73F513C5-C767-4FF7-BBF8-AF772B5FBDBB}" destId="{64A9344D-430A-7841-99B9-98E97E0B2080}" srcOrd="0" destOrd="0" presId="urn:microsoft.com/office/officeart/2016/7/layout/VerticalDownArrowProcess"/>
    <dgm:cxn modelId="{8B9A6BEA-578B-43FA-A439-40F0610F3846}" srcId="{4902614E-FB61-47F8-B6E7-28B564388137}" destId="{91CFB3C9-DE55-4934-AFC1-F1B567738EB8}" srcOrd="2" destOrd="0" parTransId="{F0BABD04-8D11-4D15-9832-B438AA0A38C7}" sibTransId="{16554A4B-EF54-40B9-9C77-A7A92CD0843D}"/>
    <dgm:cxn modelId="{E4F686FE-3AC9-D940-B0CD-53C1F87EB3DC}" type="presOf" srcId="{4261E210-2B97-47E0-BFD2-12686B3C6E54}" destId="{EE57F1FF-60F1-0A41-8CB3-2C14D6655091}" srcOrd="1" destOrd="0" presId="urn:microsoft.com/office/officeart/2016/7/layout/VerticalDownArrowProcess"/>
    <dgm:cxn modelId="{2DFB7C0C-CDA6-844F-B8C1-E5BCDD56A18E}" type="presParOf" srcId="{C57026A9-E37C-D244-B4C0-9984A39A17F8}" destId="{302399FF-867F-F74C-AAB9-49D2939C523B}" srcOrd="0" destOrd="0" presId="urn:microsoft.com/office/officeart/2016/7/layout/VerticalDownArrowProcess"/>
    <dgm:cxn modelId="{5658A7FB-EEC2-D241-8F29-C8BAF95B77E7}" type="presParOf" srcId="{302399FF-867F-F74C-AAB9-49D2939C523B}" destId="{2833C3F1-22FF-9040-B4AF-67BDF15E68A6}" srcOrd="0" destOrd="0" presId="urn:microsoft.com/office/officeart/2016/7/layout/VerticalDownArrowProcess"/>
    <dgm:cxn modelId="{B13416E0-3F33-0F40-B216-1B0D3FB09A2F}" type="presParOf" srcId="{302399FF-867F-F74C-AAB9-49D2939C523B}" destId="{575F989F-7C65-6F40-A33E-FC29863CF354}" srcOrd="1" destOrd="0" presId="urn:microsoft.com/office/officeart/2016/7/layout/VerticalDownArrowProcess"/>
    <dgm:cxn modelId="{2161B12D-BDE8-4747-A5AA-1E1F70D9D9F6}" type="presParOf" srcId="{C57026A9-E37C-D244-B4C0-9984A39A17F8}" destId="{FD6F7F58-38A2-DF41-978B-D6C9AA5E15DC}" srcOrd="1" destOrd="0" presId="urn:microsoft.com/office/officeart/2016/7/layout/VerticalDownArrowProcess"/>
    <dgm:cxn modelId="{2B60DFE9-12A5-8341-B9FD-F95CCEEE826A}" type="presParOf" srcId="{C57026A9-E37C-D244-B4C0-9984A39A17F8}" destId="{F4DBF3FA-FAE3-214B-9812-4E34C600755B}" srcOrd="2" destOrd="0" presId="urn:microsoft.com/office/officeart/2016/7/layout/VerticalDownArrowProcess"/>
    <dgm:cxn modelId="{D1FF5D87-E915-7D44-8359-B7C53AEB4F0F}" type="presParOf" srcId="{F4DBF3FA-FAE3-214B-9812-4E34C600755B}" destId="{03F73882-3C0E-D546-8558-2704E70F7F85}" srcOrd="0" destOrd="0" presId="urn:microsoft.com/office/officeart/2016/7/layout/VerticalDownArrowProcess"/>
    <dgm:cxn modelId="{FD8267DE-0207-C04E-8D70-11F1C535A9F2}" type="presParOf" srcId="{F4DBF3FA-FAE3-214B-9812-4E34C600755B}" destId="{13BE0747-D2EE-2442-B5BF-77B8B468B470}" srcOrd="1" destOrd="0" presId="urn:microsoft.com/office/officeart/2016/7/layout/VerticalDownArrowProcess"/>
    <dgm:cxn modelId="{36159599-EAAC-A649-B2B1-23376E007441}" type="presParOf" srcId="{F4DBF3FA-FAE3-214B-9812-4E34C600755B}" destId="{088EF5ED-F231-FD42-87DF-18566261E0FB}" srcOrd="2" destOrd="0" presId="urn:microsoft.com/office/officeart/2016/7/layout/VerticalDownArrowProcess"/>
    <dgm:cxn modelId="{94D2FB02-FA17-8647-ABE5-FF53623D6888}" type="presParOf" srcId="{C57026A9-E37C-D244-B4C0-9984A39A17F8}" destId="{731DC266-9C8B-024A-987D-61A23C986347}" srcOrd="3" destOrd="0" presId="urn:microsoft.com/office/officeart/2016/7/layout/VerticalDownArrowProcess"/>
    <dgm:cxn modelId="{B2880DCA-CBF1-DB44-92D4-906DC689BD19}" type="presParOf" srcId="{C57026A9-E37C-D244-B4C0-9984A39A17F8}" destId="{F9E0F273-9FB1-5A41-B71A-8937FA690838}" srcOrd="4" destOrd="0" presId="urn:microsoft.com/office/officeart/2016/7/layout/VerticalDownArrowProcess"/>
    <dgm:cxn modelId="{8ACE9478-5A2D-2D4C-83CE-68C7666226D3}" type="presParOf" srcId="{F9E0F273-9FB1-5A41-B71A-8937FA690838}" destId="{A59EA908-8993-2146-BABD-86548AB0A2A3}" srcOrd="0" destOrd="0" presId="urn:microsoft.com/office/officeart/2016/7/layout/VerticalDownArrowProcess"/>
    <dgm:cxn modelId="{62904A65-0896-714B-B576-92476257A168}" type="presParOf" srcId="{F9E0F273-9FB1-5A41-B71A-8937FA690838}" destId="{EE57F1FF-60F1-0A41-8CB3-2C14D6655091}" srcOrd="1" destOrd="0" presId="urn:microsoft.com/office/officeart/2016/7/layout/VerticalDownArrowProcess"/>
    <dgm:cxn modelId="{BEE988BF-4514-C244-AE5C-F94FF2BEDAF2}" type="presParOf" srcId="{F9E0F273-9FB1-5A41-B71A-8937FA690838}" destId="{64A9344D-430A-7841-99B9-98E97E0B2080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723F8-0522-3147-A944-3F5042E96572}">
      <dsp:nvSpPr>
        <dsp:cNvPr id="0" name=""/>
        <dsp:cNvSpPr/>
      </dsp:nvSpPr>
      <dsp:spPr>
        <a:xfrm>
          <a:off x="0" y="64206"/>
          <a:ext cx="6552539" cy="74353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Background </a:t>
          </a:r>
        </a:p>
      </dsp:txBody>
      <dsp:txXfrm>
        <a:off x="36296" y="100502"/>
        <a:ext cx="6479947" cy="670943"/>
      </dsp:txXfrm>
    </dsp:sp>
    <dsp:sp modelId="{FDA98FAF-956D-B847-8E91-5533A96FB842}">
      <dsp:nvSpPr>
        <dsp:cNvPr id="0" name=""/>
        <dsp:cNvSpPr/>
      </dsp:nvSpPr>
      <dsp:spPr>
        <a:xfrm>
          <a:off x="0" y="897021"/>
          <a:ext cx="6552539" cy="7435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Zambia Correctional Services Site </a:t>
          </a:r>
        </a:p>
      </dsp:txBody>
      <dsp:txXfrm>
        <a:off x="36296" y="933317"/>
        <a:ext cx="6479947" cy="670943"/>
      </dsp:txXfrm>
    </dsp:sp>
    <dsp:sp modelId="{AC969002-7EB3-654C-B1E5-D4422B9CBA19}">
      <dsp:nvSpPr>
        <dsp:cNvPr id="0" name=""/>
        <dsp:cNvSpPr/>
      </dsp:nvSpPr>
      <dsp:spPr>
        <a:xfrm>
          <a:off x="0" y="1729836"/>
          <a:ext cx="6552539" cy="743535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Activities Conducted </a:t>
          </a:r>
        </a:p>
      </dsp:txBody>
      <dsp:txXfrm>
        <a:off x="36296" y="1766132"/>
        <a:ext cx="6479947" cy="670943"/>
      </dsp:txXfrm>
    </dsp:sp>
    <dsp:sp modelId="{98B61F26-71FE-5F48-993A-7F465ABCBFF9}">
      <dsp:nvSpPr>
        <dsp:cNvPr id="0" name=""/>
        <dsp:cNvSpPr/>
      </dsp:nvSpPr>
      <dsp:spPr>
        <a:xfrm>
          <a:off x="0" y="2562651"/>
          <a:ext cx="6552539" cy="74353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Results </a:t>
          </a:r>
        </a:p>
      </dsp:txBody>
      <dsp:txXfrm>
        <a:off x="36296" y="2598947"/>
        <a:ext cx="6479947" cy="670943"/>
      </dsp:txXfrm>
    </dsp:sp>
    <dsp:sp modelId="{AB0D391B-7B48-CC48-A6D5-8A59AD2CEAFF}">
      <dsp:nvSpPr>
        <dsp:cNvPr id="0" name=""/>
        <dsp:cNvSpPr/>
      </dsp:nvSpPr>
      <dsp:spPr>
        <a:xfrm>
          <a:off x="0" y="3395467"/>
          <a:ext cx="6552539" cy="743535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Lessons Learnt </a:t>
          </a:r>
        </a:p>
      </dsp:txBody>
      <dsp:txXfrm>
        <a:off x="36296" y="3431763"/>
        <a:ext cx="6479947" cy="670943"/>
      </dsp:txXfrm>
    </dsp:sp>
    <dsp:sp modelId="{4722A446-07E0-48DF-B84C-A3F9EED69A01}">
      <dsp:nvSpPr>
        <dsp:cNvPr id="0" name=""/>
        <dsp:cNvSpPr/>
      </dsp:nvSpPr>
      <dsp:spPr>
        <a:xfrm>
          <a:off x="0" y="4228282"/>
          <a:ext cx="6552539" cy="743535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Challenges/Recommendations </a:t>
          </a:r>
        </a:p>
      </dsp:txBody>
      <dsp:txXfrm>
        <a:off x="36296" y="4264578"/>
        <a:ext cx="6479947" cy="670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3C3F1-22FF-9040-B4AF-67BDF15E68A6}">
      <dsp:nvSpPr>
        <dsp:cNvPr id="0" name=""/>
        <dsp:cNvSpPr/>
      </dsp:nvSpPr>
      <dsp:spPr>
        <a:xfrm>
          <a:off x="12466" y="4000991"/>
          <a:ext cx="3048000" cy="1167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4" tIns="213360" rIns="216774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 dirty="0">
              <a:latin typeface="Arial" panose="020B0604020202020204" pitchFamily="34" charset="0"/>
              <a:cs typeface="Arial" panose="020B0604020202020204" pitchFamily="34" charset="0"/>
            </a:rPr>
            <a:t>Implementation</a:t>
          </a:r>
        </a:p>
      </dsp:txBody>
      <dsp:txXfrm>
        <a:off x="12466" y="4000991"/>
        <a:ext cx="3048000" cy="1167113"/>
      </dsp:txXfrm>
    </dsp:sp>
    <dsp:sp modelId="{575F989F-7C65-6F40-A33E-FC29863CF354}">
      <dsp:nvSpPr>
        <dsp:cNvPr id="0" name=""/>
        <dsp:cNvSpPr/>
      </dsp:nvSpPr>
      <dsp:spPr>
        <a:xfrm>
          <a:off x="3047999" y="4000991"/>
          <a:ext cx="9144000" cy="11671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484" tIns="241300" rIns="185484" bIns="241300" numCol="1" spcCol="1270" anchor="ctr" anchorCtr="0">
          <a:noAutofit/>
        </a:bodyPr>
        <a:lstStyle/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0" dirty="0">
              <a:latin typeface="Arial" panose="020B0604020202020204" pitchFamily="34" charset="0"/>
              <a:cs typeface="Arial" panose="020B0604020202020204" pitchFamily="34" charset="0"/>
            </a:rPr>
            <a:t>Selection of appropriate model: mobile units, fixed sites, temporary sites</a:t>
          </a:r>
        </a:p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900" kern="1200" noProof="0" dirty="0">
              <a:latin typeface="Arial" panose="020B0604020202020204" pitchFamily="34" charset="0"/>
              <a:cs typeface="Arial" panose="020B0604020202020204" pitchFamily="34" charset="0"/>
            </a:rPr>
            <a:t>Data flow, training of staff and teams</a:t>
          </a:r>
        </a:p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900" kern="1200" noProof="0" dirty="0">
              <a:latin typeface="Arial" panose="020B0604020202020204" pitchFamily="34" charset="0"/>
              <a:cs typeface="Arial" panose="020B0604020202020204" pitchFamily="34" charset="0"/>
            </a:rPr>
            <a:t>Implementation of service delivery package</a:t>
          </a:r>
        </a:p>
      </dsp:txBody>
      <dsp:txXfrm>
        <a:off x="3047999" y="4000991"/>
        <a:ext cx="9144000" cy="1167113"/>
      </dsp:txXfrm>
    </dsp:sp>
    <dsp:sp modelId="{13BE0747-D2EE-2442-B5BF-77B8B468B470}">
      <dsp:nvSpPr>
        <dsp:cNvPr id="0" name=""/>
        <dsp:cNvSpPr/>
      </dsp:nvSpPr>
      <dsp:spPr>
        <a:xfrm rot="10800000">
          <a:off x="0" y="1778774"/>
          <a:ext cx="3048000" cy="223846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4" tIns="213360" rIns="216774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 dirty="0">
              <a:latin typeface="Arial" panose="020B0604020202020204" pitchFamily="34" charset="0"/>
              <a:cs typeface="Arial" panose="020B0604020202020204" pitchFamily="34" charset="0"/>
            </a:rPr>
            <a:t>Logistics </a:t>
          </a:r>
        </a:p>
      </dsp:txBody>
      <dsp:txXfrm rot="-10800000">
        <a:off x="0" y="1778774"/>
        <a:ext cx="3048000" cy="1455000"/>
      </dsp:txXfrm>
    </dsp:sp>
    <dsp:sp modelId="{088EF5ED-F231-FD42-87DF-18566261E0FB}">
      <dsp:nvSpPr>
        <dsp:cNvPr id="0" name=""/>
        <dsp:cNvSpPr/>
      </dsp:nvSpPr>
      <dsp:spPr>
        <a:xfrm>
          <a:off x="3026968" y="1751543"/>
          <a:ext cx="9144000" cy="14606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484" tIns="241300" rIns="185484" bIns="241300" numCol="1" spcCol="1270" anchor="ctr" anchorCtr="0">
          <a:noAutofit/>
        </a:bodyPr>
        <a:lstStyle/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Review and elaborate needs assessment </a:t>
          </a:r>
        </a:p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Conduct minor improvements, as needed</a:t>
          </a:r>
        </a:p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Allocate materials, consumables and equipment</a:t>
          </a:r>
        </a:p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Training of staff</a:t>
          </a:r>
        </a:p>
      </dsp:txBody>
      <dsp:txXfrm>
        <a:off x="3026968" y="1751543"/>
        <a:ext cx="9144000" cy="1460671"/>
      </dsp:txXfrm>
    </dsp:sp>
    <dsp:sp modelId="{EE57F1FF-60F1-0A41-8CB3-2C14D6655091}">
      <dsp:nvSpPr>
        <dsp:cNvPr id="0" name=""/>
        <dsp:cNvSpPr/>
      </dsp:nvSpPr>
      <dsp:spPr>
        <a:xfrm rot="10800000">
          <a:off x="0" y="1260"/>
          <a:ext cx="3048000" cy="1795020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774" tIns="213360" rIns="216774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noProof="0" dirty="0">
              <a:latin typeface="Arial" panose="020B0604020202020204" pitchFamily="34" charset="0"/>
              <a:cs typeface="Arial" panose="020B0604020202020204" pitchFamily="34" charset="0"/>
            </a:rPr>
            <a:t>Assessment</a:t>
          </a:r>
        </a:p>
      </dsp:txBody>
      <dsp:txXfrm rot="-10800000">
        <a:off x="0" y="1260"/>
        <a:ext cx="3048000" cy="1166763"/>
      </dsp:txXfrm>
    </dsp:sp>
    <dsp:sp modelId="{64A9344D-430A-7841-99B9-98E97E0B2080}">
      <dsp:nvSpPr>
        <dsp:cNvPr id="0" name=""/>
        <dsp:cNvSpPr/>
      </dsp:nvSpPr>
      <dsp:spPr>
        <a:xfrm>
          <a:off x="3047999" y="0"/>
          <a:ext cx="9144000" cy="116676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484" tIns="241300" rIns="185484" bIns="241300" numCol="1" spcCol="1270" anchor="ctr" anchorCtr="0">
          <a:noAutofit/>
        </a:bodyPr>
        <a:lstStyle/>
        <a:p>
          <a:pPr marL="11430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itchFamily="2" charset="2"/>
            <a:buNone/>
          </a:pPr>
          <a:r>
            <a:rPr lang="en-US" sz="1900" kern="1200" noProof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Following coordination, field staff conduct site visits to assess conditions – space, privacy, demand, human resources available and trained </a:t>
          </a:r>
        </a:p>
      </dsp:txBody>
      <dsp:txXfrm>
        <a:off x="3047999" y="0"/>
        <a:ext cx="9144000" cy="1166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0.30296</cdr:x>
      <cdr:y>0.25081</cdr:y>
    </cdr:from>
    <cdr:to>
      <cdr:x>0.45015</cdr:x>
      <cdr:y>0.46554</cdr:y>
    </cdr:to>
    <cdr:sp macro="" textlink="">
      <cdr:nvSpPr>
        <cdr:cNvPr id="2" name="Arrow: Right 1">
          <a:extLst xmlns:a="http://schemas.openxmlformats.org/drawingml/2006/main">
            <a:ext uri="{FF2B5EF4-FFF2-40B4-BE49-F238E27FC236}">
              <a16:creationId xmlns:a16="http://schemas.microsoft.com/office/drawing/2014/main" id="{97CD6128-F195-4B73-B37D-3FBBA2AAD840}"/>
            </a:ext>
          </a:extLst>
        </cdr:cNvPr>
        <cdr:cNvSpPr/>
      </cdr:nvSpPr>
      <cdr:spPr>
        <a:xfrm xmlns:a="http://schemas.openxmlformats.org/drawingml/2006/main">
          <a:off x="3604184" y="1228107"/>
          <a:ext cx="1750979" cy="105142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200" dirty="0">
              <a:solidFill>
                <a:schemeClr val="tx1"/>
              </a:solidFill>
            </a:rPr>
            <a:t>VL Coverage </a:t>
          </a:r>
        </a:p>
        <a:p xmlns:a="http://schemas.openxmlformats.org/drawingml/2006/main">
          <a:pPr algn="ctr"/>
          <a:r>
            <a:rPr lang="en-US" sz="1200" dirty="0">
              <a:solidFill>
                <a:schemeClr val="tx1"/>
              </a:solidFill>
            </a:rPr>
            <a:t>77%(1,104/1,435) </a:t>
          </a:r>
        </a:p>
      </cdr:txBody>
    </cdr:sp>
  </cdr:relSizeAnchor>
  <cdr:relSizeAnchor xmlns:cdr="http://schemas.openxmlformats.org/drawingml/2006/chartDrawing">
    <cdr:from>
      <cdr:x>0.63151</cdr:x>
      <cdr:y>0.43096</cdr:y>
    </cdr:from>
    <cdr:to>
      <cdr:x>0.76578</cdr:x>
      <cdr:y>0.65534</cdr:y>
    </cdr:to>
    <cdr:sp macro="" textlink="">
      <cdr:nvSpPr>
        <cdr:cNvPr id="3" name="Arrow: Right 2">
          <a:extLst xmlns:a="http://schemas.openxmlformats.org/drawingml/2006/main">
            <a:ext uri="{FF2B5EF4-FFF2-40B4-BE49-F238E27FC236}">
              <a16:creationId xmlns:a16="http://schemas.microsoft.com/office/drawing/2014/main" id="{610C0760-82BE-4FBB-B5E0-ECD00E7DFDAC}"/>
            </a:ext>
          </a:extLst>
        </cdr:cNvPr>
        <cdr:cNvSpPr/>
      </cdr:nvSpPr>
      <cdr:spPr>
        <a:xfrm xmlns:a="http://schemas.openxmlformats.org/drawingml/2006/main">
          <a:off x="7512770" y="2110219"/>
          <a:ext cx="1597270" cy="109864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chemeClr val="tx1"/>
              </a:solidFill>
            </a:rPr>
            <a:t>VL Suppression </a:t>
          </a:r>
        </a:p>
        <a:p xmlns:a="http://schemas.openxmlformats.org/drawingml/2006/main">
          <a:pPr algn="ctr"/>
          <a:r>
            <a:rPr lang="en-US" sz="1200" dirty="0">
              <a:solidFill>
                <a:schemeClr val="tx1"/>
              </a:solidFill>
            </a:rPr>
            <a:t>98%(1,080/1,104)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FC64E-A3BF-E843-BA7C-EC633E62094A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629CC-2FA5-954B-9046-651498A6D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8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VL coverage could be attributed to prisoner discharge or transfer before VL collection and documentation.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C39C9-D49B-434F-B337-CC75C2E271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Segoe UI" panose="020B0502040204020203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9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rgbClr val="002060"/>
                </a:solidFill>
              </a:rPr>
              <a:t>Expanding to cover all CDC VMMC portfolio. 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4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Segoe UI" panose="020B0502040204020203" pitchFamily="34" charset="0"/>
              </a:rPr>
              <a:t>According to MOH MZ is implementing HIV testing Algorithm. KP such as prisons are elegible if they aceept to be tested. </a:t>
            </a:r>
            <a:endParaRPr lang="pt-BR" sz="180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876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PrEP</a:t>
            </a:r>
            <a:r>
              <a:rPr lang="pt-PT" dirty="0"/>
              <a:t> </a:t>
            </a:r>
            <a:r>
              <a:rPr lang="pt-PT" dirty="0" err="1"/>
              <a:t>recently</a:t>
            </a:r>
            <a:r>
              <a:rPr lang="pt-PT" dirty="0"/>
              <a:t> </a:t>
            </a:r>
            <a:r>
              <a:rPr lang="pt-PT" dirty="0" err="1"/>
              <a:t>initiated</a:t>
            </a:r>
            <a:r>
              <a:rPr lang="pt-PT" dirty="0"/>
              <a:t> in </a:t>
            </a:r>
            <a:r>
              <a:rPr lang="pt-PT" dirty="0" err="1"/>
              <a:t>July</a:t>
            </a:r>
            <a:r>
              <a:rPr lang="pt-PT" dirty="0"/>
              <a:t> </a:t>
            </a:r>
            <a:r>
              <a:rPr lang="pt-PT" dirty="0" err="1"/>
              <a:t>according</a:t>
            </a:r>
            <a:r>
              <a:rPr lang="pt-PT" dirty="0"/>
              <a:t> to MOH </a:t>
            </a:r>
            <a:r>
              <a:rPr lang="pt-PT" dirty="0" err="1"/>
              <a:t>revised</a:t>
            </a:r>
            <a:r>
              <a:rPr lang="pt-PT" dirty="0"/>
              <a:t> </a:t>
            </a:r>
            <a:r>
              <a:rPr lang="pt-PT" dirty="0" err="1"/>
              <a:t>guidelines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663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PrEP</a:t>
            </a:r>
            <a:r>
              <a:rPr lang="pt-PT" dirty="0"/>
              <a:t> </a:t>
            </a:r>
            <a:r>
              <a:rPr lang="pt-PT" dirty="0" err="1"/>
              <a:t>recently</a:t>
            </a:r>
            <a:r>
              <a:rPr lang="pt-PT" dirty="0"/>
              <a:t> </a:t>
            </a:r>
            <a:r>
              <a:rPr lang="pt-PT" dirty="0" err="1"/>
              <a:t>initiated</a:t>
            </a:r>
            <a:r>
              <a:rPr lang="pt-PT" dirty="0"/>
              <a:t> in </a:t>
            </a:r>
            <a:r>
              <a:rPr lang="pt-PT" dirty="0" err="1"/>
              <a:t>July</a:t>
            </a:r>
            <a:r>
              <a:rPr lang="pt-PT" dirty="0"/>
              <a:t> </a:t>
            </a:r>
            <a:r>
              <a:rPr lang="pt-PT" dirty="0" err="1"/>
              <a:t>according</a:t>
            </a:r>
            <a:r>
              <a:rPr lang="pt-PT" dirty="0"/>
              <a:t> to MOH </a:t>
            </a:r>
            <a:r>
              <a:rPr lang="pt-PT" dirty="0" err="1"/>
              <a:t>revised</a:t>
            </a:r>
            <a:r>
              <a:rPr lang="pt-PT" dirty="0"/>
              <a:t> </a:t>
            </a:r>
            <a:r>
              <a:rPr lang="pt-PT" dirty="0" err="1"/>
              <a:t>guidelines</a:t>
            </a: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794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latin typeface="Segoe UI" panose="020B0502040204020203" pitchFamily="34" charset="0"/>
              </a:rPr>
              <a:t>Gráfico com Cascata de HTS_TST, HTS_POS yeild </a:t>
            </a:r>
            <a:r>
              <a:rPr lang="en-US" dirty="0">
                <a:latin typeface="Segoe UI" panose="020B0502040204020203" pitchFamily="34" charset="0"/>
              </a:rPr>
              <a:t>Outubro 2020 a Agosto 2021 (dados </a:t>
            </a:r>
            <a:r>
              <a:rPr lang="en-US" dirty="0" err="1">
                <a:latin typeface="Segoe UI" panose="020B0502040204020203" pitchFamily="34" charset="0"/>
              </a:rPr>
              <a:t>agregado</a:t>
            </a:r>
            <a:r>
              <a:rPr lang="en-US" dirty="0">
                <a:latin typeface="Segoe UI" panose="020B0502040204020203" pitchFamily="34" charset="0"/>
              </a:rPr>
              <a:t>) </a:t>
            </a:r>
            <a:r>
              <a:rPr lang="en-US" dirty="0" err="1">
                <a:latin typeface="Segoe UI" panose="020B0502040204020203" pitchFamily="34" charset="0"/>
              </a:rPr>
              <a:t>em</a:t>
            </a:r>
            <a:r>
              <a:rPr lang="en-US" dirty="0">
                <a:latin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</a:rPr>
              <a:t>reclusos</a:t>
            </a:r>
            <a:endParaRPr lang="pt-BR" dirty="0"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266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dirty="0"/>
              <a:t>Gráfico com a Evolução</a:t>
            </a:r>
            <a:r>
              <a:rPr lang="en-US" sz="1200" dirty="0"/>
              <a:t> do TX </a:t>
            </a:r>
            <a:r>
              <a:rPr lang="en-US" sz="1200" dirty="0" err="1"/>
              <a:t>Curr</a:t>
            </a:r>
            <a:r>
              <a:rPr lang="en-US" sz="1200" dirty="0"/>
              <a:t> de Outubro 2020 a Agosto 2021 (dados </a:t>
            </a:r>
            <a:r>
              <a:rPr lang="en-US" sz="1200" dirty="0" err="1"/>
              <a:t>agregado</a:t>
            </a:r>
            <a:r>
              <a:rPr lang="en-US" sz="1200" dirty="0"/>
              <a:t>) </a:t>
            </a:r>
            <a:r>
              <a:rPr lang="en-US" sz="1200" dirty="0" err="1"/>
              <a:t>em</a:t>
            </a:r>
            <a:r>
              <a:rPr lang="en-US" sz="1200" dirty="0"/>
              <a:t> </a:t>
            </a:r>
            <a:r>
              <a:rPr lang="en-US" sz="1200" dirty="0" err="1"/>
              <a:t>reclusos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48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Arial"/>
                <a:cs typeface="Arial"/>
              </a:rPr>
              <a:t>This was particularly important during the COVID-19 pandemic, when demand for VMMC services was low, maximizing the use of human resources for target achievement </a:t>
            </a: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C39C9-D49B-434F-B337-CC75C2E271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54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5.png"/><Relationship Id="rId21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4.png"/><Relationship Id="rId16" Type="http://schemas.openxmlformats.org/officeDocument/2006/relationships/image" Target="../media/image15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png"/><Relationship Id="rId11" Type="http://schemas.openxmlformats.org/officeDocument/2006/relationships/image" Target="../media/image10.png"/><Relationship Id="rId24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14.png"/><Relationship Id="rId23" Type="http://schemas.openxmlformats.org/officeDocument/2006/relationships/image" Target="../media/image22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5.png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15.png"/><Relationship Id="rId20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14.png"/><Relationship Id="rId23" Type="http://schemas.openxmlformats.org/officeDocument/2006/relationships/image" Target="../media/image31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3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5.png"/><Relationship Id="rId21" Type="http://schemas.openxmlformats.org/officeDocument/2006/relationships/image" Target="../media/image4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4.png"/><Relationship Id="rId16" Type="http://schemas.openxmlformats.org/officeDocument/2006/relationships/image" Target="../media/image15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11" Type="http://schemas.openxmlformats.org/officeDocument/2006/relationships/image" Target="../media/image10.png"/><Relationship Id="rId24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14.png"/><Relationship Id="rId23" Type="http://schemas.openxmlformats.org/officeDocument/2006/relationships/image" Target="../media/image22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1F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748C621-1DDD-0043-97F0-736116D3E024}"/>
              </a:ext>
            </a:extLst>
          </p:cNvPr>
          <p:cNvSpPr/>
          <p:nvPr userDrawn="1"/>
        </p:nvSpPr>
        <p:spPr>
          <a:xfrm>
            <a:off x="0" y="5652655"/>
            <a:ext cx="12192000" cy="120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DEE0D3-EA9E-214A-AF0C-80F51BAE4683}"/>
              </a:ext>
            </a:extLst>
          </p:cNvPr>
          <p:cNvSpPr/>
          <p:nvPr userDrawn="1"/>
        </p:nvSpPr>
        <p:spPr>
          <a:xfrm>
            <a:off x="0" y="284703"/>
            <a:ext cx="12192000" cy="547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E8EA3C-0650-2840-ADED-4545C48A2FE3}"/>
              </a:ext>
            </a:extLst>
          </p:cNvPr>
          <p:cNvGrpSpPr/>
          <p:nvPr userDrawn="1"/>
        </p:nvGrpSpPr>
        <p:grpSpPr>
          <a:xfrm>
            <a:off x="15003" y="327760"/>
            <a:ext cx="12227326" cy="460134"/>
            <a:chOff x="-840" y="120494"/>
            <a:chExt cx="13789406" cy="4209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B6FD62-BFD2-2A4F-A475-F1FFC7D92BA3}"/>
                </a:ext>
              </a:extLst>
            </p:cNvPr>
            <p:cNvGrpSpPr/>
            <p:nvPr userDrawn="1"/>
          </p:nvGrpSpPr>
          <p:grpSpPr>
            <a:xfrm>
              <a:off x="-840" y="120494"/>
              <a:ext cx="13789406" cy="420972"/>
              <a:chOff x="288063" y="7239870"/>
              <a:chExt cx="19187557" cy="585773"/>
            </a:xfrm>
          </p:grpSpPr>
          <p:pic>
            <p:nvPicPr>
              <p:cNvPr id="11" name="Picture 10" descr="A picture containing flower, drawing&#10;&#10;Description automatically generated">
                <a:extLst>
                  <a:ext uri="{FF2B5EF4-FFF2-40B4-BE49-F238E27FC236}">
                    <a16:creationId xmlns:a16="http://schemas.microsoft.com/office/drawing/2014/main" id="{E1C48B8B-B4C9-5944-B3FB-641DBE9697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01251" y="7256626"/>
                <a:ext cx="849765" cy="566954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666A02C-6D3F-CD40-BC8E-3DDC9F5C98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79047" y="7256285"/>
                <a:ext cx="846681" cy="564233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24147F5-8606-AC4E-8AB3-E153C1F1C6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745288" y="7248995"/>
                <a:ext cx="864141" cy="568791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8DE7031-D550-7443-AB42-06CEAFE34C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3701"/>
              <a:stretch/>
            </p:blipFill>
            <p:spPr>
              <a:xfrm>
                <a:off x="18516272" y="7255925"/>
                <a:ext cx="959348" cy="564951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5B8A557-F985-BD44-BCAC-0A6204E6E5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24852" y="7248994"/>
                <a:ext cx="896260" cy="568790"/>
              </a:xfrm>
              <a:prstGeom prst="rect">
                <a:avLst/>
              </a:prstGeom>
            </p:spPr>
          </p:pic>
          <p:pic>
            <p:nvPicPr>
              <p:cNvPr id="17" name="Picture 16" descr="A drawing of a face&#10;&#10;Description automatically generated">
                <a:extLst>
                  <a:ext uri="{FF2B5EF4-FFF2-40B4-BE49-F238E27FC236}">
                    <a16:creationId xmlns:a16="http://schemas.microsoft.com/office/drawing/2014/main" id="{BD0D048C-7341-6C49-BFF9-D999211D58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063" y="7239870"/>
                <a:ext cx="926482" cy="55589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baseball, drawing&#10;&#10;Description automatically generated">
                <a:extLst>
                  <a:ext uri="{FF2B5EF4-FFF2-40B4-BE49-F238E27FC236}">
                    <a16:creationId xmlns:a16="http://schemas.microsoft.com/office/drawing/2014/main" id="{FEACFFE0-C589-504E-988E-E7FEC1BD66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02282" y="7247981"/>
                <a:ext cx="857055" cy="569803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DF56089-937C-594D-A23E-613D36AC8F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46870" y="7245555"/>
                <a:ext cx="886533" cy="580088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33669A3-E04F-0B43-ABBE-9762901BDB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4160" y="7248994"/>
                <a:ext cx="862698" cy="568983"/>
              </a:xfrm>
              <a:prstGeom prst="rect">
                <a:avLst/>
              </a:prstGeom>
            </p:spPr>
          </p:pic>
          <p:pic>
            <p:nvPicPr>
              <p:cNvPr id="21" name="Picture 20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46DB3636-96EB-6C49-AF97-CCAF24FF04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562"/>
              <a:stretch/>
            </p:blipFill>
            <p:spPr>
              <a:xfrm>
                <a:off x="7517715" y="7248994"/>
                <a:ext cx="899295" cy="568983"/>
              </a:xfrm>
              <a:prstGeom prst="rect">
                <a:avLst/>
              </a:prstGeom>
            </p:spPr>
          </p:pic>
          <p:pic>
            <p:nvPicPr>
              <p:cNvPr id="22" name="Picture 21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2F4DA676-B8C9-044C-A236-F143E44BFD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205" y="7244746"/>
                <a:ext cx="880480" cy="566202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B1FD17A-9F60-6640-B8CD-0A4852EE22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5511" y="7258466"/>
                <a:ext cx="836126" cy="555892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2B03EEB-E404-C14C-872B-C0A54E4D4E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6959" y="7245730"/>
                <a:ext cx="869860" cy="572054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drawing, table&#10;&#10;Description automatically generated">
                <a:extLst>
                  <a:ext uri="{FF2B5EF4-FFF2-40B4-BE49-F238E27FC236}">
                    <a16:creationId xmlns:a16="http://schemas.microsoft.com/office/drawing/2014/main" id="{1E9C64F9-099E-FE40-9954-DD82A65787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202"/>
              <a:stretch/>
            </p:blipFill>
            <p:spPr>
              <a:xfrm>
                <a:off x="2130792" y="7245730"/>
                <a:ext cx="864768" cy="5642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A844197-7719-9244-8D7D-E8652F9844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53761" y="7256293"/>
                <a:ext cx="847295" cy="558066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AEB1BF3-9CE3-EC4E-AE5B-CE129C689C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77320" y="7255771"/>
                <a:ext cx="845120" cy="561863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2E637C5-331F-924C-81CC-B4BEB13178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20385" y="7256774"/>
                <a:ext cx="852307" cy="566641"/>
              </a:xfrm>
              <a:prstGeom prst="rect">
                <a:avLst/>
              </a:prstGeom>
            </p:spPr>
          </p:pic>
          <p:pic>
            <p:nvPicPr>
              <p:cNvPr id="29" name="Picture 28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6700858-BB4D-3444-BAB0-2CDF9132C2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750754" y="7256774"/>
                <a:ext cx="852305" cy="566641"/>
              </a:xfrm>
              <a:prstGeom prst="rect">
                <a:avLst/>
              </a:prstGeom>
            </p:spPr>
          </p:pic>
        </p:grp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89B4288-313C-3145-91CD-186AE114F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20" y="124418"/>
              <a:ext cx="614272" cy="408769"/>
            </a:xfrm>
            <a:prstGeom prst="rect">
              <a:avLst/>
            </a:prstGeom>
          </p:spPr>
        </p:pic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00299A3-3C35-9B47-BB94-1A90608583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501" y="5865601"/>
            <a:ext cx="1341558" cy="779452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C85C937D-CA08-4D4B-B2F7-E70B9C030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3" r="7970"/>
          <a:stretch/>
        </p:blipFill>
        <p:spPr>
          <a:xfrm>
            <a:off x="5794756" y="334925"/>
            <a:ext cx="583974" cy="4545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F17458E-A2F0-9042-B7B0-A1A555CA8A2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310" y="5865601"/>
            <a:ext cx="5172881" cy="928052"/>
          </a:xfrm>
          <a:prstGeom prst="rect">
            <a:avLst/>
          </a:prstGeom>
        </p:spPr>
      </p:pic>
      <p:pic>
        <p:nvPicPr>
          <p:cNvPr id="39" name="Picture 38" descr="Shape, rectangle&#10;&#10;Description automatically generated">
            <a:extLst>
              <a:ext uri="{FF2B5EF4-FFF2-40B4-BE49-F238E27FC236}">
                <a16:creationId xmlns:a16="http://schemas.microsoft.com/office/drawing/2014/main" id="{4F9A7963-2178-3845-81B1-8A052BAA906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338" y="340658"/>
            <a:ext cx="757389" cy="443213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4E3FDF6F-431C-C24B-B017-0B55DFD1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42" y="131869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714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1080">
          <p15:clr>
            <a:srgbClr val="FBAE40"/>
          </p15:clr>
        </p15:guide>
        <p15:guide id="3" orient="horz" pos="4128">
          <p15:clr>
            <a:srgbClr val="FBAE40"/>
          </p15:clr>
        </p15:guide>
        <p15:guide id="4" pos="3696">
          <p15:clr>
            <a:srgbClr val="FBAE40"/>
          </p15:clr>
        </p15:guide>
        <p15:guide id="5" orient="horz" pos="4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1F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748C621-1DDD-0043-97F0-736116D3E024}"/>
              </a:ext>
            </a:extLst>
          </p:cNvPr>
          <p:cNvSpPr/>
          <p:nvPr userDrawn="1"/>
        </p:nvSpPr>
        <p:spPr>
          <a:xfrm>
            <a:off x="0" y="5652655"/>
            <a:ext cx="12192000" cy="120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DEE0D3-EA9E-214A-AF0C-80F51BAE4683}"/>
              </a:ext>
            </a:extLst>
          </p:cNvPr>
          <p:cNvSpPr/>
          <p:nvPr userDrawn="1"/>
        </p:nvSpPr>
        <p:spPr>
          <a:xfrm>
            <a:off x="0" y="284703"/>
            <a:ext cx="12192000" cy="547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E8EA3C-0650-2840-ADED-4545C48A2FE3}"/>
              </a:ext>
            </a:extLst>
          </p:cNvPr>
          <p:cNvGrpSpPr/>
          <p:nvPr userDrawn="1"/>
        </p:nvGrpSpPr>
        <p:grpSpPr>
          <a:xfrm>
            <a:off x="15003" y="327760"/>
            <a:ext cx="12227326" cy="460134"/>
            <a:chOff x="-840" y="120494"/>
            <a:chExt cx="13789406" cy="4209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B6FD62-BFD2-2A4F-A475-F1FFC7D92BA3}"/>
                </a:ext>
              </a:extLst>
            </p:cNvPr>
            <p:cNvGrpSpPr/>
            <p:nvPr userDrawn="1"/>
          </p:nvGrpSpPr>
          <p:grpSpPr>
            <a:xfrm>
              <a:off x="-840" y="120494"/>
              <a:ext cx="13789406" cy="420972"/>
              <a:chOff x="288063" y="7239870"/>
              <a:chExt cx="19187557" cy="585773"/>
            </a:xfrm>
          </p:grpSpPr>
          <p:pic>
            <p:nvPicPr>
              <p:cNvPr id="11" name="Picture 10" descr="A picture containing flower, drawing&#10;&#10;Description automatically generated">
                <a:extLst>
                  <a:ext uri="{FF2B5EF4-FFF2-40B4-BE49-F238E27FC236}">
                    <a16:creationId xmlns:a16="http://schemas.microsoft.com/office/drawing/2014/main" id="{E1C48B8B-B4C9-5944-B3FB-641DBE9697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01251" y="7256626"/>
                <a:ext cx="849765" cy="566954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666A02C-6D3F-CD40-BC8E-3DDC9F5C98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9047" y="7256285"/>
                <a:ext cx="846681" cy="564233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24147F5-8606-AC4E-8AB3-E153C1F1C6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745288" y="7248995"/>
                <a:ext cx="864141" cy="568791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8DE7031-D550-7443-AB42-06CEAFE34C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3701"/>
              <a:stretch/>
            </p:blipFill>
            <p:spPr>
              <a:xfrm>
                <a:off x="18516272" y="7255925"/>
                <a:ext cx="959348" cy="564951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5B8A557-F985-BD44-BCAC-0A6204E6E5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48" t="3299" r="8685" b="2976"/>
              <a:stretch/>
            </p:blipFill>
            <p:spPr>
              <a:xfrm>
                <a:off x="4824852" y="7248994"/>
                <a:ext cx="896260" cy="568790"/>
              </a:xfrm>
              <a:prstGeom prst="rect">
                <a:avLst/>
              </a:prstGeom>
            </p:spPr>
          </p:pic>
          <p:pic>
            <p:nvPicPr>
              <p:cNvPr id="17" name="Picture 16" descr="A drawing of a face&#10;&#10;Description automatically generated">
                <a:extLst>
                  <a:ext uri="{FF2B5EF4-FFF2-40B4-BE49-F238E27FC236}">
                    <a16:creationId xmlns:a16="http://schemas.microsoft.com/office/drawing/2014/main" id="{BD0D048C-7341-6C49-BFF9-D999211D58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063" y="7239870"/>
                <a:ext cx="926482" cy="55589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baseball, drawing&#10;&#10;Description automatically generated">
                <a:extLst>
                  <a:ext uri="{FF2B5EF4-FFF2-40B4-BE49-F238E27FC236}">
                    <a16:creationId xmlns:a16="http://schemas.microsoft.com/office/drawing/2014/main" id="{FEACFFE0-C589-504E-988E-E7FEC1BD66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2282" y="7247981"/>
                <a:ext cx="857055" cy="569803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DF56089-937C-594D-A23E-613D36AC8F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6870" y="7245555"/>
                <a:ext cx="886533" cy="580088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33669A3-E04F-0B43-ABBE-9762901BDB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4160" y="7248994"/>
                <a:ext cx="862698" cy="568983"/>
              </a:xfrm>
              <a:prstGeom prst="rect">
                <a:avLst/>
              </a:prstGeom>
            </p:spPr>
          </p:pic>
          <p:pic>
            <p:nvPicPr>
              <p:cNvPr id="21" name="Picture 20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46DB3636-96EB-6C49-AF97-CCAF24FF04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562"/>
              <a:stretch/>
            </p:blipFill>
            <p:spPr>
              <a:xfrm>
                <a:off x="7517715" y="7248994"/>
                <a:ext cx="899295" cy="568983"/>
              </a:xfrm>
              <a:prstGeom prst="rect">
                <a:avLst/>
              </a:prstGeom>
            </p:spPr>
          </p:pic>
          <p:pic>
            <p:nvPicPr>
              <p:cNvPr id="22" name="Picture 21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2F4DA676-B8C9-044C-A236-F143E44BFD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0205" y="7244746"/>
                <a:ext cx="880480" cy="566202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B1FD17A-9F60-6640-B8CD-0A4852EE22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25511" y="7258466"/>
                <a:ext cx="836126" cy="555892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2B03EEB-E404-C14C-872B-C0A54E4D4E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6959" y="7245730"/>
                <a:ext cx="869860" cy="572054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drawing, table&#10;&#10;Description automatically generated">
                <a:extLst>
                  <a:ext uri="{FF2B5EF4-FFF2-40B4-BE49-F238E27FC236}">
                    <a16:creationId xmlns:a16="http://schemas.microsoft.com/office/drawing/2014/main" id="{1E9C64F9-099E-FE40-9954-DD82A65787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02"/>
              <a:stretch/>
            </p:blipFill>
            <p:spPr>
              <a:xfrm>
                <a:off x="2130792" y="7245730"/>
                <a:ext cx="864768" cy="5642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A844197-7719-9244-8D7D-E8652F9844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53761" y="7256293"/>
                <a:ext cx="847295" cy="558066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AEB1BF3-9CE3-EC4E-AE5B-CE129C689C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77320" y="7255771"/>
                <a:ext cx="845120" cy="561863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2E637C5-331F-924C-81CC-B4BEB13178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20385" y="7256774"/>
                <a:ext cx="852307" cy="566641"/>
              </a:xfrm>
              <a:prstGeom prst="rect">
                <a:avLst/>
              </a:prstGeom>
            </p:spPr>
          </p:pic>
          <p:pic>
            <p:nvPicPr>
              <p:cNvPr id="29" name="Picture 28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6700858-BB4D-3444-BAB0-2CDF9132C2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50754" y="7256774"/>
                <a:ext cx="852305" cy="566641"/>
              </a:xfrm>
              <a:prstGeom prst="rect">
                <a:avLst/>
              </a:prstGeom>
            </p:spPr>
          </p:pic>
        </p:grp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89B4288-313C-3145-91CD-186AE114F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" y="124418"/>
              <a:ext cx="614272" cy="408769"/>
            </a:xfrm>
            <a:prstGeom prst="rect">
              <a:avLst/>
            </a:prstGeom>
          </p:spPr>
        </p:pic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00299A3-3C35-9B47-BB94-1A906085832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01" y="5865601"/>
            <a:ext cx="1341558" cy="779452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C85C937D-CA08-4D4B-B2F7-E70B9C030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r="7970"/>
          <a:stretch/>
        </p:blipFill>
        <p:spPr>
          <a:xfrm>
            <a:off x="5794756" y="334925"/>
            <a:ext cx="583974" cy="4545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F17458E-A2F0-9042-B7B0-A1A555CA8A2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10" y="5865601"/>
            <a:ext cx="5172881" cy="928052"/>
          </a:xfrm>
          <a:prstGeom prst="rect">
            <a:avLst/>
          </a:prstGeom>
        </p:spPr>
      </p:pic>
      <p:pic>
        <p:nvPicPr>
          <p:cNvPr id="39" name="Picture 38" descr="Shape, rectangle&#10;&#10;Description automatically generated">
            <a:extLst>
              <a:ext uri="{FF2B5EF4-FFF2-40B4-BE49-F238E27FC236}">
                <a16:creationId xmlns:a16="http://schemas.microsoft.com/office/drawing/2014/main" id="{4F9A7963-2178-3845-81B1-8A052BAA906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38" y="340658"/>
            <a:ext cx="757389" cy="443213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4E3FDF6F-431C-C24B-B017-0B55DFD1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42" y="131869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6310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1080">
          <p15:clr>
            <a:srgbClr val="FBAE40"/>
          </p15:clr>
        </p15:guide>
        <p15:guide id="3" orient="horz" pos="4128">
          <p15:clr>
            <a:srgbClr val="FBAE40"/>
          </p15:clr>
        </p15:guide>
        <p15:guide id="4" pos="3696">
          <p15:clr>
            <a:srgbClr val="FBAE40"/>
          </p15:clr>
        </p15:guide>
        <p15:guide id="5" orient="horz" pos="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61073-326E-4A7A-AE00-77FE0F759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F1411-3F0D-4B45-80E9-A41CF6BC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3BB88-C7DC-43AC-A967-43ECD4E52C41}"/>
              </a:ext>
            </a:extLst>
          </p:cNvPr>
          <p:cNvSpPr/>
          <p:nvPr userDrawn="1"/>
        </p:nvSpPr>
        <p:spPr>
          <a:xfrm>
            <a:off x="0" y="-1"/>
            <a:ext cx="12188825" cy="1371601"/>
          </a:xfrm>
          <a:prstGeom prst="rect">
            <a:avLst/>
          </a:prstGeom>
          <a:solidFill>
            <a:srgbClr val="001F64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00"/>
              </a:solidFill>
              <a:latin typeface="Trade Gothic LT Std Bold" panose="020B08040505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4EE39A1-CBBF-4751-A70C-055B31782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318295"/>
            <a:ext cx="10512425" cy="76199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C9C1B61-370C-412A-A5C4-BA5FCE234696}"/>
              </a:ext>
            </a:extLst>
          </p:cNvPr>
          <p:cNvSpPr txBox="1">
            <a:spLocks/>
          </p:cNvSpPr>
          <p:nvPr userDrawn="1"/>
        </p:nvSpPr>
        <p:spPr>
          <a:xfrm>
            <a:off x="838201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</a:t>
            </a:r>
          </a:p>
        </p:txBody>
      </p:sp>
    </p:spTree>
    <p:extLst>
      <p:ext uri="{BB962C8B-B14F-4D97-AF65-F5344CB8AC3E}">
        <p14:creationId xmlns:p14="http://schemas.microsoft.com/office/powerpoint/2010/main" val="16485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1-pattern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60" t="1" b="-1"/>
          <a:stretch/>
        </p:blipFill>
        <p:spPr>
          <a:xfrm>
            <a:off x="7212833" y="0"/>
            <a:ext cx="4979168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0933" y="1384663"/>
            <a:ext cx="4076208" cy="5251410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21283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00933" y="453808"/>
            <a:ext cx="4076208" cy="702080"/>
          </a:xfrm>
        </p:spPr>
        <p:txBody>
          <a:bodyPr anchor="t"/>
          <a:lstStyle>
            <a:lvl1pPr algn="l">
              <a:defRPr sz="20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82A8903-F082-427A-88B5-8970BA85F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3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61073-326E-4A7A-AE00-77FE0F759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F1411-3F0D-4B45-80E9-A41CF6BC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3BB88-C7DC-43AC-A967-43ECD4E52C41}"/>
              </a:ext>
            </a:extLst>
          </p:cNvPr>
          <p:cNvSpPr/>
          <p:nvPr userDrawn="1"/>
        </p:nvSpPr>
        <p:spPr>
          <a:xfrm>
            <a:off x="0" y="-1"/>
            <a:ext cx="12188825" cy="1371601"/>
          </a:xfrm>
          <a:prstGeom prst="rect">
            <a:avLst/>
          </a:prstGeom>
          <a:solidFill>
            <a:srgbClr val="001F64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00"/>
              </a:solidFill>
              <a:latin typeface="Trade Gothic LT Std Bold" panose="020B08040505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4EE39A1-CBBF-4751-A70C-055B31782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318295"/>
            <a:ext cx="10512425" cy="76199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C9C1B61-370C-412A-A5C4-BA5FCE234696}"/>
              </a:ext>
            </a:extLst>
          </p:cNvPr>
          <p:cNvSpPr txBox="1">
            <a:spLocks/>
          </p:cNvSpPr>
          <p:nvPr userDrawn="1"/>
        </p:nvSpPr>
        <p:spPr>
          <a:xfrm>
            <a:off x="838201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Project</a:t>
            </a:r>
          </a:p>
        </p:txBody>
      </p:sp>
    </p:spTree>
    <p:extLst>
      <p:ext uri="{BB962C8B-B14F-4D97-AF65-F5344CB8AC3E}">
        <p14:creationId xmlns:p14="http://schemas.microsoft.com/office/powerpoint/2010/main" val="403662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63202-B06C-6244-9E24-719D032D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756B6-3525-4A93-A0EF-7F59525D4659}" type="datetime1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8EBD2-65C1-D640-B99A-BC04D72FA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CQUIN Learning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7CBD1-1783-D04E-8BE3-D15B31F9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4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FFFEB-B8E1-C44C-AB05-7A777C91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D6BC9-4F4A-F143-9BA0-A233EE074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8DAE5-AAC5-D64D-9F48-5B4637F52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4C966-845B-AF4E-9A34-E28A227F9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A547-1428-3F4C-951B-916BDC2BEB2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82575-B6AF-4548-92B2-6C068360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E835B-6CAA-294C-AE86-AE97C4C0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CA0B6-A665-074F-9302-1917C67EA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315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7407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rgbClr val="001F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748C621-1DDD-0043-97F0-736116D3E024}"/>
              </a:ext>
            </a:extLst>
          </p:cNvPr>
          <p:cNvSpPr/>
          <p:nvPr userDrawn="1"/>
        </p:nvSpPr>
        <p:spPr>
          <a:xfrm>
            <a:off x="0" y="5652655"/>
            <a:ext cx="12192000" cy="120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DEE0D3-EA9E-214A-AF0C-80F51BAE4683}"/>
              </a:ext>
            </a:extLst>
          </p:cNvPr>
          <p:cNvSpPr/>
          <p:nvPr userDrawn="1"/>
        </p:nvSpPr>
        <p:spPr>
          <a:xfrm>
            <a:off x="0" y="284703"/>
            <a:ext cx="12192000" cy="547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E8EA3C-0650-2840-ADED-4545C48A2FE3}"/>
              </a:ext>
            </a:extLst>
          </p:cNvPr>
          <p:cNvGrpSpPr/>
          <p:nvPr userDrawn="1"/>
        </p:nvGrpSpPr>
        <p:grpSpPr>
          <a:xfrm>
            <a:off x="15003" y="327760"/>
            <a:ext cx="12227326" cy="460134"/>
            <a:chOff x="-840" y="120494"/>
            <a:chExt cx="13789406" cy="4209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B6FD62-BFD2-2A4F-A475-F1FFC7D92BA3}"/>
                </a:ext>
              </a:extLst>
            </p:cNvPr>
            <p:cNvGrpSpPr/>
            <p:nvPr userDrawn="1"/>
          </p:nvGrpSpPr>
          <p:grpSpPr>
            <a:xfrm>
              <a:off x="-840" y="120494"/>
              <a:ext cx="13789406" cy="420972"/>
              <a:chOff x="288063" y="7239870"/>
              <a:chExt cx="19187557" cy="585773"/>
            </a:xfrm>
          </p:grpSpPr>
          <p:pic>
            <p:nvPicPr>
              <p:cNvPr id="11" name="Picture 10" descr="A picture containing flower, drawing&#10;&#10;Description automatically generated">
                <a:extLst>
                  <a:ext uri="{FF2B5EF4-FFF2-40B4-BE49-F238E27FC236}">
                    <a16:creationId xmlns:a16="http://schemas.microsoft.com/office/drawing/2014/main" id="{E1C48B8B-B4C9-5944-B3FB-641DBE9697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01251" y="7256626"/>
                <a:ext cx="849765" cy="566954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666A02C-6D3F-CD40-BC8E-3DDC9F5C98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79047" y="7256285"/>
                <a:ext cx="846681" cy="564233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24147F5-8606-AC4E-8AB3-E153C1F1C6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745288" y="7248995"/>
                <a:ext cx="864141" cy="568791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8DE7031-D550-7443-AB42-06CEAFE34C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3701"/>
              <a:stretch/>
            </p:blipFill>
            <p:spPr>
              <a:xfrm>
                <a:off x="18516272" y="7255925"/>
                <a:ext cx="959348" cy="564951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5B8A557-F985-BD44-BCAC-0A6204E6E5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24852" y="7248994"/>
                <a:ext cx="896260" cy="568790"/>
              </a:xfrm>
              <a:prstGeom prst="rect">
                <a:avLst/>
              </a:prstGeom>
            </p:spPr>
          </p:pic>
          <p:pic>
            <p:nvPicPr>
              <p:cNvPr id="17" name="Picture 16" descr="A drawing of a face&#10;&#10;Description automatically generated">
                <a:extLst>
                  <a:ext uri="{FF2B5EF4-FFF2-40B4-BE49-F238E27FC236}">
                    <a16:creationId xmlns:a16="http://schemas.microsoft.com/office/drawing/2014/main" id="{BD0D048C-7341-6C49-BFF9-D999211D58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063" y="7239870"/>
                <a:ext cx="926482" cy="55589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baseball, drawing&#10;&#10;Description automatically generated">
                <a:extLst>
                  <a:ext uri="{FF2B5EF4-FFF2-40B4-BE49-F238E27FC236}">
                    <a16:creationId xmlns:a16="http://schemas.microsoft.com/office/drawing/2014/main" id="{FEACFFE0-C589-504E-988E-E7FEC1BD66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02282" y="7247981"/>
                <a:ext cx="857055" cy="569803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DF56089-937C-594D-A23E-613D36AC8F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46870" y="7245555"/>
                <a:ext cx="886533" cy="580088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33669A3-E04F-0B43-ABBE-9762901BDB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4160" y="7248994"/>
                <a:ext cx="862698" cy="568983"/>
              </a:xfrm>
              <a:prstGeom prst="rect">
                <a:avLst/>
              </a:prstGeom>
            </p:spPr>
          </p:pic>
          <p:pic>
            <p:nvPicPr>
              <p:cNvPr id="21" name="Picture 20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46DB3636-96EB-6C49-AF97-CCAF24FF04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562"/>
              <a:stretch/>
            </p:blipFill>
            <p:spPr>
              <a:xfrm>
                <a:off x="7517715" y="7248994"/>
                <a:ext cx="899295" cy="568983"/>
              </a:xfrm>
              <a:prstGeom prst="rect">
                <a:avLst/>
              </a:prstGeom>
            </p:spPr>
          </p:pic>
          <p:pic>
            <p:nvPicPr>
              <p:cNvPr id="22" name="Picture 21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2F4DA676-B8C9-044C-A236-F143E44BFD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20205" y="7244746"/>
                <a:ext cx="880480" cy="566202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B1FD17A-9F60-6640-B8CD-0A4852EE22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025511" y="7258466"/>
                <a:ext cx="836126" cy="555892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2B03EEB-E404-C14C-872B-C0A54E4D4E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6959" y="7245730"/>
                <a:ext cx="869860" cy="572054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drawing, table&#10;&#10;Description automatically generated">
                <a:extLst>
                  <a:ext uri="{FF2B5EF4-FFF2-40B4-BE49-F238E27FC236}">
                    <a16:creationId xmlns:a16="http://schemas.microsoft.com/office/drawing/2014/main" id="{1E9C64F9-099E-FE40-9954-DD82A65787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202"/>
              <a:stretch/>
            </p:blipFill>
            <p:spPr>
              <a:xfrm>
                <a:off x="2130792" y="7245730"/>
                <a:ext cx="864768" cy="5642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A844197-7719-9244-8D7D-E8652F9844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153761" y="7256293"/>
                <a:ext cx="847295" cy="558066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AEB1BF3-9CE3-EC4E-AE5B-CE129C689C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77320" y="7255771"/>
                <a:ext cx="845120" cy="561863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2E637C5-331F-924C-81CC-B4BEB13178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20385" y="7256774"/>
                <a:ext cx="852307" cy="566641"/>
              </a:xfrm>
              <a:prstGeom prst="rect">
                <a:avLst/>
              </a:prstGeom>
            </p:spPr>
          </p:pic>
          <p:pic>
            <p:nvPicPr>
              <p:cNvPr id="29" name="Picture 28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6700858-BB4D-3444-BAB0-2CDF9132C2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750754" y="7256774"/>
                <a:ext cx="852305" cy="566641"/>
              </a:xfrm>
              <a:prstGeom prst="rect">
                <a:avLst/>
              </a:prstGeom>
            </p:spPr>
          </p:pic>
        </p:grp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89B4288-313C-3145-91CD-186AE114F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20" y="124418"/>
              <a:ext cx="614272" cy="408769"/>
            </a:xfrm>
            <a:prstGeom prst="rect">
              <a:avLst/>
            </a:prstGeom>
          </p:spPr>
        </p:pic>
      </p:grp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C85C937D-CA08-4D4B-B2F7-E70B9C030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3" r="7970"/>
          <a:stretch/>
        </p:blipFill>
        <p:spPr>
          <a:xfrm>
            <a:off x="5794756" y="334925"/>
            <a:ext cx="583974" cy="454542"/>
          </a:xfrm>
          <a:prstGeom prst="rect">
            <a:avLst/>
          </a:prstGeom>
        </p:spPr>
      </p:pic>
      <p:pic>
        <p:nvPicPr>
          <p:cNvPr id="39" name="Picture 38" descr="Shape, rectangle&#10;&#10;Description automatically generated">
            <a:extLst>
              <a:ext uri="{FF2B5EF4-FFF2-40B4-BE49-F238E27FC236}">
                <a16:creationId xmlns:a16="http://schemas.microsoft.com/office/drawing/2014/main" id="{4F9A7963-2178-3845-81B1-8A052BAA906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338" y="340658"/>
            <a:ext cx="757389" cy="443213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908B96A-9079-9044-9B0B-2BFDAD963DB5}"/>
              </a:ext>
            </a:extLst>
          </p:cNvPr>
          <p:cNvSpPr txBox="1">
            <a:spLocks/>
          </p:cNvSpPr>
          <p:nvPr userDrawn="1"/>
        </p:nvSpPr>
        <p:spPr>
          <a:xfrm>
            <a:off x="243840" y="1045132"/>
            <a:ext cx="11521440" cy="111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2000" dirty="0">
                <a:solidFill>
                  <a:schemeClr val="bg1"/>
                </a:solidFill>
              </a:rPr>
              <a:t>Differentiated Service Delivery for People</a:t>
            </a:r>
            <a:r>
              <a:rPr lang="en-US" sz="12000" baseline="0" dirty="0">
                <a:solidFill>
                  <a:schemeClr val="bg1"/>
                </a:solidFill>
              </a:rPr>
              <a:t> in Prisons </a:t>
            </a:r>
            <a:r>
              <a:rPr lang="en-US" sz="12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F185BAF-5C9D-B446-8532-D2383B334F6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659" y="6317456"/>
            <a:ext cx="2757341" cy="299246"/>
          </a:xfrm>
          <a:prstGeom prst="rect">
            <a:avLst/>
          </a:prstGeom>
        </p:spPr>
      </p:pic>
      <p:pic>
        <p:nvPicPr>
          <p:cNvPr id="36" name="Picture 3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2289D9A-E6BB-C94A-8DFF-E91CBD198C5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798" y="5812868"/>
            <a:ext cx="2656967" cy="955906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DE0A01AF-3CD7-ED4E-AEFD-EBBE315E01F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663" y="5927730"/>
            <a:ext cx="1341558" cy="7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4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1080">
          <p15:clr>
            <a:srgbClr val="FBAE40"/>
          </p15:clr>
        </p15:guide>
        <p15:guide id="3" orient="horz" pos="4128">
          <p15:clr>
            <a:srgbClr val="FBAE40"/>
          </p15:clr>
        </p15:guide>
        <p15:guide id="4" pos="3696">
          <p15:clr>
            <a:srgbClr val="FBAE40"/>
          </p15:clr>
        </p15:guide>
        <p15:guide id="5" orient="horz" pos="4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1F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748C621-1DDD-0043-97F0-736116D3E024}"/>
              </a:ext>
            </a:extLst>
          </p:cNvPr>
          <p:cNvSpPr/>
          <p:nvPr userDrawn="1"/>
        </p:nvSpPr>
        <p:spPr>
          <a:xfrm>
            <a:off x="0" y="5652655"/>
            <a:ext cx="12192000" cy="1205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DEE0D3-EA9E-214A-AF0C-80F51BAE4683}"/>
              </a:ext>
            </a:extLst>
          </p:cNvPr>
          <p:cNvSpPr/>
          <p:nvPr userDrawn="1"/>
        </p:nvSpPr>
        <p:spPr>
          <a:xfrm>
            <a:off x="0" y="284703"/>
            <a:ext cx="12192000" cy="547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E8EA3C-0650-2840-ADED-4545C48A2FE3}"/>
              </a:ext>
            </a:extLst>
          </p:cNvPr>
          <p:cNvGrpSpPr/>
          <p:nvPr userDrawn="1"/>
        </p:nvGrpSpPr>
        <p:grpSpPr>
          <a:xfrm>
            <a:off x="15003" y="327760"/>
            <a:ext cx="12227326" cy="460134"/>
            <a:chOff x="-840" y="120494"/>
            <a:chExt cx="13789406" cy="4209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B6FD62-BFD2-2A4F-A475-F1FFC7D92BA3}"/>
                </a:ext>
              </a:extLst>
            </p:cNvPr>
            <p:cNvGrpSpPr/>
            <p:nvPr userDrawn="1"/>
          </p:nvGrpSpPr>
          <p:grpSpPr>
            <a:xfrm>
              <a:off x="-840" y="120494"/>
              <a:ext cx="13789406" cy="420972"/>
              <a:chOff x="288063" y="7239870"/>
              <a:chExt cx="19187557" cy="585773"/>
            </a:xfrm>
          </p:grpSpPr>
          <p:pic>
            <p:nvPicPr>
              <p:cNvPr id="11" name="Picture 10" descr="A picture containing flower, drawing&#10;&#10;Description automatically generated">
                <a:extLst>
                  <a:ext uri="{FF2B5EF4-FFF2-40B4-BE49-F238E27FC236}">
                    <a16:creationId xmlns:a16="http://schemas.microsoft.com/office/drawing/2014/main" id="{E1C48B8B-B4C9-5944-B3FB-641DBE96975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01251" y="7256626"/>
                <a:ext cx="849765" cy="566954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666A02C-6D3F-CD40-BC8E-3DDC9F5C98C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79047" y="7256285"/>
                <a:ext cx="846681" cy="564233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F24147F5-8606-AC4E-8AB3-E153C1F1C68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745288" y="7248995"/>
                <a:ext cx="864141" cy="568791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8DE7031-D550-7443-AB42-06CEAFE34C4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13701"/>
              <a:stretch/>
            </p:blipFill>
            <p:spPr>
              <a:xfrm>
                <a:off x="18516272" y="7255925"/>
                <a:ext cx="959348" cy="564951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5B8A557-F985-BD44-BCAC-0A6204E6E5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48" t="3299" r="8685" b="2976"/>
              <a:stretch/>
            </p:blipFill>
            <p:spPr>
              <a:xfrm>
                <a:off x="4824852" y="7248994"/>
                <a:ext cx="896260" cy="568790"/>
              </a:xfrm>
              <a:prstGeom prst="rect">
                <a:avLst/>
              </a:prstGeom>
            </p:spPr>
          </p:pic>
          <p:pic>
            <p:nvPicPr>
              <p:cNvPr id="17" name="Picture 16" descr="A drawing of a face&#10;&#10;Description automatically generated">
                <a:extLst>
                  <a:ext uri="{FF2B5EF4-FFF2-40B4-BE49-F238E27FC236}">
                    <a16:creationId xmlns:a16="http://schemas.microsoft.com/office/drawing/2014/main" id="{BD0D048C-7341-6C49-BFF9-D999211D58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063" y="7239870"/>
                <a:ext cx="926482" cy="55589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baseball, drawing&#10;&#10;Description automatically generated">
                <a:extLst>
                  <a:ext uri="{FF2B5EF4-FFF2-40B4-BE49-F238E27FC236}">
                    <a16:creationId xmlns:a16="http://schemas.microsoft.com/office/drawing/2014/main" id="{FEACFFE0-C589-504E-988E-E7FEC1BD66A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02282" y="7247981"/>
                <a:ext cx="857055" cy="569803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4DF56089-937C-594D-A23E-613D36AC8FD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6870" y="7245555"/>
                <a:ext cx="886533" cy="580088"/>
              </a:xfrm>
              <a:prstGeom prst="rect">
                <a:avLst/>
              </a:prstGeom>
            </p:spPr>
          </p:pic>
          <p:pic>
            <p:nvPicPr>
              <p:cNvPr id="20" name="Picture 19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333669A3-E04F-0B43-ABBE-9762901BDB0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4160" y="7248994"/>
                <a:ext cx="862698" cy="568983"/>
              </a:xfrm>
              <a:prstGeom prst="rect">
                <a:avLst/>
              </a:prstGeom>
            </p:spPr>
          </p:pic>
          <p:pic>
            <p:nvPicPr>
              <p:cNvPr id="21" name="Picture 20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46DB3636-96EB-6C49-AF97-CCAF24FF04C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562"/>
              <a:stretch/>
            </p:blipFill>
            <p:spPr>
              <a:xfrm>
                <a:off x="7517715" y="7248994"/>
                <a:ext cx="899295" cy="568983"/>
              </a:xfrm>
              <a:prstGeom prst="rect">
                <a:avLst/>
              </a:prstGeom>
            </p:spPr>
          </p:pic>
          <p:pic>
            <p:nvPicPr>
              <p:cNvPr id="22" name="Picture 21" descr="A close up of a flag&#10;&#10;Description automatically generated">
                <a:extLst>
                  <a:ext uri="{FF2B5EF4-FFF2-40B4-BE49-F238E27FC236}">
                    <a16:creationId xmlns:a16="http://schemas.microsoft.com/office/drawing/2014/main" id="{2F4DA676-B8C9-044C-A236-F143E44BFD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0205" y="7244746"/>
                <a:ext cx="880480" cy="566202"/>
              </a:xfrm>
              <a:prstGeom prst="rect">
                <a:avLst/>
              </a:prstGeom>
            </p:spPr>
          </p:pic>
          <p:pic>
            <p:nvPicPr>
              <p:cNvPr id="23" name="Picture 22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2B1FD17A-9F60-6640-B8CD-0A4852EE229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25511" y="7258466"/>
                <a:ext cx="836126" cy="555892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62B03EEB-E404-C14C-872B-C0A54E4D4E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26959" y="7245730"/>
                <a:ext cx="869860" cy="572054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drawing, table&#10;&#10;Description automatically generated">
                <a:extLst>
                  <a:ext uri="{FF2B5EF4-FFF2-40B4-BE49-F238E27FC236}">
                    <a16:creationId xmlns:a16="http://schemas.microsoft.com/office/drawing/2014/main" id="{1E9C64F9-099E-FE40-9954-DD82A65787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02"/>
              <a:stretch/>
            </p:blipFill>
            <p:spPr>
              <a:xfrm>
                <a:off x="2130792" y="7245730"/>
                <a:ext cx="864768" cy="564236"/>
              </a:xfrm>
              <a:prstGeom prst="rect">
                <a:avLst/>
              </a:prstGeom>
            </p:spPr>
          </p:pic>
          <p:pic>
            <p:nvPicPr>
              <p:cNvPr id="26" name="Picture 25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A844197-7719-9244-8D7D-E8652F9844B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53761" y="7256293"/>
                <a:ext cx="847295" cy="558066"/>
              </a:xfrm>
              <a:prstGeom prst="rect">
                <a:avLst/>
              </a:prstGeom>
            </p:spPr>
          </p:pic>
          <p:pic>
            <p:nvPicPr>
              <p:cNvPr id="27" name="Picture 26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AEB1BF3-9CE3-EC4E-AE5B-CE129C689C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77320" y="7255771"/>
                <a:ext cx="845120" cy="561863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2E637C5-331F-924C-81CC-B4BEB13178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20385" y="7256774"/>
                <a:ext cx="852307" cy="566641"/>
              </a:xfrm>
              <a:prstGeom prst="rect">
                <a:avLst/>
              </a:prstGeom>
            </p:spPr>
          </p:pic>
          <p:pic>
            <p:nvPicPr>
              <p:cNvPr id="29" name="Picture 28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C6700858-BB4D-3444-BAB0-2CDF9132C22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50754" y="7256774"/>
                <a:ext cx="852305" cy="566641"/>
              </a:xfrm>
              <a:prstGeom prst="rect">
                <a:avLst/>
              </a:prstGeom>
            </p:spPr>
          </p:pic>
        </p:grpSp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89B4288-313C-3145-91CD-186AE114F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" y="124418"/>
              <a:ext cx="614272" cy="408769"/>
            </a:xfrm>
            <a:prstGeom prst="rect">
              <a:avLst/>
            </a:prstGeom>
          </p:spPr>
        </p:pic>
      </p:grp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00299A3-3C35-9B47-BB94-1A906085832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01" y="5865601"/>
            <a:ext cx="1341558" cy="779452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C85C937D-CA08-4D4B-B2F7-E70B9C030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r="7970"/>
          <a:stretch/>
        </p:blipFill>
        <p:spPr>
          <a:xfrm>
            <a:off x="5794756" y="334925"/>
            <a:ext cx="583974" cy="4545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F17458E-A2F0-9042-B7B0-A1A555CA8A2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10" y="5865601"/>
            <a:ext cx="5172881" cy="928052"/>
          </a:xfrm>
          <a:prstGeom prst="rect">
            <a:avLst/>
          </a:prstGeom>
        </p:spPr>
      </p:pic>
      <p:pic>
        <p:nvPicPr>
          <p:cNvPr id="39" name="Picture 38" descr="Shape, rectangle&#10;&#10;Description automatically generated">
            <a:extLst>
              <a:ext uri="{FF2B5EF4-FFF2-40B4-BE49-F238E27FC236}">
                <a16:creationId xmlns:a16="http://schemas.microsoft.com/office/drawing/2014/main" id="{4F9A7963-2178-3845-81B1-8A052BAA906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38" y="340658"/>
            <a:ext cx="757389" cy="443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4F3018-F5E9-AD4D-A488-791F79F79E77}"/>
              </a:ext>
            </a:extLst>
          </p:cNvPr>
          <p:cNvSpPr txBox="1"/>
          <p:nvPr userDrawn="1"/>
        </p:nvSpPr>
        <p:spPr>
          <a:xfrm>
            <a:off x="3479186" y="1942312"/>
            <a:ext cx="459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May 25-27, 2021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908B96A-9079-9044-9B0B-2BFDAD963DB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45132"/>
            <a:ext cx="9144000" cy="1021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CQUIN Differentiated MCH Workshop</a:t>
            </a:r>
          </a:p>
        </p:txBody>
      </p:sp>
    </p:spTree>
    <p:extLst>
      <p:ext uri="{BB962C8B-B14F-4D97-AF65-F5344CB8AC3E}">
        <p14:creationId xmlns:p14="http://schemas.microsoft.com/office/powerpoint/2010/main" val="1227063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1080">
          <p15:clr>
            <a:srgbClr val="FBAE40"/>
          </p15:clr>
        </p15:guide>
        <p15:guide id="3" orient="horz" pos="4128">
          <p15:clr>
            <a:srgbClr val="FBAE40"/>
          </p15:clr>
        </p15:guide>
        <p15:guide id="4" pos="3696">
          <p15:clr>
            <a:srgbClr val="FBAE40"/>
          </p15:clr>
        </p15:guide>
        <p15:guide id="5" orient="horz" pos="4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61073-326E-4A7A-AE00-77FE0F759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F1411-3F0D-4B45-80E9-A41CF6BC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3BB88-C7DC-43AC-A967-43ECD4E52C41}"/>
              </a:ext>
            </a:extLst>
          </p:cNvPr>
          <p:cNvSpPr/>
          <p:nvPr userDrawn="1"/>
        </p:nvSpPr>
        <p:spPr>
          <a:xfrm>
            <a:off x="0" y="-1"/>
            <a:ext cx="12188825" cy="1371601"/>
          </a:xfrm>
          <a:prstGeom prst="rect">
            <a:avLst/>
          </a:prstGeom>
          <a:solidFill>
            <a:srgbClr val="001F64"/>
          </a:solidFill>
          <a:ln>
            <a:solidFill>
              <a:srgbClr val="02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FF00"/>
              </a:solidFill>
              <a:latin typeface="Trade Gothic LT Std Bold" panose="020B0804050502020204" pitchFamily="34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4EE39A1-CBBF-4751-A70C-055B31782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318295"/>
            <a:ext cx="10512425" cy="76199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C9C1B61-370C-412A-A5C4-BA5FCE234696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49"/>
            <a:ext cx="3545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/>
              <a:t>The CQUIN MCH Workshop May 25-27, 2021</a:t>
            </a:r>
          </a:p>
        </p:txBody>
      </p:sp>
    </p:spTree>
    <p:extLst>
      <p:ext uri="{BB962C8B-B14F-4D97-AF65-F5344CB8AC3E}">
        <p14:creationId xmlns:p14="http://schemas.microsoft.com/office/powerpoint/2010/main" val="4293560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08A08-D16D-4C7A-AC6C-1D15FC93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F8F88-CF78-4D2F-8C81-153A3361D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B9D3A-E4E6-4336-9A65-D90EDBB11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6B910-0713-48A4-A8AE-C1D235F17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EF79-A3F7-4DC7-9449-08E103B84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7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08A08-D16D-4C7A-AC6C-1D15FC93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F8F88-CF78-4D2F-8C81-153A3361D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B9D3A-E4E6-4336-9A65-D90EDBB11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6B910-0713-48A4-A8AE-C1D235F17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CQUIN MCH Workshop May 25-27,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EF79-A3F7-4DC7-9449-08E103B84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5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08A08-D16D-4C7A-AC6C-1D15FC93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F8F88-CF78-4D2F-8C81-153A3361D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B9D3A-E4E6-4336-9A65-D90EDBB11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6B910-0713-48A4-A8AE-C1D235F17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EF79-A3F7-4DC7-9449-08E103B84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ABBCA-EEB9-4909-AB36-4546095AE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6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cquin.icap.columbia.edu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355F-7A42-D143-897C-D2CA6972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47" y="1886263"/>
            <a:ext cx="11002108" cy="1580775"/>
          </a:xfrm>
        </p:spPr>
        <p:txBody>
          <a:bodyPr>
            <a:normAutofit fontScale="9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Differentiated Service Delivery for People in Prison</a:t>
            </a:r>
            <a:br>
              <a:rPr lang="en-US" sz="3600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br>
              <a:rPr lang="en-US" sz="3600" baseline="30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r>
              <a:rPr lang="en-US" sz="4000" dirty="0"/>
              <a:t>Tuesday, October 5, 2021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506A5-C6F2-43C4-A786-4BA270F8A957}"/>
              </a:ext>
            </a:extLst>
          </p:cNvPr>
          <p:cNvSpPr txBox="1">
            <a:spLocks/>
          </p:cNvSpPr>
          <p:nvPr/>
        </p:nvSpPr>
        <p:spPr>
          <a:xfrm>
            <a:off x="1073477" y="3744819"/>
            <a:ext cx="5022523" cy="166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3552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type your name, organization and email address in the chat box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itchFamily="2" charset="2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423DE-2C2D-481D-B55A-C85829B15E57}"/>
              </a:ext>
            </a:extLst>
          </p:cNvPr>
          <p:cNvSpPr txBox="1"/>
          <p:nvPr/>
        </p:nvSpPr>
        <p:spPr>
          <a:xfrm>
            <a:off x="6594490" y="3870599"/>
            <a:ext cx="514971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Veuillez saisir votre nom, votre organisation et votre adresse électronique dans la boîte de discussion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0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1B9D2-7768-2343-AFE6-55A02F6B1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1548043"/>
            <a:ext cx="7700644" cy="478185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2000" dirty="0"/>
              <a:t>Training and mentorship of ZCS staff in HIV prevention and treatment </a:t>
            </a: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2000" dirty="0"/>
              <a:t>Training of inmates as peer educators in HIV prevention, testing and linkage to treatment  </a:t>
            </a: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2000" dirty="0"/>
              <a:t>Support strengthening and establishment of Prison Health Committees </a:t>
            </a: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2000" dirty="0"/>
              <a:t>Conducting health education messages on prevention, testing and linkage to services </a:t>
            </a: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2000" dirty="0"/>
              <a:t>Trained officers in COVID-19 infection prevention, vaccine management (Risk communication &amp; community engagement, adverse events, cold chain) </a:t>
            </a:r>
          </a:p>
          <a:p>
            <a:pPr>
              <a:lnSpc>
                <a:spcPct val="114000"/>
              </a:lnSpc>
              <a:spcBef>
                <a:spcPts val="400"/>
              </a:spcBef>
            </a:pPr>
            <a:r>
              <a:rPr lang="en-US" sz="2000" dirty="0"/>
              <a:t>Provide COVID </a:t>
            </a:r>
            <a:r>
              <a:rPr lang="en-US" sz="2000" dirty="0" err="1"/>
              <a:t>IPC</a:t>
            </a:r>
            <a:r>
              <a:rPr lang="en-US" sz="2000" dirty="0"/>
              <a:t> supplies and equipment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D8902E-C03C-E643-AC6F-D90C87EE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Conducted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7121" y="2661920"/>
            <a:ext cx="4174971" cy="2471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4978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 Implementation in the ZCS Facilities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F0311C-76E7-4EF7-A7F7-CE77DF8F23A5}"/>
              </a:ext>
            </a:extLst>
          </p:cNvPr>
          <p:cNvGrpSpPr/>
          <p:nvPr/>
        </p:nvGrpSpPr>
        <p:grpSpPr>
          <a:xfrm>
            <a:off x="177421" y="1487607"/>
            <a:ext cx="11571234" cy="5233868"/>
            <a:chOff x="561845" y="12781252"/>
            <a:chExt cx="17954753" cy="10449630"/>
          </a:xfrm>
        </p:grpSpPr>
        <p:sp>
          <p:nvSpPr>
            <p:cNvPr id="6" name="Rectangle: Rounded Corners 136">
              <a:extLst>
                <a:ext uri="{FF2B5EF4-FFF2-40B4-BE49-F238E27FC236}">
                  <a16:creationId xmlns:a16="http://schemas.microsoft.com/office/drawing/2014/main" id="{F5A9A5EE-75BC-4DD7-B9A8-DF612E69FF8A}"/>
                </a:ext>
              </a:extLst>
            </p:cNvPr>
            <p:cNvSpPr/>
            <p:nvPr/>
          </p:nvSpPr>
          <p:spPr>
            <a:xfrm>
              <a:off x="1797421" y="12916213"/>
              <a:ext cx="5239405" cy="802060"/>
            </a:xfrm>
            <a:prstGeom prst="roundRect">
              <a:avLst/>
            </a:prstGeom>
            <a:solidFill>
              <a:srgbClr val="B4CC95">
                <a:lumMod val="60000"/>
                <a:lumOff val="4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Group Education on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137">
              <a:extLst>
                <a:ext uri="{FF2B5EF4-FFF2-40B4-BE49-F238E27FC236}">
                  <a16:creationId xmlns:a16="http://schemas.microsoft.com/office/drawing/2014/main" id="{681FE9C8-8385-43D9-B88C-73E8AE6AE62B}"/>
                </a:ext>
              </a:extLst>
            </p:cNvPr>
            <p:cNvSpPr/>
            <p:nvPr/>
          </p:nvSpPr>
          <p:spPr>
            <a:xfrm>
              <a:off x="1797421" y="14039592"/>
              <a:ext cx="5239405" cy="802060"/>
            </a:xfrm>
            <a:prstGeom prst="roundRect">
              <a:avLst/>
            </a:prstGeom>
            <a:solidFill>
              <a:srgbClr val="B4CC95">
                <a:lumMod val="60000"/>
                <a:lumOff val="4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HIV Risk Screening</a:t>
              </a:r>
            </a:p>
          </p:txBody>
        </p:sp>
        <p:sp>
          <p:nvSpPr>
            <p:cNvPr id="8" name="Rectangle: Rounded Corners 138">
              <a:extLst>
                <a:ext uri="{FF2B5EF4-FFF2-40B4-BE49-F238E27FC236}">
                  <a16:creationId xmlns:a16="http://schemas.microsoft.com/office/drawing/2014/main" id="{C0C9A684-9DAC-47F7-8F06-8819271EB03E}"/>
                </a:ext>
              </a:extLst>
            </p:cNvPr>
            <p:cNvSpPr/>
            <p:nvPr/>
          </p:nvSpPr>
          <p:spPr>
            <a:xfrm>
              <a:off x="1797418" y="15232717"/>
              <a:ext cx="5239405" cy="802060"/>
            </a:xfrm>
            <a:prstGeom prst="roundRect">
              <a:avLst/>
            </a:prstGeom>
            <a:solidFill>
              <a:srgbClr val="FFCD00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Substantial HIV Risk</a:t>
              </a:r>
            </a:p>
          </p:txBody>
        </p:sp>
        <p:sp>
          <p:nvSpPr>
            <p:cNvPr id="9" name="Rectangle: Rounded Corners 139">
              <a:extLst>
                <a:ext uri="{FF2B5EF4-FFF2-40B4-BE49-F238E27FC236}">
                  <a16:creationId xmlns:a16="http://schemas.microsoft.com/office/drawing/2014/main" id="{B1073B3A-84AD-4967-97A7-796EEFEA9DEC}"/>
                </a:ext>
              </a:extLst>
            </p:cNvPr>
            <p:cNvSpPr/>
            <p:nvPr/>
          </p:nvSpPr>
          <p:spPr>
            <a:xfrm>
              <a:off x="13277188" y="14039592"/>
              <a:ext cx="5239405" cy="802060"/>
            </a:xfrm>
            <a:prstGeom prst="roundRect">
              <a:avLst/>
            </a:prstGeom>
            <a:solidFill>
              <a:srgbClr val="C8102E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 at Substantial HIV Risk</a:t>
              </a:r>
            </a:p>
          </p:txBody>
        </p:sp>
        <p:sp>
          <p:nvSpPr>
            <p:cNvPr id="10" name="Rectangle: Rounded Corners 140">
              <a:extLst>
                <a:ext uri="{FF2B5EF4-FFF2-40B4-BE49-F238E27FC236}">
                  <a16:creationId xmlns:a16="http://schemas.microsoft.com/office/drawing/2014/main" id="{6B5D385A-CDF7-4713-B061-C5C08F4E9722}"/>
                </a:ext>
              </a:extLst>
            </p:cNvPr>
            <p:cNvSpPr/>
            <p:nvPr/>
          </p:nvSpPr>
          <p:spPr>
            <a:xfrm>
              <a:off x="1797416" y="16425841"/>
              <a:ext cx="5239405" cy="802060"/>
            </a:xfrm>
            <a:prstGeom prst="roundRect">
              <a:avLst/>
            </a:prstGeom>
            <a:solidFill>
              <a:srgbClr val="B4CC95">
                <a:lumMod val="60000"/>
                <a:lumOff val="4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HIV Testing</a:t>
              </a:r>
            </a:p>
          </p:txBody>
        </p:sp>
        <p:sp>
          <p:nvSpPr>
            <p:cNvPr id="11" name="Rectangle: Rounded Corners 141">
              <a:extLst>
                <a:ext uri="{FF2B5EF4-FFF2-40B4-BE49-F238E27FC236}">
                  <a16:creationId xmlns:a16="http://schemas.microsoft.com/office/drawing/2014/main" id="{8B7C1F69-33CA-4108-A3A3-8390E761F6AD}"/>
                </a:ext>
              </a:extLst>
            </p:cNvPr>
            <p:cNvSpPr/>
            <p:nvPr/>
          </p:nvSpPr>
          <p:spPr>
            <a:xfrm>
              <a:off x="7537304" y="16425841"/>
              <a:ext cx="5239405" cy="802060"/>
            </a:xfrm>
            <a:prstGeom prst="roundRect">
              <a:avLst/>
            </a:prstGeom>
            <a:solidFill>
              <a:srgbClr val="FFCD00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HIV Positive</a:t>
              </a:r>
            </a:p>
          </p:txBody>
        </p:sp>
        <p:sp>
          <p:nvSpPr>
            <p:cNvPr id="12" name="Rectangle: Rounded Corners 142">
              <a:extLst>
                <a:ext uri="{FF2B5EF4-FFF2-40B4-BE49-F238E27FC236}">
                  <a16:creationId xmlns:a16="http://schemas.microsoft.com/office/drawing/2014/main" id="{A7F05BEE-D329-42FE-8354-0EAE011FFC35}"/>
                </a:ext>
              </a:extLst>
            </p:cNvPr>
            <p:cNvSpPr/>
            <p:nvPr/>
          </p:nvSpPr>
          <p:spPr>
            <a:xfrm>
              <a:off x="1797414" y="17656332"/>
              <a:ext cx="5239405" cy="802060"/>
            </a:xfrm>
            <a:prstGeom prst="roundRect">
              <a:avLst/>
            </a:prstGeom>
            <a:solidFill>
              <a:srgbClr val="FFCD00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HIV Negative</a:t>
              </a:r>
            </a:p>
          </p:txBody>
        </p:sp>
        <p:sp>
          <p:nvSpPr>
            <p:cNvPr id="13" name="Rectangle: Rounded Corners 143">
              <a:extLst>
                <a:ext uri="{FF2B5EF4-FFF2-40B4-BE49-F238E27FC236}">
                  <a16:creationId xmlns:a16="http://schemas.microsoft.com/office/drawing/2014/main" id="{F9CC13E4-EA77-4D17-B24B-3FA516C3D53A}"/>
                </a:ext>
              </a:extLst>
            </p:cNvPr>
            <p:cNvSpPr/>
            <p:nvPr/>
          </p:nvSpPr>
          <p:spPr>
            <a:xfrm>
              <a:off x="13277193" y="16425841"/>
              <a:ext cx="5239405" cy="802060"/>
            </a:xfrm>
            <a:prstGeom prst="roundRect">
              <a:avLst/>
            </a:prstGeom>
            <a:solidFill>
              <a:srgbClr val="C8102E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Linked to ART</a:t>
              </a:r>
            </a:p>
          </p:txBody>
        </p:sp>
        <p:sp>
          <p:nvSpPr>
            <p:cNvPr id="14" name="Rectangle: Rounded Corners 144">
              <a:extLst>
                <a:ext uri="{FF2B5EF4-FFF2-40B4-BE49-F238E27FC236}">
                  <a16:creationId xmlns:a16="http://schemas.microsoft.com/office/drawing/2014/main" id="{2F14EAB9-6AE6-4984-8820-BD561CBC9E95}"/>
                </a:ext>
              </a:extLst>
            </p:cNvPr>
            <p:cNvSpPr/>
            <p:nvPr/>
          </p:nvSpPr>
          <p:spPr>
            <a:xfrm>
              <a:off x="1797411" y="18849457"/>
              <a:ext cx="5239405" cy="802060"/>
            </a:xfrm>
            <a:prstGeom prst="roundRect">
              <a:avLst/>
            </a:prstGeom>
            <a:solidFill>
              <a:srgbClr val="B4CC95">
                <a:lumMod val="60000"/>
                <a:lumOff val="4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Assessed for PrEP Eligibility</a:t>
              </a:r>
            </a:p>
          </p:txBody>
        </p:sp>
        <p:sp>
          <p:nvSpPr>
            <p:cNvPr id="15" name="Rectangle: Rounded Corners 145">
              <a:extLst>
                <a:ext uri="{FF2B5EF4-FFF2-40B4-BE49-F238E27FC236}">
                  <a16:creationId xmlns:a16="http://schemas.microsoft.com/office/drawing/2014/main" id="{7F782C54-8340-41AD-90C7-69DAA52874B3}"/>
                </a:ext>
              </a:extLst>
            </p:cNvPr>
            <p:cNvSpPr/>
            <p:nvPr/>
          </p:nvSpPr>
          <p:spPr>
            <a:xfrm>
              <a:off x="13277188" y="18849460"/>
              <a:ext cx="5239405" cy="802060"/>
            </a:xfrm>
            <a:prstGeom prst="roundRect">
              <a:avLst/>
            </a:prstGeom>
            <a:solidFill>
              <a:srgbClr val="C8102E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 eligible for PrEP</a:t>
              </a:r>
            </a:p>
          </p:txBody>
        </p:sp>
        <p:sp>
          <p:nvSpPr>
            <p:cNvPr id="16" name="Rectangle: Rounded Corners 146">
              <a:extLst>
                <a:ext uri="{FF2B5EF4-FFF2-40B4-BE49-F238E27FC236}">
                  <a16:creationId xmlns:a16="http://schemas.microsoft.com/office/drawing/2014/main" id="{58F7DFF5-46EC-4A59-80A0-FF4DB60AFCD1}"/>
                </a:ext>
              </a:extLst>
            </p:cNvPr>
            <p:cNvSpPr/>
            <p:nvPr/>
          </p:nvSpPr>
          <p:spPr>
            <a:xfrm>
              <a:off x="1797411" y="20112322"/>
              <a:ext cx="5239405" cy="802060"/>
            </a:xfrm>
            <a:prstGeom prst="roundRect">
              <a:avLst/>
            </a:prstGeom>
            <a:solidFill>
              <a:srgbClr val="FFCD00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 Eligible</a:t>
              </a:r>
            </a:p>
          </p:txBody>
        </p:sp>
        <p:sp>
          <p:nvSpPr>
            <p:cNvPr id="17" name="Rectangle: Rounded Corners 147">
              <a:extLst>
                <a:ext uri="{FF2B5EF4-FFF2-40B4-BE49-F238E27FC236}">
                  <a16:creationId xmlns:a16="http://schemas.microsoft.com/office/drawing/2014/main" id="{E60BFF45-026F-493F-9D91-B5FA4D8AD597}"/>
                </a:ext>
              </a:extLst>
            </p:cNvPr>
            <p:cNvSpPr/>
            <p:nvPr/>
          </p:nvSpPr>
          <p:spPr>
            <a:xfrm>
              <a:off x="7537304" y="21168446"/>
              <a:ext cx="5239405" cy="802060"/>
            </a:xfrm>
            <a:prstGeom prst="roundRect">
              <a:avLst/>
            </a:prstGeom>
            <a:solidFill>
              <a:srgbClr val="FFCD00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 willing to take PrEP</a:t>
              </a:r>
            </a:p>
          </p:txBody>
        </p:sp>
        <p:sp>
          <p:nvSpPr>
            <p:cNvPr id="18" name="Rectangle: Rounded Corners 148">
              <a:extLst>
                <a:ext uri="{FF2B5EF4-FFF2-40B4-BE49-F238E27FC236}">
                  <a16:creationId xmlns:a16="http://schemas.microsoft.com/office/drawing/2014/main" id="{1F2B9FC1-442D-47B3-9065-1C7DAD4C8515}"/>
                </a:ext>
              </a:extLst>
            </p:cNvPr>
            <p:cNvSpPr/>
            <p:nvPr/>
          </p:nvSpPr>
          <p:spPr>
            <a:xfrm>
              <a:off x="1797411" y="21165960"/>
              <a:ext cx="5239405" cy="802060"/>
            </a:xfrm>
            <a:prstGeom prst="roundRect">
              <a:avLst/>
            </a:prstGeom>
            <a:solidFill>
              <a:srgbClr val="B4CC95">
                <a:lumMod val="60000"/>
                <a:lumOff val="4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Offered PrEP</a:t>
              </a:r>
            </a:p>
          </p:txBody>
        </p:sp>
        <p:sp>
          <p:nvSpPr>
            <p:cNvPr id="19" name="Rectangle: Rounded Corners 149">
              <a:extLst>
                <a:ext uri="{FF2B5EF4-FFF2-40B4-BE49-F238E27FC236}">
                  <a16:creationId xmlns:a16="http://schemas.microsoft.com/office/drawing/2014/main" id="{162C79FB-1FD3-45DB-BDA7-2CA3970A9C98}"/>
                </a:ext>
              </a:extLst>
            </p:cNvPr>
            <p:cNvSpPr/>
            <p:nvPr/>
          </p:nvSpPr>
          <p:spPr>
            <a:xfrm>
              <a:off x="13277191" y="21168444"/>
              <a:ext cx="5239405" cy="802060"/>
            </a:xfrm>
            <a:prstGeom prst="roundRect">
              <a:avLst/>
            </a:prstGeom>
            <a:solidFill>
              <a:srgbClr val="C8102E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Follow-up Counselling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4EBB8D6-65C2-4A5A-AEC0-44FB68C96951}"/>
                </a:ext>
              </a:extLst>
            </p:cNvPr>
            <p:cNvSpPr/>
            <p:nvPr/>
          </p:nvSpPr>
          <p:spPr>
            <a:xfrm>
              <a:off x="561845" y="12903758"/>
              <a:ext cx="914400" cy="914400"/>
            </a:xfrm>
            <a:prstGeom prst="ellipse">
              <a:avLst/>
            </a:prstGeom>
            <a:solidFill>
              <a:srgbClr val="95A0A9"/>
            </a:solidFill>
            <a:ln w="38100" cap="flat" cmpd="sng" algn="ctr">
              <a:solidFill>
                <a:srgbClr val="95A0A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F35821F-0E05-46FA-9EF7-7626E62250D1}"/>
                </a:ext>
              </a:extLst>
            </p:cNvPr>
            <p:cNvSpPr/>
            <p:nvPr/>
          </p:nvSpPr>
          <p:spPr>
            <a:xfrm>
              <a:off x="561845" y="13980411"/>
              <a:ext cx="914400" cy="903396"/>
            </a:xfrm>
            <a:prstGeom prst="ellipse">
              <a:avLst/>
            </a:prstGeom>
            <a:solidFill>
              <a:srgbClr val="95A0A9"/>
            </a:solidFill>
            <a:ln w="38100" cap="flat" cmpd="sng" algn="ctr">
              <a:solidFill>
                <a:srgbClr val="95A0A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CF7EBB5-DA64-4A96-900A-3CB88B4425B5}"/>
                </a:ext>
              </a:extLst>
            </p:cNvPr>
            <p:cNvSpPr/>
            <p:nvPr/>
          </p:nvSpPr>
          <p:spPr>
            <a:xfrm>
              <a:off x="561845" y="16346054"/>
              <a:ext cx="914400" cy="914400"/>
            </a:xfrm>
            <a:prstGeom prst="ellipse">
              <a:avLst/>
            </a:prstGeom>
            <a:solidFill>
              <a:srgbClr val="95A0A9"/>
            </a:solidFill>
            <a:ln w="38100" cap="flat" cmpd="sng" algn="ctr">
              <a:solidFill>
                <a:srgbClr val="95A0A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32F34AD-4792-4766-8C91-0E744F497C06}"/>
                </a:ext>
              </a:extLst>
            </p:cNvPr>
            <p:cNvSpPr/>
            <p:nvPr/>
          </p:nvSpPr>
          <p:spPr>
            <a:xfrm>
              <a:off x="561845" y="18813108"/>
              <a:ext cx="914400" cy="914400"/>
            </a:xfrm>
            <a:prstGeom prst="ellipse">
              <a:avLst/>
            </a:prstGeom>
            <a:solidFill>
              <a:srgbClr val="95A0A9"/>
            </a:solidFill>
            <a:ln w="38100" cap="flat" cmpd="sng" algn="ctr">
              <a:solidFill>
                <a:srgbClr val="95A0A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2EA2AA4-2485-4E21-83A6-1977ACA4BABD}"/>
                </a:ext>
              </a:extLst>
            </p:cNvPr>
            <p:cNvSpPr/>
            <p:nvPr/>
          </p:nvSpPr>
          <p:spPr>
            <a:xfrm>
              <a:off x="561845" y="21109790"/>
              <a:ext cx="914400" cy="914400"/>
            </a:xfrm>
            <a:prstGeom prst="ellipse">
              <a:avLst/>
            </a:prstGeom>
            <a:solidFill>
              <a:srgbClr val="95A0A9"/>
            </a:solidFill>
            <a:ln w="38100" cap="flat" cmpd="sng" algn="ctr">
              <a:solidFill>
                <a:srgbClr val="95A0A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C15F01C-FD8B-4D88-B4F1-7803C49724BC}"/>
                </a:ext>
              </a:extLst>
            </p:cNvPr>
            <p:cNvCxnSpPr>
              <a:stCxn id="6" idx="2"/>
              <a:endCxn id="7" idx="0"/>
            </p:cNvCxnSpPr>
            <p:nvPr/>
          </p:nvCxnSpPr>
          <p:spPr>
            <a:xfrm>
              <a:off x="4417124" y="13718274"/>
              <a:ext cx="0" cy="321318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2279A55-1942-4EDD-B946-B3465C6A22DA}"/>
                </a:ext>
              </a:extLst>
            </p:cNvPr>
            <p:cNvCxnSpPr>
              <a:cxnSpLocks/>
              <a:stCxn id="7" idx="2"/>
              <a:endCxn id="8" idx="0"/>
            </p:cNvCxnSpPr>
            <p:nvPr/>
          </p:nvCxnSpPr>
          <p:spPr>
            <a:xfrm flipH="1">
              <a:off x="4417122" y="14841652"/>
              <a:ext cx="2" cy="391065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A40D887-97BF-49E8-9E2E-21049DFBD971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 flipH="1">
              <a:off x="4417120" y="16034777"/>
              <a:ext cx="2" cy="391065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F71F9D6-2A11-4A63-841C-E43F2705DC48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 flipH="1">
              <a:off x="4417117" y="17227901"/>
              <a:ext cx="2" cy="428431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D647F0B-DCF9-4275-A85C-18144B3DAF31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 flipH="1">
              <a:off x="4417115" y="18458392"/>
              <a:ext cx="2" cy="391065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80C3BE1-6D06-4209-991D-5032CC083174}"/>
                </a:ext>
              </a:extLst>
            </p:cNvPr>
            <p:cNvCxnSpPr>
              <a:cxnSpLocks/>
              <a:stCxn id="14" idx="2"/>
              <a:endCxn id="16" idx="0"/>
            </p:cNvCxnSpPr>
            <p:nvPr/>
          </p:nvCxnSpPr>
          <p:spPr>
            <a:xfrm>
              <a:off x="4417115" y="19651517"/>
              <a:ext cx="0" cy="460805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1B066F9-944E-4D66-950D-6FD6F7C421BB}"/>
                </a:ext>
              </a:extLst>
            </p:cNvPr>
            <p:cNvCxnSpPr>
              <a:cxnSpLocks/>
              <a:stCxn id="16" idx="2"/>
              <a:endCxn id="18" idx="0"/>
            </p:cNvCxnSpPr>
            <p:nvPr/>
          </p:nvCxnSpPr>
          <p:spPr>
            <a:xfrm>
              <a:off x="4417115" y="20914382"/>
              <a:ext cx="0" cy="251578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E83D405-4D92-44BC-8CB1-2F3950D00AF3}"/>
                </a:ext>
              </a:extLst>
            </p:cNvPr>
            <p:cNvCxnSpPr>
              <a:cxnSpLocks/>
              <a:stCxn id="18" idx="2"/>
              <a:endCxn id="41" idx="0"/>
            </p:cNvCxnSpPr>
            <p:nvPr/>
          </p:nvCxnSpPr>
          <p:spPr>
            <a:xfrm>
              <a:off x="4417115" y="21968020"/>
              <a:ext cx="16112" cy="523664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43FCAED-F8F3-4BA1-BB6C-60E35AD0A15E}"/>
                </a:ext>
              </a:extLst>
            </p:cNvPr>
            <p:cNvCxnSpPr>
              <a:cxnSpLocks/>
              <a:stCxn id="18" idx="3"/>
              <a:endCxn id="17" idx="1"/>
            </p:cNvCxnSpPr>
            <p:nvPr/>
          </p:nvCxnSpPr>
          <p:spPr>
            <a:xfrm>
              <a:off x="7036816" y="21566991"/>
              <a:ext cx="500488" cy="2486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B2E295C-1A58-4C4D-8351-E5346CAA1C10}"/>
                </a:ext>
              </a:extLst>
            </p:cNvPr>
            <p:cNvCxnSpPr>
              <a:cxnSpLocks/>
              <a:stCxn id="17" idx="3"/>
              <a:endCxn id="19" idx="1"/>
            </p:cNvCxnSpPr>
            <p:nvPr/>
          </p:nvCxnSpPr>
          <p:spPr>
            <a:xfrm flipV="1">
              <a:off x="12776710" y="21569475"/>
              <a:ext cx="500481" cy="2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8FF84A9-BD3E-4D82-B2A9-BA23C52626EE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>
              <a:off x="7036816" y="19250488"/>
              <a:ext cx="6240372" cy="3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CEB93B6-1C96-4345-B99F-A5E9B9F56BF2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>
              <a:off x="7036821" y="16826872"/>
              <a:ext cx="500483" cy="0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C2C61BA-80D2-4154-AABC-6605B4FE292D}"/>
                </a:ext>
              </a:extLst>
            </p:cNvPr>
            <p:cNvCxnSpPr>
              <a:cxnSpLocks/>
              <a:stCxn id="11" idx="3"/>
              <a:endCxn id="13" idx="1"/>
            </p:cNvCxnSpPr>
            <p:nvPr/>
          </p:nvCxnSpPr>
          <p:spPr>
            <a:xfrm>
              <a:off x="12776710" y="16826872"/>
              <a:ext cx="500483" cy="0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34014C7-6A4F-4313-A8E8-568DF09AA2BA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7036826" y="14440623"/>
              <a:ext cx="6240362" cy="0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77252E-B991-489E-9545-D4BC1E83A94D}"/>
                </a:ext>
              </a:extLst>
            </p:cNvPr>
            <p:cNvSpPr txBox="1"/>
            <p:nvPr/>
          </p:nvSpPr>
          <p:spPr>
            <a:xfrm>
              <a:off x="13871514" y="22328005"/>
              <a:ext cx="4066403" cy="60861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Outcomes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FF15EC-A87D-4186-A6DF-E1B78B4A4AE9}"/>
                </a:ext>
              </a:extLst>
            </p:cNvPr>
            <p:cNvSpPr txBox="1"/>
            <p:nvPr/>
          </p:nvSpPr>
          <p:spPr>
            <a:xfrm>
              <a:off x="7537304" y="12781252"/>
              <a:ext cx="10979286" cy="131963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INMATE PrEP PROCESS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: Rounded Corners 173">
              <a:extLst>
                <a:ext uri="{FF2B5EF4-FFF2-40B4-BE49-F238E27FC236}">
                  <a16:creationId xmlns:a16="http://schemas.microsoft.com/office/drawing/2014/main" id="{CA999964-41AC-42C4-A538-D5163701A361}"/>
                </a:ext>
              </a:extLst>
            </p:cNvPr>
            <p:cNvSpPr/>
            <p:nvPr/>
          </p:nvSpPr>
          <p:spPr>
            <a:xfrm>
              <a:off x="1797411" y="22491684"/>
              <a:ext cx="5271631" cy="739198"/>
            </a:xfrm>
            <a:prstGeom prst="roundRect">
              <a:avLst/>
            </a:prstGeom>
            <a:solidFill>
              <a:srgbClr val="C8102E">
                <a:lumMod val="20000"/>
                <a:lumOff val="80000"/>
              </a:srgbClr>
            </a:solidFill>
            <a:ln w="38100" cap="flat" cmpd="sng" algn="ctr">
              <a:solidFill>
                <a:srgbClr val="0076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Initiated on PrEP</a:t>
              </a:r>
            </a:p>
          </p:txBody>
        </p:sp>
        <p:sp>
          <p:nvSpPr>
            <p:cNvPr id="42" name="AutoShape 2">
              <a:extLst>
                <a:ext uri="{FF2B5EF4-FFF2-40B4-BE49-F238E27FC236}">
                  <a16:creationId xmlns:a16="http://schemas.microsoft.com/office/drawing/2014/main" id="{D4E28EED-52DF-461C-9038-1B7E6D67BA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984413" y="21248688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565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2D1CF0-676C-2543-AAEC-AA32FF40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C3ABBCA-EEB9-4909-AB36-4546095AE38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232827-0A82-0B46-897E-7CE41B0AD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KP_PREV-Inmates </a:t>
            </a:r>
            <a:br>
              <a:rPr lang="en-US" dirty="0"/>
            </a:br>
            <a:r>
              <a:rPr lang="en-US" dirty="0"/>
              <a:t>Oct 2020 - June 2021 (16 facilities)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49C1AEE-B7FB-4831-B4EF-65D588CB366A}"/>
              </a:ext>
            </a:extLst>
          </p:cNvPr>
          <p:cNvGraphicFramePr>
            <a:graphicFrameLocks/>
          </p:cNvGraphicFramePr>
          <p:nvPr/>
        </p:nvGraphicFramePr>
        <p:xfrm>
          <a:off x="289560" y="1569719"/>
          <a:ext cx="11658599" cy="4969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896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18295"/>
            <a:ext cx="12192000" cy="76199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PrEP_New</a:t>
            </a:r>
            <a:r>
              <a:rPr lang="en-US" dirty="0"/>
              <a:t> and </a:t>
            </a:r>
            <a:r>
              <a:rPr lang="en-US" dirty="0" err="1"/>
              <a:t>PrEP_CURR</a:t>
            </a:r>
            <a:r>
              <a:rPr lang="en-US" dirty="0"/>
              <a:t>: Inmates</a:t>
            </a:r>
            <a:br>
              <a:rPr lang="en-US" dirty="0"/>
            </a:br>
            <a:r>
              <a:rPr lang="en-US" sz="3100" dirty="0"/>
              <a:t>Oct 20-Jun21 (16 facilities) 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449921C-086E-4146-BCA9-146E1D8E5290}"/>
              </a:ext>
            </a:extLst>
          </p:cNvPr>
          <p:cNvGraphicFramePr>
            <a:graphicFrameLocks/>
          </p:cNvGraphicFramePr>
          <p:nvPr/>
        </p:nvGraphicFramePr>
        <p:xfrm>
          <a:off x="113122" y="1514474"/>
          <a:ext cx="11924907" cy="4841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6260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A4813C-CE06-4DEB-B221-1F52973C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FEB8BB-17BD-4B01-96B5-546FB1F8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24" y="102742"/>
            <a:ext cx="11883775" cy="1106931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Prevention, Testing &amp; Linkage: Inmates, Oct 20-Jun21 (16 facilities)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412F4864-38FC-4F65-996E-A70BDD68E1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2880" y="1392237"/>
          <a:ext cx="11059160" cy="514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409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18295"/>
            <a:ext cx="12103510" cy="761999"/>
          </a:xfrm>
        </p:spPr>
        <p:txBody>
          <a:bodyPr>
            <a:normAutofit fontScale="90000"/>
          </a:bodyPr>
          <a:lstStyle/>
          <a:p>
            <a:r>
              <a:rPr lang="en-US" dirty="0"/>
              <a:t>Monthly Trends-KP_HTS-TST, HTS_POS, Linkage Oct 20-Jun 21 (N=16)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CD5D3E-37FB-4CE2-AB33-E00F5298FBF6}"/>
              </a:ext>
            </a:extLst>
          </p:cNvPr>
          <p:cNvGraphicFramePr>
            <a:graphicFrameLocks/>
          </p:cNvGraphicFramePr>
          <p:nvPr/>
        </p:nvGraphicFramePr>
        <p:xfrm>
          <a:off x="295373" y="1687398"/>
          <a:ext cx="11544693" cy="466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465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 Viral Load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45E1062-E7FD-4961-B2AE-E3FF8C9D48A2}"/>
              </a:ext>
            </a:extLst>
          </p:cNvPr>
          <p:cNvGraphicFramePr>
            <a:graphicFrameLocks/>
          </p:cNvGraphicFramePr>
          <p:nvPr/>
        </p:nvGraphicFramePr>
        <p:xfrm>
          <a:off x="160420" y="1459833"/>
          <a:ext cx="11896461" cy="489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841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4332" y="1542652"/>
            <a:ext cx="11718388" cy="491390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Collaboration with</a:t>
            </a:r>
            <a:r>
              <a:rPr lang="en-US" sz="3200" dirty="0"/>
              <a:t> ZCS and MOH improves HIV service delivery for inmates 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Training and mentoring the ZCS health care workers improves service delivery and enhances program ownership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Using a DSD peer-to-peer model helps improve KP reach</a:t>
            </a:r>
            <a:endParaRPr lang="en-US" sz="3200" dirty="0"/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VL</a:t>
            </a:r>
            <a:r>
              <a:rPr lang="en-US" dirty="0"/>
              <a:t> campaigns improved the coverage </a:t>
            </a:r>
            <a:endParaRPr lang="en-US" sz="32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Learnt </a:t>
            </a:r>
          </a:p>
        </p:txBody>
      </p:sp>
    </p:spTree>
    <p:extLst>
      <p:ext uri="{BB962C8B-B14F-4D97-AF65-F5344CB8AC3E}">
        <p14:creationId xmlns:p14="http://schemas.microsoft.com/office/powerpoint/2010/main" val="3197702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AA0E35E-8CBA-4DB1-A47A-5E853AA213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653" y="1434906"/>
          <a:ext cx="11916696" cy="4921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874">
                  <a:extLst>
                    <a:ext uri="{9D8B030D-6E8A-4147-A177-3AD203B41FA5}">
                      <a16:colId xmlns:a16="http://schemas.microsoft.com/office/drawing/2014/main" val="1572377875"/>
                    </a:ext>
                  </a:extLst>
                </a:gridCol>
                <a:gridCol w="5365237">
                  <a:extLst>
                    <a:ext uri="{9D8B030D-6E8A-4147-A177-3AD203B41FA5}">
                      <a16:colId xmlns:a16="http://schemas.microsoft.com/office/drawing/2014/main" val="1832341393"/>
                    </a:ext>
                  </a:extLst>
                </a:gridCol>
                <a:gridCol w="5915585">
                  <a:extLst>
                    <a:ext uri="{9D8B030D-6E8A-4147-A177-3AD203B41FA5}">
                      <a16:colId xmlns:a16="http://schemas.microsoft.com/office/drawing/2014/main" val="2938996764"/>
                    </a:ext>
                  </a:extLst>
                </a:gridCol>
              </a:tblGrid>
              <a:tr h="730527">
                <a:tc>
                  <a:txBody>
                    <a:bodyPr/>
                    <a:lstStyle/>
                    <a:p>
                      <a:r>
                        <a:rPr lang="en-US" dirty="0"/>
                        <a:t>#</a:t>
                      </a:r>
                      <a:endParaRPr lang="en-ZM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Challenges</a:t>
                      </a:r>
                      <a:endParaRPr lang="en-ZM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Recommendations</a:t>
                      </a:r>
                      <a:endParaRPr lang="en-ZM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41320"/>
                  </a:ext>
                </a:extLst>
              </a:tr>
              <a:tr h="126881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  <a:endParaRPr lang="en-ZM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Inmate transfers without referral letters</a:t>
                      </a:r>
                    </a:p>
                    <a:p>
                      <a:endParaRPr lang="en-ZM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Coordination meetings with Provincial Health Coordinators, Correctional Facility Health Coordinators and Warders</a:t>
                      </a:r>
                      <a:endParaRPr lang="en-ZM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764456"/>
                  </a:ext>
                </a:extLst>
              </a:tr>
              <a:tr h="126881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  <a:endParaRPr lang="en-ZM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Inmates change names upon entry in CF, affecting continuity of HIV care</a:t>
                      </a:r>
                    </a:p>
                    <a:p>
                      <a:endParaRPr lang="en-ZM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Education on correct</a:t>
                      </a:r>
                      <a:r>
                        <a:rPr lang="en-US" sz="2000" baseline="0" dirty="0"/>
                        <a:t> details for continued managed </a:t>
                      </a:r>
                      <a:endParaRPr lang="en-ZM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21692"/>
                  </a:ext>
                </a:extLst>
              </a:tr>
              <a:tr h="1653298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  <a:endParaRPr lang="en-ZM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Some inmates not</a:t>
                      </a:r>
                      <a:r>
                        <a:rPr lang="en-US" sz="2000" baseline="0" dirty="0"/>
                        <a:t> willing</a:t>
                      </a:r>
                      <a:r>
                        <a:rPr lang="en-US" sz="2000" dirty="0"/>
                        <a:t> disclose their home addresses for fears of being investigated further- affecting index testing</a:t>
                      </a:r>
                    </a:p>
                    <a:p>
                      <a:endParaRPr lang="en-ZM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Continued education and counselling </a:t>
                      </a:r>
                      <a:endParaRPr lang="en-ZM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10144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CFAE02-9267-4816-A723-6E6BD43D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B2CC73-9A41-4CEC-9360-79538E34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Recommendations </a:t>
            </a:r>
            <a:endParaRPr lang="en-ZM" dirty="0"/>
          </a:p>
        </p:txBody>
      </p:sp>
    </p:spTree>
    <p:extLst>
      <p:ext uri="{BB962C8B-B14F-4D97-AF65-F5344CB8AC3E}">
        <p14:creationId xmlns:p14="http://schemas.microsoft.com/office/powerpoint/2010/main" val="2121416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7185" y="1505415"/>
            <a:ext cx="10515600" cy="4571187"/>
          </a:xfrm>
        </p:spPr>
        <p:txBody>
          <a:bodyPr/>
          <a:lstStyle/>
          <a:p>
            <a:pPr marL="457200" indent="-457200"/>
            <a:r>
              <a:rPr lang="en-US" dirty="0"/>
              <a:t>Zambia Correctional Services </a:t>
            </a:r>
          </a:p>
          <a:p>
            <a:pPr marL="457200" indent="-457200"/>
            <a:r>
              <a:rPr lang="en-US" dirty="0"/>
              <a:t>Ministry of Health Zambia </a:t>
            </a:r>
          </a:p>
          <a:p>
            <a:pPr marL="457200" indent="-457200"/>
            <a:r>
              <a:rPr lang="en-US" dirty="0"/>
              <a:t>Centers for Disease Control and Prevention-Zambia </a:t>
            </a:r>
          </a:p>
          <a:p>
            <a:pPr marL="457200" indent="-457200"/>
            <a:r>
              <a:rPr lang="en-US" dirty="0"/>
              <a:t>University of Maryland Baltimore </a:t>
            </a:r>
          </a:p>
          <a:p>
            <a:pPr marL="457200" indent="-457200"/>
            <a:r>
              <a:rPr lang="en-US" dirty="0" err="1"/>
              <a:t>Ciheb</a:t>
            </a:r>
            <a:r>
              <a:rPr lang="en-US" dirty="0"/>
              <a:t>-Zambia  </a:t>
            </a:r>
          </a:p>
          <a:p>
            <a:pPr marL="457200" indent="-457200"/>
            <a:r>
              <a:rPr lang="en-US" dirty="0"/>
              <a:t>Inmates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555539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E8C3D0-EE7B-8F4D-9E0F-7FB78A6B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1639193"/>
            <a:ext cx="7560076" cy="47028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Be sure you have selected the language of your choice using the “Interpretation” menu on the bottom of your screen. </a:t>
            </a:r>
          </a:p>
          <a:p>
            <a:pPr>
              <a:lnSpc>
                <a:spcPct val="110000"/>
              </a:lnSpc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Assurez-vous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d’avoir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s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</a:rPr>
              <a:t>électionné la langue de votre choix à l’aide du menu &lt;&lt;Interprétation&gt;&gt; en bas de votre écran Zoom. </a:t>
            </a:r>
          </a:p>
          <a:p>
            <a:pPr>
              <a:lnSpc>
                <a:spcPct val="110000"/>
              </a:lnSpc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Certifique-se de ter selecionado o idioma à sua escolha usando o menu de </a:t>
            </a:r>
            <a:r>
              <a:rPr lang="pt-BR" u="sng" dirty="0">
                <a:solidFill>
                  <a:schemeClr val="tx2">
                    <a:lumMod val="75000"/>
                  </a:schemeClr>
                </a:solidFill>
              </a:rPr>
              <a:t>interpretação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 na parte inferior do seu ecrã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DE16BD-786F-1E4F-A327-32DB2FDD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Welcome/</a:t>
            </a:r>
            <a:r>
              <a:rPr lang="en-US" dirty="0" err="1"/>
              <a:t>Bienvenue</a:t>
            </a:r>
            <a:r>
              <a:rPr lang="en-US" dirty="0"/>
              <a:t>/</a:t>
            </a:r>
            <a:r>
              <a:rPr lang="en-US" dirty="0" err="1"/>
              <a:t>Bem-vindos</a:t>
            </a:r>
            <a:endParaRPr lang="en-US"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F59D71-E2AC-4A82-8E9D-188008ACA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787" y="2106744"/>
            <a:ext cx="2616334" cy="2895749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42061-E4D4-4EA7-9C6D-9210531936EF}"/>
              </a:ext>
            </a:extLst>
          </p:cNvPr>
          <p:cNvSpPr txBox="1"/>
          <p:nvPr/>
        </p:nvSpPr>
        <p:spPr>
          <a:xfrm>
            <a:off x="827314" y="6342077"/>
            <a:ext cx="3476238" cy="419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86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72" y="2227899"/>
            <a:ext cx="6166428" cy="34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5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355F-7A42-D143-897C-D2CA6972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HIV prevention, care, and treatment for people in prison in Mozambique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A807C-B2F2-40C4-AAFC-B22808AFF496}"/>
              </a:ext>
            </a:extLst>
          </p:cNvPr>
          <p:cNvSpPr txBox="1">
            <a:spLocks/>
          </p:cNvSpPr>
          <p:nvPr/>
        </p:nvSpPr>
        <p:spPr>
          <a:xfrm>
            <a:off x="2657475" y="3669242"/>
            <a:ext cx="6477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Thaís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Ferreira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HIV Prevention Director, ICAP Mozambique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October 5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822269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71E310-FC11-B845-AA7E-D71CE466A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25270" cy="4351338"/>
          </a:xfrm>
        </p:spPr>
        <p:txBody>
          <a:bodyPr/>
          <a:lstStyle/>
          <a:p>
            <a:r>
              <a:rPr lang="en-US" dirty="0"/>
              <a:t>2.1M adults and children living with HIV</a:t>
            </a:r>
          </a:p>
          <a:p>
            <a:r>
              <a:rPr lang="en-US" dirty="0"/>
              <a:t>Adult HIV prevalence 11.5%  </a:t>
            </a:r>
            <a:r>
              <a:rPr lang="en-US" sz="2400" dirty="0"/>
              <a:t>(UNAIDS 2020)</a:t>
            </a:r>
          </a:p>
          <a:p>
            <a:r>
              <a:rPr lang="en-US" dirty="0"/>
              <a:t>HIV prevalence among people in prison = 24% </a:t>
            </a:r>
            <a:r>
              <a:rPr lang="en-US" sz="2400" dirty="0"/>
              <a:t>(UNAIDS 2015)</a:t>
            </a:r>
            <a:endParaRPr lang="en-US" dirty="0"/>
          </a:p>
          <a:p>
            <a:r>
              <a:rPr lang="en-US" dirty="0"/>
              <a:t>Nearly 20,000 inmates as of July 2021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73027-3BAB-F34B-B4EF-3434734FC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66BA59-24F4-6F46-8519-C1413F4FE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in Mozambique</a:t>
            </a:r>
          </a:p>
        </p:txBody>
      </p:sp>
    </p:spTree>
    <p:extLst>
      <p:ext uri="{BB962C8B-B14F-4D97-AF65-F5344CB8AC3E}">
        <p14:creationId xmlns:p14="http://schemas.microsoft.com/office/powerpoint/2010/main" val="3227414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>
            <a:extLst>
              <a:ext uri="{FF2B5EF4-FFF2-40B4-BE49-F238E27FC236}">
                <a16:creationId xmlns:a16="http://schemas.microsoft.com/office/drawing/2014/main" id="{CC0CD495-73F4-40DD-9950-D185769AB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62" y="1574115"/>
            <a:ext cx="7085513" cy="4782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Incarcerated populations are most at-risk for HIV</a:t>
            </a:r>
            <a:endParaRPr lang="en-US" altLang="en-US" sz="2400" dirty="0"/>
          </a:p>
          <a:p>
            <a:pPr lvl="1"/>
            <a:r>
              <a:rPr lang="en-US" sz="2000" dirty="0">
                <a:effectLst/>
                <a:latin typeface="Arial"/>
                <a:cs typeface="Arial"/>
              </a:rPr>
              <a:t>Power imbalance between </a:t>
            </a:r>
            <a:r>
              <a:rPr lang="en-US" sz="2000" dirty="0">
                <a:latin typeface="Arial"/>
                <a:cs typeface="Arial"/>
              </a:rPr>
              <a:t>prisoners and guards</a:t>
            </a:r>
            <a:r>
              <a:rPr lang="en-US" sz="2000" dirty="0">
                <a:effectLst/>
                <a:latin typeface="Arial"/>
                <a:cs typeface="Arial"/>
              </a:rPr>
              <a:t>, and among prisoners, particularly younger prisoners</a:t>
            </a:r>
          </a:p>
          <a:p>
            <a:pPr lvl="1"/>
            <a:r>
              <a:rPr lang="en-US" sz="2000" dirty="0">
                <a:effectLst/>
                <a:latin typeface="Arial"/>
                <a:cs typeface="Arial"/>
              </a:rPr>
              <a:t>Limited access to HIV and TB prevention and treatment interventions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Increased risk of engaging in high-risk behaviors, such as injecting drugs</a:t>
            </a:r>
          </a:p>
          <a:p>
            <a:r>
              <a:rPr lang="en-US" sz="2400" dirty="0">
                <a:latin typeface="Arial"/>
                <a:cs typeface="Arial"/>
              </a:rPr>
              <a:t>Access to treatment for HIV positive people in prison is also challenging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Challenges with staff training, space, access to laboratory and clinical services</a:t>
            </a:r>
          </a:p>
          <a:p>
            <a:endParaRPr lang="en-US" sz="2600" dirty="0">
              <a:latin typeface="Arial"/>
              <a:cs typeface="Arial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US" altLang="en-US" sz="2000" dirty="0"/>
          </a:p>
          <a:p>
            <a:endParaRPr lang="en-US" dirty="0"/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66F3BFD7-2626-4809-A84F-7F77F0EA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E4CC148-39D9-4B4A-9730-BE194543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altLang="en-US" dirty="0"/>
              <a:t>HIV Services for People in Prison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E4EB4-24B5-42F3-9BCF-183E06F4F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315" y="332985"/>
            <a:ext cx="936660" cy="626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4B934-54E2-4BD7-BBB0-A5479AF8C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810"/>
          <a:stretch/>
        </p:blipFill>
        <p:spPr>
          <a:xfrm>
            <a:off x="7286476" y="1410511"/>
            <a:ext cx="4905524" cy="5447489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2E1214C-1310-45D6-AA40-3AD5EF2EEF28}"/>
              </a:ext>
            </a:extLst>
          </p:cNvPr>
          <p:cNvSpPr txBox="1"/>
          <p:nvPr/>
        </p:nvSpPr>
        <p:spPr>
          <a:xfrm>
            <a:off x="7718228" y="6324600"/>
            <a:ext cx="3783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Central Prison, Maputo Province</a:t>
            </a:r>
          </a:p>
        </p:txBody>
      </p:sp>
    </p:spTree>
    <p:extLst>
      <p:ext uri="{BB962C8B-B14F-4D97-AF65-F5344CB8AC3E}">
        <p14:creationId xmlns:p14="http://schemas.microsoft.com/office/powerpoint/2010/main" val="3634654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15B06D-9D07-4225-825D-AE5E72BDC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23112" y="1963612"/>
            <a:ext cx="4480820" cy="5251410"/>
          </a:xfrm>
        </p:spPr>
        <p:txBody>
          <a:bodyPr>
            <a:normAutofit/>
          </a:bodyPr>
          <a:lstStyle/>
          <a:p>
            <a:endParaRPr lang="pt-PT" sz="1800" b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en-US" sz="1800" b="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1CB74C-6C0C-4728-A587-38F7FA9A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112" y="123146"/>
            <a:ext cx="4305722" cy="702080"/>
          </a:xfrm>
        </p:spPr>
        <p:txBody>
          <a:bodyPr>
            <a:noAutofit/>
          </a:bodyPr>
          <a:lstStyle/>
          <a:p>
            <a:b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m 33" descr="Uma imagem com mapa&#10;&#10;Descrição gerada automaticamente">
            <a:extLst>
              <a:ext uri="{FF2B5EF4-FFF2-40B4-BE49-F238E27FC236}">
                <a16:creationId xmlns:a16="http://schemas.microsoft.com/office/drawing/2014/main" id="{49C56545-9F36-4CD0-8DEA-8D1289B44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768" y="874820"/>
            <a:ext cx="3284254" cy="5019870"/>
          </a:xfrm>
          <a:prstGeom prst="rect">
            <a:avLst/>
          </a:prstGeom>
        </p:spPr>
      </p:pic>
      <p:sp>
        <p:nvSpPr>
          <p:cNvPr id="2" name="Pentagon 1">
            <a:extLst>
              <a:ext uri="{FF2B5EF4-FFF2-40B4-BE49-F238E27FC236}">
                <a16:creationId xmlns:a16="http://schemas.microsoft.com/office/drawing/2014/main" id="{665BBFB2-D863-4E1E-82D1-814906D8C3DF}"/>
              </a:ext>
            </a:extLst>
          </p:cNvPr>
          <p:cNvSpPr/>
          <p:nvPr/>
        </p:nvSpPr>
        <p:spPr>
          <a:xfrm>
            <a:off x="9948142" y="2934449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77815530-6610-4506-88BA-8E58E01E11EB}"/>
              </a:ext>
            </a:extLst>
          </p:cNvPr>
          <p:cNvSpPr/>
          <p:nvPr/>
        </p:nvSpPr>
        <p:spPr>
          <a:xfrm>
            <a:off x="7962983" y="312715"/>
            <a:ext cx="154236" cy="13220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862DD-DECC-439E-8492-B17583FE99AA}"/>
              </a:ext>
            </a:extLst>
          </p:cNvPr>
          <p:cNvSpPr txBox="1"/>
          <p:nvPr/>
        </p:nvSpPr>
        <p:spPr>
          <a:xfrm>
            <a:off x="8163023" y="192621"/>
            <a:ext cx="2965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VMMC Prison supported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C&amp;T prison supported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86C7F9-2DB3-4BEF-A30E-E63EC66B8BF5}"/>
              </a:ext>
            </a:extLst>
          </p:cNvPr>
          <p:cNvSpPr txBox="1"/>
          <p:nvPr/>
        </p:nvSpPr>
        <p:spPr>
          <a:xfrm>
            <a:off x="363166" y="123146"/>
            <a:ext cx="671606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ICAP-supported HIV prevention, care and treatment services in prisons during COP20</a:t>
            </a:r>
          </a:p>
        </p:txBody>
      </p:sp>
      <p:sp>
        <p:nvSpPr>
          <p:cNvPr id="26" name="Pentagon 1">
            <a:extLst>
              <a:ext uri="{FF2B5EF4-FFF2-40B4-BE49-F238E27FC236}">
                <a16:creationId xmlns:a16="http://schemas.microsoft.com/office/drawing/2014/main" id="{0BA9AA3F-1C42-4EEC-AE78-4D86C3A9C0D4}"/>
              </a:ext>
            </a:extLst>
          </p:cNvPr>
          <p:cNvSpPr/>
          <p:nvPr/>
        </p:nvSpPr>
        <p:spPr>
          <a:xfrm>
            <a:off x="9505099" y="3252020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entagon 1">
            <a:extLst>
              <a:ext uri="{FF2B5EF4-FFF2-40B4-BE49-F238E27FC236}">
                <a16:creationId xmlns:a16="http://schemas.microsoft.com/office/drawing/2014/main" id="{8E9F199D-D00C-4432-94E2-B69F8507CA57}"/>
              </a:ext>
            </a:extLst>
          </p:cNvPr>
          <p:cNvSpPr/>
          <p:nvPr/>
        </p:nvSpPr>
        <p:spPr>
          <a:xfrm>
            <a:off x="9306830" y="3152031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entagon 1">
            <a:extLst>
              <a:ext uri="{FF2B5EF4-FFF2-40B4-BE49-F238E27FC236}">
                <a16:creationId xmlns:a16="http://schemas.microsoft.com/office/drawing/2014/main" id="{90917129-AF33-47D7-AA26-3632104B28B2}"/>
              </a:ext>
            </a:extLst>
          </p:cNvPr>
          <p:cNvSpPr/>
          <p:nvPr/>
        </p:nvSpPr>
        <p:spPr>
          <a:xfrm>
            <a:off x="9226069" y="3340510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entagon 1">
            <a:extLst>
              <a:ext uri="{FF2B5EF4-FFF2-40B4-BE49-F238E27FC236}">
                <a16:creationId xmlns:a16="http://schemas.microsoft.com/office/drawing/2014/main" id="{36E77AA0-3A2F-4387-9B33-C2A1B370665E}"/>
              </a:ext>
            </a:extLst>
          </p:cNvPr>
          <p:cNvSpPr/>
          <p:nvPr/>
        </p:nvSpPr>
        <p:spPr>
          <a:xfrm>
            <a:off x="9347453" y="3449097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entagon 1">
            <a:extLst>
              <a:ext uri="{FF2B5EF4-FFF2-40B4-BE49-F238E27FC236}">
                <a16:creationId xmlns:a16="http://schemas.microsoft.com/office/drawing/2014/main" id="{DEA86C4C-A726-4DCA-8B45-2E6DDA5A433A}"/>
              </a:ext>
            </a:extLst>
          </p:cNvPr>
          <p:cNvSpPr/>
          <p:nvPr/>
        </p:nvSpPr>
        <p:spPr>
          <a:xfrm>
            <a:off x="8662575" y="4528013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CEA54C3E-0490-4FD1-8972-EDF0B55C2ADD}"/>
              </a:ext>
            </a:extLst>
          </p:cNvPr>
          <p:cNvSpPr/>
          <p:nvPr/>
        </p:nvSpPr>
        <p:spPr>
          <a:xfrm>
            <a:off x="8865542" y="4545072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entagon 1">
            <a:extLst>
              <a:ext uri="{FF2B5EF4-FFF2-40B4-BE49-F238E27FC236}">
                <a16:creationId xmlns:a16="http://schemas.microsoft.com/office/drawing/2014/main" id="{AA62CFB3-E335-48CD-B1F4-017501C1727D}"/>
              </a:ext>
            </a:extLst>
          </p:cNvPr>
          <p:cNvSpPr/>
          <p:nvPr/>
        </p:nvSpPr>
        <p:spPr>
          <a:xfrm>
            <a:off x="8947355" y="4683045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entagon 1">
            <a:extLst>
              <a:ext uri="{FF2B5EF4-FFF2-40B4-BE49-F238E27FC236}">
                <a16:creationId xmlns:a16="http://schemas.microsoft.com/office/drawing/2014/main" id="{378B4948-0A93-4621-83FC-FA2BE69B103E}"/>
              </a:ext>
            </a:extLst>
          </p:cNvPr>
          <p:cNvSpPr/>
          <p:nvPr/>
        </p:nvSpPr>
        <p:spPr>
          <a:xfrm>
            <a:off x="8616226" y="5148055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entagon 1">
            <a:extLst>
              <a:ext uri="{FF2B5EF4-FFF2-40B4-BE49-F238E27FC236}">
                <a16:creationId xmlns:a16="http://schemas.microsoft.com/office/drawing/2014/main" id="{C285CD29-A0A9-4E40-8D47-DFCD985F3ECA}"/>
              </a:ext>
            </a:extLst>
          </p:cNvPr>
          <p:cNvSpPr/>
          <p:nvPr/>
        </p:nvSpPr>
        <p:spPr>
          <a:xfrm>
            <a:off x="8622194" y="5349435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entagon 1">
            <a:extLst>
              <a:ext uri="{FF2B5EF4-FFF2-40B4-BE49-F238E27FC236}">
                <a16:creationId xmlns:a16="http://schemas.microsoft.com/office/drawing/2014/main" id="{4A3D685A-55C7-4E23-8683-2DA17E1535E9}"/>
              </a:ext>
            </a:extLst>
          </p:cNvPr>
          <p:cNvSpPr/>
          <p:nvPr/>
        </p:nvSpPr>
        <p:spPr>
          <a:xfrm>
            <a:off x="8743336" y="5211351"/>
            <a:ext cx="80761" cy="8849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entagon 1">
            <a:extLst>
              <a:ext uri="{FF2B5EF4-FFF2-40B4-BE49-F238E27FC236}">
                <a16:creationId xmlns:a16="http://schemas.microsoft.com/office/drawing/2014/main" id="{F1CEED2E-BFBE-4DD2-9318-E81043367703}"/>
              </a:ext>
            </a:extLst>
          </p:cNvPr>
          <p:cNvSpPr/>
          <p:nvPr/>
        </p:nvSpPr>
        <p:spPr>
          <a:xfrm>
            <a:off x="10417632" y="2172629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entagon 1">
            <a:extLst>
              <a:ext uri="{FF2B5EF4-FFF2-40B4-BE49-F238E27FC236}">
                <a16:creationId xmlns:a16="http://schemas.microsoft.com/office/drawing/2014/main" id="{8E64ED07-4B2C-49C5-83FD-52E858AD4BF5}"/>
              </a:ext>
            </a:extLst>
          </p:cNvPr>
          <p:cNvSpPr/>
          <p:nvPr/>
        </p:nvSpPr>
        <p:spPr>
          <a:xfrm>
            <a:off x="10570032" y="2325029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Pentagon 1">
            <a:extLst>
              <a:ext uri="{FF2B5EF4-FFF2-40B4-BE49-F238E27FC236}">
                <a16:creationId xmlns:a16="http://schemas.microsoft.com/office/drawing/2014/main" id="{D7697E6C-89FC-419C-9029-FD180E24CC9B}"/>
              </a:ext>
            </a:extLst>
          </p:cNvPr>
          <p:cNvSpPr/>
          <p:nvPr/>
        </p:nvSpPr>
        <p:spPr>
          <a:xfrm>
            <a:off x="10794071" y="2023920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Pentagon 1">
            <a:extLst>
              <a:ext uri="{FF2B5EF4-FFF2-40B4-BE49-F238E27FC236}">
                <a16:creationId xmlns:a16="http://schemas.microsoft.com/office/drawing/2014/main" id="{7F4DFB87-2AAD-434C-84E3-FA18B1A7BD01}"/>
              </a:ext>
            </a:extLst>
          </p:cNvPr>
          <p:cNvSpPr/>
          <p:nvPr/>
        </p:nvSpPr>
        <p:spPr>
          <a:xfrm>
            <a:off x="10489271" y="2023576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Pentagon 1">
            <a:extLst>
              <a:ext uri="{FF2B5EF4-FFF2-40B4-BE49-F238E27FC236}">
                <a16:creationId xmlns:a16="http://schemas.microsoft.com/office/drawing/2014/main" id="{2DCCE465-EB23-45CE-8ED2-54C360E6409A}"/>
              </a:ext>
            </a:extLst>
          </p:cNvPr>
          <p:cNvSpPr/>
          <p:nvPr/>
        </p:nvSpPr>
        <p:spPr>
          <a:xfrm>
            <a:off x="10832465" y="2386180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Pentagon 1">
            <a:extLst>
              <a:ext uri="{FF2B5EF4-FFF2-40B4-BE49-F238E27FC236}">
                <a16:creationId xmlns:a16="http://schemas.microsoft.com/office/drawing/2014/main" id="{CCDBC954-F81F-4A41-81AF-8460E5E2594E}"/>
              </a:ext>
            </a:extLst>
          </p:cNvPr>
          <p:cNvSpPr/>
          <p:nvPr/>
        </p:nvSpPr>
        <p:spPr>
          <a:xfrm>
            <a:off x="10649554" y="2488938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Pentagon 1">
            <a:extLst>
              <a:ext uri="{FF2B5EF4-FFF2-40B4-BE49-F238E27FC236}">
                <a16:creationId xmlns:a16="http://schemas.microsoft.com/office/drawing/2014/main" id="{1BDAC67F-7431-4111-A221-276E5647B8FE}"/>
              </a:ext>
            </a:extLst>
          </p:cNvPr>
          <p:cNvSpPr/>
          <p:nvPr/>
        </p:nvSpPr>
        <p:spPr>
          <a:xfrm>
            <a:off x="10913226" y="2228648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entagon 1">
            <a:extLst>
              <a:ext uri="{FF2B5EF4-FFF2-40B4-BE49-F238E27FC236}">
                <a16:creationId xmlns:a16="http://schemas.microsoft.com/office/drawing/2014/main" id="{2861CF43-5264-46CF-9F5E-FC5B1FB1E851}"/>
              </a:ext>
            </a:extLst>
          </p:cNvPr>
          <p:cNvSpPr/>
          <p:nvPr/>
        </p:nvSpPr>
        <p:spPr>
          <a:xfrm>
            <a:off x="10913225" y="1914018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Pentagon 1">
            <a:extLst>
              <a:ext uri="{FF2B5EF4-FFF2-40B4-BE49-F238E27FC236}">
                <a16:creationId xmlns:a16="http://schemas.microsoft.com/office/drawing/2014/main" id="{B90C8253-F9FA-41A4-A1E8-3E8E32F95EFD}"/>
              </a:ext>
            </a:extLst>
          </p:cNvPr>
          <p:cNvSpPr/>
          <p:nvPr/>
        </p:nvSpPr>
        <p:spPr>
          <a:xfrm>
            <a:off x="10641671" y="1968417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Pentagon 1">
            <a:extLst>
              <a:ext uri="{FF2B5EF4-FFF2-40B4-BE49-F238E27FC236}">
                <a16:creationId xmlns:a16="http://schemas.microsoft.com/office/drawing/2014/main" id="{75D53EDF-6CD8-4E05-B133-511AFDCDEFB5}"/>
              </a:ext>
            </a:extLst>
          </p:cNvPr>
          <p:cNvSpPr/>
          <p:nvPr/>
        </p:nvSpPr>
        <p:spPr>
          <a:xfrm>
            <a:off x="10811205" y="1842790"/>
            <a:ext cx="80761" cy="88490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Pentagon 1">
            <a:extLst>
              <a:ext uri="{FF2B5EF4-FFF2-40B4-BE49-F238E27FC236}">
                <a16:creationId xmlns:a16="http://schemas.microsoft.com/office/drawing/2014/main" id="{D91E6851-058A-4000-A325-5B1E636B1C42}"/>
              </a:ext>
            </a:extLst>
          </p:cNvPr>
          <p:cNvSpPr/>
          <p:nvPr/>
        </p:nvSpPr>
        <p:spPr>
          <a:xfrm>
            <a:off x="7972587" y="538532"/>
            <a:ext cx="177138" cy="132202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D9DC23D-DC80-410C-BB4D-4311C70175AA}"/>
              </a:ext>
            </a:extLst>
          </p:cNvPr>
          <p:cNvSpPr txBox="1"/>
          <p:nvPr/>
        </p:nvSpPr>
        <p:spPr>
          <a:xfrm>
            <a:off x="420115" y="5694635"/>
            <a:ext cx="574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transitioned to MOH and other partner for COP21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946E19-6E88-4C88-B455-198BEEB19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95" y="1577573"/>
            <a:ext cx="5661243" cy="33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31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8AD68-3E83-154A-A4B7-C5F89920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EE2438-4666-BF4B-91A9-AC5DBFB9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– Stakeholder Engagement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73B52F0-2CFD-4915-B0B0-2F7AF37D38AB}"/>
              </a:ext>
            </a:extLst>
          </p:cNvPr>
          <p:cNvSpPr txBox="1"/>
          <p:nvPr/>
        </p:nvSpPr>
        <p:spPr>
          <a:xfrm>
            <a:off x="643882" y="1742352"/>
            <a:ext cx="1087928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Coordination across multiple levels of government: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Central level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Advocacy with MOH and Mozambican National Directorate for Penitentiary Services (SERNAP)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Provincial / District levels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Provincial Health Directorate (DPS)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Provincial Directorate for Penitentiary Services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Provincial Health Focal Point for Penitentiaries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63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8AD68-3E83-154A-A4B7-C5F89920D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EE2438-4666-BF4B-91A9-AC5DBFB9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Process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E8E12D9-E5F2-5C47-A73E-8DCF7EBF1E45}"/>
              </a:ext>
            </a:extLst>
          </p:cNvPr>
          <p:cNvGraphicFramePr/>
          <p:nvPr/>
        </p:nvGraphicFramePr>
        <p:xfrm>
          <a:off x="0" y="1448718"/>
          <a:ext cx="12192000" cy="516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746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A1C675-5A87-40D5-BBC5-8DBD65F4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523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VMMC support to prisons</a:t>
            </a:r>
            <a:endParaRPr lang="en-US" strike="sngStrik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A311ED-17A8-4760-8872-53D5A97F77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03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E8C3D0-EE7B-8F4D-9E0F-7FB78A6B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37" y="1729515"/>
            <a:ext cx="11567637" cy="48101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pt-PT" sz="2400" dirty="0">
                <a:solidFill>
                  <a:srgbClr val="002060"/>
                </a:solidFill>
              </a:rPr>
              <a:t>The Mozambique Ministry of Health (MOH) launched the National Voluntary Medical Male Circumcision (VMMC) Program in November 2009, in collaboration with PEPFAR, identifying VMMC as an evidence-based HIV prevention method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As of 2015, national VMMC coverage amongst men 15-49 years = 63%</a:t>
            </a:r>
            <a:r>
              <a:rPr lang="en-GB" sz="2400" baseline="30000" dirty="0">
                <a:solidFill>
                  <a:srgbClr val="002060"/>
                </a:solidFill>
              </a:rPr>
              <a:t>1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endParaRPr lang="en-US" altLang="pt-PT" sz="2400" dirty="0">
              <a:solidFill>
                <a:srgbClr val="002060"/>
              </a:solidFill>
            </a:endParaRPr>
          </a:p>
          <a:p>
            <a:r>
              <a:rPr lang="en-US" altLang="pt-PT" sz="2400" dirty="0">
                <a:solidFill>
                  <a:srgbClr val="002060"/>
                </a:solidFill>
              </a:rPr>
              <a:t>ICAP at Columbia University (ICAP) has supported MOH to implement VMMC in </a:t>
            </a:r>
            <a:r>
              <a:rPr lang="en-US" altLang="pt-PT" sz="2400" dirty="0" err="1">
                <a:solidFill>
                  <a:srgbClr val="002060"/>
                </a:solidFill>
              </a:rPr>
              <a:t>Zambezia</a:t>
            </a:r>
            <a:r>
              <a:rPr lang="en-US" altLang="pt-PT" sz="2400" dirty="0">
                <a:solidFill>
                  <a:srgbClr val="002060"/>
                </a:solidFill>
              </a:rPr>
              <a:t> province since 2012</a:t>
            </a:r>
          </a:p>
          <a:p>
            <a:r>
              <a:rPr lang="en-US" altLang="pt-PT" sz="2400" dirty="0">
                <a:solidFill>
                  <a:srgbClr val="002060"/>
                </a:solidFill>
              </a:rPr>
              <a:t>Cumulative # of males circumcised with ICAP support: </a:t>
            </a:r>
            <a:r>
              <a:rPr lang="pt" sz="2400" dirty="0"/>
              <a:t>397,468 (2012 – July 2021)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DE16BD-786F-1E4F-A327-32DB2FDD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Background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B5118E8-645A-497B-AAF5-AF1C837D2B7C}"/>
              </a:ext>
            </a:extLst>
          </p:cNvPr>
          <p:cNvSpPr txBox="1"/>
          <p:nvPr/>
        </p:nvSpPr>
        <p:spPr>
          <a:xfrm>
            <a:off x="10485497" y="6539705"/>
            <a:ext cx="2038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IMASIDA 2015</a:t>
            </a:r>
          </a:p>
        </p:txBody>
      </p:sp>
    </p:spTree>
    <p:extLst>
      <p:ext uri="{BB962C8B-B14F-4D97-AF65-F5344CB8AC3E}">
        <p14:creationId xmlns:p14="http://schemas.microsoft.com/office/powerpoint/2010/main" val="1057083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>
            <a:extLst>
              <a:ext uri="{FF2B5EF4-FFF2-40B4-BE49-F238E27FC236}">
                <a16:creationId xmlns:a16="http://schemas.microsoft.com/office/drawing/2014/main" id="{3FBD44A3-D1EA-480D-AE7C-C41D5929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62" y="1767872"/>
            <a:ext cx="11539889" cy="4588477"/>
          </a:xfrm>
        </p:spPr>
        <p:txBody>
          <a:bodyPr>
            <a:normAutofit/>
          </a:bodyPr>
          <a:lstStyle/>
          <a:p>
            <a:r>
              <a:rPr lang="en-US" sz="2800" dirty="0"/>
              <a:t>Adult males opting for VMMC have the right to receive full information on the benefits and risks of the procedure. </a:t>
            </a:r>
          </a:p>
          <a:p>
            <a:r>
              <a:rPr lang="en-US" sz="2800" dirty="0"/>
              <a:t>Only adult male clients may give their informed consent </a:t>
            </a:r>
          </a:p>
          <a:p>
            <a:pPr lvl="1"/>
            <a:r>
              <a:rPr lang="en-US" sz="2000" dirty="0"/>
              <a:t>For individuals between 15 and 17yr old, consent is required from the caregiver</a:t>
            </a:r>
          </a:p>
          <a:p>
            <a:r>
              <a:rPr lang="en-US" sz="2800" dirty="0"/>
              <a:t>The informed consent process should be conducted in a language that is understood by the VMMC client </a:t>
            </a:r>
          </a:p>
          <a:p>
            <a:r>
              <a:rPr lang="en-US" sz="2800" dirty="0"/>
              <a:t>ICAP provides clear guidance to prison leadership regarding voluntarism and informed consent</a:t>
            </a:r>
          </a:p>
          <a:p>
            <a:pPr marL="0" indent="0">
              <a:buNone/>
            </a:pPr>
            <a:endParaRPr lang="en-US" sz="2500" dirty="0"/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E153F5FF-78F1-404A-B98A-5CE666836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2966616-E349-48D1-8440-26F0BECE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Voluntarism and Informed Consent</a:t>
            </a:r>
          </a:p>
        </p:txBody>
      </p:sp>
    </p:spTree>
    <p:extLst>
      <p:ext uri="{BB962C8B-B14F-4D97-AF65-F5344CB8AC3E}">
        <p14:creationId xmlns:p14="http://schemas.microsoft.com/office/powerpoint/2010/main" val="253107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FC5323-E586-4463-A266-12947E78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96190B-EF80-4C69-AB8D-3C4C40EA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5A28C-7B8A-40FD-A4F6-7256B2AC6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52" t="12816" r="22074"/>
          <a:stretch/>
        </p:blipFill>
        <p:spPr>
          <a:xfrm>
            <a:off x="2278515" y="1575807"/>
            <a:ext cx="2985507" cy="33395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5905F-680D-4B81-85C7-9654EFCD03A1}"/>
              </a:ext>
            </a:extLst>
          </p:cNvPr>
          <p:cNvSpPr txBox="1"/>
          <p:nvPr/>
        </p:nvSpPr>
        <p:spPr>
          <a:xfrm>
            <a:off x="1742121" y="5010743"/>
            <a:ext cx="4058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Cassia Wells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Senior Technical Advisor,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ICAP at Columbia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Key Populations Lead, CQUIN Learning Network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C40257-CF24-4268-B095-BE5B1690990A}"/>
              </a:ext>
            </a:extLst>
          </p:cNvPr>
          <p:cNvSpPr txBox="1"/>
          <p:nvPr/>
        </p:nvSpPr>
        <p:spPr>
          <a:xfrm>
            <a:off x="6096000" y="5002133"/>
            <a:ext cx="40582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Helen Savva</a:t>
            </a:r>
          </a:p>
          <a:p>
            <a:pPr lvl="0" algn="ctr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Public Health Specialist and Key Populations Lead</a:t>
            </a:r>
          </a:p>
          <a:p>
            <a:pPr lvl="0" algn="ctr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CDC, South Africa</a:t>
            </a:r>
            <a:r>
              <a:rPr lang="en-US" sz="18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Aft>
                <a:spcPts val="0"/>
              </a:spcAft>
            </a:pPr>
            <a:endParaRPr lang="en-KE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KE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F39469E-C3C1-405F-B6AB-EFF868A160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26408" r="17492" b="15497"/>
          <a:stretch/>
        </p:blipFill>
        <p:spPr>
          <a:xfrm>
            <a:off x="6559184" y="1602923"/>
            <a:ext cx="2985508" cy="32853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02945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3" descr="Uma imagem com texto, exterior, transporte, reboque&#10;&#10;Descrição gerada automaticamente">
            <a:extLst>
              <a:ext uri="{FF2B5EF4-FFF2-40B4-BE49-F238E27FC236}">
                <a16:creationId xmlns:a16="http://schemas.microsoft.com/office/drawing/2014/main" id="{A6A1A959-F998-3347-B7E1-8D8690296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15"/>
          <a:stretch/>
        </p:blipFill>
        <p:spPr>
          <a:xfrm>
            <a:off x="0" y="1376188"/>
            <a:ext cx="12192000" cy="548181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B288E0-405A-4D42-A1CA-BD9213C38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00" y="1477788"/>
            <a:ext cx="5080000" cy="5311949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r>
              <a:rPr lang="en-US" sz="2600" dirty="0"/>
              <a:t>2 bed capacity </a:t>
            </a:r>
          </a:p>
          <a:p>
            <a:pPr lvl="1"/>
            <a:r>
              <a:rPr lang="en-US" sz="2200" dirty="0"/>
              <a:t>currently only using 1 due to  COVID</a:t>
            </a:r>
          </a:p>
          <a:p>
            <a:r>
              <a:rPr lang="en-US" sz="2600" dirty="0"/>
              <a:t>Logistics: </a:t>
            </a:r>
          </a:p>
          <a:p>
            <a:pPr lvl="1"/>
            <a:r>
              <a:rPr lang="en-US" sz="2200" dirty="0"/>
              <a:t>Fuel for generator, if electricity is not available within the prison</a:t>
            </a:r>
          </a:p>
          <a:p>
            <a:pPr lvl="1"/>
            <a:r>
              <a:rPr lang="en-US" sz="2200" dirty="0"/>
              <a:t>Materials, consumables, job aids, M&amp;E forms, emergency supplies, sterilization and waste management at the closest fixed site</a:t>
            </a:r>
          </a:p>
          <a:p>
            <a:r>
              <a:rPr lang="en-US" sz="2600" dirty="0"/>
              <a:t>Staffing: </a:t>
            </a:r>
          </a:p>
          <a:p>
            <a:pPr lvl="1"/>
            <a:r>
              <a:rPr lang="en-US" sz="2200" dirty="0"/>
              <a:t>2 VMMC providers</a:t>
            </a:r>
          </a:p>
          <a:p>
            <a:pPr lvl="1"/>
            <a:r>
              <a:rPr lang="en-US" sz="2200" dirty="0"/>
              <a:t>2 VMMC assistants</a:t>
            </a:r>
          </a:p>
          <a:p>
            <a:pPr lvl="1"/>
            <a:r>
              <a:rPr lang="en-US" sz="2200" dirty="0"/>
              <a:t>1 data assistant</a:t>
            </a:r>
          </a:p>
          <a:p>
            <a:pPr lvl="1"/>
            <a:r>
              <a:rPr lang="en-US" sz="2200" dirty="0"/>
              <a:t>1 lay counselor</a:t>
            </a:r>
          </a:p>
          <a:p>
            <a:pPr lvl="1"/>
            <a:r>
              <a:rPr lang="en-US" sz="2200" dirty="0"/>
              <a:t>1 driver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6BFAD5-5853-8A41-8F5E-40FE2BDC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5484BA-F691-9E4A-9460-09E52F75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VMMC Model 1: Mobile Units</a:t>
            </a:r>
          </a:p>
        </p:txBody>
      </p:sp>
      <p:sp>
        <p:nvSpPr>
          <p:cNvPr id="11" name="CaixaDeTexto 30">
            <a:extLst>
              <a:ext uri="{FF2B5EF4-FFF2-40B4-BE49-F238E27FC236}">
                <a16:creationId xmlns:a16="http://schemas.microsoft.com/office/drawing/2014/main" id="{07114E26-238C-FB41-812B-73EFA2A03A10}"/>
              </a:ext>
            </a:extLst>
          </p:cNvPr>
          <p:cNvSpPr txBox="1"/>
          <p:nvPr/>
        </p:nvSpPr>
        <p:spPr>
          <a:xfrm>
            <a:off x="5532252" y="1522238"/>
            <a:ext cx="3243448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 Clinic at Gaza penitentiary</a:t>
            </a:r>
          </a:p>
        </p:txBody>
      </p:sp>
    </p:spTree>
    <p:extLst>
      <p:ext uri="{BB962C8B-B14F-4D97-AF65-F5344CB8AC3E}">
        <p14:creationId xmlns:p14="http://schemas.microsoft.com/office/powerpoint/2010/main" val="250269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 descr="Uma imagem com céu, exterior, transporte, autocarro&#10;&#10;Descrição gerada automaticamente">
            <a:extLst>
              <a:ext uri="{FF2B5EF4-FFF2-40B4-BE49-F238E27FC236}">
                <a16:creationId xmlns:a16="http://schemas.microsoft.com/office/drawing/2014/main" id="{E3A09A61-F155-6545-AFD1-859D056C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98" b="15751"/>
          <a:stretch/>
        </p:blipFill>
        <p:spPr>
          <a:xfrm>
            <a:off x="-12474" y="1374864"/>
            <a:ext cx="12192000" cy="548313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5A6D3A-846D-8D4B-B46A-44F71032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0" y="1404144"/>
            <a:ext cx="6718526" cy="5483136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400" dirty="0"/>
              <a:t>Initial screening is conducted in a tent at the prison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Eligible clients are transported to the closest fixed site</a:t>
            </a:r>
          </a:p>
          <a:p>
            <a:pPr lvl="1">
              <a:lnSpc>
                <a:spcPct val="120000"/>
              </a:lnSpc>
            </a:pPr>
            <a:r>
              <a:rPr lang="en-US" sz="3000" dirty="0"/>
              <a:t>2-3 beds per site </a:t>
            </a:r>
            <a:r>
              <a:rPr lang="en-US" dirty="0"/>
              <a:t>(currently only using 1 due to COVID)</a:t>
            </a:r>
            <a:endParaRPr lang="en-US" sz="3000" dirty="0"/>
          </a:p>
          <a:p>
            <a:pPr>
              <a:lnSpc>
                <a:spcPct val="120000"/>
              </a:lnSpc>
            </a:pPr>
            <a:r>
              <a:rPr lang="en-US" sz="4400" dirty="0"/>
              <a:t>Logistics: 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Minibus for transport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Materials, consumables, job aids, M&amp;E forms, emergency supplies, sterilization and waste management at the fixed site</a:t>
            </a:r>
          </a:p>
          <a:p>
            <a:pPr>
              <a:lnSpc>
                <a:spcPct val="120000"/>
              </a:lnSpc>
            </a:pPr>
            <a:r>
              <a:rPr lang="en-US" sz="4400" dirty="0"/>
              <a:t>Staffing: 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2 VMMC providers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2 VMMC assistants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1 data assistant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1 lay counselor</a:t>
            </a:r>
          </a:p>
          <a:p>
            <a:pPr lvl="1">
              <a:lnSpc>
                <a:spcPct val="120000"/>
              </a:lnSpc>
            </a:pPr>
            <a:r>
              <a:rPr lang="en-US" sz="2900" dirty="0"/>
              <a:t>1 driver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93FB1-418D-AA41-B7DC-6CB4577A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2746F7-4D73-5B4F-8395-7F311463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VMMC Model 2: Fixed Sites</a:t>
            </a:r>
          </a:p>
        </p:txBody>
      </p:sp>
    </p:spTree>
    <p:extLst>
      <p:ext uri="{BB962C8B-B14F-4D97-AF65-F5344CB8AC3E}">
        <p14:creationId xmlns:p14="http://schemas.microsoft.com/office/powerpoint/2010/main" val="23546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54CF98-98A8-2A45-BC30-7C358823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B4D470-4311-7946-8CF8-EF8463DD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VMMC Model 3: Temporary Sites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D4D424C-808C-744C-971D-EC57F175A2C5}"/>
              </a:ext>
            </a:extLst>
          </p:cNvPr>
          <p:cNvSpPr txBox="1">
            <a:spLocks/>
          </p:cNvSpPr>
          <p:nvPr/>
        </p:nvSpPr>
        <p:spPr>
          <a:xfrm>
            <a:off x="139700" y="1477788"/>
            <a:ext cx="5080000" cy="53119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935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35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935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35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35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bed capacity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Minor improvements including air conditioning, curtains, additional tents if necessary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Generator and fuel, if not available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Materials, consumables, job aids, M&amp;E forms, emergency supplies, sterilization and waste management at the closest fixed site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Staffing: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VMMC providers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VMMC assistants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data assistant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lay counselor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m 4" descr="Uma imagem com parede, interior&#10;&#10;Descrição gerada automaticamente">
            <a:extLst>
              <a:ext uri="{FF2B5EF4-FFF2-40B4-BE49-F238E27FC236}">
                <a16:creationId xmlns:a16="http://schemas.microsoft.com/office/drawing/2014/main" id="{2C17FF8E-8C57-8148-93CE-413C885E5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1" y="1457730"/>
            <a:ext cx="3320584" cy="4427446"/>
          </a:xfrm>
          <a:prstGeom prst="rect">
            <a:avLst/>
          </a:prstGeom>
        </p:spPr>
      </p:pic>
      <p:pic>
        <p:nvPicPr>
          <p:cNvPr id="7" name="Imagem 5" descr="Uma imagem com interior, chão, parede, sanita&#10;&#10;Descrição gerada automaticamente">
            <a:extLst>
              <a:ext uri="{FF2B5EF4-FFF2-40B4-BE49-F238E27FC236}">
                <a16:creationId xmlns:a16="http://schemas.microsoft.com/office/drawing/2014/main" id="{A4BE6543-2278-7741-9DB5-EA113DF4C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072" y="1484343"/>
            <a:ext cx="3174228" cy="4427446"/>
          </a:xfrm>
          <a:prstGeom prst="rect">
            <a:avLst/>
          </a:prstGeom>
        </p:spPr>
      </p:pic>
      <p:sp>
        <p:nvSpPr>
          <p:cNvPr id="8" name="CaixaDeTexto 6">
            <a:extLst>
              <a:ext uri="{FF2B5EF4-FFF2-40B4-BE49-F238E27FC236}">
                <a16:creationId xmlns:a16="http://schemas.microsoft.com/office/drawing/2014/main" id="{447C17F9-D25F-DC40-994C-D2179730D5A8}"/>
              </a:ext>
            </a:extLst>
          </p:cNvPr>
          <p:cNvSpPr txBox="1"/>
          <p:nvPr/>
        </p:nvSpPr>
        <p:spPr>
          <a:xfrm>
            <a:off x="7126060" y="5972487"/>
            <a:ext cx="31742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Machava Penitentiary in Maputo </a:t>
            </a:r>
          </a:p>
        </p:txBody>
      </p:sp>
      <p:sp>
        <p:nvSpPr>
          <p:cNvPr id="9" name="CaixaDeTexto 7">
            <a:extLst>
              <a:ext uri="{FF2B5EF4-FFF2-40B4-BE49-F238E27FC236}">
                <a16:creationId xmlns:a16="http://schemas.microsoft.com/office/drawing/2014/main" id="{5F511F1B-D01B-1E49-8CBB-7FF8AAA649E9}"/>
              </a:ext>
            </a:extLst>
          </p:cNvPr>
          <p:cNvSpPr txBox="1"/>
          <p:nvPr/>
        </p:nvSpPr>
        <p:spPr>
          <a:xfrm>
            <a:off x="5643337" y="1689924"/>
            <a:ext cx="1318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8">
            <a:extLst>
              <a:ext uri="{FF2B5EF4-FFF2-40B4-BE49-F238E27FC236}">
                <a16:creationId xmlns:a16="http://schemas.microsoft.com/office/drawing/2014/main" id="{9C260C6F-7523-794A-AA41-848D30E019FC}"/>
              </a:ext>
            </a:extLst>
          </p:cNvPr>
          <p:cNvSpPr txBox="1"/>
          <p:nvPr/>
        </p:nvSpPr>
        <p:spPr>
          <a:xfrm>
            <a:off x="9245211" y="1604824"/>
            <a:ext cx="105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04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0A1B32D1-7872-46ED-8C0A-0C6E36A69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1D67614-37C3-4C0E-8BFA-D75183BA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318295"/>
            <a:ext cx="10973259" cy="1009991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Results: HIV Testing at VMMC services for prisoners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latin typeface="Arial"/>
                <a:cs typeface="Arial"/>
              </a:rPr>
              <a:t>October 2020 – September 2021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7732C-9C24-49EC-9123-0C74FFCD1317}"/>
              </a:ext>
            </a:extLst>
          </p:cNvPr>
          <p:cNvSpPr txBox="1"/>
          <p:nvPr/>
        </p:nvSpPr>
        <p:spPr>
          <a:xfrm>
            <a:off x="9309100" y="2081112"/>
            <a:ext cx="28829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 yield for prisoners = 22.8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(377/1,650),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is much higher than HIV+ rates in VMMC fixed and mobile sites for the general population, where overall yield across provinces during the same period was 1.6% (344/22,132)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86E9C57-0201-4C0C-B927-FA5B4821FFCD}"/>
              </a:ext>
            </a:extLst>
          </p:cNvPr>
          <p:cNvGraphicFramePr>
            <a:graphicFrameLocks/>
          </p:cNvGraphicFramePr>
          <p:nvPr/>
        </p:nvGraphicFramePr>
        <p:xfrm>
          <a:off x="127000" y="1523999"/>
          <a:ext cx="9055100" cy="519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3877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930A3C-67FE-4CC3-93B2-412C63A4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HIV prevention, testing, care and treatment support in prisons in Nampula province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88FB1C-2AAB-4581-85D3-05C98905F6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85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7D442-11EC-4F4F-93E9-ECC05571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1DFD05-2A3F-4D38-B97A-FB799360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Models of prison support in Nampula province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B4DF4-B1BF-4088-90B5-7A97E7C7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218" y="3992651"/>
            <a:ext cx="3703782" cy="22740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7D132-35C3-40A5-879C-EAE00C00B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385454"/>
            <a:ext cx="3158836" cy="23691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05678C2-85B1-4A99-9678-4A1240BCCE80}"/>
              </a:ext>
            </a:extLst>
          </p:cNvPr>
          <p:cNvSpPr txBox="1"/>
          <p:nvPr/>
        </p:nvSpPr>
        <p:spPr>
          <a:xfrm>
            <a:off x="83614" y="1564358"/>
            <a:ext cx="8404604" cy="52352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1 - Integration of services using existing prison space and staff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a room to provide services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Minor renovations and allocation of medical, office and M&amp;E/support material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prison staff to train and provide clinical services 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Three supported prisons using this model</a:t>
            </a: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2 - Service provision through MOH mobile brigades model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Nine supported prisons using this model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of NHS staff (one clinical officer and one lay counselor) and support with transportation fees 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women’s prison, one additional MCH nurse to provide MCH services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ICAP car with tents, foldable tables and chairs, medical material, M&amp;E and support tools</a:t>
            </a:r>
          </a:p>
          <a:p>
            <a:pPr marL="285750" marR="0" lvl="1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Both Models</a:t>
            </a:r>
          </a:p>
          <a:p>
            <a:pPr marL="742950" marR="0" lvl="2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Frequency of services depends upon the number of inmates</a:t>
            </a:r>
          </a:p>
          <a:p>
            <a:pPr marL="742950" marR="0" lvl="2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from prison is reported through a referral HF</a:t>
            </a:r>
          </a:p>
          <a:p>
            <a:pPr marL="742950" marR="0" lvl="2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Receive routine technical assistance by ICAP provincial and HF staff</a:t>
            </a:r>
          </a:p>
          <a:p>
            <a:pPr marL="6794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038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7D442-11EC-4F4F-93E9-ECC05571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1DFD05-2A3F-4D38-B97A-FB799360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Package of services provided at prisons in Nampula province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7D132-35C3-40A5-879C-EAE00C00B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193" y="1496291"/>
            <a:ext cx="3158836" cy="236912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05678C2-85B1-4A99-9678-4A1240BCCE80}"/>
              </a:ext>
            </a:extLst>
          </p:cNvPr>
          <p:cNvSpPr txBox="1"/>
          <p:nvPr/>
        </p:nvSpPr>
        <p:spPr>
          <a:xfrm>
            <a:off x="83613" y="1496291"/>
            <a:ext cx="8621579" cy="697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1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training and TA on prevention and C&amp;T services: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Services include: 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COVID-19 and HIV screening and testing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STI and TB screening and treatment initiation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ART initiation and continuation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Psychosocial Social Support 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 collection (EID, VL and TB)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Maternal and child health services (ANC, FP, CCR, CACUM) within the female prison </a:t>
            </a: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Logistics support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and sample collection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 HCW from HF to prisons on a monthly basis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Allocate M&amp;E tools and job aids</a:t>
            </a:r>
          </a:p>
          <a:p>
            <a:pPr marL="1257300" marR="0" lvl="3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materials, consumables, including PPE/handwashing stations</a:t>
            </a:r>
          </a:p>
          <a:p>
            <a:pPr marL="914400" marR="0" lvl="3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2" indent="-3429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9355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794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147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62673" y="1366092"/>
          <a:ext cx="11929327" cy="5191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2E45D3-FD9A-4427-8BB6-1CFBD6F4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06D9B8-C363-4417-97E7-BCEA164D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42" y="300037"/>
            <a:ext cx="11091127" cy="761999"/>
          </a:xfrm>
        </p:spPr>
        <p:txBody>
          <a:bodyPr>
            <a:noAutofit/>
          </a:bodyPr>
          <a:lstStyle/>
          <a:p>
            <a:r>
              <a:rPr lang="en-US" sz="3600" dirty="0"/>
              <a:t>Results: Testing yield at prisons in Nampula province </a:t>
            </a:r>
            <a:br>
              <a:rPr lang="en-US" sz="3600" dirty="0"/>
            </a:br>
            <a:r>
              <a:rPr lang="en-US" sz="3600" dirty="0"/>
              <a:t>October 2020 to August 2021</a:t>
            </a:r>
          </a:p>
        </p:txBody>
      </p:sp>
    </p:spTree>
    <p:extLst>
      <p:ext uri="{BB962C8B-B14F-4D97-AF65-F5344CB8AC3E}">
        <p14:creationId xmlns:p14="http://schemas.microsoft.com/office/powerpoint/2010/main" val="405879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40FB1B88-865B-43D3-BD57-CDC9FE70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DE75343-9580-4DDC-BDF4-7634A34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300037"/>
            <a:ext cx="11794435" cy="761999"/>
          </a:xfrm>
        </p:spPr>
        <p:txBody>
          <a:bodyPr>
            <a:noAutofit/>
          </a:bodyPr>
          <a:lstStyle/>
          <a:p>
            <a:r>
              <a:rPr lang="en-US" sz="3400" dirty="0"/>
              <a:t>Results: Increasing number of prisoners on ART</a:t>
            </a:r>
            <a:br>
              <a:rPr lang="en-US" sz="3400" dirty="0"/>
            </a:br>
            <a:r>
              <a:rPr lang="en-US" sz="3400" dirty="0"/>
              <a:t>October 2020 to August 2021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F8E6793-BF17-4EBC-86C6-AAE3BBBA93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5309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26833A-57BC-4F7D-9169-53B78A699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57" y="1498599"/>
            <a:ext cx="11081043" cy="52228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latin typeface="Arial"/>
                <a:cs typeface="Arial"/>
              </a:rPr>
              <a:t>Close coordination with provincial penitentiary directorates is essential for successful implementation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2600" dirty="0">
                <a:latin typeface="Arial"/>
                <a:cs typeface="Arial"/>
              </a:rPr>
              <a:t>Implementation within prisons requires flexibility; service delivery should be contextualized according to the needs of the penitentiary</a:t>
            </a:r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altLang="en-US" sz="2600" dirty="0">
                <a:latin typeface="Arial"/>
                <a:cs typeface="Arial"/>
              </a:rPr>
              <a:t>Utilizing different service delivery models, including temporary sites, mobile units and mobile brigade is important to increase demand for VMMC and access to C&amp;T services among prisoners 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latin typeface="Arial"/>
                <a:cs typeface="Arial"/>
              </a:rPr>
              <a:t>Services within prisons presents high HTS yield and link an underserved population (i.e., KP/men) to essential HIV prevention and care and treatment interventions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4C5BB2-28A7-4782-8657-0AECD2BF5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307710-0F8F-4426-BAFF-253E4092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27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933C4E-8E0B-DF48-ABD1-F20D4D3AC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80" y="1460499"/>
            <a:ext cx="11793892" cy="489585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Calibri"/>
              </a:rPr>
              <a:t>Moderators: Cassia Wells, ICAP at Columbia University &amp; Helen </a:t>
            </a:r>
            <a:r>
              <a:rPr lang="en-US" i="1" dirty="0" err="1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Calibri"/>
              </a:rPr>
              <a:t>Saava</a:t>
            </a:r>
            <a:r>
              <a:rPr lang="en-US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Calibri"/>
              </a:rPr>
              <a:t>, CDC South Africa </a:t>
            </a:r>
            <a:endParaRPr lang="en-US" dirty="0">
              <a:latin typeface="+mj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Case studies: Differentiated HIV services for people in prison</a:t>
            </a:r>
          </a:p>
          <a:p>
            <a:pPr marL="460375" indent="-225425">
              <a:lnSpc>
                <a:spcPct val="110000"/>
              </a:lnSpc>
              <a:spcBef>
                <a:spcPts val="0"/>
              </a:spcBef>
            </a:pPr>
            <a:r>
              <a:rPr lang="en-US" sz="3300" dirty="0">
                <a:latin typeface="Calibri"/>
                <a:ea typeface="Times New Roman" panose="02020603050405020304" pitchFamily="18" charset="0"/>
                <a:cs typeface="Calibri"/>
              </a:rPr>
              <a:t>Thais </a:t>
            </a:r>
            <a:r>
              <a:rPr lang="en-US" sz="3300" dirty="0" err="1">
                <a:latin typeface="Calibri"/>
                <a:ea typeface="Times New Roman" panose="02020603050405020304" pitchFamily="18" charset="0"/>
                <a:cs typeface="Calibri"/>
              </a:rPr>
              <a:t>Ferriera</a:t>
            </a:r>
            <a:r>
              <a:rPr lang="en-US" sz="3300" dirty="0">
                <a:latin typeface="Calibri"/>
                <a:ea typeface="Times New Roman" panose="02020603050405020304" pitchFamily="18" charset="0"/>
                <a:cs typeface="Calibri"/>
              </a:rPr>
              <a:t>, ICAP in Mozambique </a:t>
            </a:r>
            <a:endParaRPr lang="en-US" sz="3300" dirty="0">
              <a:latin typeface="Calibri"/>
              <a:cs typeface="Calibri"/>
            </a:endParaRPr>
          </a:p>
          <a:p>
            <a:pPr marL="460375" indent="-225425">
              <a:lnSpc>
                <a:spcPct val="110000"/>
              </a:lnSpc>
              <a:spcBef>
                <a:spcPts val="0"/>
              </a:spcBef>
            </a:pPr>
            <a:r>
              <a:rPr lang="en-US" sz="3300" dirty="0" err="1">
                <a:latin typeface="Calibri"/>
                <a:cs typeface="Calibri"/>
              </a:rPr>
              <a:t>Linah</a:t>
            </a:r>
            <a:r>
              <a:rPr lang="en-US" sz="3300" dirty="0">
                <a:latin typeface="Calibri"/>
                <a:cs typeface="Calibri"/>
              </a:rPr>
              <a:t> Kampilimba Mwango, CIHEB, Zambia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Panel discussion and Q&amp;A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FB48BD-B419-9D49-BB1D-0CB72CA16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234DAA-085A-3C42-BE14-11E847B8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3689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>
            <a:extLst>
              <a:ext uri="{FF2B5EF4-FFF2-40B4-BE49-F238E27FC236}">
                <a16:creationId xmlns:a16="http://schemas.microsoft.com/office/drawing/2014/main" id="{A20CD784-9175-445C-8977-A85C0AA13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12" y="136525"/>
            <a:ext cx="10515600" cy="92859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pt-PT" sz="4000" b="1" dirty="0">
                <a:latin typeface="Arial"/>
                <a:cs typeface="Arial"/>
              </a:rPr>
              <a:t>					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pt-PT" sz="5700" dirty="0" err="1">
                <a:solidFill>
                  <a:schemeClr val="bg1"/>
                </a:solidFill>
                <a:ea typeface="+mj-ea"/>
              </a:rPr>
              <a:t>Thank</a:t>
            </a:r>
            <a:r>
              <a:rPr lang="pt-PT" sz="5700" dirty="0">
                <a:solidFill>
                  <a:schemeClr val="bg1"/>
                </a:solidFill>
                <a:ea typeface="+mj-ea"/>
              </a:rPr>
              <a:t> </a:t>
            </a:r>
            <a:r>
              <a:rPr lang="pt-PT" sz="5700" dirty="0" err="1">
                <a:solidFill>
                  <a:schemeClr val="bg1"/>
                </a:solidFill>
                <a:ea typeface="+mj-ea"/>
              </a:rPr>
              <a:t>You</a:t>
            </a:r>
            <a:endParaRPr lang="en-US" sz="57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AA4DDACF-7F84-4C56-8455-33245BBE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BA1E6C-22F0-4F69-B54D-A832B47B89FC}"/>
              </a:ext>
            </a:extLst>
          </p:cNvPr>
          <p:cNvSpPr txBox="1"/>
          <p:nvPr/>
        </p:nvSpPr>
        <p:spPr>
          <a:xfrm>
            <a:off x="888205" y="1934441"/>
            <a:ext cx="9655969" cy="902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9355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support from the U.S. President's Emergency Plan for AIDS Relief, through the Centers for Disease Control and Prevention.</a:t>
            </a:r>
          </a:p>
        </p:txBody>
      </p:sp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7D916DD0-36C8-4CA2-B68E-27A926F79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41" y="3970598"/>
            <a:ext cx="2443537" cy="2286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95448D8-3D8E-43CE-AD18-97C49CC35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212" y="3970598"/>
            <a:ext cx="225777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40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64A33-627B-4A88-A6D8-7AF75A64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C55C1D-77EB-407B-9D01-6CC7A792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and Discussion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A1F363-9E9F-4507-A61A-05FE2AF2EA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6"/>
          <a:stretch/>
        </p:blipFill>
        <p:spPr bwMode="auto">
          <a:xfrm>
            <a:off x="6224427" y="1672378"/>
            <a:ext cx="2200007" cy="26796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B04E4D-11AE-42AB-A50D-4A0BB67625CB}"/>
              </a:ext>
            </a:extLst>
          </p:cNvPr>
          <p:cNvSpPr txBox="1"/>
          <p:nvPr/>
        </p:nvSpPr>
        <p:spPr>
          <a:xfrm>
            <a:off x="5838642" y="4427379"/>
            <a:ext cx="313393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Linah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Kampilimba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Mwango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Deputy Chief of 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CIHEB, Zambia</a:t>
            </a:r>
            <a:endParaRPr kumimoji="0" lang="en-K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C5E924-ED82-4676-9607-DFC969A13A81}"/>
              </a:ext>
            </a:extLst>
          </p:cNvPr>
          <p:cNvSpPr txBox="1"/>
          <p:nvPr/>
        </p:nvSpPr>
        <p:spPr>
          <a:xfrm>
            <a:off x="3017891" y="4421739"/>
            <a:ext cx="27897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Thaís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Ferreira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HIV Prevention Director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ICAP Mozambique</a:t>
            </a:r>
          </a:p>
        </p:txBody>
      </p:sp>
      <p:pic>
        <p:nvPicPr>
          <p:cNvPr id="16" name="Imagem 2" descr="Uma imagem com pessoa, pose&#10;&#10;Descrição gerada automaticamente">
            <a:extLst>
              <a:ext uri="{FF2B5EF4-FFF2-40B4-BE49-F238E27FC236}">
                <a16:creationId xmlns:a16="http://schemas.microsoft.com/office/drawing/2014/main" id="{F4A00258-D5C9-4D34-9F90-5814A33B7B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27" y="1672378"/>
            <a:ext cx="2527058" cy="26796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62DFFE-DDE0-3A40-953E-B3EE3F8F7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2" t="12816" r="22074"/>
          <a:stretch/>
        </p:blipFill>
        <p:spPr>
          <a:xfrm>
            <a:off x="205483" y="1672378"/>
            <a:ext cx="2395603" cy="26796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990602-A88A-0F4F-A1A8-4B9528AB3CA6}"/>
              </a:ext>
            </a:extLst>
          </p:cNvPr>
          <p:cNvSpPr txBox="1"/>
          <p:nvPr/>
        </p:nvSpPr>
        <p:spPr>
          <a:xfrm>
            <a:off x="205483" y="4455773"/>
            <a:ext cx="23956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Cassia Wells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Senior Technical Advisor,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ICAP at Columbia University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Key Populations Lead, CQUIN Learning Network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7A3C1-06DC-9245-A56F-390C804BC982}"/>
              </a:ext>
            </a:extLst>
          </p:cNvPr>
          <p:cNvSpPr txBox="1"/>
          <p:nvPr/>
        </p:nvSpPr>
        <p:spPr>
          <a:xfrm>
            <a:off x="8880109" y="4421739"/>
            <a:ext cx="252761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Helen Savva</a:t>
            </a:r>
          </a:p>
          <a:p>
            <a:pPr lvl="0" algn="ctr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Public Health Specialist and Key Populations Lead</a:t>
            </a:r>
          </a:p>
          <a:p>
            <a:pPr lvl="0" algn="ctr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CDC, South Africa</a:t>
            </a:r>
            <a:r>
              <a:rPr lang="en-US" sz="18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spcAft>
                <a:spcPts val="0"/>
              </a:spcAft>
            </a:pPr>
            <a:endParaRPr lang="en-KE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algn="ctr"/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KE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1741D54-0789-7D4E-B8C4-DA048BA5E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26408" r="17492" b="15497"/>
          <a:stretch/>
        </p:blipFill>
        <p:spPr>
          <a:xfrm>
            <a:off x="8972576" y="1659535"/>
            <a:ext cx="2435147" cy="26796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67533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3355F-7A42-D143-897C-D2CA6972A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46" y="1034862"/>
            <a:ext cx="11002108" cy="143912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Next steps &amp; useful links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423DE-2C2D-481D-B55A-C85829B15E57}"/>
              </a:ext>
            </a:extLst>
          </p:cNvPr>
          <p:cNvSpPr txBox="1"/>
          <p:nvPr/>
        </p:nvSpPr>
        <p:spPr>
          <a:xfrm>
            <a:off x="1279542" y="2225479"/>
            <a:ext cx="9984203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 and recordings from today’s session will be posted on the CQUIN website: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https://cquin.icap.columbia.edu/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next CQUIN webinar will be in November</a:t>
            </a:r>
          </a:p>
        </p:txBody>
      </p:sp>
    </p:spTree>
    <p:extLst>
      <p:ext uri="{BB962C8B-B14F-4D97-AF65-F5344CB8AC3E}">
        <p14:creationId xmlns:p14="http://schemas.microsoft.com/office/powerpoint/2010/main" val="243842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64A33-627B-4A88-A6D8-7AF75A64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ABBCA-EEB9-4909-AB36-4546095AE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C55C1D-77EB-407B-9D01-6CC7A792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Panelists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A1F363-9E9F-4507-A61A-05FE2AF2EA1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5" b="22985"/>
          <a:stretch/>
        </p:blipFill>
        <p:spPr bwMode="auto">
          <a:xfrm>
            <a:off x="6994761" y="1722488"/>
            <a:ext cx="2925340" cy="32333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B04E4D-11AE-42AB-A50D-4A0BB67625CB}"/>
              </a:ext>
            </a:extLst>
          </p:cNvPr>
          <p:cNvSpPr txBox="1"/>
          <p:nvPr/>
        </p:nvSpPr>
        <p:spPr>
          <a:xfrm>
            <a:off x="6890464" y="5135513"/>
            <a:ext cx="3133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Linah</a:t>
            </a:r>
            <a:r>
              <a:rPr lang="en-U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Kampilimba</a:t>
            </a:r>
            <a:r>
              <a:rPr lang="en-U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Mwango</a:t>
            </a:r>
            <a:endParaRPr lang="en-US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lvl="0" algn="ctr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Deputy Chief of Party</a:t>
            </a:r>
          </a:p>
          <a:p>
            <a:pPr lvl="0" algn="ctr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CIHEB, Zambia</a:t>
            </a:r>
            <a:endParaRPr lang="en-KE" sz="14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C5E924-ED82-4676-9607-DFC969A13A81}"/>
              </a:ext>
            </a:extLst>
          </p:cNvPr>
          <p:cNvSpPr txBox="1"/>
          <p:nvPr/>
        </p:nvSpPr>
        <p:spPr>
          <a:xfrm>
            <a:off x="2689199" y="5095858"/>
            <a:ext cx="27897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Thaís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Ferreira</a:t>
            </a:r>
          </a:p>
          <a:p>
            <a:pPr lvl="0" algn="ctr">
              <a:spcAft>
                <a:spcPts val="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HIV Prevention Director</a:t>
            </a:r>
          </a:p>
          <a:p>
            <a:pPr lvl="0" algn="ctr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ICAP Mozambique</a:t>
            </a:r>
          </a:p>
        </p:txBody>
      </p:sp>
      <p:pic>
        <p:nvPicPr>
          <p:cNvPr id="16" name="Imagem 2" descr="Uma imagem com pessoa, pose&#10;&#10;Descrição gerada automaticamente">
            <a:extLst>
              <a:ext uri="{FF2B5EF4-FFF2-40B4-BE49-F238E27FC236}">
                <a16:creationId xmlns:a16="http://schemas.microsoft.com/office/drawing/2014/main" id="{F4A00258-D5C9-4D34-9F90-5814A33B7B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6026" r="13490" b="22552"/>
          <a:stretch/>
        </p:blipFill>
        <p:spPr>
          <a:xfrm>
            <a:off x="2376196" y="1762142"/>
            <a:ext cx="3325787" cy="31936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36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67B7DF8-A69E-6646-91A0-8528B364C2AF}"/>
              </a:ext>
            </a:extLst>
          </p:cNvPr>
          <p:cNvSpPr txBox="1">
            <a:spLocks/>
          </p:cNvSpPr>
          <p:nvPr/>
        </p:nvSpPr>
        <p:spPr>
          <a:xfrm>
            <a:off x="0" y="2645229"/>
            <a:ext cx="12192000" cy="9097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HIV Testing and Linkage to PrEP and Treatment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for Inmates in Zambia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D39F0F2-C521-AB48-A3B1-F520747D5910}"/>
              </a:ext>
            </a:extLst>
          </p:cNvPr>
          <p:cNvSpPr txBox="1">
            <a:spLocks/>
          </p:cNvSpPr>
          <p:nvPr/>
        </p:nvSpPr>
        <p:spPr>
          <a:xfrm>
            <a:off x="2657475" y="4050242"/>
            <a:ext cx="6477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Linah Kampilimba Mwango-RN, 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Bsc-Nrs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, MPH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Deputy Chief of Party-</a:t>
            </a:r>
            <a:r>
              <a:rPr lang="en-US" sz="2400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Ciheb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-Zambia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en-US" sz="2400" baseline="30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October, 2021</a:t>
            </a:r>
          </a:p>
        </p:txBody>
      </p:sp>
    </p:spTree>
    <p:extLst>
      <p:ext uri="{BB962C8B-B14F-4D97-AF65-F5344CB8AC3E}">
        <p14:creationId xmlns:p14="http://schemas.microsoft.com/office/powerpoint/2010/main" val="62874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3B34D0-C140-4E40-BA81-E773D6D032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1834" y="1519242"/>
            <a:ext cx="4853016" cy="4794472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77F5CD2-4A4C-3F4B-8ED8-414050E78CDD}"/>
              </a:ext>
            </a:extLst>
          </p:cNvPr>
          <p:cNvGraphicFramePr/>
          <p:nvPr/>
        </p:nvGraphicFramePr>
        <p:xfrm>
          <a:off x="366875" y="1364777"/>
          <a:ext cx="6552540" cy="5036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5093" y="191069"/>
            <a:ext cx="11382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 Outline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71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274" y="1709056"/>
            <a:ext cx="4642705" cy="434207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E8C3D0-EE7B-8F4D-9E0F-7FB78A6B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21" y="1513115"/>
            <a:ext cx="7448665" cy="5116285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457200" indent="-2190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Approximately </a:t>
            </a:r>
            <a:r>
              <a:rPr lang="en-US" sz="3100" b="1" dirty="0"/>
              <a:t>21,078 incarcerate</a:t>
            </a:r>
            <a:r>
              <a:rPr lang="en-US" sz="3100" dirty="0"/>
              <a:t>d persons across 87 correctional facilities with occupancy of over 300%. </a:t>
            </a:r>
          </a:p>
          <a:p>
            <a:pPr marL="457200" indent="-2190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b="1" dirty="0"/>
              <a:t>Incarcerated persons represent a critical key population </a:t>
            </a:r>
            <a:r>
              <a:rPr lang="en-US" sz="3100" dirty="0"/>
              <a:t>often at risk of HIV infection during incarceration</a:t>
            </a:r>
          </a:p>
          <a:p>
            <a:pPr marL="457200" indent="-2190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Inmates have limited access to HIV prevention options </a:t>
            </a:r>
          </a:p>
          <a:p>
            <a:pPr marL="457200" indent="-2190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b="1" dirty="0"/>
              <a:t>HIV prevalence </a:t>
            </a:r>
            <a:r>
              <a:rPr lang="en-US" sz="3100" dirty="0"/>
              <a:t>among incarcerated people in Zambia is estimated to be 14.3%, slightly higher than the national HIV prevalence (11.1%).</a:t>
            </a:r>
          </a:p>
          <a:p>
            <a:pPr marL="457200" indent="-219075">
              <a:lnSpc>
                <a:spcPct val="12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100" dirty="0"/>
              <a:t>In collaboration with Zambia Correctional Services (ZCS) and Ministry of Health, </a:t>
            </a:r>
            <a:r>
              <a:rPr lang="en-US" sz="3100" b="1" dirty="0" err="1"/>
              <a:t>Ciheb</a:t>
            </a:r>
            <a:r>
              <a:rPr lang="en-US" sz="3100" b="1" dirty="0"/>
              <a:t> Zambia sub-granted by UMB provides HIV prevention, testing, and linkage services </a:t>
            </a:r>
            <a:endParaRPr lang="en-ZM" sz="31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DE16BD-786F-1E4F-A327-32DB2FDD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</a:p>
        </p:txBody>
      </p:sp>
    </p:spTree>
    <p:extLst>
      <p:ext uri="{BB962C8B-B14F-4D97-AF65-F5344CB8AC3E}">
        <p14:creationId xmlns:p14="http://schemas.microsoft.com/office/powerpoint/2010/main" val="3735381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45333" y="1422483"/>
          <a:ext cx="6105832" cy="4933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984">
                  <a:extLst>
                    <a:ext uri="{9D8B030D-6E8A-4147-A177-3AD203B41FA5}">
                      <a16:colId xmlns:a16="http://schemas.microsoft.com/office/drawing/2014/main" val="998494832"/>
                    </a:ext>
                  </a:extLst>
                </a:gridCol>
                <a:gridCol w="2848266">
                  <a:extLst>
                    <a:ext uri="{9D8B030D-6E8A-4147-A177-3AD203B41FA5}">
                      <a16:colId xmlns:a16="http://schemas.microsoft.com/office/drawing/2014/main" val="1722401586"/>
                    </a:ext>
                  </a:extLst>
                </a:gridCol>
                <a:gridCol w="1310614">
                  <a:extLst>
                    <a:ext uri="{9D8B030D-6E8A-4147-A177-3AD203B41FA5}">
                      <a16:colId xmlns:a16="http://schemas.microsoft.com/office/drawing/2014/main" val="3376748362"/>
                    </a:ext>
                  </a:extLst>
                </a:gridCol>
                <a:gridCol w="1172968">
                  <a:extLst>
                    <a:ext uri="{9D8B030D-6E8A-4147-A177-3AD203B41FA5}">
                      <a16:colId xmlns:a16="http://schemas.microsoft.com/office/drawing/2014/main" val="1346841220"/>
                    </a:ext>
                  </a:extLst>
                </a:gridCol>
              </a:tblGrid>
              <a:tr h="28967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Prison 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District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Population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41717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Monze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608140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Mazabuka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Mazabuka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159543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Choma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Choma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281144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Kalomo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Kalomo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470394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Livingstone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Livingstone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733167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Senanga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Senenga</a:t>
                      </a:r>
                      <a:r>
                        <a:rPr lang="en-US" sz="1200" baseline="0" dirty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6455303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Kalabo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Kalabo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532413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Mongu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Mongu</a:t>
                      </a:r>
                      <a:r>
                        <a:rPr lang="en-US" sz="1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463030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Kaoma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708498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Namuseche</a:t>
                      </a:r>
                      <a:r>
                        <a:rPr lang="en-US" sz="1200" dirty="0"/>
                        <a:t>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Chipata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27926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Petauke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Petauke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1366232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Lusaka Central Correctional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Lusaka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611643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Kamwala Remand Correctional Facility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Lusaka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807235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Mwembeshi Open Air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Chilanga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093050"/>
                  </a:ext>
                </a:extLst>
              </a:tr>
              <a:tr h="2896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Mwembeshi Maximum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Chilanga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163566"/>
                  </a:ext>
                </a:extLst>
              </a:tr>
              <a:tr h="2991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Lundazi Correctional Facility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Lundazi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lang="en-ZM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4401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ABBCA-EEB9-4909-AB36-4546095AE386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Supported Correctional Services Facilities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485" y="1818969"/>
            <a:ext cx="5465386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87" y="4516826"/>
            <a:ext cx="292633" cy="341406"/>
          </a:xfrm>
          <a:prstGeom prst="rect">
            <a:avLst/>
          </a:prstGeom>
        </p:spPr>
      </p:pic>
      <p:pic>
        <p:nvPicPr>
          <p:cNvPr id="7" name="Picture 6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814" y="3710670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3753" y="4516826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7322" y="4858232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692" y="4992940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0556" y="4651305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862" y="5127649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2396" y="5278500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028" y="4868993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4409" y="5354242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511" y="4963952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9287" y="3920836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5470" y="4309670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1417" y="4709974"/>
            <a:ext cx="191958" cy="22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297" y="4768645"/>
            <a:ext cx="202260" cy="2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3056" y="4663342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iny Red Map Pin - Push Pin Clipart Transparent Background | Full Size PNG  Download | SeekPNG">
            <a:extLst>
              <a:ext uri="{FF2B5EF4-FFF2-40B4-BE49-F238E27FC236}">
                <a16:creationId xmlns:a16="http://schemas.microsoft.com/office/drawing/2014/main" id="{07046DC7-D7B6-4BA9-9279-0E8E7DF6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4258" y="2597518"/>
            <a:ext cx="292381" cy="3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076639" y="2519865"/>
            <a:ext cx="1904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ZCS Facilities Supported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63935" y="6082895"/>
            <a:ext cx="525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Total incarcerated at supported sites 7,555 @June 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03549" y="6412493"/>
            <a:ext cx="33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Transitioned to PHO in FY 22</a:t>
            </a:r>
          </a:p>
        </p:txBody>
      </p:sp>
    </p:spTree>
    <p:extLst>
      <p:ext uri="{BB962C8B-B14F-4D97-AF65-F5344CB8AC3E}">
        <p14:creationId xmlns:p14="http://schemas.microsoft.com/office/powerpoint/2010/main" val="140694085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2322</Words>
  <Application>Microsoft Office PowerPoint</Application>
  <PresentationFormat>Widescreen</PresentationFormat>
  <Paragraphs>416</Paragraphs>
  <Slides>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Calibri</vt:lpstr>
      <vt:lpstr>Cambria</vt:lpstr>
      <vt:lpstr>Century Gothic</vt:lpstr>
      <vt:lpstr>Courier New</vt:lpstr>
      <vt:lpstr>Garamond</vt:lpstr>
      <vt:lpstr>Segoe UI</vt:lpstr>
      <vt:lpstr>Trade Gothic LT Std Bold</vt:lpstr>
      <vt:lpstr>Wingdings</vt:lpstr>
      <vt:lpstr>2_Office Theme</vt:lpstr>
      <vt:lpstr>1_Office Theme</vt:lpstr>
      <vt:lpstr>Office Theme</vt:lpstr>
      <vt:lpstr>Differentiated Service Delivery for People in Prison  Tuesday, October 5, 2021 </vt:lpstr>
      <vt:lpstr>Welcome/Bienvenue/Bem-vindos</vt:lpstr>
      <vt:lpstr>Moderators</vt:lpstr>
      <vt:lpstr>Agenda</vt:lpstr>
      <vt:lpstr>Panelists</vt:lpstr>
      <vt:lpstr>PowerPoint Presentation</vt:lpstr>
      <vt:lpstr>PowerPoint Presentation</vt:lpstr>
      <vt:lpstr>Background </vt:lpstr>
      <vt:lpstr>Supported Correctional Services Facilities </vt:lpstr>
      <vt:lpstr>Activities Conducted    </vt:lpstr>
      <vt:lpstr>PrEP Implementation in the ZCS Facilities</vt:lpstr>
      <vt:lpstr>KP_PREV-Inmates  Oct 2020 - June 2021 (16 facilities)</vt:lpstr>
      <vt:lpstr>PrEP_New and PrEP_CURR: Inmates Oct 20-Jun21 (16 facilities) </vt:lpstr>
      <vt:lpstr>Prevention, Testing &amp; Linkage: Inmates, Oct 20-Jun21 (16 facilities)</vt:lpstr>
      <vt:lpstr>Monthly Trends-KP_HTS-TST, HTS_POS, Linkage Oct 20-Jun 21 (N=16) </vt:lpstr>
      <vt:lpstr>KP Viral Load </vt:lpstr>
      <vt:lpstr>Lessons Learnt </vt:lpstr>
      <vt:lpstr>Challenges and Recommendations </vt:lpstr>
      <vt:lpstr>Acknowledgements</vt:lpstr>
      <vt:lpstr>PowerPoint Presentation</vt:lpstr>
      <vt:lpstr>HIV prevention, care, and treatment for people in prison in Mozambique</vt:lpstr>
      <vt:lpstr>HIV in Mozambique</vt:lpstr>
      <vt:lpstr>HIV Services for People in Prison </vt:lpstr>
      <vt:lpstr>   </vt:lpstr>
      <vt:lpstr>Step 1 – Stakeholder Engagement</vt:lpstr>
      <vt:lpstr>Step 2 Process </vt:lpstr>
      <vt:lpstr>VMMC support to prisons</vt:lpstr>
      <vt:lpstr>Program Background</vt:lpstr>
      <vt:lpstr>Voluntarism and Informed Consent</vt:lpstr>
      <vt:lpstr>VMMC Model 1: Mobile Units</vt:lpstr>
      <vt:lpstr>VMMC Model 2: Fixed Sites</vt:lpstr>
      <vt:lpstr>VMMC Model 3: Temporary Sites</vt:lpstr>
      <vt:lpstr>Results: HIV Testing at VMMC services for prisoners October 2020 – September 2021</vt:lpstr>
      <vt:lpstr>HIV prevention, testing, care and treatment support in prisons in Nampula province</vt:lpstr>
      <vt:lpstr>Models of prison support in Nampula province</vt:lpstr>
      <vt:lpstr>Package of services provided at prisons in Nampula province</vt:lpstr>
      <vt:lpstr>Results: Testing yield at prisons in Nampula province  October 2020 to August 2021</vt:lpstr>
      <vt:lpstr>Results: Increasing number of prisoners on ART October 2020 to August 2021</vt:lpstr>
      <vt:lpstr>Lessons Learned</vt:lpstr>
      <vt:lpstr>PowerPoint Presentation</vt:lpstr>
      <vt:lpstr>Q&amp;A and Discussion</vt:lpstr>
      <vt:lpstr>Next steps &amp; useful links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Differentiated Service Delivery for People in Prison  Tuesday, October 5, 2021 </dc:title>
  <dc:creator>Laura Block</dc:creator>
  <cp:lastModifiedBy>Laura Block</cp:lastModifiedBy>
  <cp:revision>10</cp:revision>
  <dcterms:created xsi:type="dcterms:W3CDTF">2021-10-01T17:11:32Z</dcterms:created>
  <dcterms:modified xsi:type="dcterms:W3CDTF">2021-10-05T08:10:13Z</dcterms:modified>
</cp:coreProperties>
</file>