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77" r:id="rId5"/>
    <p:sldId id="276" r:id="rId6"/>
    <p:sldId id="278" r:id="rId7"/>
    <p:sldId id="2145706643" r:id="rId8"/>
    <p:sldId id="2145706644" r:id="rId9"/>
    <p:sldId id="2145706642" r:id="rId10"/>
    <p:sldId id="2145706636" r:id="rId11"/>
    <p:sldId id="2145706638" r:id="rId12"/>
    <p:sldId id="2145706640" r:id="rId13"/>
    <p:sldId id="2145706639" r:id="rId14"/>
    <p:sldId id="214570664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03C414-4125-63D5-3DB3-5012274AEC8B}" name="Martin Msukwa" initials="MM" userId="S::mkm2209@icapatcolumbia.onmicrosoft.com::e8220388-efa1-42d0-8107-6d49ad86542f" providerId="AD"/>
  <p188:author id="{CB0E64A8-63DF-1B1C-56A9-29766188228C}" name="Gillian" initials="G" userId="Gillia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dita Sugandhi" initials="NS" lastIdx="4" clrIdx="0">
    <p:extLst>
      <p:ext uri="{19B8F6BF-5375-455C-9EA6-DF929625EA0E}">
        <p15:presenceInfo xmlns:p15="http://schemas.microsoft.com/office/powerpoint/2012/main" userId="0cacf00750318a82" providerId="Windows Live"/>
      </p:ext>
    </p:extLst>
  </p:cmAuthor>
  <p:cmAuthor id="2" name="Rachel Mudekereza" initials="RM" lastIdx="3" clrIdx="1">
    <p:extLst>
      <p:ext uri="{19B8F6BF-5375-455C-9EA6-DF929625EA0E}">
        <p15:presenceInfo xmlns:p15="http://schemas.microsoft.com/office/powerpoint/2012/main" userId="Rachel Mudekereza" providerId="None"/>
      </p:ext>
    </p:extLst>
  </p:cmAuthor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64"/>
    <a:srgbClr val="021A4E"/>
    <a:srgbClr val="022169"/>
    <a:srgbClr val="093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1" autoAdjust="0"/>
    <p:restoredTop sz="94343" autoAdjust="0"/>
  </p:normalViewPr>
  <p:slideViewPr>
    <p:cSldViewPr snapToGrid="0">
      <p:cViewPr varScale="1">
        <p:scale>
          <a:sx n="56" d="100"/>
          <a:sy n="56" d="100"/>
        </p:scale>
        <p:origin x="9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15T13:22:46.299" idx="4">
    <p:pos x="10" y="10"/>
    <p:text>It may be interested to look at unmet need in PLHIV vs. general population</p:text>
    <p:extLst>
      <p:ext uri="{C676402C-5697-4E1C-873F-D02D1690AC5C}">
        <p15:threadingInfo xmlns:p15="http://schemas.microsoft.com/office/powerpoint/2012/main" timeZoneBias="240"/>
      </p:ext>
    </p:extLst>
  </p:cm>
  <p:cm authorId="2" dt="2022-04-16T18:31:54.805" idx="3">
    <p:pos x="106" y="106"/>
    <p:text>If the data is available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4-16T18:28:38.346" idx="2">
    <p:pos x="10" y="10"/>
    <p:text>if possible, please mention your data source and reporting structure: routine,or active data collection)</p:text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42270-742F-46B3-9424-6FF16A2D8C65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C39C9-D49B-434F-B337-CC75C2E2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2F7C0B-38BD-4A42-B7D0-DA1616A2A2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27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Assessment report of FP integration in ART, Ethiopia (</a:t>
            </a:r>
            <a:r>
              <a:rPr lang="en-US" dirty="0" err="1"/>
              <a:t>MoH</a:t>
            </a:r>
            <a:r>
              <a:rPr lang="en-US" dirty="0"/>
              <a:t> &amp; CHAI), July 2019</a:t>
            </a:r>
          </a:p>
          <a:p>
            <a:r>
              <a:rPr lang="en-US" dirty="0"/>
              <a:t>Assessment done in</a:t>
            </a:r>
            <a:r>
              <a:rPr lang="en-US" baseline="0" dirty="0"/>
              <a:t> 33 high load ART sites in three regions (AA, </a:t>
            </a:r>
            <a:r>
              <a:rPr lang="en-US" baseline="0" dirty="0" err="1"/>
              <a:t>Oroma</a:t>
            </a:r>
            <a:r>
              <a:rPr lang="en-US" baseline="0" dirty="0"/>
              <a:t> and Amhara regions)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95E106-BD2B-470A-AB34-485DBDCD0F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59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3C39C9-D49B-434F-B337-CC75C2E271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8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748C621-1DDD-0043-97F0-736116D3E024}"/>
              </a:ext>
            </a:extLst>
          </p:cNvPr>
          <p:cNvSpPr/>
          <p:nvPr userDrawn="1"/>
        </p:nvSpPr>
        <p:spPr>
          <a:xfrm>
            <a:off x="0" y="5652655"/>
            <a:ext cx="12192000" cy="12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8DEE0D3-EA9E-214A-AF0C-80F51BAE4683}"/>
              </a:ext>
            </a:extLst>
          </p:cNvPr>
          <p:cNvSpPr/>
          <p:nvPr userDrawn="1"/>
        </p:nvSpPr>
        <p:spPr>
          <a:xfrm>
            <a:off x="0" y="284703"/>
            <a:ext cx="12192000" cy="547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93AFFB-A73E-9040-BAD4-03176AA37371}"/>
              </a:ext>
            </a:extLst>
          </p:cNvPr>
          <p:cNvGrpSpPr/>
          <p:nvPr userDrawn="1"/>
        </p:nvGrpSpPr>
        <p:grpSpPr>
          <a:xfrm>
            <a:off x="0" y="284703"/>
            <a:ext cx="12227326" cy="547483"/>
            <a:chOff x="0" y="284703"/>
            <a:chExt cx="12227326" cy="54748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6E8E6B-C189-4D4C-8309-1EDD35B0FE6F}"/>
                </a:ext>
              </a:extLst>
            </p:cNvPr>
            <p:cNvSpPr/>
            <p:nvPr userDrawn="1"/>
          </p:nvSpPr>
          <p:spPr>
            <a:xfrm>
              <a:off x="0" y="284703"/>
              <a:ext cx="12192000" cy="5474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A0049C-56C3-C142-9B89-4E39EA97F81A}"/>
                </a:ext>
              </a:extLst>
            </p:cNvPr>
            <p:cNvGrpSpPr/>
            <p:nvPr userDrawn="1"/>
          </p:nvGrpSpPr>
          <p:grpSpPr>
            <a:xfrm>
              <a:off x="0" y="334925"/>
              <a:ext cx="12227326" cy="466854"/>
              <a:chOff x="0" y="334925"/>
              <a:chExt cx="12227326" cy="46685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BE8EA3C-0650-2840-ADED-4545C48A2FE3}"/>
                  </a:ext>
                </a:extLst>
              </p:cNvPr>
              <p:cNvGrpSpPr/>
              <p:nvPr userDrawn="1"/>
            </p:nvGrpSpPr>
            <p:grpSpPr>
              <a:xfrm>
                <a:off x="0" y="341645"/>
                <a:ext cx="12227326" cy="460134"/>
                <a:chOff x="-840" y="120494"/>
                <a:chExt cx="13789406" cy="420972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D3B6FD62-BFD2-2A4F-A475-F1FFC7D92BA3}"/>
                    </a:ext>
                  </a:extLst>
                </p:cNvPr>
                <p:cNvGrpSpPr/>
                <p:nvPr userDrawn="1"/>
              </p:nvGrpSpPr>
              <p:grpSpPr>
                <a:xfrm>
                  <a:off x="-840" y="120494"/>
                  <a:ext cx="13789406" cy="420972"/>
                  <a:chOff x="288063" y="7239870"/>
                  <a:chExt cx="19187557" cy="585773"/>
                </a:xfrm>
              </p:grpSpPr>
              <p:pic>
                <p:nvPicPr>
                  <p:cNvPr id="11" name="Picture 10" descr="A picture containing flower, drawing&#10;&#10;Description automatically generated">
                    <a:extLst>
                      <a:ext uri="{FF2B5EF4-FFF2-40B4-BE49-F238E27FC236}">
                        <a16:creationId xmlns:a16="http://schemas.microsoft.com/office/drawing/2014/main" id="{E1C48B8B-B4C9-5944-B3FB-641DBE96975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401251" y="7256626"/>
                    <a:ext cx="849765" cy="566954"/>
                  </a:xfrm>
                  <a:prstGeom prst="rect">
                    <a:avLst/>
                  </a:prstGeom>
                </p:spPr>
              </p:pic>
              <p:pic>
                <p:nvPicPr>
                  <p:cNvPr id="12" name="Picture 11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D666A02C-6D3F-CD40-BC8E-3DDC9F5C98C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279047" y="7256285"/>
                    <a:ext cx="846681" cy="564233"/>
                  </a:xfrm>
                  <a:prstGeom prst="rect">
                    <a:avLst/>
                  </a:prstGeom>
                </p:spPr>
              </p:pic>
              <p:pic>
                <p:nvPicPr>
                  <p:cNvPr id="13" name="Picture 12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F24147F5-8606-AC4E-8AB3-E153C1F1C68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5745288" y="7248995"/>
                    <a:ext cx="864141" cy="568791"/>
                  </a:xfrm>
                  <a:prstGeom prst="rect">
                    <a:avLst/>
                  </a:prstGeom>
                </p:spPr>
              </p:pic>
              <p:pic>
                <p:nvPicPr>
                  <p:cNvPr id="14" name="Picture 1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48DE7031-D550-7443-AB42-06CEAFE34C4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-13701"/>
                  <a:stretch/>
                </p:blipFill>
                <p:spPr>
                  <a:xfrm>
                    <a:off x="18516272" y="7255925"/>
                    <a:ext cx="959348" cy="564951"/>
                  </a:xfrm>
                  <a:prstGeom prst="rect">
                    <a:avLst/>
                  </a:prstGeom>
                </p:spPr>
              </p:pic>
              <p:pic>
                <p:nvPicPr>
                  <p:cNvPr id="15" name="Picture 14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75B8A557-F985-BD44-BCAC-0A6204E6E5D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7248" t="3299" r="8685" b="2976"/>
                  <a:stretch/>
                </p:blipFill>
                <p:spPr>
                  <a:xfrm>
                    <a:off x="4824852" y="7248994"/>
                    <a:ext cx="896260" cy="568790"/>
                  </a:xfrm>
                  <a:prstGeom prst="rect">
                    <a:avLst/>
                  </a:prstGeom>
                </p:spPr>
              </p:pic>
              <p:pic>
                <p:nvPicPr>
                  <p:cNvPr id="17" name="Picture 16" descr="A drawing of a face&#10;&#10;Description automatically generated">
                    <a:extLst>
                      <a:ext uri="{FF2B5EF4-FFF2-40B4-BE49-F238E27FC236}">
                        <a16:creationId xmlns:a16="http://schemas.microsoft.com/office/drawing/2014/main" id="{BD0D048C-7341-6C49-BFF9-D999211D58A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88063" y="7239870"/>
                    <a:ext cx="926482" cy="555890"/>
                  </a:xfrm>
                  <a:prstGeom prst="rect">
                    <a:avLst/>
                  </a:prstGeom>
                </p:spPr>
              </p:pic>
              <p:pic>
                <p:nvPicPr>
                  <p:cNvPr id="18" name="Picture 17" descr="A picture containing baseball, drawing&#10;&#10;Description automatically generated">
                    <a:extLst>
                      <a:ext uri="{FF2B5EF4-FFF2-40B4-BE49-F238E27FC236}">
                        <a16:creationId xmlns:a16="http://schemas.microsoft.com/office/drawing/2014/main" id="{FEACFFE0-C589-504E-988E-E7FEC1BD66A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02282" y="7247981"/>
                    <a:ext cx="857055" cy="569803"/>
                  </a:xfrm>
                  <a:prstGeom prst="rect">
                    <a:avLst/>
                  </a:prstGeom>
                </p:spPr>
              </p:pic>
              <p:pic>
                <p:nvPicPr>
                  <p:cNvPr id="19" name="Picture 18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4DF56089-937C-594D-A23E-613D36AC8F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46870" y="7245555"/>
                    <a:ext cx="886533" cy="580088"/>
                  </a:xfrm>
                  <a:prstGeom prst="rect">
                    <a:avLst/>
                  </a:prstGeom>
                </p:spPr>
              </p:pic>
              <p:pic>
                <p:nvPicPr>
                  <p:cNvPr id="20" name="Picture 19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333669A3-E04F-0B43-ABBE-9762901BDB0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634160" y="7248994"/>
                    <a:ext cx="862698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21" name="Picture 20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46DB3636-96EB-6C49-AF97-CCAF24FF04C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18562"/>
                  <a:stretch/>
                </p:blipFill>
                <p:spPr>
                  <a:xfrm>
                    <a:off x="7517715" y="7248994"/>
                    <a:ext cx="899295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22" name="Picture 21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2F4DA676-B8C9-044C-A236-F143E44BFD4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20205" y="7244746"/>
                    <a:ext cx="880480" cy="566202"/>
                  </a:xfrm>
                  <a:prstGeom prst="rect">
                    <a:avLst/>
                  </a:prstGeom>
                </p:spPr>
              </p:pic>
              <p:pic>
                <p:nvPicPr>
                  <p:cNvPr id="23" name="Picture 22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2B1FD17A-9F60-6640-B8CD-0A4852EE229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025511" y="7258466"/>
                    <a:ext cx="836126" cy="555892"/>
                  </a:xfrm>
                  <a:prstGeom prst="rect">
                    <a:avLst/>
                  </a:prstGeom>
                </p:spPr>
              </p:pic>
              <p:pic>
                <p:nvPicPr>
                  <p:cNvPr id="24" name="Picture 2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62B03EEB-E404-C14C-872B-C0A54E4D4E4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926959" y="7245730"/>
                    <a:ext cx="869860" cy="572054"/>
                  </a:xfrm>
                  <a:prstGeom prst="rect">
                    <a:avLst/>
                  </a:prstGeom>
                </p:spPr>
              </p:pic>
              <p:pic>
                <p:nvPicPr>
                  <p:cNvPr id="25" name="Picture 24" descr="A picture containing drawing, table&#10;&#10;Description automatically generated">
                    <a:extLst>
                      <a:ext uri="{FF2B5EF4-FFF2-40B4-BE49-F238E27FC236}">
                        <a16:creationId xmlns:a16="http://schemas.microsoft.com/office/drawing/2014/main" id="{1E9C64F9-099E-FE40-9954-DD82A65787E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2202"/>
                  <a:stretch/>
                </p:blipFill>
                <p:spPr>
                  <a:xfrm>
                    <a:off x="2130792" y="7245730"/>
                    <a:ext cx="864768" cy="564236"/>
                  </a:xfrm>
                  <a:prstGeom prst="rect">
                    <a:avLst/>
                  </a:prstGeom>
                </p:spPr>
              </p:pic>
              <p:pic>
                <p:nvPicPr>
                  <p:cNvPr id="26" name="Picture 25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CA844197-7719-9244-8D7D-E8652F9844B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153761" y="7256293"/>
                    <a:ext cx="847295" cy="558066"/>
                  </a:xfrm>
                  <a:prstGeom prst="rect">
                    <a:avLst/>
                  </a:prstGeom>
                </p:spPr>
              </p:pic>
              <p:pic>
                <p:nvPicPr>
                  <p:cNvPr id="27" name="Picture 26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AAEB1BF3-9CE3-EC4E-AE5B-CE129C689C4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877320" y="7255771"/>
                    <a:ext cx="845120" cy="561863"/>
                  </a:xfrm>
                  <a:prstGeom prst="rect">
                    <a:avLst/>
                  </a:prstGeom>
                </p:spPr>
              </p:pic>
              <p:pic>
                <p:nvPicPr>
                  <p:cNvPr id="28" name="Picture 27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72E637C5-331F-924C-81CC-B4BEB13178D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620385" y="7256774"/>
                    <a:ext cx="852307" cy="566641"/>
                  </a:xfrm>
                  <a:prstGeom prst="rect">
                    <a:avLst/>
                  </a:prstGeom>
                </p:spPr>
              </p:pic>
              <p:pic>
                <p:nvPicPr>
                  <p:cNvPr id="29" name="Picture 28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C6700858-BB4D-3444-BAB0-2CDF9132C22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750754" y="7256774"/>
                    <a:ext cx="852305" cy="566641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" name="Picture 4" descr="Icon&#10;&#10;Description automatically generated">
                  <a:extLst>
                    <a:ext uri="{FF2B5EF4-FFF2-40B4-BE49-F238E27FC236}">
                      <a16:creationId xmlns:a16="http://schemas.microsoft.com/office/drawing/2014/main" id="{089B4288-313C-3145-91CD-186AE114F32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5320" y="124418"/>
                  <a:ext cx="614272" cy="408769"/>
                </a:xfrm>
                <a:prstGeom prst="rect">
                  <a:avLst/>
                </a:prstGeom>
              </p:spPr>
            </p:pic>
          </p:grpSp>
          <p:pic>
            <p:nvPicPr>
              <p:cNvPr id="37" name="Picture 36" descr="Logo&#10;&#10;Description automatically generated">
                <a:extLst>
                  <a:ext uri="{FF2B5EF4-FFF2-40B4-BE49-F238E27FC236}">
                    <a16:creationId xmlns:a16="http://schemas.microsoft.com/office/drawing/2014/main" id="{C85C937D-CA08-4D4B-B2F7-E70B9C03015C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23" r="7970"/>
              <a:stretch/>
            </p:blipFill>
            <p:spPr>
              <a:xfrm>
                <a:off x="5794756" y="334925"/>
                <a:ext cx="583974" cy="454542"/>
              </a:xfrm>
              <a:prstGeom prst="rect">
                <a:avLst/>
              </a:prstGeom>
            </p:spPr>
          </p:pic>
          <p:pic>
            <p:nvPicPr>
              <p:cNvPr id="39" name="Picture 38" descr="Shape, rectangle&#10;&#10;Description automatically generated">
                <a:extLst>
                  <a:ext uri="{FF2B5EF4-FFF2-40B4-BE49-F238E27FC236}">
                    <a16:creationId xmlns:a16="http://schemas.microsoft.com/office/drawing/2014/main" id="{4F9A7963-2178-3845-81B1-8A052BAA906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8338" y="340658"/>
                <a:ext cx="757389" cy="443213"/>
              </a:xfrm>
              <a:prstGeom prst="rect">
                <a:avLst/>
              </a:prstGeom>
            </p:spPr>
          </p:pic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F4F3018-F5E9-AD4D-A488-791F79F79E77}"/>
              </a:ext>
            </a:extLst>
          </p:cNvPr>
          <p:cNvSpPr txBox="1"/>
          <p:nvPr userDrawn="1"/>
        </p:nvSpPr>
        <p:spPr>
          <a:xfrm>
            <a:off x="3627537" y="1613118"/>
            <a:ext cx="50667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A CQUIN Learning Network Workshop</a:t>
            </a:r>
          </a:p>
          <a:p>
            <a:pPr marL="0" indent="0" algn="ctr">
              <a:buNone/>
            </a:pPr>
            <a:r>
              <a:rPr lang="en-US" sz="24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0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April 26– 29, 2022 </a:t>
            </a:r>
          </a:p>
          <a:p>
            <a:pPr marL="0" indent="0" algn="ctr">
              <a:buNone/>
            </a:pPr>
            <a:r>
              <a:rPr lang="en-US" sz="2000" kern="1200">
                <a:solidFill>
                  <a:srgbClr val="021A4E"/>
                </a:solidFill>
                <a:latin typeface="+mj-lt"/>
                <a:ea typeface="+mn-ea"/>
                <a:cs typeface="Arial" panose="020B0604020202020204" pitchFamily="34" charset="0"/>
              </a:rPr>
              <a:t>Johannesburg, South Africa</a:t>
            </a:r>
          </a:p>
          <a:p>
            <a:pPr marL="0" indent="0" algn="ctr">
              <a:buNone/>
            </a:pPr>
            <a:endParaRPr lang="en-US" sz="2400">
              <a:solidFill>
                <a:srgbClr val="021A4E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3908B96A-9079-9044-9B0B-2BFDAD963DB5}"/>
              </a:ext>
            </a:extLst>
          </p:cNvPr>
          <p:cNvSpPr txBox="1">
            <a:spLocks/>
          </p:cNvSpPr>
          <p:nvPr userDrawn="1"/>
        </p:nvSpPr>
        <p:spPr>
          <a:xfrm>
            <a:off x="400212" y="1306841"/>
            <a:ext cx="11521440" cy="79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800" b="1" kern="1200">
                <a:solidFill>
                  <a:srgbClr val="021A4E"/>
                </a:solidFill>
                <a:latin typeface="+mj-lt"/>
                <a:ea typeface="+mj-ea"/>
                <a:cs typeface="+mj-cs"/>
              </a:rPr>
              <a:t>Delivering High-Quality DSD Services at Scale</a:t>
            </a:r>
          </a:p>
          <a:p>
            <a:pPr algn="ctr">
              <a:lnSpc>
                <a:spcPct val="120000"/>
              </a:lnSpc>
            </a:pPr>
            <a:r>
              <a:rPr lang="en-US" sz="12000" kern="1200">
                <a:solidFill>
                  <a:srgbClr val="021A4E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en-US">
                <a:solidFill>
                  <a:srgbClr val="021A4E"/>
                </a:solidFill>
              </a:rPr>
              <a:t>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F185BAF-5C9D-B446-8532-D2383B334F61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169" y="6218096"/>
            <a:ext cx="2757341" cy="299246"/>
          </a:xfrm>
          <a:prstGeom prst="rect">
            <a:avLst/>
          </a:prstGeom>
        </p:spPr>
      </p:pic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DE0A01AF-3CD7-ED4E-AEFD-EBBE315E01F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168" y="5828370"/>
            <a:ext cx="1341558" cy="779452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98D236-1D8F-DB46-B80C-1A5EDB9D88EF}"/>
              </a:ext>
            </a:extLst>
          </p:cNvPr>
          <p:cNvCxnSpPr/>
          <p:nvPr userDrawn="1"/>
        </p:nvCxnSpPr>
        <p:spPr>
          <a:xfrm>
            <a:off x="0" y="5652655"/>
            <a:ext cx="12192000" cy="0"/>
          </a:xfrm>
          <a:prstGeom prst="line">
            <a:avLst/>
          </a:prstGeom>
          <a:ln>
            <a:solidFill>
              <a:srgbClr val="001F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706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pos="1080" userDrawn="1">
          <p15:clr>
            <a:srgbClr val="FBAE40"/>
          </p15:clr>
        </p15:guide>
        <p15:guide id="3" orient="horz" pos="4128" userDrawn="1">
          <p15:clr>
            <a:srgbClr val="FBAE40"/>
          </p15:clr>
        </p15:guide>
        <p15:guide id="4" pos="3696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1073-326E-4A7A-AE00-77FE0F75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22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20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20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1411-3F0D-4B45-80E9-A41CF6BC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A4EE39A1-CBBF-4751-A70C-055B31782E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375" y="1468643"/>
            <a:ext cx="10512425" cy="761999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rgbClr val="001F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C9C1B61-370C-412A-A5C4-BA5FCE234696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49"/>
            <a:ext cx="4759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/>
              <a:t>Delivering High-Quality DSD Services at Scale, April 26-29, 2022</a:t>
            </a:r>
          </a:p>
        </p:txBody>
      </p:sp>
    </p:spTree>
    <p:extLst>
      <p:ext uri="{BB962C8B-B14F-4D97-AF65-F5344CB8AC3E}">
        <p14:creationId xmlns:p14="http://schemas.microsoft.com/office/powerpoint/2010/main" val="189737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4A42-7517-EA4E-991A-B812F7D9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015A6-A107-834A-9FCE-DA090CEC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623B5-9763-3848-B453-E774493E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pPr algn="l"/>
            <a:r>
              <a:rPr lang="en-US"/>
              <a:t>Delivering High-Quality DSD Services at Scale, April 26-29, 2022</a:t>
            </a:r>
            <a:endParaRPr lang="en-US" sz="12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C321D-9BBE-8D47-B9B1-FDCC21E5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A3950-7057-4120-876D-63A5E5B1D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39DA2-BFFC-4921-A23C-B8E5B7A8A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803B6-2986-49A8-8E36-2DE575BD7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1A3415-E59A-4B47-92C7-9DBB5C903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25F698-8F07-40A5-88A3-A501B4098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69F06-4018-4F48-9E27-9282463A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5FA58CB5-254F-42F5-B13F-63B6E351F477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587DA7-AF45-4004-BD60-BD1BF653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75083C-7415-454B-8D2D-32376BB9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BF7A37DF-58CC-4F65-A40D-463DC1EEAA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3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 lIns="91430" tIns="45716" rIns="91430" bIns="45716"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1ABD77CE-5D21-48E7-855F-174FA174FA2E}" type="slidenum">
              <a:rPr lang="en-US" altLang="en-US" sz="1000" smtClean="0">
                <a:solidFill>
                  <a:srgbClr val="000000"/>
                </a:solidFill>
                <a:latin typeface="Verdana" pitchFamily="34" charset="0"/>
              </a:rPr>
              <a:pPr eaLnBrk="0" hangingPunct="0"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4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08A08-D16D-4C7A-AC6C-1D15FC93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00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F8F88-CF78-4D2F-8C81-153A3361D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45635"/>
            <a:ext cx="10515600" cy="3831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9D3A-E4E6-4336-9A65-D90EDBB11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B910-0713-48A4-A8AE-C1D235F17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CQUIN 5th Annual Meeting, November 16-19,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DEF79-A3F7-4DC7-9449-08E103B84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BCC068E-3799-BB4B-8393-715699AC3777}"/>
              </a:ext>
            </a:extLst>
          </p:cNvPr>
          <p:cNvGrpSpPr/>
          <p:nvPr userDrawn="1"/>
        </p:nvGrpSpPr>
        <p:grpSpPr>
          <a:xfrm>
            <a:off x="0" y="284703"/>
            <a:ext cx="12227326" cy="547483"/>
            <a:chOff x="0" y="284703"/>
            <a:chExt cx="12227326" cy="547483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36C6531-1BD1-314C-88C4-C911C903E201}"/>
                </a:ext>
              </a:extLst>
            </p:cNvPr>
            <p:cNvSpPr/>
            <p:nvPr userDrawn="1"/>
          </p:nvSpPr>
          <p:spPr>
            <a:xfrm>
              <a:off x="0" y="284703"/>
              <a:ext cx="12192000" cy="5474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C99079E-63C8-6748-8ED4-09F9B3D3CB3A}"/>
                </a:ext>
              </a:extLst>
            </p:cNvPr>
            <p:cNvGrpSpPr/>
            <p:nvPr userDrawn="1"/>
          </p:nvGrpSpPr>
          <p:grpSpPr>
            <a:xfrm>
              <a:off x="0" y="334925"/>
              <a:ext cx="12227326" cy="466854"/>
              <a:chOff x="0" y="334925"/>
              <a:chExt cx="12227326" cy="466854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60C04FB0-BD64-4D4A-809A-5972623B0188}"/>
                  </a:ext>
                </a:extLst>
              </p:cNvPr>
              <p:cNvGrpSpPr/>
              <p:nvPr userDrawn="1"/>
            </p:nvGrpSpPr>
            <p:grpSpPr>
              <a:xfrm>
                <a:off x="0" y="341645"/>
                <a:ext cx="12227326" cy="460134"/>
                <a:chOff x="-840" y="120494"/>
                <a:chExt cx="13789406" cy="420972"/>
              </a:xfrm>
            </p:grpSpPr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FBEBCAD4-EEB9-574D-AC66-F7AF5F634C0A}"/>
                    </a:ext>
                  </a:extLst>
                </p:cNvPr>
                <p:cNvGrpSpPr/>
                <p:nvPr userDrawn="1"/>
              </p:nvGrpSpPr>
              <p:grpSpPr>
                <a:xfrm>
                  <a:off x="-840" y="120494"/>
                  <a:ext cx="13789406" cy="420972"/>
                  <a:chOff x="288063" y="7239870"/>
                  <a:chExt cx="19187557" cy="585773"/>
                </a:xfrm>
              </p:grpSpPr>
              <p:pic>
                <p:nvPicPr>
                  <p:cNvPr id="63" name="Picture 62" descr="A picture containing flower, drawing&#10;&#10;Description automatically generated">
                    <a:extLst>
                      <a:ext uri="{FF2B5EF4-FFF2-40B4-BE49-F238E27FC236}">
                        <a16:creationId xmlns:a16="http://schemas.microsoft.com/office/drawing/2014/main" id="{A429BD27-F365-4A41-8BC6-FD13D8540FB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401251" y="7256626"/>
                    <a:ext cx="849765" cy="566954"/>
                  </a:xfrm>
                  <a:prstGeom prst="rect">
                    <a:avLst/>
                  </a:prstGeom>
                </p:spPr>
              </p:pic>
              <p:pic>
                <p:nvPicPr>
                  <p:cNvPr id="64" name="Picture 6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FD3E4644-C5F4-0047-9129-D8BA04F229F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279047" y="7256285"/>
                    <a:ext cx="846681" cy="564233"/>
                  </a:xfrm>
                  <a:prstGeom prst="rect">
                    <a:avLst/>
                  </a:prstGeom>
                </p:spPr>
              </p:pic>
              <p:pic>
                <p:nvPicPr>
                  <p:cNvPr id="65" name="Picture 64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57754237-166D-404C-B8E8-ECCDC5723EDB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5745288" y="7248995"/>
                    <a:ext cx="864141" cy="568791"/>
                  </a:xfrm>
                  <a:prstGeom prst="rect">
                    <a:avLst/>
                  </a:prstGeom>
                </p:spPr>
              </p:pic>
              <p:pic>
                <p:nvPicPr>
                  <p:cNvPr id="66" name="Picture 65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D62E30B4-718A-8E45-A62E-1541A063828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-13701"/>
                  <a:stretch/>
                </p:blipFill>
                <p:spPr>
                  <a:xfrm>
                    <a:off x="18516272" y="7255925"/>
                    <a:ext cx="959348" cy="564951"/>
                  </a:xfrm>
                  <a:prstGeom prst="rect">
                    <a:avLst/>
                  </a:prstGeom>
                </p:spPr>
              </p:pic>
              <p:pic>
                <p:nvPicPr>
                  <p:cNvPr id="67" name="Picture 66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BB98FCD7-9C7C-3041-9ADC-21C5137E7CC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7248" t="3299" r="8685" b="2976"/>
                  <a:stretch/>
                </p:blipFill>
                <p:spPr>
                  <a:xfrm>
                    <a:off x="4824852" y="7248994"/>
                    <a:ext cx="896260" cy="568790"/>
                  </a:xfrm>
                  <a:prstGeom prst="rect">
                    <a:avLst/>
                  </a:prstGeom>
                </p:spPr>
              </p:pic>
              <p:pic>
                <p:nvPicPr>
                  <p:cNvPr id="68" name="Picture 67" descr="A drawing of a face&#10;&#10;Description automatically generated">
                    <a:extLst>
                      <a:ext uri="{FF2B5EF4-FFF2-40B4-BE49-F238E27FC236}">
                        <a16:creationId xmlns:a16="http://schemas.microsoft.com/office/drawing/2014/main" id="{7F9C7A63-72F4-F248-B251-41DE95DE788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88063" y="7239870"/>
                    <a:ext cx="926482" cy="555890"/>
                  </a:xfrm>
                  <a:prstGeom prst="rect">
                    <a:avLst/>
                  </a:prstGeom>
                </p:spPr>
              </p:pic>
              <p:pic>
                <p:nvPicPr>
                  <p:cNvPr id="69" name="Picture 68" descr="A picture containing baseball, drawing&#10;&#10;Description automatically generated">
                    <a:extLst>
                      <a:ext uri="{FF2B5EF4-FFF2-40B4-BE49-F238E27FC236}">
                        <a16:creationId xmlns:a16="http://schemas.microsoft.com/office/drawing/2014/main" id="{2126B647-D090-7541-8646-02C515CA3B4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302282" y="7247981"/>
                    <a:ext cx="857055" cy="569803"/>
                  </a:xfrm>
                  <a:prstGeom prst="rect">
                    <a:avLst/>
                  </a:prstGeom>
                </p:spPr>
              </p:pic>
              <p:pic>
                <p:nvPicPr>
                  <p:cNvPr id="70" name="Picture 69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5C6C0D7E-0936-244C-9477-8006EF21038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46870" y="7245555"/>
                    <a:ext cx="886533" cy="580088"/>
                  </a:xfrm>
                  <a:prstGeom prst="rect">
                    <a:avLst/>
                  </a:prstGeom>
                </p:spPr>
              </p:pic>
              <p:pic>
                <p:nvPicPr>
                  <p:cNvPr id="71" name="Picture 70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35FBDC85-21BA-3440-8545-ACA312FC141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634160" y="7248994"/>
                    <a:ext cx="862698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72" name="Picture 71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69536506-A1CC-F64F-94FF-B2D6A32C3CE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1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18562"/>
                  <a:stretch/>
                </p:blipFill>
                <p:spPr>
                  <a:xfrm>
                    <a:off x="7517715" y="7248994"/>
                    <a:ext cx="899295" cy="568983"/>
                  </a:xfrm>
                  <a:prstGeom prst="rect">
                    <a:avLst/>
                  </a:prstGeom>
                </p:spPr>
              </p:pic>
              <p:pic>
                <p:nvPicPr>
                  <p:cNvPr id="73" name="Picture 72" descr="A close up of a flag&#10;&#10;Description automatically generated">
                    <a:extLst>
                      <a:ext uri="{FF2B5EF4-FFF2-40B4-BE49-F238E27FC236}">
                        <a16:creationId xmlns:a16="http://schemas.microsoft.com/office/drawing/2014/main" id="{EDD07DFC-679C-5C47-9208-E446EA2738B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20205" y="7244746"/>
                    <a:ext cx="880480" cy="566202"/>
                  </a:xfrm>
                  <a:prstGeom prst="rect">
                    <a:avLst/>
                  </a:prstGeom>
                </p:spPr>
              </p:pic>
              <p:pic>
                <p:nvPicPr>
                  <p:cNvPr id="74" name="Picture 73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E695FDDD-64B8-434F-B86E-CBDDA643D1E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025511" y="7258466"/>
                    <a:ext cx="836126" cy="555892"/>
                  </a:xfrm>
                  <a:prstGeom prst="rect">
                    <a:avLst/>
                  </a:prstGeom>
                </p:spPr>
              </p:pic>
              <p:pic>
                <p:nvPicPr>
                  <p:cNvPr id="75" name="Picture 74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A8A43F86-8287-AD4A-AAE8-7051DD57C4C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1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926959" y="7245730"/>
                    <a:ext cx="869860" cy="572054"/>
                  </a:xfrm>
                  <a:prstGeom prst="rect">
                    <a:avLst/>
                  </a:prstGeom>
                </p:spPr>
              </p:pic>
              <p:pic>
                <p:nvPicPr>
                  <p:cNvPr id="76" name="Picture 75" descr="A picture containing drawing, table&#10;&#10;Description automatically generated">
                    <a:extLst>
                      <a:ext uri="{FF2B5EF4-FFF2-40B4-BE49-F238E27FC236}">
                        <a16:creationId xmlns:a16="http://schemas.microsoft.com/office/drawing/2014/main" id="{C0550BDA-0737-F34F-85EF-A1A89549285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 rotWithShape="1">
                  <a:blip r:embed="rId2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2202"/>
                  <a:stretch/>
                </p:blipFill>
                <p:spPr>
                  <a:xfrm>
                    <a:off x="2130792" y="7245730"/>
                    <a:ext cx="864768" cy="564236"/>
                  </a:xfrm>
                  <a:prstGeom prst="rect">
                    <a:avLst/>
                  </a:prstGeom>
                </p:spPr>
              </p:pic>
              <p:pic>
                <p:nvPicPr>
                  <p:cNvPr id="77" name="Picture 76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DDF1E4B5-6B09-B14B-A782-82F58DFAE33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153761" y="7256293"/>
                    <a:ext cx="847295" cy="558066"/>
                  </a:xfrm>
                  <a:prstGeom prst="rect">
                    <a:avLst/>
                  </a:prstGeom>
                </p:spPr>
              </p:pic>
              <p:pic>
                <p:nvPicPr>
                  <p:cNvPr id="78" name="Picture 77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F9E587E8-A850-4443-9D9A-6A38FBECC91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877320" y="7255771"/>
                    <a:ext cx="845120" cy="561863"/>
                  </a:xfrm>
                  <a:prstGeom prst="rect">
                    <a:avLst/>
                  </a:prstGeom>
                </p:spPr>
              </p:pic>
              <p:pic>
                <p:nvPicPr>
                  <p:cNvPr id="79" name="Picture 78" descr="A picture containing drawing&#10;&#10;Description automatically generated">
                    <a:extLst>
                      <a:ext uri="{FF2B5EF4-FFF2-40B4-BE49-F238E27FC236}">
                        <a16:creationId xmlns:a16="http://schemas.microsoft.com/office/drawing/2014/main" id="{D27C989A-84F1-FE48-BDA3-E50DA95A60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620385" y="7256774"/>
                    <a:ext cx="852307" cy="566641"/>
                  </a:xfrm>
                  <a:prstGeom prst="rect">
                    <a:avLst/>
                  </a:prstGeom>
                </p:spPr>
              </p:pic>
              <p:pic>
                <p:nvPicPr>
                  <p:cNvPr id="80" name="Picture 79" descr="A screenshot of a cell phone&#10;&#10;Description automatically generated">
                    <a:extLst>
                      <a:ext uri="{FF2B5EF4-FFF2-40B4-BE49-F238E27FC236}">
                        <a16:creationId xmlns:a16="http://schemas.microsoft.com/office/drawing/2014/main" id="{348B8046-1F8A-8046-87D8-01B2C846AA1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750754" y="7256774"/>
                    <a:ext cx="852305" cy="566641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62" name="Picture 61" descr="Icon&#10;&#10;Description automatically generated">
                  <a:extLst>
                    <a:ext uri="{FF2B5EF4-FFF2-40B4-BE49-F238E27FC236}">
                      <a16:creationId xmlns:a16="http://schemas.microsoft.com/office/drawing/2014/main" id="{51D1352E-5A72-794E-B2E6-A7A99BD0C23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5320" y="124418"/>
                  <a:ext cx="614272" cy="408769"/>
                </a:xfrm>
                <a:prstGeom prst="rect">
                  <a:avLst/>
                </a:prstGeom>
              </p:spPr>
            </p:pic>
          </p:grpSp>
          <p:pic>
            <p:nvPicPr>
              <p:cNvPr id="59" name="Picture 58" descr="Logo&#10;&#10;Description automatically generated">
                <a:extLst>
                  <a:ext uri="{FF2B5EF4-FFF2-40B4-BE49-F238E27FC236}">
                    <a16:creationId xmlns:a16="http://schemas.microsoft.com/office/drawing/2014/main" id="{98681CA4-6416-974A-9ABC-AA3017D4F7E6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23" r="7970"/>
              <a:stretch/>
            </p:blipFill>
            <p:spPr>
              <a:xfrm>
                <a:off x="5794756" y="334925"/>
                <a:ext cx="583974" cy="454542"/>
              </a:xfrm>
              <a:prstGeom prst="rect">
                <a:avLst/>
              </a:prstGeom>
            </p:spPr>
          </p:pic>
          <p:pic>
            <p:nvPicPr>
              <p:cNvPr id="60" name="Picture 59" descr="Shape, rectangle&#10;&#10;Description automatically generated">
                <a:extLst>
                  <a:ext uri="{FF2B5EF4-FFF2-40B4-BE49-F238E27FC236}">
                    <a16:creationId xmlns:a16="http://schemas.microsoft.com/office/drawing/2014/main" id="{A5882B34-D947-E845-8134-E798E278DCC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8338" y="340658"/>
                <a:ext cx="757389" cy="44321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5233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63" r:id="rId4"/>
    <p:sldLayoutId id="214748366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0DB9DA-6D62-024F-ACCC-16A1D2CB91CF}"/>
              </a:ext>
            </a:extLst>
          </p:cNvPr>
          <p:cNvSpPr txBox="1">
            <a:spLocks/>
          </p:cNvSpPr>
          <p:nvPr/>
        </p:nvSpPr>
        <p:spPr>
          <a:xfrm>
            <a:off x="1670407" y="3822619"/>
            <a:ext cx="9243778" cy="1605166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Ethiopia HIV-FP Integration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Alemtsehay Abebe</a:t>
            </a:r>
          </a:p>
          <a:p>
            <a:pPr algn="ctr"/>
            <a:r>
              <a:rPr lang="en-US" sz="4000" dirty="0"/>
              <a:t>DSD coordinator to MOH _ Ethiopia,  </a:t>
            </a:r>
          </a:p>
          <a:p>
            <a:pPr algn="ctr"/>
            <a:r>
              <a:rPr lang="en-US" sz="4000" dirty="0"/>
              <a:t> </a:t>
            </a:r>
          </a:p>
          <a:p>
            <a:pPr algn="ctr"/>
            <a:endParaRPr lang="en-US" sz="4000" dirty="0"/>
          </a:p>
        </p:txBody>
      </p:sp>
      <p:pic>
        <p:nvPicPr>
          <p:cNvPr id="4" name="Picture 3" descr="Image result for fmoh ethiopia logo">
            <a:extLst>
              <a:ext uri="{FF2B5EF4-FFF2-40B4-BE49-F238E27FC236}">
                <a16:creationId xmlns:a16="http://schemas.microsoft.com/office/drawing/2014/main" id="{2D2EA6E5-5C87-4BC9-BC39-F9D74A466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15" y="1066799"/>
            <a:ext cx="1719530" cy="13175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940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7AF403-05D4-4847-ADC1-926E4D96A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Strengthen the coordination and collaboration at all levels.</a:t>
            </a:r>
          </a:p>
          <a:p>
            <a:r>
              <a:rPr lang="en-US" dirty="0"/>
              <a:t>Strengthen the integration of FP services with ART and PMTCT clinics.</a:t>
            </a:r>
          </a:p>
          <a:p>
            <a:r>
              <a:rPr lang="en-US" dirty="0"/>
              <a:t> Capacity building of HCWs on FP services</a:t>
            </a:r>
          </a:p>
          <a:p>
            <a:r>
              <a:rPr lang="en-US" dirty="0"/>
              <a:t>Improve the data capturing and reporting of clients who us FP services at ART and PMTCT clinics.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06036-AF8F-4EF7-996C-BBCC8FB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C39559-E11B-4BB4-AD8B-37800757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58360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06036-AF8F-4EF7-996C-BBCC8FB7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C39559-E11B-4BB4-AD8B-378007575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1468643"/>
            <a:ext cx="10963763" cy="5272126"/>
          </a:xfrm>
        </p:spPr>
        <p:txBody>
          <a:bodyPr>
            <a:normAutofit/>
          </a:bodyPr>
          <a:lstStyle/>
          <a:p>
            <a:r>
              <a:rPr lang="en-US" sz="5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4621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E8C3D0-EE7B-8F4D-9E0F-7FB78A6B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Overview of current DSD models of care and FP methods in Ethiopia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Unmet need for FP in Ethiopia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FP Integration data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Challenges and Opportunities in measuring quality of FP in DSD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Recommendations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DE16BD-786F-1E4F-A327-32DB2FDD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73428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F6FF3A-BBE8-484E-86D8-43BCD723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4677"/>
            <a:ext cx="10515600" cy="4263549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DSD implementation in Ethiopia (2017-2022)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CCEA91-E320-42E6-A367-F8A2ECF8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708045-1845-4718-A4CE-E52103B9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972884"/>
            <a:ext cx="10512425" cy="761999"/>
          </a:xfrm>
        </p:spPr>
        <p:txBody>
          <a:bodyPr/>
          <a:lstStyle/>
          <a:p>
            <a:r>
              <a:rPr lang="en-US" dirty="0"/>
              <a:t>DSD Models of Care for PLHIV in Ethiopia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1197"/>
              </p:ext>
            </p:extLst>
          </p:nvPr>
        </p:nvGraphicFramePr>
        <p:xfrm>
          <a:off x="1289539" y="2262555"/>
          <a:ext cx="7620000" cy="3825300"/>
        </p:xfrm>
        <a:graphic>
          <a:graphicData uri="http://schemas.openxmlformats.org/drawingml/2006/table">
            <a:tbl>
              <a:tblPr firstRow="1" firstCol="1" bandRow="1"/>
              <a:tblGrid>
                <a:gridCol w="127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9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R.no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TYPE OF MODELS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0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Less Intensive Models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6MMD (Appointment Spacing)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3MMD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Track ART Refill(FTAR)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HEP managed_ CAG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Peer led community ART distribution  (PCAD)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More intensive model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Conventional care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More-Intensive Models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4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DSD for KP(FSW)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DSD  for Adolescent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DSD for AHD (in Progress)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DSD For MCH </a:t>
                      </a: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through  integration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42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B0C332-089E-4F38-AE80-0FA352CF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Background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0FE54E-6301-4774-97A3-EE03CF881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975" y="1690688"/>
            <a:ext cx="5559057" cy="3987847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91% ART </a:t>
            </a:r>
            <a:r>
              <a:rPr lang="en-US" dirty="0">
                <a:solidFill>
                  <a:schemeClr val="tx1"/>
                </a:solidFill>
              </a:rPr>
              <a:t>coverage for HIV pregnant women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61% Infant </a:t>
            </a:r>
            <a:r>
              <a:rPr lang="en-US" dirty="0">
                <a:solidFill>
                  <a:schemeClr val="tx1"/>
                </a:solidFill>
              </a:rPr>
              <a:t>prophylaxis coverage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67% </a:t>
            </a:r>
            <a:r>
              <a:rPr lang="en-US" dirty="0">
                <a:solidFill>
                  <a:schemeClr val="tx1"/>
                </a:solidFill>
              </a:rPr>
              <a:t>EID coverage at 2 months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529975" y="6492875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The CQUIN Project meeting on MCH, May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BB717D-56E0-458F-8536-6F3C9EAC285F}"/>
              </a:ext>
            </a:extLst>
          </p:cNvPr>
          <p:cNvSpPr txBox="1"/>
          <p:nvPr/>
        </p:nvSpPr>
        <p:spPr>
          <a:xfrm>
            <a:off x="636386" y="4958934"/>
            <a:ext cx="548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Source *EDHS  2016, **HMIS/DHIS 2019/2020, + </a:t>
            </a: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CFDA58A6-8A22-424A-98D3-DA7CAB93558F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142" y="1262473"/>
            <a:ext cx="3859731" cy="384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DABB4A-9BCF-4AA7-9495-793431D7C2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8142" y="6175522"/>
            <a:ext cx="5535648" cy="49991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2A4EAC7-F6BE-42E7-A806-D478671D2C7A}"/>
              </a:ext>
            </a:extLst>
          </p:cNvPr>
          <p:cNvSpPr/>
          <p:nvPr/>
        </p:nvSpPr>
        <p:spPr>
          <a:xfrm>
            <a:off x="6991140" y="5152781"/>
            <a:ext cx="5330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Need for  FP appears to be greater for HIV-positive women compared to the general population</a:t>
            </a:r>
          </a:p>
        </p:txBody>
      </p:sp>
    </p:spTree>
    <p:extLst>
      <p:ext uri="{BB962C8B-B14F-4D97-AF65-F5344CB8AC3E}">
        <p14:creationId xmlns:p14="http://schemas.microsoft.com/office/powerpoint/2010/main" val="325740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34737"/>
              </p:ext>
            </p:extLst>
          </p:nvPr>
        </p:nvGraphicFramePr>
        <p:xfrm>
          <a:off x="1828798" y="1611244"/>
          <a:ext cx="6248402" cy="5112480"/>
        </p:xfrm>
        <a:graphic>
          <a:graphicData uri="http://schemas.openxmlformats.org/drawingml/2006/table">
            <a:tbl>
              <a:tblPr firstRow="1" firstCol="1" bandRow="1"/>
              <a:tblGrid>
                <a:gridCol w="1609281">
                  <a:extLst>
                    <a:ext uri="{9D8B030D-6E8A-4147-A177-3AD203B41FA5}">
                      <a16:colId xmlns:a16="http://schemas.microsoft.com/office/drawing/2014/main" val="2274818860"/>
                    </a:ext>
                  </a:extLst>
                </a:gridCol>
                <a:gridCol w="1436997">
                  <a:extLst>
                    <a:ext uri="{9D8B030D-6E8A-4147-A177-3AD203B41FA5}">
                      <a16:colId xmlns:a16="http://schemas.microsoft.com/office/drawing/2014/main" val="280231052"/>
                    </a:ext>
                  </a:extLst>
                </a:gridCol>
                <a:gridCol w="957312">
                  <a:extLst>
                    <a:ext uri="{9D8B030D-6E8A-4147-A177-3AD203B41FA5}">
                      <a16:colId xmlns:a16="http://schemas.microsoft.com/office/drawing/2014/main" val="603372224"/>
                    </a:ext>
                  </a:extLst>
                </a:gridCol>
                <a:gridCol w="1167714">
                  <a:extLst>
                    <a:ext uri="{9D8B030D-6E8A-4147-A177-3AD203B41FA5}">
                      <a16:colId xmlns:a16="http://schemas.microsoft.com/office/drawing/2014/main" val="1515045094"/>
                    </a:ext>
                  </a:extLst>
                </a:gridCol>
                <a:gridCol w="1077098">
                  <a:extLst>
                    <a:ext uri="{9D8B030D-6E8A-4147-A177-3AD203B41FA5}">
                      <a16:colId xmlns:a16="http://schemas.microsoft.com/office/drawing/2014/main" val="374820655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FP methods provided within ART clinics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437475"/>
                  </a:ext>
                </a:extLst>
              </a:tr>
              <a:tr h="454699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FP method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951692"/>
                  </a:ext>
                </a:extLst>
              </a:tr>
              <a:tr h="71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facilities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facilities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30679"/>
                  </a:ext>
                </a:extLst>
              </a:tr>
              <a:tr h="7192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condom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782305"/>
                  </a:ext>
                </a:extLst>
              </a:tr>
              <a:tr h="55592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Oral</a:t>
                      </a:r>
                      <a:r>
                        <a:rPr lang="en-US" sz="2200" b="0" kern="1200" baseline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124307"/>
                  </a:ext>
                </a:extLst>
              </a:tr>
              <a:tr h="55592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Injectable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033695"/>
                  </a:ext>
                </a:extLst>
              </a:tr>
              <a:tr h="84283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</a:t>
                      </a:r>
                      <a:r>
                        <a:rPr lang="en-US" sz="2200" b="0" kern="1200" baseline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pill </a:t>
                      </a:r>
                      <a:endParaRPr lang="en-US" sz="2200" b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54311"/>
                  </a:ext>
                </a:extLst>
              </a:tr>
              <a:tr h="54697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Implant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553074"/>
                  </a:ext>
                </a:extLst>
              </a:tr>
              <a:tr h="22873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IUCD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783582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8125928" y="3581401"/>
            <a:ext cx="2542072" cy="981423"/>
          </a:xfrm>
          <a:prstGeom prst="rect">
            <a:avLst/>
          </a:prstGeom>
          <a:ln w="12700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27/33 (82%) ART units provide short-term methods…</a:t>
            </a:r>
          </a:p>
        </p:txBody>
      </p:sp>
      <p:sp>
        <p:nvSpPr>
          <p:cNvPr id="30" name="Isosceles Triangle 29"/>
          <p:cNvSpPr/>
          <p:nvPr/>
        </p:nvSpPr>
        <p:spPr>
          <a:xfrm rot="5400000">
            <a:off x="7888481" y="3981732"/>
            <a:ext cx="704045" cy="229150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0000FF"/>
              </a:highlight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1" name="Isosceles Triangle 30"/>
          <p:cNvSpPr/>
          <p:nvPr/>
        </p:nvSpPr>
        <p:spPr>
          <a:xfrm rot="5400000">
            <a:off x="7863832" y="6108198"/>
            <a:ext cx="704045" cy="18938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29838" y="5850866"/>
            <a:ext cx="2742649" cy="870046"/>
          </a:xfrm>
          <a:prstGeom prst="rect">
            <a:avLst/>
          </a:prstGeom>
          <a:ln w="12700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…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ARTs units rarely provide LARCs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799" y="1114079"/>
            <a:ext cx="6248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Family Planning methods available in Ethiopia</a:t>
            </a:r>
          </a:p>
        </p:txBody>
      </p:sp>
    </p:spTree>
    <p:extLst>
      <p:ext uri="{BB962C8B-B14F-4D97-AF65-F5344CB8AC3E}">
        <p14:creationId xmlns:p14="http://schemas.microsoft.com/office/powerpoint/2010/main" val="57648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2E3E5-2839-4E07-AAAB-874FD1E69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Unmet need for FP  decreased from 37% in 2000 to 22% in 2016* (EDHS trend)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85DEA5-9B60-4685-BA17-C856DB0F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2B6D98-6D4D-406E-8BF7-389AFC0F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Unmet need for FP in Ethiopia</a:t>
            </a:r>
          </a:p>
        </p:txBody>
      </p:sp>
    </p:spTree>
    <p:extLst>
      <p:ext uri="{BB962C8B-B14F-4D97-AF65-F5344CB8AC3E}">
        <p14:creationId xmlns:p14="http://schemas.microsoft.com/office/powerpoint/2010/main" val="365957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Data Source:-</a:t>
            </a:r>
          </a:p>
          <a:p>
            <a:pPr lvl="1"/>
            <a:r>
              <a:rPr lang="en-US" dirty="0"/>
              <a:t>For overall FP programming data is captured by standard register at FP clinic.</a:t>
            </a:r>
          </a:p>
          <a:p>
            <a:pPr lvl="1"/>
            <a:r>
              <a:rPr lang="en-US" dirty="0"/>
              <a:t>For FP integration with ART is captured at separate register at ART and PMTCT clinic.</a:t>
            </a:r>
          </a:p>
          <a:p>
            <a:r>
              <a:rPr lang="en-US" dirty="0"/>
              <a:t>Reporting</a:t>
            </a:r>
          </a:p>
          <a:p>
            <a:pPr lvl="1"/>
            <a:r>
              <a:rPr lang="en-US" dirty="0"/>
              <a:t>Facilities will report to the next level by using standard reporting mechanism(DHIS 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0153E4-C915-6E4F-8BB8-AEC56044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7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22838BA-78BD-4920-A8BD-B47D4568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recording and Reporting structure</a:t>
            </a:r>
          </a:p>
        </p:txBody>
      </p:sp>
    </p:spTree>
    <p:extLst>
      <p:ext uri="{BB962C8B-B14F-4D97-AF65-F5344CB8AC3E}">
        <p14:creationId xmlns:p14="http://schemas.microsoft.com/office/powerpoint/2010/main" val="167077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A6F8AA-3C76-4ED3-8ADA-8FF75119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Family Planning 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Family planning on last quarter(April-June, 2021)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7395358"/>
              </p:ext>
            </p:extLst>
          </p:nvPr>
        </p:nvGraphicFramePr>
        <p:xfrm>
          <a:off x="839788" y="2511791"/>
          <a:ext cx="5157787" cy="3705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404">
                  <a:extLst>
                    <a:ext uri="{9D8B030D-6E8A-4147-A177-3AD203B41FA5}">
                      <a16:colId xmlns:a16="http://schemas.microsoft.com/office/drawing/2014/main" val="780638520"/>
                    </a:ext>
                  </a:extLst>
                </a:gridCol>
                <a:gridCol w="1590835">
                  <a:extLst>
                    <a:ext uri="{9D8B030D-6E8A-4147-A177-3AD203B41FA5}">
                      <a16:colId xmlns:a16="http://schemas.microsoft.com/office/drawing/2014/main" val="1035582587"/>
                    </a:ext>
                  </a:extLst>
                </a:gridCol>
                <a:gridCol w="1727548">
                  <a:extLst>
                    <a:ext uri="{9D8B030D-6E8A-4147-A177-3AD203B41FA5}">
                      <a16:colId xmlns:a16="http://schemas.microsoft.com/office/drawing/2014/main" val="4278311494"/>
                    </a:ext>
                  </a:extLst>
                </a:gridCol>
              </a:tblGrid>
              <a:tr h="633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organisationunitname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periodname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Number of PLHIV  women aged 15-49 reporting the use of any method of modern family planning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3625191541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Federal Ministry Of Health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Mia to </a:t>
                      </a:r>
                      <a:r>
                        <a:rPr lang="en-US" sz="1000" u="none" strike="noStrike" dirty="0" err="1">
                          <a:effectLst/>
                        </a:rPr>
                        <a:t>Sen</a:t>
                      </a:r>
                      <a:r>
                        <a:rPr lang="en-US" sz="1000" u="none" strike="noStrike" dirty="0">
                          <a:effectLst/>
                        </a:rPr>
                        <a:t> 2013(Apri-Jun,2021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224594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516109"/>
                  </a:ext>
                </a:extLst>
              </a:tr>
              <a:tr h="31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Addis Ababa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Mia to </a:t>
                      </a:r>
                      <a:r>
                        <a:rPr lang="en-US" sz="1000" u="none" strike="noStrike" dirty="0" err="1">
                          <a:effectLst/>
                        </a:rPr>
                        <a:t>Sen</a:t>
                      </a:r>
                      <a:r>
                        <a:rPr lang="en-US" sz="1000" u="none" strike="noStrike" dirty="0">
                          <a:effectLst/>
                        </a:rPr>
                        <a:t> 2013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36284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2397977911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Afar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4289907199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Amhara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90275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4005875984"/>
                  </a:ext>
                </a:extLst>
              </a:tr>
              <a:tr h="31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Beneshangul Gumuz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2714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4182476681"/>
                  </a:ext>
                </a:extLst>
              </a:tr>
              <a:tr h="31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Dire Dawa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2387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2280179787"/>
                  </a:ext>
                </a:extLst>
              </a:tr>
              <a:tr h="31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Gambella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390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3085031902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Harari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838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677842321"/>
                  </a:ext>
                </a:extLst>
              </a:tr>
              <a:tr h="19574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Oromiya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72305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/>
                </a:tc>
                <a:extLst>
                  <a:ext uri="{0D108BD9-81ED-4DB2-BD59-A6C34878D82A}">
                    <a16:rowId xmlns:a16="http://schemas.microsoft.com/office/drawing/2014/main" val="2800667814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Sidama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3901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1147529206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SNNP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9378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1099116220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Somali Regional Health Bureau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1741475058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South Western Ethiopia RHB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4891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3033723028"/>
                  </a:ext>
                </a:extLst>
              </a:tr>
              <a:tr h="15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Tigray Regional Health Bureau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Mia to Sen 2013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1" marR="9321" marT="9321" marB="0" anchor="b"/>
                </a:tc>
                <a:extLst>
                  <a:ext uri="{0D108BD9-81ED-4DB2-BD59-A6C34878D82A}">
                    <a16:rowId xmlns:a16="http://schemas.microsoft.com/office/drawing/2014/main" val="273083591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Treatment current 2021 (June 2021)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90657905"/>
              </p:ext>
            </p:extLst>
          </p:nvPr>
        </p:nvGraphicFramePr>
        <p:xfrm>
          <a:off x="7468394" y="2756694"/>
          <a:ext cx="2590800" cy="3181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4905">
                  <a:extLst>
                    <a:ext uri="{9D8B030D-6E8A-4147-A177-3AD203B41FA5}">
                      <a16:colId xmlns:a16="http://schemas.microsoft.com/office/drawing/2014/main" val="3241267155"/>
                    </a:ext>
                  </a:extLst>
                </a:gridCol>
                <a:gridCol w="1425895">
                  <a:extLst>
                    <a:ext uri="{9D8B030D-6E8A-4147-A177-3AD203B41FA5}">
                      <a16:colId xmlns:a16="http://schemas.microsoft.com/office/drawing/2014/main" val="3828100048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Federal Ministry Of Health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03963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Period / Data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Total(15-49)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97762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Miazia 2013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333,351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233386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Ginbot 2013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           336,779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629031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Sene 2013(June,2021)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                    336,386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562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Hamle 2013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324,111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50064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Nehase 2013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323,776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018901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Meskerem 2014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322,950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02831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Tikemet 2014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301,455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85331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Hidar 2014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298,628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515942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Tahesas 2014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303,400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168497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Tir 2014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319,543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9202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Yekatit 2014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           328,671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436514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35EE90-31D0-4C83-8225-24BE127D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8</a:t>
            </a:fld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10257183" y="3644348"/>
            <a:ext cx="1789043" cy="1060174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FP coverage=224594/336386= </a:t>
            </a:r>
            <a:r>
              <a:rPr lang="en-US" b="1" dirty="0"/>
              <a:t>66%</a:t>
            </a:r>
          </a:p>
        </p:txBody>
      </p:sp>
    </p:spTree>
    <p:extLst>
      <p:ext uri="{BB962C8B-B14F-4D97-AF65-F5344CB8AC3E}">
        <p14:creationId xmlns:p14="http://schemas.microsoft.com/office/powerpoint/2010/main" val="261890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E8CBE9-0FEF-4D56-854A-39C0768F1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Coordination and collaboration is weak at all levels</a:t>
            </a:r>
          </a:p>
          <a:p>
            <a:r>
              <a:rPr lang="en-US" dirty="0"/>
              <a:t>Level of integration is not as expected</a:t>
            </a:r>
          </a:p>
          <a:p>
            <a:r>
              <a:rPr lang="en-US" dirty="0"/>
              <a:t>Data resource for generating report is poor</a:t>
            </a:r>
          </a:p>
          <a:p>
            <a:r>
              <a:rPr lang="en-US" dirty="0"/>
              <a:t>Health care workers do not prioritize Family Planning integration service.</a:t>
            </a:r>
          </a:p>
          <a:p>
            <a:r>
              <a:rPr lang="en-US" dirty="0"/>
              <a:t>Demand Creation is not given as expected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92E27E-6596-4C93-9A07-CD21A4BC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20E17C-6503-4497-AD00-F1409B3B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926275"/>
            <a:ext cx="10512425" cy="1304368"/>
          </a:xfrm>
        </p:spPr>
        <p:txBody>
          <a:bodyPr>
            <a:normAutofit/>
          </a:bodyPr>
          <a:lstStyle/>
          <a:p>
            <a:r>
              <a:rPr lang="en-US" dirty="0"/>
              <a:t>Challenges and Opportunities in measuring quality of FP in DSD services in Ethiopia</a:t>
            </a:r>
          </a:p>
        </p:txBody>
      </p:sp>
    </p:spTree>
    <p:extLst>
      <p:ext uri="{BB962C8B-B14F-4D97-AF65-F5344CB8AC3E}">
        <p14:creationId xmlns:p14="http://schemas.microsoft.com/office/powerpoint/2010/main" val="326988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9f2da93fcc74e869d070fd34a0597c4 xmlns="c629780e-db83-45bc-a257-7c8c4fd6b9cb">
      <Terms xmlns="http://schemas.microsoft.com/office/infopath/2007/PartnerControls"/>
    </i9f2da93fcc74e869d070fd34a0597c4>
    <FavoriteUsers xmlns="c629780e-db83-45bc-a257-7c8c4fd6b9cb" xsi:nil="true"/>
    <cc92bdb0fa944447acf309642a11bf0d xmlns="c629780e-db83-45bc-a257-7c8c4fd6b9cb">
      <Terms xmlns="http://schemas.microsoft.com/office/infopath/2007/PartnerControls"/>
    </cc92bdb0fa944447acf309642a11bf0d>
    <KeyEntities xmlns="c629780e-db83-45bc-a257-7c8c4fd6b9cb" xsi:nil="true"/>
    <TaxCatchAll xmlns="c629780e-db83-45bc-a257-7c8c4fd6b9c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GOOnlineDocument" ma:contentTypeID="0x01010033CF86A3E53F48B7ADBBC140A8AF8FA700C34909B95E261B4EAE15CA4127ACE4BF" ma:contentTypeVersion="17" ma:contentTypeDescription="NGO Document content type" ma:contentTypeScope="" ma:versionID="1806a0ea63026aed48dcdf7c3b20d0b3">
  <xsd:schema xmlns:xsd="http://www.w3.org/2001/XMLSchema" xmlns:xs="http://www.w3.org/2001/XMLSchema" xmlns:p="http://schemas.microsoft.com/office/2006/metadata/properties" xmlns:ns2="c629780e-db83-45bc-a257-7c8c4fd6b9cb" xmlns:ns3="13d8cb44-f7b4-4e4c-94ec-92fa8e254e0f" targetNamespace="http://schemas.microsoft.com/office/2006/metadata/properties" ma:root="true" ma:fieldsID="e57e25367be79f07571eedbb27299990" ns2:_="" ns3:_="">
    <xsd:import namespace="c629780e-db83-45bc-a257-7c8c4fd6b9cb"/>
    <xsd:import namespace="13d8cb44-f7b4-4e4c-94ec-92fa8e254e0f"/>
    <xsd:element name="properties">
      <xsd:complexType>
        <xsd:sequence>
          <xsd:element name="documentManagement">
            <xsd:complexType>
              <xsd:all>
                <xsd:element ref="ns2:FavoriteUsers" minOccurs="0"/>
                <xsd:element ref="ns2:KeyEntities" minOccurs="0"/>
                <xsd:element ref="ns2:i9f2da93fcc74e869d070fd34a0597c4" minOccurs="0"/>
                <xsd:element ref="ns2:TaxCatchAll" minOccurs="0"/>
                <xsd:element ref="ns2:TaxCatchAllLabel" minOccurs="0"/>
                <xsd:element ref="ns2:cc92bdb0fa944447acf309642a11bf0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9780e-db83-45bc-a257-7c8c4fd6b9cb" elementFormDefault="qualified">
    <xsd:import namespace="http://schemas.microsoft.com/office/2006/documentManagement/types"/>
    <xsd:import namespace="http://schemas.microsoft.com/office/infopath/2007/PartnerControls"/>
    <xsd:element name="FavoriteUsers" ma:index="8" nillable="true" ma:displayName="F" ma:description="Store all users who mark this document as favorite" ma:hidden="true" ma:internalName="FavoriteUsers">
      <xsd:simpleType>
        <xsd:restriction base="dms:Text"/>
      </xsd:simpleType>
    </xsd:element>
    <xsd:element name="KeyEntities" ma:index="9" nillable="true" ma:displayName="K" ma:description="Store all entities which this document as a key" ma:hidden="true" ma:internalName="KeyEntities">
      <xsd:simpleType>
        <xsd:restriction base="dms:Text"/>
      </xsd:simpleType>
    </xsd:element>
    <xsd:element name="i9f2da93fcc74e869d070fd34a0597c4" ma:index="10" nillable="true" ma:taxonomy="true" ma:internalName="i9f2da93fcc74e869d070fd34a0597c4" ma:taxonomyFieldName="NGOOnlineDocumentType" ma:displayName="Document types" ma:fieldId="{29f2da93-fcc7-4e86-9d07-0fd34a0597c4}" ma:taxonomyMulti="true" ma:sspId="e492bf4d-7d24-4a02-9dd7-4d67ddc3dcfb" ma:termSetId="ab881ecd-e3fb-4592-9594-ea70170c21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a205db0c-b838-4c53-becf-285510dc543a}" ma:internalName="TaxCatchAll" ma:showField="CatchAllData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a205db0c-b838-4c53-becf-285510dc543a}" ma:internalName="TaxCatchAllLabel" ma:readOnly="true" ma:showField="CatchAllDataLabel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92bdb0fa944447acf309642a11bf0d" ma:index="14" nillable="true" ma:taxonomy="true" ma:internalName="cc92bdb0fa944447acf309642a11bf0d" ma:taxonomyFieldName="NGOOnlineKeywords" ma:displayName="Keywords" ma:fieldId="{cc92bdb0-fa94-4447-acf3-09642a11bf0d}" ma:taxonomyMulti="true" ma:sspId="e492bf4d-7d24-4a02-9dd7-4d67ddc3dcfb" ma:termSetId="7c9b2214-6d63-47c8-ad9c-de84cf58bf6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8cb44-f7b4-4e4c-94ec-92fa8e254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5DE0AB-C804-4002-A2B3-1DCB269255E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629780e-db83-45bc-a257-7c8c4fd6b9cb"/>
    <ds:schemaRef ds:uri="http://purl.org/dc/terms/"/>
    <ds:schemaRef ds:uri="13d8cb44-f7b4-4e4c-94ec-92fa8e254e0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CCE1B35-7778-464C-843D-A78F3FCB0BFA}">
  <ds:schemaRefs>
    <ds:schemaRef ds:uri="13d8cb44-f7b4-4e4c-94ec-92fa8e254e0f"/>
    <ds:schemaRef ds:uri="c629780e-db83-45bc-a257-7c8c4fd6b9c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37E16D3-9314-4E2A-885F-81454D71F0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762</Words>
  <Application>Microsoft Office PowerPoint</Application>
  <PresentationFormat>Widescreen</PresentationFormat>
  <Paragraphs>195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Verdana</vt:lpstr>
      <vt:lpstr>Office Theme</vt:lpstr>
      <vt:lpstr>PowerPoint Presentation</vt:lpstr>
      <vt:lpstr>Outline</vt:lpstr>
      <vt:lpstr>DSD Models of Care for PLHIV in Ethiopia</vt:lpstr>
      <vt:lpstr>Background </vt:lpstr>
      <vt:lpstr>PowerPoint Presentation</vt:lpstr>
      <vt:lpstr>Unmet need for FP in Ethiopia</vt:lpstr>
      <vt:lpstr>Data recording and Reporting structure</vt:lpstr>
      <vt:lpstr> Family Planning data</vt:lpstr>
      <vt:lpstr>Challenges and Opportunities in measuring quality of FP in DSD services in Ethiopia</vt:lpstr>
      <vt:lpstr>Recommendations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Michael Cestare</dc:creator>
  <cp:lastModifiedBy>Nandita Sugandhi</cp:lastModifiedBy>
  <cp:revision>42</cp:revision>
  <dcterms:created xsi:type="dcterms:W3CDTF">2018-10-17T16:28:55Z</dcterms:created>
  <dcterms:modified xsi:type="dcterms:W3CDTF">2022-04-27T08:18:18Z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0x01010033CF86A3E53F48B7ADBBC140A8AF8FA700C34909B95E261B4EAE15CA4127ACE4BF</vt:lpwstr>
  </property>
  <property fmtid="{D5CDD505-2E9C-101B-9397-08002B2CF9AE}" pid="3" name="NGOOnlineKeywords">
    <vt:lpwstr/>
  </property>
  <property fmtid="{D5CDD505-2E9C-101B-9397-08002B2CF9AE}" pid="4" name="NGOOnlineDocumentType">
    <vt:lpwstr/>
  </property>
</Properties>
</file>