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77" r:id="rId5"/>
    <p:sldId id="276" r:id="rId6"/>
    <p:sldId id="278" r:id="rId7"/>
    <p:sldId id="2145706637" r:id="rId8"/>
    <p:sldId id="2145706643" r:id="rId9"/>
    <p:sldId id="2145706641" r:id="rId10"/>
    <p:sldId id="2145706647" r:id="rId11"/>
    <p:sldId id="2145706646" r:id="rId12"/>
    <p:sldId id="2145706648" r:id="rId13"/>
    <p:sldId id="2145706639" r:id="rId14"/>
    <p:sldId id="214570664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03C414-4125-63D5-3DB3-5012274AEC8B}" name="Martin Msukwa" initials="MM" userId="S::mkm2209@icapatcolumbia.onmicrosoft.com::e8220388-efa1-42d0-8107-6d49ad86542f" providerId="AD"/>
  <p188:author id="{CB0E64A8-63DF-1B1C-56A9-29766188228C}" name="Gillian" initials="G" userId="Gillia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dita Sugandhi" initials="NS" lastIdx="4" clrIdx="0">
    <p:extLst>
      <p:ext uri="{19B8F6BF-5375-455C-9EA6-DF929625EA0E}">
        <p15:presenceInfo xmlns:p15="http://schemas.microsoft.com/office/powerpoint/2012/main" userId="0cacf00750318a82" providerId="Windows Live"/>
      </p:ext>
    </p:extLst>
  </p:cmAuthor>
  <p:cmAuthor id="2" name="Rachel Mudekereza" initials="RM" lastIdx="1" clrIdx="1">
    <p:extLst>
      <p:ext uri="{19B8F6BF-5375-455C-9EA6-DF929625EA0E}">
        <p15:presenceInfo xmlns:p15="http://schemas.microsoft.com/office/powerpoint/2012/main" userId="Rachel Mudekerez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169"/>
    <a:srgbClr val="001F64"/>
    <a:srgbClr val="021A4E"/>
    <a:srgbClr val="093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atuhairwe\Desktop\Yr3%20Annual%20report\FP%20Quaterly%20Dashboard%2015-Oct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'HIV + Users'!$J$3</c:f>
              <c:strCache>
                <c:ptCount val="1"/>
                <c:pt idx="0">
                  <c:v>HIV+ New FP Users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2066054243219649E-2"/>
                  <c:y val="3.7930381653113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9D5-464F-9D30-691FC539D887}"/>
                </c:ext>
              </c:extLst>
            </c:dLbl>
            <c:dLbl>
              <c:idx val="2"/>
              <c:layout>
                <c:manualLayout>
                  <c:x val="-3.3454943132108485E-2"/>
                  <c:y val="3.2465900778796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9D5-464F-9D30-691FC539D887}"/>
                </c:ext>
              </c:extLst>
            </c:dLbl>
            <c:dLbl>
              <c:idx val="3"/>
              <c:layout>
                <c:manualLayout>
                  <c:x val="-3.4843832020997376E-2"/>
                  <c:y val="5.1591583838905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9D5-464F-9D30-691FC539D887}"/>
                </c:ext>
              </c:extLst>
            </c:dLbl>
            <c:dLbl>
              <c:idx val="4"/>
              <c:layout>
                <c:manualLayout>
                  <c:x val="-2.2343832020997375E-2"/>
                  <c:y val="5.1591583838905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D5-464F-9D30-691FC539D887}"/>
                </c:ext>
              </c:extLst>
            </c:dLbl>
            <c:dLbl>
              <c:idx val="5"/>
              <c:layout>
                <c:manualLayout>
                  <c:x val="-3.2066054243219698E-2"/>
                  <c:y val="2.97336603416376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D5-464F-9D30-691FC539D887}"/>
                </c:ext>
              </c:extLst>
            </c:dLbl>
            <c:dLbl>
              <c:idx val="6"/>
              <c:layout>
                <c:manualLayout>
                  <c:x val="-2.8993875765529311E-3"/>
                  <c:y val="2.426917946732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9D5-464F-9D30-691FC539D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'HIV + Users'!$I$4:$I$11</c:f>
              <c:strCache>
                <c:ptCount val="8"/>
                <c:pt idx="0">
                  <c:v>Oct - Dec 2017</c:v>
                </c:pt>
                <c:pt idx="1">
                  <c:v>Jan - Mar 2018</c:v>
                </c:pt>
                <c:pt idx="2">
                  <c:v>Apr - Jun 2018</c:v>
                </c:pt>
                <c:pt idx="3">
                  <c:v>Jul - Sep 2018</c:v>
                </c:pt>
                <c:pt idx="4">
                  <c:v>Oct - Dec 2018</c:v>
                </c:pt>
                <c:pt idx="5">
                  <c:v>Jan - Mar 2019</c:v>
                </c:pt>
                <c:pt idx="6">
                  <c:v>Apr - Jun 2019</c:v>
                </c:pt>
                <c:pt idx="7">
                  <c:v>Jul - Sep 2019</c:v>
                </c:pt>
              </c:strCache>
            </c:strRef>
          </c:cat>
          <c:val>
            <c:numRef>
              <c:f>'HIV + Users'!$J$4:$J$11</c:f>
              <c:numCache>
                <c:formatCode>General</c:formatCode>
                <c:ptCount val="8"/>
                <c:pt idx="0">
                  <c:v>895</c:v>
                </c:pt>
                <c:pt idx="1">
                  <c:v>512</c:v>
                </c:pt>
                <c:pt idx="2">
                  <c:v>640</c:v>
                </c:pt>
                <c:pt idx="3">
                  <c:v>504</c:v>
                </c:pt>
                <c:pt idx="4">
                  <c:v>562</c:v>
                </c:pt>
                <c:pt idx="5">
                  <c:v>526</c:v>
                </c:pt>
                <c:pt idx="6">
                  <c:v>679</c:v>
                </c:pt>
                <c:pt idx="7">
                  <c:v>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D5-464F-9D30-691FC539D887}"/>
            </c:ext>
          </c:extLst>
        </c:ser>
        <c:ser>
          <c:idx val="1"/>
          <c:order val="1"/>
          <c:tx>
            <c:strRef>
              <c:f>'HIV + Users'!$K$3</c:f>
              <c:strCache>
                <c:ptCount val="1"/>
                <c:pt idx="0">
                  <c:v>Revisits-HIV+ 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954943132108489E-2"/>
                  <c:y val="4.3394862527429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9D5-464F-9D30-691FC539D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'HIV + Users'!$I$4:$I$11</c:f>
              <c:strCache>
                <c:ptCount val="8"/>
                <c:pt idx="0">
                  <c:v>Oct - Dec 2017</c:v>
                </c:pt>
                <c:pt idx="1">
                  <c:v>Jan - Mar 2018</c:v>
                </c:pt>
                <c:pt idx="2">
                  <c:v>Apr - Jun 2018</c:v>
                </c:pt>
                <c:pt idx="3">
                  <c:v>Jul - Sep 2018</c:v>
                </c:pt>
                <c:pt idx="4">
                  <c:v>Oct - Dec 2018</c:v>
                </c:pt>
                <c:pt idx="5">
                  <c:v>Jan - Mar 2019</c:v>
                </c:pt>
                <c:pt idx="6">
                  <c:v>Apr - Jun 2019</c:v>
                </c:pt>
                <c:pt idx="7">
                  <c:v>Jul - Sep 2019</c:v>
                </c:pt>
              </c:strCache>
            </c:strRef>
          </c:cat>
          <c:val>
            <c:numRef>
              <c:f>'HIV + Users'!$K$4:$K$11</c:f>
              <c:numCache>
                <c:formatCode>General</c:formatCode>
                <c:ptCount val="8"/>
                <c:pt idx="0">
                  <c:v>877</c:v>
                </c:pt>
                <c:pt idx="1">
                  <c:v>822</c:v>
                </c:pt>
                <c:pt idx="2">
                  <c:v>717</c:v>
                </c:pt>
                <c:pt idx="3">
                  <c:v>813</c:v>
                </c:pt>
                <c:pt idx="4">
                  <c:v>711</c:v>
                </c:pt>
                <c:pt idx="5">
                  <c:v>791</c:v>
                </c:pt>
                <c:pt idx="6">
                  <c:v>1016</c:v>
                </c:pt>
                <c:pt idx="7">
                  <c:v>1210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D5-464F-9D30-691FC539D88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17379160"/>
        <c:axId val="417379488"/>
      </c:lineChart>
      <c:catAx>
        <c:axId val="41737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417379488"/>
        <c:crosses val="autoZero"/>
        <c:auto val="1"/>
        <c:lblAlgn val="ctr"/>
        <c:lblOffset val="100"/>
        <c:noMultiLvlLbl val="0"/>
      </c:catAx>
      <c:valAx>
        <c:axId val="4173794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 sz="1400" b="1" dirty="0">
                    <a:latin typeface="Gill Sans MT" panose="020B0502020104020203" pitchFamily="34" charset="0"/>
                  </a:rPr>
                  <a:t>No. of HIV</a:t>
                </a:r>
                <a:r>
                  <a:rPr lang="en-US" sz="1400" b="1" baseline="0" dirty="0">
                    <a:latin typeface="Gill Sans MT" panose="020B0502020104020203" pitchFamily="34" charset="0"/>
                  </a:rPr>
                  <a:t>+ FP users</a:t>
                </a:r>
                <a:endParaRPr lang="en-US" sz="1400" b="1" dirty="0">
                  <a:latin typeface="Gill Sans MT" panose="020B0502020104020203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417379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42270-742F-46B3-9424-6FF16A2D8C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C39C9-D49B-434F-B337-CC75C2E2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b="0" dirty="0">
                <a:latin typeface="Gill Sans Bold"/>
              </a:rPr>
              <a:t>Iganga and Kamuli districts had the highest numbers of FP users; Majority of family planning users took-up Injectables, condoms and implants. Adolescent Pregnancy rates were highest (&gt;8%) in Iganga, Kamuli and </a:t>
            </a:r>
            <a:r>
              <a:rPr lang="en-US" altLang="en-US" sz="1200" b="0" dirty="0" err="1">
                <a:latin typeface="Gill Sans Bold"/>
              </a:rPr>
              <a:t>Namayingo</a:t>
            </a:r>
            <a:r>
              <a:rPr lang="en-US" altLang="en-US" sz="1200" b="0" dirty="0">
                <a:latin typeface="Gill Sans Bold"/>
              </a:rPr>
              <a:t> districts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BA2535-273D-41A6-8829-6D2651CFA4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0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748C621-1DDD-0043-97F0-736116D3E024}"/>
              </a:ext>
            </a:extLst>
          </p:cNvPr>
          <p:cNvSpPr/>
          <p:nvPr userDrawn="1"/>
        </p:nvSpPr>
        <p:spPr>
          <a:xfrm>
            <a:off x="0" y="5652655"/>
            <a:ext cx="12192000" cy="12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8DEE0D3-EA9E-214A-AF0C-80F51BAE4683}"/>
              </a:ext>
            </a:extLst>
          </p:cNvPr>
          <p:cNvSpPr/>
          <p:nvPr userDrawn="1"/>
        </p:nvSpPr>
        <p:spPr>
          <a:xfrm>
            <a:off x="0" y="284703"/>
            <a:ext cx="12192000" cy="547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93AFFB-A73E-9040-BAD4-03176AA37371}"/>
              </a:ext>
            </a:extLst>
          </p:cNvPr>
          <p:cNvGrpSpPr/>
          <p:nvPr userDrawn="1"/>
        </p:nvGrpSpPr>
        <p:grpSpPr>
          <a:xfrm>
            <a:off x="0" y="284703"/>
            <a:ext cx="12227326" cy="547483"/>
            <a:chOff x="0" y="284703"/>
            <a:chExt cx="12227326" cy="54748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6E8E6B-C189-4D4C-8309-1EDD35B0FE6F}"/>
                </a:ext>
              </a:extLst>
            </p:cNvPr>
            <p:cNvSpPr/>
            <p:nvPr userDrawn="1"/>
          </p:nvSpPr>
          <p:spPr>
            <a:xfrm>
              <a:off x="0" y="284703"/>
              <a:ext cx="12192000" cy="54748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A0049C-56C3-C142-9B89-4E39EA97F81A}"/>
                </a:ext>
              </a:extLst>
            </p:cNvPr>
            <p:cNvGrpSpPr/>
            <p:nvPr userDrawn="1"/>
          </p:nvGrpSpPr>
          <p:grpSpPr>
            <a:xfrm>
              <a:off x="0" y="334925"/>
              <a:ext cx="12227326" cy="466854"/>
              <a:chOff x="0" y="334925"/>
              <a:chExt cx="12227326" cy="466854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BE8EA3C-0650-2840-ADED-4545C48A2FE3}"/>
                  </a:ext>
                </a:extLst>
              </p:cNvPr>
              <p:cNvGrpSpPr/>
              <p:nvPr userDrawn="1"/>
            </p:nvGrpSpPr>
            <p:grpSpPr>
              <a:xfrm>
                <a:off x="0" y="341645"/>
                <a:ext cx="12227326" cy="460134"/>
                <a:chOff x="-840" y="120494"/>
                <a:chExt cx="13789406" cy="420972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D3B6FD62-BFD2-2A4F-A475-F1FFC7D92BA3}"/>
                    </a:ext>
                  </a:extLst>
                </p:cNvPr>
                <p:cNvGrpSpPr/>
                <p:nvPr userDrawn="1"/>
              </p:nvGrpSpPr>
              <p:grpSpPr>
                <a:xfrm>
                  <a:off x="-840" y="120494"/>
                  <a:ext cx="13789406" cy="420972"/>
                  <a:chOff x="288063" y="7239870"/>
                  <a:chExt cx="19187557" cy="585773"/>
                </a:xfrm>
              </p:grpSpPr>
              <p:pic>
                <p:nvPicPr>
                  <p:cNvPr id="11" name="Picture 10" descr="A picture containing flower, drawing&#10;&#10;Description automatically generated">
                    <a:extLst>
                      <a:ext uri="{FF2B5EF4-FFF2-40B4-BE49-F238E27FC236}">
                        <a16:creationId xmlns:a16="http://schemas.microsoft.com/office/drawing/2014/main" id="{E1C48B8B-B4C9-5944-B3FB-641DBE96975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401251" y="7256626"/>
                    <a:ext cx="849765" cy="566954"/>
                  </a:xfrm>
                  <a:prstGeom prst="rect">
                    <a:avLst/>
                  </a:prstGeom>
                </p:spPr>
              </p:pic>
              <p:pic>
                <p:nvPicPr>
                  <p:cNvPr id="12" name="Picture 11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D666A02C-6D3F-CD40-BC8E-3DDC9F5C98C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279047" y="7256285"/>
                    <a:ext cx="846681" cy="564233"/>
                  </a:xfrm>
                  <a:prstGeom prst="rect">
                    <a:avLst/>
                  </a:prstGeom>
                </p:spPr>
              </p:pic>
              <p:pic>
                <p:nvPicPr>
                  <p:cNvPr id="13" name="Picture 12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F24147F5-8606-AC4E-8AB3-E153C1F1C68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5745288" y="7248995"/>
                    <a:ext cx="864141" cy="568791"/>
                  </a:xfrm>
                  <a:prstGeom prst="rect">
                    <a:avLst/>
                  </a:prstGeom>
                </p:spPr>
              </p:pic>
              <p:pic>
                <p:nvPicPr>
                  <p:cNvPr id="14" name="Picture 13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48DE7031-D550-7443-AB42-06CEAFE34C4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5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-13701"/>
                  <a:stretch/>
                </p:blipFill>
                <p:spPr>
                  <a:xfrm>
                    <a:off x="18516272" y="7255925"/>
                    <a:ext cx="959348" cy="564951"/>
                  </a:xfrm>
                  <a:prstGeom prst="rect">
                    <a:avLst/>
                  </a:prstGeom>
                </p:spPr>
              </p:pic>
              <p:pic>
                <p:nvPicPr>
                  <p:cNvPr id="15" name="Picture 14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75B8A557-F985-BD44-BCAC-0A6204E6E5D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7248" t="3299" r="8685" b="2976"/>
                  <a:stretch/>
                </p:blipFill>
                <p:spPr>
                  <a:xfrm>
                    <a:off x="4824852" y="7248994"/>
                    <a:ext cx="896260" cy="568790"/>
                  </a:xfrm>
                  <a:prstGeom prst="rect">
                    <a:avLst/>
                  </a:prstGeom>
                </p:spPr>
              </p:pic>
              <p:pic>
                <p:nvPicPr>
                  <p:cNvPr id="17" name="Picture 16" descr="A drawing of a face&#10;&#10;Description automatically generated">
                    <a:extLst>
                      <a:ext uri="{FF2B5EF4-FFF2-40B4-BE49-F238E27FC236}">
                        <a16:creationId xmlns:a16="http://schemas.microsoft.com/office/drawing/2014/main" id="{BD0D048C-7341-6C49-BFF9-D999211D58A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88063" y="7239870"/>
                    <a:ext cx="926482" cy="555890"/>
                  </a:xfrm>
                  <a:prstGeom prst="rect">
                    <a:avLst/>
                  </a:prstGeom>
                </p:spPr>
              </p:pic>
              <p:pic>
                <p:nvPicPr>
                  <p:cNvPr id="18" name="Picture 17" descr="A picture containing baseball, drawing&#10;&#10;Description automatically generated">
                    <a:extLst>
                      <a:ext uri="{FF2B5EF4-FFF2-40B4-BE49-F238E27FC236}">
                        <a16:creationId xmlns:a16="http://schemas.microsoft.com/office/drawing/2014/main" id="{FEACFFE0-C589-504E-988E-E7FEC1BD66A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02282" y="7247981"/>
                    <a:ext cx="857055" cy="569803"/>
                  </a:xfrm>
                  <a:prstGeom prst="rect">
                    <a:avLst/>
                  </a:prstGeom>
                </p:spPr>
              </p:pic>
              <p:pic>
                <p:nvPicPr>
                  <p:cNvPr id="19" name="Picture 18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4DF56089-937C-594D-A23E-613D36AC8FD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46870" y="7245555"/>
                    <a:ext cx="886533" cy="580088"/>
                  </a:xfrm>
                  <a:prstGeom prst="rect">
                    <a:avLst/>
                  </a:prstGeom>
                </p:spPr>
              </p:pic>
              <p:pic>
                <p:nvPicPr>
                  <p:cNvPr id="20" name="Picture 19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333669A3-E04F-0B43-ABBE-9762901BDB0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634160" y="7248994"/>
                    <a:ext cx="862698" cy="568983"/>
                  </a:xfrm>
                  <a:prstGeom prst="rect">
                    <a:avLst/>
                  </a:prstGeom>
                </p:spPr>
              </p:pic>
              <p:pic>
                <p:nvPicPr>
                  <p:cNvPr id="21" name="Picture 20" descr="A close up of a flag&#10;&#10;Description automatically generated">
                    <a:extLst>
                      <a:ext uri="{FF2B5EF4-FFF2-40B4-BE49-F238E27FC236}">
                        <a16:creationId xmlns:a16="http://schemas.microsoft.com/office/drawing/2014/main" id="{46DB3636-96EB-6C49-AF97-CCAF24FF04C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1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18562"/>
                  <a:stretch/>
                </p:blipFill>
                <p:spPr>
                  <a:xfrm>
                    <a:off x="7517715" y="7248994"/>
                    <a:ext cx="899295" cy="568983"/>
                  </a:xfrm>
                  <a:prstGeom prst="rect">
                    <a:avLst/>
                  </a:prstGeom>
                </p:spPr>
              </p:pic>
              <p:pic>
                <p:nvPicPr>
                  <p:cNvPr id="22" name="Picture 21" descr="A close up of a flag&#10;&#10;Description automatically generated">
                    <a:extLst>
                      <a:ext uri="{FF2B5EF4-FFF2-40B4-BE49-F238E27FC236}">
                        <a16:creationId xmlns:a16="http://schemas.microsoft.com/office/drawing/2014/main" id="{2F4DA676-B8C9-044C-A236-F143E44BFD4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20205" y="7244746"/>
                    <a:ext cx="880480" cy="566202"/>
                  </a:xfrm>
                  <a:prstGeom prst="rect">
                    <a:avLst/>
                  </a:prstGeom>
                </p:spPr>
              </p:pic>
              <p:pic>
                <p:nvPicPr>
                  <p:cNvPr id="23" name="Picture 22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2B1FD17A-9F60-6640-B8CD-0A4852EE229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025511" y="7258466"/>
                    <a:ext cx="836126" cy="555892"/>
                  </a:xfrm>
                  <a:prstGeom prst="rect">
                    <a:avLst/>
                  </a:prstGeom>
                </p:spPr>
              </p:pic>
              <p:pic>
                <p:nvPicPr>
                  <p:cNvPr id="24" name="Picture 23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62B03EEB-E404-C14C-872B-C0A54E4D4E4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926959" y="7245730"/>
                    <a:ext cx="869860" cy="572054"/>
                  </a:xfrm>
                  <a:prstGeom prst="rect">
                    <a:avLst/>
                  </a:prstGeom>
                </p:spPr>
              </p:pic>
              <p:pic>
                <p:nvPicPr>
                  <p:cNvPr id="25" name="Picture 24" descr="A picture containing drawing, table&#10;&#10;Description automatically generated">
                    <a:extLst>
                      <a:ext uri="{FF2B5EF4-FFF2-40B4-BE49-F238E27FC236}">
                        <a16:creationId xmlns:a16="http://schemas.microsoft.com/office/drawing/2014/main" id="{1E9C64F9-099E-FE40-9954-DD82A65787E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2202"/>
                  <a:stretch/>
                </p:blipFill>
                <p:spPr>
                  <a:xfrm>
                    <a:off x="2130792" y="7245730"/>
                    <a:ext cx="864768" cy="564236"/>
                  </a:xfrm>
                  <a:prstGeom prst="rect">
                    <a:avLst/>
                  </a:prstGeom>
                </p:spPr>
              </p:pic>
              <p:pic>
                <p:nvPicPr>
                  <p:cNvPr id="26" name="Picture 25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CA844197-7719-9244-8D7D-E8652F9844B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153761" y="7256293"/>
                    <a:ext cx="847295" cy="558066"/>
                  </a:xfrm>
                  <a:prstGeom prst="rect">
                    <a:avLst/>
                  </a:prstGeom>
                </p:spPr>
              </p:pic>
              <p:pic>
                <p:nvPicPr>
                  <p:cNvPr id="27" name="Picture 26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AAEB1BF3-9CE3-EC4E-AE5B-CE129C689C4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877320" y="7255771"/>
                    <a:ext cx="845120" cy="561863"/>
                  </a:xfrm>
                  <a:prstGeom prst="rect">
                    <a:avLst/>
                  </a:prstGeom>
                </p:spPr>
              </p:pic>
              <p:pic>
                <p:nvPicPr>
                  <p:cNvPr id="28" name="Picture 27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72E637C5-331F-924C-81CC-B4BEB13178D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620385" y="7256774"/>
                    <a:ext cx="852307" cy="566641"/>
                  </a:xfrm>
                  <a:prstGeom prst="rect">
                    <a:avLst/>
                  </a:prstGeom>
                </p:spPr>
              </p:pic>
              <p:pic>
                <p:nvPicPr>
                  <p:cNvPr id="29" name="Picture 28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C6700858-BB4D-3444-BAB0-2CDF9132C22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750754" y="7256774"/>
                    <a:ext cx="852305" cy="566641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5" name="Picture 4" descr="Icon&#10;&#10;Description automatically generated">
                  <a:extLst>
                    <a:ext uri="{FF2B5EF4-FFF2-40B4-BE49-F238E27FC236}">
                      <a16:creationId xmlns:a16="http://schemas.microsoft.com/office/drawing/2014/main" id="{089B4288-313C-3145-91CD-186AE114F32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0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5320" y="124418"/>
                  <a:ext cx="614272" cy="408769"/>
                </a:xfrm>
                <a:prstGeom prst="rect">
                  <a:avLst/>
                </a:prstGeom>
              </p:spPr>
            </p:pic>
          </p:grpSp>
          <p:pic>
            <p:nvPicPr>
              <p:cNvPr id="37" name="Picture 36" descr="Logo&#10;&#10;Description automatically generated">
                <a:extLst>
                  <a:ext uri="{FF2B5EF4-FFF2-40B4-BE49-F238E27FC236}">
                    <a16:creationId xmlns:a16="http://schemas.microsoft.com/office/drawing/2014/main" id="{C85C937D-CA08-4D4B-B2F7-E70B9C03015C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1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23" r="7970"/>
              <a:stretch/>
            </p:blipFill>
            <p:spPr>
              <a:xfrm>
                <a:off x="5794756" y="334925"/>
                <a:ext cx="583974" cy="454542"/>
              </a:xfrm>
              <a:prstGeom prst="rect">
                <a:avLst/>
              </a:prstGeom>
            </p:spPr>
          </p:pic>
          <p:pic>
            <p:nvPicPr>
              <p:cNvPr id="39" name="Picture 38" descr="Shape, rectangle&#10;&#10;Description automatically generated">
                <a:extLst>
                  <a:ext uri="{FF2B5EF4-FFF2-40B4-BE49-F238E27FC236}">
                    <a16:creationId xmlns:a16="http://schemas.microsoft.com/office/drawing/2014/main" id="{4F9A7963-2178-3845-81B1-8A052BAA906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58338" y="340658"/>
                <a:ext cx="757389" cy="443213"/>
              </a:xfrm>
              <a:prstGeom prst="rect">
                <a:avLst/>
              </a:prstGeom>
            </p:spPr>
          </p:pic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F4F3018-F5E9-AD4D-A488-791F79F79E77}"/>
              </a:ext>
            </a:extLst>
          </p:cNvPr>
          <p:cNvSpPr txBox="1"/>
          <p:nvPr userDrawn="1"/>
        </p:nvSpPr>
        <p:spPr>
          <a:xfrm>
            <a:off x="3627537" y="1613118"/>
            <a:ext cx="50667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rgbClr val="021A4E"/>
                </a:solidFill>
                <a:latin typeface="+mj-lt"/>
                <a:ea typeface="+mn-ea"/>
                <a:cs typeface="Arial" panose="020B0604020202020204" pitchFamily="34" charset="0"/>
              </a:rPr>
              <a:t>A CQUIN Learning Network Workshop</a:t>
            </a:r>
          </a:p>
          <a:p>
            <a:pPr marL="0" indent="0" algn="ctr">
              <a:buNone/>
            </a:pPr>
            <a:r>
              <a:rPr lang="en-US" sz="2400" kern="1200">
                <a:solidFill>
                  <a:srgbClr val="021A4E"/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000" kern="1200">
                <a:solidFill>
                  <a:srgbClr val="021A4E"/>
                </a:solidFill>
                <a:latin typeface="+mj-lt"/>
                <a:ea typeface="+mn-ea"/>
                <a:cs typeface="Arial" panose="020B0604020202020204" pitchFamily="34" charset="0"/>
              </a:rPr>
              <a:t>April 26– 29, 2022 </a:t>
            </a:r>
          </a:p>
          <a:p>
            <a:pPr marL="0" indent="0" algn="ctr">
              <a:buNone/>
            </a:pPr>
            <a:r>
              <a:rPr lang="en-US" sz="2000" kern="1200">
                <a:solidFill>
                  <a:srgbClr val="021A4E"/>
                </a:solidFill>
                <a:latin typeface="+mj-lt"/>
                <a:ea typeface="+mn-ea"/>
                <a:cs typeface="Arial" panose="020B0604020202020204" pitchFamily="34" charset="0"/>
              </a:rPr>
              <a:t>Johannesburg, South Africa</a:t>
            </a:r>
          </a:p>
          <a:p>
            <a:pPr marL="0" indent="0" algn="ctr">
              <a:buNone/>
            </a:pPr>
            <a:endParaRPr lang="en-US" sz="2400">
              <a:solidFill>
                <a:srgbClr val="021A4E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3908B96A-9079-9044-9B0B-2BFDAD963DB5}"/>
              </a:ext>
            </a:extLst>
          </p:cNvPr>
          <p:cNvSpPr txBox="1">
            <a:spLocks/>
          </p:cNvSpPr>
          <p:nvPr userDrawn="1"/>
        </p:nvSpPr>
        <p:spPr>
          <a:xfrm>
            <a:off x="400212" y="1306841"/>
            <a:ext cx="11521440" cy="79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800" b="1" kern="1200">
                <a:solidFill>
                  <a:srgbClr val="021A4E"/>
                </a:solidFill>
                <a:latin typeface="+mj-lt"/>
                <a:ea typeface="+mj-ea"/>
                <a:cs typeface="+mj-cs"/>
              </a:rPr>
              <a:t>Delivering High-Quality DSD Services at Scale</a:t>
            </a:r>
          </a:p>
          <a:p>
            <a:pPr algn="ctr">
              <a:lnSpc>
                <a:spcPct val="120000"/>
              </a:lnSpc>
            </a:pPr>
            <a:r>
              <a:rPr lang="en-US" sz="12000" kern="1200">
                <a:solidFill>
                  <a:srgbClr val="021A4E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/>
            <a:r>
              <a:rPr lang="en-US">
                <a:solidFill>
                  <a:srgbClr val="021A4E"/>
                </a:solidFill>
              </a:rPr>
              <a:t>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F185BAF-5C9D-B446-8532-D2383B334F61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169" y="6218096"/>
            <a:ext cx="2757341" cy="299246"/>
          </a:xfrm>
          <a:prstGeom prst="rect">
            <a:avLst/>
          </a:prstGeom>
        </p:spPr>
      </p:pic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DE0A01AF-3CD7-ED4E-AEFD-EBBE315E01F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168" y="5828370"/>
            <a:ext cx="1341558" cy="779452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98D236-1D8F-DB46-B80C-1A5EDB9D88EF}"/>
              </a:ext>
            </a:extLst>
          </p:cNvPr>
          <p:cNvCxnSpPr/>
          <p:nvPr userDrawn="1"/>
        </p:nvCxnSpPr>
        <p:spPr>
          <a:xfrm>
            <a:off x="0" y="5652655"/>
            <a:ext cx="12192000" cy="0"/>
          </a:xfrm>
          <a:prstGeom prst="line">
            <a:avLst/>
          </a:prstGeom>
          <a:ln>
            <a:solidFill>
              <a:srgbClr val="001F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706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 userDrawn="1">
          <p15:clr>
            <a:srgbClr val="FBAE40"/>
          </p15:clr>
        </p15:guide>
        <p15:guide id="2" pos="1080" userDrawn="1">
          <p15:clr>
            <a:srgbClr val="FBAE40"/>
          </p15:clr>
        </p15:guide>
        <p15:guide id="3" orient="horz" pos="4128" userDrawn="1">
          <p15:clr>
            <a:srgbClr val="FBAE40"/>
          </p15:clr>
        </p15:guide>
        <p15:guide id="4" pos="3696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1073-326E-4A7A-AE00-77FE0F75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22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20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20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1411-3F0D-4B45-80E9-A41CF6BC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A4EE39A1-CBBF-4751-A70C-055B31782E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375" y="1468643"/>
            <a:ext cx="10512425" cy="761999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rgbClr val="001F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C9C1B61-370C-412A-A5C4-BA5FCE234696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49"/>
            <a:ext cx="4759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/>
              <a:t>Delivering High-Quality DSD Services at Scale, April 26-29, 2022</a:t>
            </a:r>
          </a:p>
        </p:txBody>
      </p:sp>
    </p:spTree>
    <p:extLst>
      <p:ext uri="{BB962C8B-B14F-4D97-AF65-F5344CB8AC3E}">
        <p14:creationId xmlns:p14="http://schemas.microsoft.com/office/powerpoint/2010/main" val="189737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4A42-7517-EA4E-991A-B812F7D9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015A6-A107-834A-9FCE-DA090CEC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623B5-9763-3848-B453-E774493E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pPr algn="l"/>
            <a:r>
              <a:rPr lang="en-US"/>
              <a:t>Delivering High-Quality DSD Services at Scale, April 26-29, 2022</a:t>
            </a:r>
            <a:endParaRPr lang="en-US" sz="12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C321D-9BBE-8D47-B9B1-FDCC21E5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2DF3-A03A-4187-8165-62BF97E860E2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6150-3F5D-4921-9EF8-81C998DB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4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6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24" Type="http://schemas.openxmlformats.org/officeDocument/2006/relationships/image" Target="../media/image19.png"/><Relationship Id="rId5" Type="http://schemas.openxmlformats.org/officeDocument/2006/relationships/theme" Target="../theme/theme1.xml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08A08-D16D-4C7A-AC6C-1D15FC93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00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F8F88-CF78-4D2F-8C81-153A3361D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45635"/>
            <a:ext cx="10515600" cy="3831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9D3A-E4E6-4336-9A65-D90EDBB11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B910-0713-48A4-A8AE-C1D235F17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CQUIN 5th Annual Meeting, November 16-19,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DEF79-A3F7-4DC7-9449-08E103B84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BCC068E-3799-BB4B-8393-715699AC3777}"/>
              </a:ext>
            </a:extLst>
          </p:cNvPr>
          <p:cNvGrpSpPr/>
          <p:nvPr userDrawn="1"/>
        </p:nvGrpSpPr>
        <p:grpSpPr>
          <a:xfrm>
            <a:off x="0" y="284703"/>
            <a:ext cx="12227326" cy="547483"/>
            <a:chOff x="0" y="284703"/>
            <a:chExt cx="12227326" cy="54748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36C6531-1BD1-314C-88C4-C911C903E201}"/>
                </a:ext>
              </a:extLst>
            </p:cNvPr>
            <p:cNvSpPr/>
            <p:nvPr userDrawn="1"/>
          </p:nvSpPr>
          <p:spPr>
            <a:xfrm>
              <a:off x="0" y="284703"/>
              <a:ext cx="12192000" cy="54748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C99079E-63C8-6748-8ED4-09F9B3D3CB3A}"/>
                </a:ext>
              </a:extLst>
            </p:cNvPr>
            <p:cNvGrpSpPr/>
            <p:nvPr userDrawn="1"/>
          </p:nvGrpSpPr>
          <p:grpSpPr>
            <a:xfrm>
              <a:off x="0" y="334925"/>
              <a:ext cx="12227326" cy="466854"/>
              <a:chOff x="0" y="334925"/>
              <a:chExt cx="12227326" cy="466854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60C04FB0-BD64-4D4A-809A-5972623B0188}"/>
                  </a:ext>
                </a:extLst>
              </p:cNvPr>
              <p:cNvGrpSpPr/>
              <p:nvPr userDrawn="1"/>
            </p:nvGrpSpPr>
            <p:grpSpPr>
              <a:xfrm>
                <a:off x="0" y="341645"/>
                <a:ext cx="12227326" cy="460134"/>
                <a:chOff x="-840" y="120494"/>
                <a:chExt cx="13789406" cy="420972"/>
              </a:xfrm>
            </p:grpSpPr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FBEBCAD4-EEB9-574D-AC66-F7AF5F634C0A}"/>
                    </a:ext>
                  </a:extLst>
                </p:cNvPr>
                <p:cNvGrpSpPr/>
                <p:nvPr userDrawn="1"/>
              </p:nvGrpSpPr>
              <p:grpSpPr>
                <a:xfrm>
                  <a:off x="-840" y="120494"/>
                  <a:ext cx="13789406" cy="420972"/>
                  <a:chOff x="288063" y="7239870"/>
                  <a:chExt cx="19187557" cy="585773"/>
                </a:xfrm>
              </p:grpSpPr>
              <p:pic>
                <p:nvPicPr>
                  <p:cNvPr id="63" name="Picture 62" descr="A picture containing flower, drawing&#10;&#10;Description automatically generated">
                    <a:extLst>
                      <a:ext uri="{FF2B5EF4-FFF2-40B4-BE49-F238E27FC236}">
                        <a16:creationId xmlns:a16="http://schemas.microsoft.com/office/drawing/2014/main" id="{A429BD27-F365-4A41-8BC6-FD13D8540FB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401251" y="7256626"/>
                    <a:ext cx="849765" cy="566954"/>
                  </a:xfrm>
                  <a:prstGeom prst="rect">
                    <a:avLst/>
                  </a:prstGeom>
                </p:spPr>
              </p:pic>
              <p:pic>
                <p:nvPicPr>
                  <p:cNvPr id="64" name="Picture 63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FD3E4644-C5F4-0047-9129-D8BA04F229F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279047" y="7256285"/>
                    <a:ext cx="846681" cy="564233"/>
                  </a:xfrm>
                  <a:prstGeom prst="rect">
                    <a:avLst/>
                  </a:prstGeom>
                </p:spPr>
              </p:pic>
              <p:pic>
                <p:nvPicPr>
                  <p:cNvPr id="65" name="Picture 64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57754237-166D-404C-B8E8-ECCDC5723ED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8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5745288" y="7248995"/>
                    <a:ext cx="864141" cy="568791"/>
                  </a:xfrm>
                  <a:prstGeom prst="rect">
                    <a:avLst/>
                  </a:prstGeom>
                </p:spPr>
              </p:pic>
              <p:pic>
                <p:nvPicPr>
                  <p:cNvPr id="66" name="Picture 65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D62E30B4-718A-8E45-A62E-1541A063828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9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-13701"/>
                  <a:stretch/>
                </p:blipFill>
                <p:spPr>
                  <a:xfrm>
                    <a:off x="18516272" y="7255925"/>
                    <a:ext cx="959348" cy="564951"/>
                  </a:xfrm>
                  <a:prstGeom prst="rect">
                    <a:avLst/>
                  </a:prstGeom>
                </p:spPr>
              </p:pic>
              <p:pic>
                <p:nvPicPr>
                  <p:cNvPr id="67" name="Picture 66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BB98FCD7-9C7C-3041-9ADC-21C5137E7CC4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7248" t="3299" r="8685" b="2976"/>
                  <a:stretch/>
                </p:blipFill>
                <p:spPr>
                  <a:xfrm>
                    <a:off x="4824852" y="7248994"/>
                    <a:ext cx="896260" cy="568790"/>
                  </a:xfrm>
                  <a:prstGeom prst="rect">
                    <a:avLst/>
                  </a:prstGeom>
                </p:spPr>
              </p:pic>
              <p:pic>
                <p:nvPicPr>
                  <p:cNvPr id="68" name="Picture 67" descr="A drawing of a face&#10;&#10;Description automatically generated">
                    <a:extLst>
                      <a:ext uri="{FF2B5EF4-FFF2-40B4-BE49-F238E27FC236}">
                        <a16:creationId xmlns:a16="http://schemas.microsoft.com/office/drawing/2014/main" id="{7F9C7A63-72F4-F248-B251-41DE95DE788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1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88063" y="7239870"/>
                    <a:ext cx="926482" cy="555890"/>
                  </a:xfrm>
                  <a:prstGeom prst="rect">
                    <a:avLst/>
                  </a:prstGeom>
                </p:spPr>
              </p:pic>
              <p:pic>
                <p:nvPicPr>
                  <p:cNvPr id="69" name="Picture 68" descr="A picture containing baseball, drawing&#10;&#10;Description automatically generated">
                    <a:extLst>
                      <a:ext uri="{FF2B5EF4-FFF2-40B4-BE49-F238E27FC236}">
                        <a16:creationId xmlns:a16="http://schemas.microsoft.com/office/drawing/2014/main" id="{2126B647-D090-7541-8646-02C515CA3B4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02282" y="7247981"/>
                    <a:ext cx="857055" cy="569803"/>
                  </a:xfrm>
                  <a:prstGeom prst="rect">
                    <a:avLst/>
                  </a:prstGeom>
                </p:spPr>
              </p:pic>
              <p:pic>
                <p:nvPicPr>
                  <p:cNvPr id="70" name="Picture 69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5C6C0D7E-0936-244C-9477-8006EF21038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46870" y="7245555"/>
                    <a:ext cx="886533" cy="580088"/>
                  </a:xfrm>
                  <a:prstGeom prst="rect">
                    <a:avLst/>
                  </a:prstGeom>
                </p:spPr>
              </p:pic>
              <p:pic>
                <p:nvPicPr>
                  <p:cNvPr id="71" name="Picture 70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35FBDC85-21BA-3440-8545-ACA312FC141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634160" y="7248994"/>
                    <a:ext cx="862698" cy="568983"/>
                  </a:xfrm>
                  <a:prstGeom prst="rect">
                    <a:avLst/>
                  </a:prstGeom>
                </p:spPr>
              </p:pic>
              <p:pic>
                <p:nvPicPr>
                  <p:cNvPr id="72" name="Picture 71" descr="A close up of a flag&#10;&#10;Description automatically generated">
                    <a:extLst>
                      <a:ext uri="{FF2B5EF4-FFF2-40B4-BE49-F238E27FC236}">
                        <a16:creationId xmlns:a16="http://schemas.microsoft.com/office/drawing/2014/main" id="{69536506-A1CC-F64F-94FF-B2D6A32C3CE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5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18562"/>
                  <a:stretch/>
                </p:blipFill>
                <p:spPr>
                  <a:xfrm>
                    <a:off x="7517715" y="7248994"/>
                    <a:ext cx="899295" cy="568983"/>
                  </a:xfrm>
                  <a:prstGeom prst="rect">
                    <a:avLst/>
                  </a:prstGeom>
                </p:spPr>
              </p:pic>
              <p:pic>
                <p:nvPicPr>
                  <p:cNvPr id="73" name="Picture 72" descr="A close up of a flag&#10;&#10;Description automatically generated">
                    <a:extLst>
                      <a:ext uri="{FF2B5EF4-FFF2-40B4-BE49-F238E27FC236}">
                        <a16:creationId xmlns:a16="http://schemas.microsoft.com/office/drawing/2014/main" id="{EDD07DFC-679C-5C47-9208-E446EA2738B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20205" y="7244746"/>
                    <a:ext cx="880480" cy="566202"/>
                  </a:xfrm>
                  <a:prstGeom prst="rect">
                    <a:avLst/>
                  </a:prstGeom>
                </p:spPr>
              </p:pic>
              <p:pic>
                <p:nvPicPr>
                  <p:cNvPr id="74" name="Picture 73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E695FDDD-64B8-434F-B86E-CBDDA643D1E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025511" y="7258466"/>
                    <a:ext cx="836126" cy="555892"/>
                  </a:xfrm>
                  <a:prstGeom prst="rect">
                    <a:avLst/>
                  </a:prstGeom>
                </p:spPr>
              </p:pic>
              <p:pic>
                <p:nvPicPr>
                  <p:cNvPr id="75" name="Picture 74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A8A43F86-8287-AD4A-AAE8-7051DD57C4C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926959" y="7245730"/>
                    <a:ext cx="869860" cy="572054"/>
                  </a:xfrm>
                  <a:prstGeom prst="rect">
                    <a:avLst/>
                  </a:prstGeom>
                </p:spPr>
              </p:pic>
              <p:pic>
                <p:nvPicPr>
                  <p:cNvPr id="76" name="Picture 75" descr="A picture containing drawing, table&#10;&#10;Description automatically generated">
                    <a:extLst>
                      <a:ext uri="{FF2B5EF4-FFF2-40B4-BE49-F238E27FC236}">
                        <a16:creationId xmlns:a16="http://schemas.microsoft.com/office/drawing/2014/main" id="{C0550BDA-0737-F34F-85EF-A1A89549285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2202"/>
                  <a:stretch/>
                </p:blipFill>
                <p:spPr>
                  <a:xfrm>
                    <a:off x="2130792" y="7245730"/>
                    <a:ext cx="864768" cy="564236"/>
                  </a:xfrm>
                  <a:prstGeom prst="rect">
                    <a:avLst/>
                  </a:prstGeom>
                </p:spPr>
              </p:pic>
              <p:pic>
                <p:nvPicPr>
                  <p:cNvPr id="77" name="Picture 76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DDF1E4B5-6B09-B14B-A782-82F58DFAE33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153761" y="7256293"/>
                    <a:ext cx="847295" cy="558066"/>
                  </a:xfrm>
                  <a:prstGeom prst="rect">
                    <a:avLst/>
                  </a:prstGeom>
                </p:spPr>
              </p:pic>
              <p:pic>
                <p:nvPicPr>
                  <p:cNvPr id="78" name="Picture 77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F9E587E8-A850-4443-9D9A-6A38FBECC91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877320" y="7255771"/>
                    <a:ext cx="845120" cy="561863"/>
                  </a:xfrm>
                  <a:prstGeom prst="rect">
                    <a:avLst/>
                  </a:prstGeom>
                </p:spPr>
              </p:pic>
              <p:pic>
                <p:nvPicPr>
                  <p:cNvPr id="79" name="Picture 78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D27C989A-84F1-FE48-BDA3-E50DA95A602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620385" y="7256774"/>
                    <a:ext cx="852307" cy="566641"/>
                  </a:xfrm>
                  <a:prstGeom prst="rect">
                    <a:avLst/>
                  </a:prstGeom>
                </p:spPr>
              </p:pic>
              <p:pic>
                <p:nvPicPr>
                  <p:cNvPr id="80" name="Picture 79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348B8046-1F8A-8046-87D8-01B2C846AA1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750754" y="7256774"/>
                    <a:ext cx="852305" cy="566641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62" name="Picture 61" descr="Icon&#10;&#10;Description automatically generated">
                  <a:extLst>
                    <a:ext uri="{FF2B5EF4-FFF2-40B4-BE49-F238E27FC236}">
                      <a16:creationId xmlns:a16="http://schemas.microsoft.com/office/drawing/2014/main" id="{51D1352E-5A72-794E-B2E6-A7A99BD0C23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4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5320" y="124418"/>
                  <a:ext cx="614272" cy="408769"/>
                </a:xfrm>
                <a:prstGeom prst="rect">
                  <a:avLst/>
                </a:prstGeom>
              </p:spPr>
            </p:pic>
          </p:grpSp>
          <p:pic>
            <p:nvPicPr>
              <p:cNvPr id="59" name="Picture 58" descr="Logo&#10;&#10;Description automatically generated">
                <a:extLst>
                  <a:ext uri="{FF2B5EF4-FFF2-40B4-BE49-F238E27FC236}">
                    <a16:creationId xmlns:a16="http://schemas.microsoft.com/office/drawing/2014/main" id="{98681CA4-6416-974A-9ABC-AA3017D4F7E6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23" r="7970"/>
              <a:stretch/>
            </p:blipFill>
            <p:spPr>
              <a:xfrm>
                <a:off x="5794756" y="334925"/>
                <a:ext cx="583974" cy="454542"/>
              </a:xfrm>
              <a:prstGeom prst="rect">
                <a:avLst/>
              </a:prstGeom>
            </p:spPr>
          </p:pic>
          <p:pic>
            <p:nvPicPr>
              <p:cNvPr id="60" name="Picture 59" descr="Shape, rectangle&#10;&#10;Description automatically generated">
                <a:extLst>
                  <a:ext uri="{FF2B5EF4-FFF2-40B4-BE49-F238E27FC236}">
                    <a16:creationId xmlns:a16="http://schemas.microsoft.com/office/drawing/2014/main" id="{A5882B34-D947-E845-8134-E798E278DCC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58338" y="340658"/>
                <a:ext cx="757389" cy="44321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5233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6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0DB9DA-6D62-024F-ACCC-16A1D2CB91CF}"/>
              </a:ext>
            </a:extLst>
          </p:cNvPr>
          <p:cNvSpPr txBox="1">
            <a:spLocks/>
          </p:cNvSpPr>
          <p:nvPr/>
        </p:nvSpPr>
        <p:spPr>
          <a:xfrm>
            <a:off x="1670407" y="3331029"/>
            <a:ext cx="9144000" cy="1881051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500" dirty="0">
                <a:solidFill>
                  <a:srgbClr val="022169"/>
                </a:solidFill>
              </a:rPr>
              <a:t>Uganda HIV-FP </a:t>
            </a:r>
            <a:r>
              <a:rPr lang="en-US" sz="6500" dirty="0" smtClean="0">
                <a:solidFill>
                  <a:srgbClr val="022169"/>
                </a:solidFill>
              </a:rPr>
              <a:t>Integration;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3200" b="1" dirty="0" smtClean="0"/>
              <a:t>Dr. Arthur Ahimbisibwe</a:t>
            </a:r>
          </a:p>
          <a:p>
            <a:pPr algn="ctr"/>
            <a:r>
              <a:rPr lang="en-US" sz="3200" b="1" dirty="0" smtClean="0"/>
              <a:t>(MBChB, MPH)</a:t>
            </a:r>
          </a:p>
          <a:p>
            <a:pPr algn="ctr"/>
            <a:r>
              <a:rPr lang="en-US" sz="3200" b="1" dirty="0" smtClean="0"/>
              <a:t>Team Lead Adult HIV care and treatment</a:t>
            </a:r>
          </a:p>
          <a:p>
            <a:pPr algn="ctr"/>
            <a:r>
              <a:rPr lang="en-US" sz="3200" b="1" smtClean="0"/>
              <a:t>MOH/ACP-Uganda</a:t>
            </a:r>
            <a:endParaRPr lang="en-US" sz="3200" b="1" dirty="0" smtClean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940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7AF403-05D4-4847-ADC1-926E4D96A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 of HIV guidelines on going-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strong inclusion of FP integration in HIV management within the HIV clinic.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HMIS data tools review process is ongoing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Inclusion of structured tracking of FP indicators within the HIV clinic setting.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Available Infrastructure/ resources; Space; </a:t>
            </a:r>
            <a:r>
              <a:rPr lang="en-US" dirty="0" err="1" smtClean="0">
                <a:solidFill>
                  <a:schemeClr val="tx1"/>
                </a:solidFill>
              </a:rPr>
              <a:t>Commodit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06036-AF8F-4EF7-996C-BBCC8FB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C39559-E11B-4BB4-AD8B-378007575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1177693"/>
            <a:ext cx="10512425" cy="761999"/>
          </a:xfrm>
        </p:spPr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0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7AF403-05D4-4847-ADC1-926E4D96A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1648744"/>
            <a:ext cx="10702636" cy="452821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Integration of FP services in HIV care and management is possible at DSD level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Both in DSD- Health facility and Community Models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Key components in the pre-</a:t>
            </a:r>
            <a:r>
              <a:rPr lang="en-US" dirty="0" err="1" smtClean="0">
                <a:solidFill>
                  <a:schemeClr val="tx1"/>
                </a:solidFill>
              </a:rPr>
              <a:t>liminary</a:t>
            </a:r>
            <a:r>
              <a:rPr lang="en-US" dirty="0" smtClean="0">
                <a:solidFill>
                  <a:schemeClr val="tx1"/>
                </a:solidFill>
              </a:rPr>
              <a:t> stages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Trained HCWs and Peers </a:t>
            </a:r>
            <a:r>
              <a:rPr lang="en-US" dirty="0" smtClean="0">
                <a:solidFill>
                  <a:schemeClr val="tx1"/>
                </a:solidFill>
              </a:rPr>
              <a:t>in FP provision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Availability of FP commodities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Structured data capture and reporting tools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Infrastructure- </a:t>
            </a:r>
            <a:r>
              <a:rPr lang="en-US" dirty="0" smtClean="0">
                <a:solidFill>
                  <a:schemeClr val="tx1"/>
                </a:solidFill>
              </a:rPr>
              <a:t>space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Peer led mobilization approach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06036-AF8F-4EF7-996C-BBCC8FB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C39559-E11B-4BB4-AD8B-378007575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886745"/>
            <a:ext cx="10512425" cy="761999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8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E8C3D0-EE7B-8F4D-9E0F-7FB78A6BF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Overview of current DSD models of </a:t>
            </a:r>
            <a:r>
              <a:rPr lang="en-US" dirty="0" smtClean="0"/>
              <a:t>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FP </a:t>
            </a:r>
            <a:r>
              <a:rPr lang="en-US" dirty="0"/>
              <a:t>methods in </a:t>
            </a:r>
            <a:r>
              <a:rPr lang="en-US" dirty="0" smtClean="0"/>
              <a:t>Uganda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Family Planning methods  in  DSD </a:t>
            </a:r>
            <a:r>
              <a:rPr lang="en-US" dirty="0" smtClean="0"/>
              <a:t>models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Unmet need for FP in Uganda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FP uptake/Integration- EC region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Challenges and 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DE16BD-786F-1E4F-A327-32DB2FDD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7342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CCEA91-E320-42E6-A367-F8A2ECF8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708045-1845-4718-A4CE-E52103B98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972884"/>
            <a:ext cx="10512425" cy="761999"/>
          </a:xfrm>
        </p:spPr>
        <p:txBody>
          <a:bodyPr/>
          <a:lstStyle/>
          <a:p>
            <a:r>
              <a:rPr lang="en-US" dirty="0"/>
              <a:t>DSD Models of Care for PLHIV in Uganda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5" y="1653308"/>
            <a:ext cx="11674764" cy="45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76D53F-529A-4423-AA7D-1DDA08E46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59"/>
            <a:ext cx="10515600" cy="455046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Fertility </a:t>
            </a:r>
            <a:r>
              <a:rPr lang="en-US" dirty="0"/>
              <a:t>awareness.</a:t>
            </a:r>
          </a:p>
          <a:p>
            <a:r>
              <a:rPr lang="en-US" dirty="0" smtClean="0"/>
              <a:t>Hormonal </a:t>
            </a:r>
            <a:r>
              <a:rPr lang="en-US" dirty="0"/>
              <a:t>contraception </a:t>
            </a:r>
          </a:p>
          <a:p>
            <a:pPr lvl="1"/>
            <a:r>
              <a:rPr lang="en-US" dirty="0" smtClean="0"/>
              <a:t>Depo </a:t>
            </a:r>
            <a:r>
              <a:rPr lang="en-US" dirty="0"/>
              <a:t>Provera injection.</a:t>
            </a:r>
          </a:p>
          <a:p>
            <a:pPr lvl="1"/>
            <a:r>
              <a:rPr lang="en-US" dirty="0" smtClean="0"/>
              <a:t>Emergency </a:t>
            </a:r>
            <a:r>
              <a:rPr lang="en-US" dirty="0"/>
              <a:t>contraception </a:t>
            </a:r>
            <a:endParaRPr lang="en-US" dirty="0" smtClean="0"/>
          </a:p>
          <a:p>
            <a:pPr lvl="1"/>
            <a:r>
              <a:rPr lang="en-US" dirty="0" smtClean="0"/>
              <a:t>Contraception pills</a:t>
            </a:r>
            <a:endParaRPr lang="en-US" dirty="0"/>
          </a:p>
          <a:p>
            <a:r>
              <a:rPr lang="en-US" dirty="0" smtClean="0"/>
              <a:t>Physical Barrier </a:t>
            </a:r>
            <a:r>
              <a:rPr lang="en-US" dirty="0"/>
              <a:t>methods </a:t>
            </a:r>
            <a:endParaRPr lang="en-US" dirty="0" smtClean="0"/>
          </a:p>
          <a:p>
            <a:pPr lvl="1"/>
            <a:r>
              <a:rPr lang="en-US" dirty="0" smtClean="0"/>
              <a:t>condoms.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ong-acting </a:t>
            </a:r>
            <a:r>
              <a:rPr lang="en-US" dirty="0"/>
              <a:t>reversible </a:t>
            </a:r>
            <a:r>
              <a:rPr lang="en-US" dirty="0" smtClean="0"/>
              <a:t>contraception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implant </a:t>
            </a:r>
          </a:p>
          <a:p>
            <a:pPr lvl="1"/>
            <a:r>
              <a:rPr lang="en-US" dirty="0" smtClean="0"/>
              <a:t>Intra </a:t>
            </a:r>
            <a:r>
              <a:rPr lang="en-US" dirty="0"/>
              <a:t>uterine device (IUD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ermanent Methods </a:t>
            </a:r>
          </a:p>
          <a:p>
            <a:pPr lvl="1"/>
            <a:r>
              <a:rPr lang="en-US" dirty="0" smtClean="0"/>
              <a:t>vasectomy </a:t>
            </a:r>
            <a:endParaRPr lang="en-US" dirty="0"/>
          </a:p>
          <a:p>
            <a:pPr lvl="1"/>
            <a:r>
              <a:rPr lang="en-US" dirty="0" smtClean="0"/>
              <a:t>tubal </a:t>
            </a:r>
            <a:r>
              <a:rPr lang="en-US" dirty="0"/>
              <a:t>ligation.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6096C-F88B-46B5-9457-ADE04916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6BC947-433D-496A-82AB-885A7F9B7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250" y="868568"/>
            <a:ext cx="10512425" cy="761999"/>
          </a:xfrm>
        </p:spPr>
        <p:txBody>
          <a:bodyPr>
            <a:normAutofit/>
          </a:bodyPr>
          <a:lstStyle/>
          <a:p>
            <a:r>
              <a:rPr lang="en-US" u="sng" dirty="0"/>
              <a:t>Family Planning methods available in Uganda</a:t>
            </a:r>
          </a:p>
        </p:txBody>
      </p:sp>
    </p:spTree>
    <p:extLst>
      <p:ext uri="{BB962C8B-B14F-4D97-AF65-F5344CB8AC3E}">
        <p14:creationId xmlns:p14="http://schemas.microsoft.com/office/powerpoint/2010/main" val="3951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76D53F-529A-4423-AA7D-1DDA08E46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190" y="1555059"/>
            <a:ext cx="10881610" cy="4801291"/>
          </a:xfrm>
        </p:spPr>
        <p:txBody>
          <a:bodyPr>
            <a:normAutofit/>
          </a:bodyPr>
          <a:lstStyle/>
          <a:p>
            <a:r>
              <a:rPr lang="en-US" dirty="0" smtClean="0"/>
              <a:t>Facility Models</a:t>
            </a:r>
          </a:p>
          <a:p>
            <a:pPr lvl="1"/>
            <a:r>
              <a:rPr lang="en-US" b="1" dirty="0" smtClean="0"/>
              <a:t>Assessment done,</a:t>
            </a:r>
          </a:p>
          <a:p>
            <a:pPr lvl="1"/>
            <a:r>
              <a:rPr lang="en-US" b="1" dirty="0" smtClean="0"/>
              <a:t>Condoms and awareness available at HIV clinic</a:t>
            </a:r>
          </a:p>
          <a:p>
            <a:pPr lvl="1"/>
            <a:r>
              <a:rPr lang="en-US" b="1" dirty="0"/>
              <a:t>R</a:t>
            </a:r>
            <a:r>
              <a:rPr lang="en-US" b="1" dirty="0" smtClean="0"/>
              <a:t>eferral and guided linkage to MCH department for other methods</a:t>
            </a:r>
          </a:p>
          <a:p>
            <a:pPr lvl="1"/>
            <a:endParaRPr lang="en-US" dirty="0"/>
          </a:p>
          <a:p>
            <a:r>
              <a:rPr lang="en-US" dirty="0" smtClean="0"/>
              <a:t>Community Models </a:t>
            </a:r>
          </a:p>
          <a:p>
            <a:pPr lvl="1"/>
            <a:r>
              <a:rPr lang="en-US" b="1" dirty="0" smtClean="0"/>
              <a:t>CDDP= except long term, all other methods available for patients in an integrated approach</a:t>
            </a:r>
          </a:p>
          <a:p>
            <a:pPr lvl="1"/>
            <a:r>
              <a:rPr lang="en-US" b="1" dirty="0" smtClean="0"/>
              <a:t>CCLAD= Condoms, contraceptive pills, awareness available, </a:t>
            </a:r>
          </a:p>
          <a:p>
            <a:pPr lvl="2"/>
            <a:r>
              <a:rPr lang="en-US" b="1" dirty="0" smtClean="0"/>
              <a:t>others need to access them at HF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6096C-F88B-46B5-9457-ADE04916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6BC947-433D-496A-82AB-885A7F9B7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250" y="868568"/>
            <a:ext cx="10512425" cy="761999"/>
          </a:xfrm>
        </p:spPr>
        <p:txBody>
          <a:bodyPr>
            <a:normAutofit/>
          </a:bodyPr>
          <a:lstStyle/>
          <a:p>
            <a:r>
              <a:rPr lang="en-US" u="sng" dirty="0"/>
              <a:t>Family Planning methods </a:t>
            </a:r>
            <a:r>
              <a:rPr lang="en-US" u="sng" dirty="0" smtClean="0"/>
              <a:t> in  DSD models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981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B21C8D-7585-4FB0-AC00-086998EF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FBB249-F61D-45D3-9FE3-3D07FDD29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801893"/>
            <a:ext cx="10512425" cy="761999"/>
          </a:xfrm>
        </p:spPr>
        <p:txBody>
          <a:bodyPr/>
          <a:lstStyle/>
          <a:p>
            <a:r>
              <a:rPr lang="en-US" dirty="0" smtClean="0"/>
              <a:t>General Unmet </a:t>
            </a:r>
            <a:r>
              <a:rPr lang="en-US" dirty="0"/>
              <a:t>need for FP </a:t>
            </a:r>
            <a:r>
              <a:rPr lang="en-US" dirty="0" smtClean="0"/>
              <a:t>in </a:t>
            </a:r>
            <a:r>
              <a:rPr lang="en-US" dirty="0"/>
              <a:t>Uganda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300" y="1614000"/>
            <a:ext cx="6743700" cy="4443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7" y="1552552"/>
            <a:ext cx="4005263" cy="45278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66825" y="6197600"/>
            <a:ext cx="5905500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/>
              <a:t>Data Source – Uganda Demographic and Health Survey 2016</a:t>
            </a:r>
            <a:endParaRPr lang="en-US" sz="1600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190625" y="4572000"/>
            <a:ext cx="3657600" cy="8001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9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3" y="1"/>
            <a:ext cx="11577484" cy="28749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Gill Sans MT" panose="020B0502020104020203" pitchFamily="34" charset="0"/>
              </a:rPr>
              <a:t>FP uptake ;  East Central region(Oct 20 </a:t>
            </a:r>
            <a:r>
              <a:rPr lang="en-US" sz="3200" b="1" dirty="0">
                <a:latin typeface="Gill Sans MT" panose="020B0502020104020203" pitchFamily="34" charset="0"/>
              </a:rPr>
              <a:t>– </a:t>
            </a:r>
            <a:r>
              <a:rPr lang="en-US" sz="3200" b="1" dirty="0" smtClean="0">
                <a:latin typeface="Gill Sans MT" panose="020B0502020104020203" pitchFamily="34" charset="0"/>
              </a:rPr>
              <a:t>Dec</a:t>
            </a:r>
            <a:r>
              <a:rPr lang="en-US" sz="3200" b="1" dirty="0">
                <a:latin typeface="Gill Sans MT" panose="020B0502020104020203" pitchFamily="34" charset="0"/>
              </a:rPr>
              <a:t> </a:t>
            </a:r>
            <a:r>
              <a:rPr lang="en-US" sz="3200" b="1" dirty="0" smtClean="0">
                <a:latin typeface="Gill Sans MT" panose="020B0502020104020203" pitchFamily="34" charset="0"/>
              </a:rPr>
              <a:t>2)</a:t>
            </a:r>
            <a:endParaRPr lang="en-US" sz="3200" b="1" dirty="0">
              <a:latin typeface="Gill Sans MT" panose="020B05020201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20" y="946155"/>
            <a:ext cx="12139179" cy="963947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b="0" dirty="0"/>
              <a:t>The p</a:t>
            </a:r>
            <a:r>
              <a:rPr lang="en-US" altLang="en-US" sz="2800" b="0" dirty="0"/>
              <a:t>roportion of new users who took-up LARC increased from 21.9% in </a:t>
            </a:r>
            <a:r>
              <a:rPr lang="en-US" altLang="en-US" sz="2800" b="0" dirty="0" smtClean="0"/>
              <a:t>FY20 </a:t>
            </a:r>
            <a:r>
              <a:rPr lang="en-US" altLang="en-US" sz="2800" b="0" dirty="0"/>
              <a:t>to 27.1%. Similarly %age of new users 10-19 years increased from 18.2% in </a:t>
            </a:r>
            <a:r>
              <a:rPr lang="en-US" altLang="en-US" sz="2800" b="0" dirty="0" smtClean="0"/>
              <a:t>FY20 </a:t>
            </a:r>
            <a:r>
              <a:rPr lang="en-US" altLang="en-US" sz="2800" b="0" dirty="0"/>
              <a:t>to 21.1</a:t>
            </a:r>
            <a:r>
              <a:rPr lang="en-US" altLang="en-US" sz="2800" b="0" dirty="0" smtClean="0"/>
              <a:t>%; </a:t>
            </a:r>
            <a:r>
              <a:rPr lang="en-US" altLang="en-US" sz="2800" dirty="0" smtClean="0"/>
              <a:t>surge, improved IPs coordination; media sensitization; support to VHTs for campaigns.</a:t>
            </a:r>
            <a:endParaRPr lang="en-US" sz="2800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8D0949E0-C612-48D2-8C12-B6FAF3DEBA9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079699"/>
              </p:ext>
            </p:extLst>
          </p:nvPr>
        </p:nvGraphicFramePr>
        <p:xfrm>
          <a:off x="53974" y="1967419"/>
          <a:ext cx="12016105" cy="4681063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1308987">
                  <a:extLst>
                    <a:ext uri="{9D8B030D-6E8A-4147-A177-3AD203B41FA5}">
                      <a16:colId xmlns:a16="http://schemas.microsoft.com/office/drawing/2014/main" val="4049512258"/>
                    </a:ext>
                  </a:extLst>
                </a:gridCol>
                <a:gridCol w="1273197">
                  <a:extLst>
                    <a:ext uri="{9D8B030D-6E8A-4147-A177-3AD203B41FA5}">
                      <a16:colId xmlns:a16="http://schemas.microsoft.com/office/drawing/2014/main" val="4238726924"/>
                    </a:ext>
                  </a:extLst>
                </a:gridCol>
                <a:gridCol w="1309602">
                  <a:extLst>
                    <a:ext uri="{9D8B030D-6E8A-4147-A177-3AD203B41FA5}">
                      <a16:colId xmlns:a16="http://schemas.microsoft.com/office/drawing/2014/main" val="87300138"/>
                    </a:ext>
                  </a:extLst>
                </a:gridCol>
                <a:gridCol w="1052027">
                  <a:extLst>
                    <a:ext uri="{9D8B030D-6E8A-4147-A177-3AD203B41FA5}">
                      <a16:colId xmlns:a16="http://schemas.microsoft.com/office/drawing/2014/main" val="2289060698"/>
                    </a:ext>
                  </a:extLst>
                </a:gridCol>
                <a:gridCol w="1117778">
                  <a:extLst>
                    <a:ext uri="{9D8B030D-6E8A-4147-A177-3AD203B41FA5}">
                      <a16:colId xmlns:a16="http://schemas.microsoft.com/office/drawing/2014/main" val="1318029452"/>
                    </a:ext>
                  </a:extLst>
                </a:gridCol>
                <a:gridCol w="1249281">
                  <a:extLst>
                    <a:ext uri="{9D8B030D-6E8A-4147-A177-3AD203B41FA5}">
                      <a16:colId xmlns:a16="http://schemas.microsoft.com/office/drawing/2014/main" val="1726342590"/>
                    </a:ext>
                  </a:extLst>
                </a:gridCol>
                <a:gridCol w="1084900">
                  <a:extLst>
                    <a:ext uri="{9D8B030D-6E8A-4147-A177-3AD203B41FA5}">
                      <a16:colId xmlns:a16="http://schemas.microsoft.com/office/drawing/2014/main" val="3913104493"/>
                    </a:ext>
                  </a:extLst>
                </a:gridCol>
                <a:gridCol w="1084900">
                  <a:extLst>
                    <a:ext uri="{9D8B030D-6E8A-4147-A177-3AD203B41FA5}">
                      <a16:colId xmlns:a16="http://schemas.microsoft.com/office/drawing/2014/main" val="2520453706"/>
                    </a:ext>
                  </a:extLst>
                </a:gridCol>
                <a:gridCol w="1021911">
                  <a:extLst>
                    <a:ext uri="{9D8B030D-6E8A-4147-A177-3AD203B41FA5}">
                      <a16:colId xmlns:a16="http://schemas.microsoft.com/office/drawing/2014/main" val="1367534246"/>
                    </a:ext>
                  </a:extLst>
                </a:gridCol>
                <a:gridCol w="1513522">
                  <a:extLst>
                    <a:ext uri="{9D8B030D-6E8A-4147-A177-3AD203B41FA5}">
                      <a16:colId xmlns:a16="http://schemas.microsoft.com/office/drawing/2014/main" val="3136731854"/>
                    </a:ext>
                  </a:extLst>
                </a:gridCol>
              </a:tblGrid>
              <a:tr h="120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Total FP Users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Total new users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% Total new users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% LARCS New users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% permanent users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% Short term New Users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% Other new users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% New Users 10-19 Years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Facility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Adolescenpregnancy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effectLst/>
                        </a:rPr>
                        <a:t>rate (10 -19 years)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2914806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Bugiri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15,385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7,928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51.5%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65.7%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22.7%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00106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Bugweri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7,211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3,840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53.3%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73.1%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22.2%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8023254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Busia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17,293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10,949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63.3%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7542618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Buyende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11,455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6,375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55.7%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2710770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Iganga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25,036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12,485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80.4%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8.4%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8758218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Jinja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18,296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11,392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62.3%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16.1%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6874917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Kaliro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4,848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3,194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65.9%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6616261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Kamuli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23,449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14,090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71.8%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8.9%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4998376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Luuka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7,215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4,475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62.0%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8201944"/>
                  </a:ext>
                </a:extLst>
              </a:tr>
              <a:tr h="24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Mayuge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13,879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6,773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25.4%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3798214"/>
                  </a:ext>
                </a:extLst>
              </a:tr>
              <a:tr h="35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Namayingo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4,491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2,562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66.3%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8.9%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6005353"/>
                  </a:ext>
                </a:extLst>
              </a:tr>
              <a:tr h="35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Namutumba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5,502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3,111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56.5%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6.7%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7868197"/>
                  </a:ext>
                </a:extLst>
              </a:tr>
              <a:tr h="35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EC region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154,060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87,174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56.6%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27.1%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0.4%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65.6%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6.9%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21.1%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u="none" strike="noStrike" dirty="0">
                          <a:effectLst/>
                        </a:rPr>
                        <a:t>7.8%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9324031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0745EC50-DE7D-4312-A804-9F845DCDA525}"/>
              </a:ext>
            </a:extLst>
          </p:cNvPr>
          <p:cNvSpPr/>
          <p:nvPr/>
        </p:nvSpPr>
        <p:spPr>
          <a:xfrm>
            <a:off x="4363782" y="4186208"/>
            <a:ext cx="410317" cy="2904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C61E0F-41FD-49C6-879B-B5862A41DFC2}"/>
              </a:ext>
            </a:extLst>
          </p:cNvPr>
          <p:cNvSpPr/>
          <p:nvPr/>
        </p:nvSpPr>
        <p:spPr>
          <a:xfrm>
            <a:off x="4363782" y="4907723"/>
            <a:ext cx="410317" cy="2904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C752314-BCC8-4209-84F5-CE034A8A8044}"/>
              </a:ext>
            </a:extLst>
          </p:cNvPr>
          <p:cNvSpPr/>
          <p:nvPr/>
        </p:nvSpPr>
        <p:spPr>
          <a:xfrm>
            <a:off x="4370640" y="5753185"/>
            <a:ext cx="515004" cy="2904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E13CAA9-5DD4-4CDF-8987-398169A61F88}"/>
              </a:ext>
            </a:extLst>
          </p:cNvPr>
          <p:cNvSpPr/>
          <p:nvPr/>
        </p:nvSpPr>
        <p:spPr>
          <a:xfrm>
            <a:off x="-1" y="4204730"/>
            <a:ext cx="1622323" cy="2064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2334AB8-263C-4C84-8766-C9A1C91253B0}"/>
              </a:ext>
            </a:extLst>
          </p:cNvPr>
          <p:cNvSpPr/>
          <p:nvPr/>
        </p:nvSpPr>
        <p:spPr>
          <a:xfrm>
            <a:off x="41172" y="4941859"/>
            <a:ext cx="1581150" cy="2064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C34F34-F051-44EE-8D09-96DAEFAD92CD}"/>
              </a:ext>
            </a:extLst>
          </p:cNvPr>
          <p:cNvSpPr/>
          <p:nvPr/>
        </p:nvSpPr>
        <p:spPr>
          <a:xfrm>
            <a:off x="2017238" y="3626338"/>
            <a:ext cx="410317" cy="29040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F4CE929-FB63-472D-AF65-BE09EC2189E6}"/>
              </a:ext>
            </a:extLst>
          </p:cNvPr>
          <p:cNvSpPr/>
          <p:nvPr/>
        </p:nvSpPr>
        <p:spPr>
          <a:xfrm>
            <a:off x="2060724" y="4617314"/>
            <a:ext cx="410317" cy="29040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EEB7C5-06B6-44AF-BBF3-B9828E0AB0D6}"/>
              </a:ext>
            </a:extLst>
          </p:cNvPr>
          <p:cNvSpPr/>
          <p:nvPr/>
        </p:nvSpPr>
        <p:spPr>
          <a:xfrm>
            <a:off x="1980162" y="6079853"/>
            <a:ext cx="515004" cy="29040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EF47D1C-2807-4298-9B49-3ECEDB0BCB9E}"/>
              </a:ext>
            </a:extLst>
          </p:cNvPr>
          <p:cNvSpPr/>
          <p:nvPr/>
        </p:nvSpPr>
        <p:spPr>
          <a:xfrm>
            <a:off x="1992268" y="6427911"/>
            <a:ext cx="460259" cy="2364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50AD8A6-5043-44E9-AF57-6E8B175C18F4}"/>
              </a:ext>
            </a:extLst>
          </p:cNvPr>
          <p:cNvSpPr/>
          <p:nvPr/>
        </p:nvSpPr>
        <p:spPr>
          <a:xfrm>
            <a:off x="3910381" y="6433326"/>
            <a:ext cx="460259" cy="2364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598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>
          <a:xfrm>
            <a:off x="0" y="748160"/>
            <a:ext cx="12192000" cy="914400"/>
          </a:xfrm>
        </p:spPr>
        <p:txBody>
          <a:bodyPr/>
          <a:lstStyle/>
          <a:p>
            <a:r>
              <a:rPr lang="en-US" altLang="en-US" sz="2000" b="1" dirty="0" smtClean="0">
                <a:latin typeface="Gill Sans MT" panose="020B0502020104020203" pitchFamily="34" charset="0"/>
              </a:rPr>
              <a:t>EC region;  New </a:t>
            </a:r>
            <a:r>
              <a:rPr lang="en-US" altLang="en-US" sz="2000" b="1" dirty="0">
                <a:latin typeface="Gill Sans MT" panose="020B0502020104020203" pitchFamily="34" charset="0"/>
              </a:rPr>
              <a:t>HIV+ FP users increased by 262 (47%) from 562 in Oct-Dec 2018 to 824 in July- Sept 2019. Similarly revisits of HIV+ FP users increased from 711 in Oct-Dec 18 to 1,210 in July-Sept 2019.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10E76C-1D69-46B9-9776-EBD1766CE1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1219200"/>
          <a:ext cx="9144000" cy="4330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10837" y="5710581"/>
            <a:ext cx="1181792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Gill Sans MT" panose="020B0502020104020203" pitchFamily="34" charset="0"/>
              </a:rPr>
              <a:t>47% increase among </a:t>
            </a:r>
            <a:r>
              <a:rPr lang="en-US" altLang="en-US" b="1" dirty="0">
                <a:latin typeface="Gill Sans MT" panose="020B0502020104020203" pitchFamily="34" charset="0"/>
              </a:rPr>
              <a:t>New HIV+ FP users </a:t>
            </a:r>
            <a:r>
              <a:rPr lang="en-US" altLang="en-US" b="1" dirty="0" smtClean="0">
                <a:latin typeface="Gill Sans MT" panose="020B0502020104020203" pitchFamily="34" charset="0"/>
              </a:rPr>
              <a:t>was </a:t>
            </a:r>
            <a:r>
              <a:rPr lang="en-US" altLang="en-US" b="1" dirty="0">
                <a:latin typeface="Gill Sans MT" panose="020B0502020104020203" pitchFamily="34" charset="0"/>
              </a:rPr>
              <a:t>attributed </a:t>
            </a:r>
            <a:r>
              <a:rPr lang="en-US" altLang="en-US" b="1" dirty="0" smtClean="0">
                <a:latin typeface="Gill Sans MT" panose="020B0502020104020203" pitchFamily="34" charset="0"/>
              </a:rPr>
              <a:t>to., robust and improvements in data capture in the HIV clinics,  </a:t>
            </a:r>
            <a:r>
              <a:rPr lang="en-US" altLang="en-US" b="1" dirty="0">
                <a:latin typeface="Gill Sans MT" panose="020B0502020104020203" pitchFamily="34" charset="0"/>
              </a:rPr>
              <a:t>targeted </a:t>
            </a:r>
            <a:r>
              <a:rPr lang="en-US" altLang="en-US" b="1" dirty="0" smtClean="0">
                <a:latin typeface="Gill Sans MT" panose="020B0502020104020203" pitchFamily="34" charset="0"/>
              </a:rPr>
              <a:t>peer led mobilization; sensitization; improved </a:t>
            </a:r>
            <a:r>
              <a:rPr lang="en-US" altLang="en-US" b="1" dirty="0">
                <a:latin typeface="Gill Sans MT" panose="020B0502020104020203" pitchFamily="34" charset="0"/>
              </a:rPr>
              <a:t>coordination with </a:t>
            </a:r>
            <a:r>
              <a:rPr lang="en-US" altLang="en-US" b="1" dirty="0" smtClean="0">
                <a:latin typeface="Gill Sans MT" panose="020B0502020104020203" pitchFamily="34" charset="0"/>
              </a:rPr>
              <a:t>FP </a:t>
            </a:r>
            <a:r>
              <a:rPr lang="en-US" altLang="en-US" b="1" dirty="0" smtClean="0">
                <a:latin typeface="Gill Sans MT" panose="020B0502020104020203" pitchFamily="34" charset="0"/>
              </a:rPr>
              <a:t>IPs </a:t>
            </a:r>
            <a:r>
              <a:rPr lang="en-US" altLang="en-US" b="1" dirty="0" smtClean="0">
                <a:latin typeface="Gill Sans MT" panose="020B0502020104020203" pitchFamily="34" charset="0"/>
              </a:rPr>
              <a:t>in the region and training of peers/ expert clients to provide some FP services.</a:t>
            </a:r>
            <a:endParaRPr lang="en-US" altLang="en-US" b="1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33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6150-3F5D-4921-9EF8-81C998DBDDC3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7"/>
          <p:cNvSpPr txBox="1">
            <a:spLocks noGrp="1"/>
          </p:cNvSpPr>
          <p:nvPr>
            <p:ph sz="half" idx="2"/>
          </p:nvPr>
        </p:nvSpPr>
        <p:spPr>
          <a:xfrm>
            <a:off x="0" y="1342478"/>
            <a:ext cx="6119948" cy="53501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latin typeface="Gill Sans MT" panose="020B0502020104020203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Gill Sans MT" panose="020B0502020104020203" pitchFamily="34" charset="0"/>
              </a:rPr>
              <a:t>Measuring </a:t>
            </a:r>
            <a:r>
              <a:rPr lang="en-US" sz="2000" b="1" dirty="0" smtClean="0">
                <a:latin typeface="Gill Sans MT" panose="020B0502020104020203" pitchFamily="34" charset="0"/>
              </a:rPr>
              <a:t>quality of integrated service provision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D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ata </a:t>
            </a:r>
            <a:r>
              <a:rPr lang="en-US" alt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capture and reporting on Integration of FP services within the HIV clinic.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Inadequate HR to provide comprehensive FP services at HIV clinic- </a:t>
            </a:r>
            <a:r>
              <a:rPr lang="en-US" sz="2000" b="1" dirty="0" smtClean="0">
                <a:latin typeface="Gill Sans MT" panose="020B0502020104020203" pitchFamily="34" charset="0"/>
              </a:rPr>
              <a:t>avoid depart referral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Knowledge gap among HCWs and VHTs/peers  on provision of FP.</a:t>
            </a:r>
            <a:endParaRPr lang="en-US" sz="2000" dirty="0">
              <a:latin typeface="Gill Sans MT" panose="020B0502020104020203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Stock-outs of FP </a:t>
            </a:r>
            <a:r>
              <a:rPr lang="en-US" sz="2000" dirty="0" smtClean="0">
                <a:latin typeface="Gill Sans MT" panose="020B0502020104020203" pitchFamily="34" charset="0"/>
              </a:rPr>
              <a:t>commodities</a:t>
            </a:r>
            <a:endParaRPr lang="en-US" sz="2000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355536"/>
            <a:ext cx="5924006" cy="536593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 eaLnBrk="0" fontAlgn="base" hangingPunct="0">
              <a:spcAft>
                <a:spcPct val="0"/>
              </a:spcAft>
            </a:pP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Discussions focused on quality provision of FP services in an integrated manner in HIV 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clinics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</a:pPr>
            <a:endParaRPr lang="en-US" altLang="en-US" sz="20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en-US" alt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Strengthening capacity of 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HCWs </a:t>
            </a:r>
            <a:r>
              <a:rPr lang="en-US" alt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and 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peers </a:t>
            </a:r>
            <a:r>
              <a:rPr lang="en-US" alt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to provide FP 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services, </a:t>
            </a:r>
            <a:r>
              <a:rPr lang="en-US" alt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mentorship</a:t>
            </a:r>
            <a:r>
              <a:rPr lang="en-US" alt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, coaching. </a:t>
            </a:r>
            <a:endParaRPr lang="en-US" altLang="en-US" sz="2000" b="1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en-US" altLang="en-US" sz="2000" dirty="0">
                <a:latin typeface="Gill Sans MT" panose="020B0502020104020203" pitchFamily="34" charset="0"/>
              </a:rPr>
              <a:t>Improve data and reporting for FP services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in HIV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clinic</a:t>
            </a:r>
          </a:p>
          <a:p>
            <a:pPr marL="0" indent="0" algn="just" eaLnBrk="0" fontAlgn="base" hangingPunct="0">
              <a:spcAft>
                <a:spcPct val="0"/>
              </a:spcAft>
              <a:buNone/>
            </a:pPr>
            <a:endParaRPr lang="en-US" altLang="en-US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just" eaLnBrk="0" fontAlgn="base" hangingPunct="0">
              <a:spcAft>
                <a:spcPct val="0"/>
              </a:spcAft>
            </a:pP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Targeted </a:t>
            </a:r>
            <a:r>
              <a:rPr lang="en-US" alt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Youth/Adolescent peer-led mobilization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</a:pPr>
            <a:endParaRPr lang="en-US" altLang="en-US" sz="2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just" eaLnBrk="0" fontAlgn="base" hangingPunct="0">
              <a:spcAft>
                <a:spcPct val="0"/>
              </a:spcAft>
            </a:pP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Regional </a:t>
            </a:r>
            <a:r>
              <a:rPr lang="en-US" alt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collaborative engagements 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to learn from each other on the best integration modality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</a:pPr>
            <a:endParaRPr lang="en-US" altLang="en-US" sz="20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just" eaLnBrk="0" fontAlgn="base" hangingPunct="0">
              <a:spcAft>
                <a:spcPct val="0"/>
              </a:spcAft>
            </a:pP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Strengthening </a:t>
            </a:r>
            <a:r>
              <a:rPr lang="en-US" alt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management of FP supplies and commodities at health facilities</a:t>
            </a:r>
            <a:r>
              <a:rPr lang="en-US" altLang="en-US" sz="2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.- SCO</a:t>
            </a:r>
            <a:endParaRPr lang="en-US" altLang="en-US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0" y="845140"/>
            <a:ext cx="5997575" cy="50033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Challenges </a:t>
            </a:r>
          </a:p>
        </p:txBody>
      </p:sp>
      <p:sp>
        <p:nvSpPr>
          <p:cNvPr id="11" name="Text Placeholder 4"/>
          <p:cNvSpPr txBox="1">
            <a:spLocks noGrp="1"/>
          </p:cNvSpPr>
          <p:nvPr>
            <p:ph type="body" sz="quarter" idx="3"/>
          </p:nvPr>
        </p:nvSpPr>
        <p:spPr>
          <a:xfrm>
            <a:off x="6146074" y="923516"/>
            <a:ext cx="5183188" cy="42195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Gill Sans MT" panose="020B0502020104020203" pitchFamily="34" charset="0"/>
              </a:rPr>
              <a:t>Action for course correction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9788" y="365125"/>
            <a:ext cx="309743" cy="1325563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GOOnlineDocument" ma:contentTypeID="0x01010033CF86A3E53F48B7ADBBC140A8AF8FA700C34909B95E261B4EAE15CA4127ACE4BF" ma:contentTypeVersion="17" ma:contentTypeDescription="NGO Document content type" ma:contentTypeScope="" ma:versionID="1806a0ea63026aed48dcdf7c3b20d0b3">
  <xsd:schema xmlns:xsd="http://www.w3.org/2001/XMLSchema" xmlns:xs="http://www.w3.org/2001/XMLSchema" xmlns:p="http://schemas.microsoft.com/office/2006/metadata/properties" xmlns:ns2="c629780e-db83-45bc-a257-7c8c4fd6b9cb" xmlns:ns3="13d8cb44-f7b4-4e4c-94ec-92fa8e254e0f" targetNamespace="http://schemas.microsoft.com/office/2006/metadata/properties" ma:root="true" ma:fieldsID="e57e25367be79f07571eedbb27299990" ns2:_="" ns3:_="">
    <xsd:import namespace="c629780e-db83-45bc-a257-7c8c4fd6b9cb"/>
    <xsd:import namespace="13d8cb44-f7b4-4e4c-94ec-92fa8e254e0f"/>
    <xsd:element name="properties">
      <xsd:complexType>
        <xsd:sequence>
          <xsd:element name="documentManagement">
            <xsd:complexType>
              <xsd:all>
                <xsd:element ref="ns2:FavoriteUsers" minOccurs="0"/>
                <xsd:element ref="ns2:KeyEntities" minOccurs="0"/>
                <xsd:element ref="ns2:i9f2da93fcc74e869d070fd34a0597c4" minOccurs="0"/>
                <xsd:element ref="ns2:TaxCatchAll" minOccurs="0"/>
                <xsd:element ref="ns2:TaxCatchAllLabel" minOccurs="0"/>
                <xsd:element ref="ns2:cc92bdb0fa944447acf309642a11bf0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9780e-db83-45bc-a257-7c8c4fd6b9cb" elementFormDefault="qualified">
    <xsd:import namespace="http://schemas.microsoft.com/office/2006/documentManagement/types"/>
    <xsd:import namespace="http://schemas.microsoft.com/office/infopath/2007/PartnerControls"/>
    <xsd:element name="FavoriteUsers" ma:index="8" nillable="true" ma:displayName="F" ma:description="Store all users who mark this document as favorite" ma:hidden="true" ma:internalName="FavoriteUsers">
      <xsd:simpleType>
        <xsd:restriction base="dms:Text"/>
      </xsd:simpleType>
    </xsd:element>
    <xsd:element name="KeyEntities" ma:index="9" nillable="true" ma:displayName="K" ma:description="Store all entities which this document as a key" ma:hidden="true" ma:internalName="KeyEntities">
      <xsd:simpleType>
        <xsd:restriction base="dms:Text"/>
      </xsd:simpleType>
    </xsd:element>
    <xsd:element name="i9f2da93fcc74e869d070fd34a0597c4" ma:index="10" nillable="true" ma:taxonomy="true" ma:internalName="i9f2da93fcc74e869d070fd34a0597c4" ma:taxonomyFieldName="NGOOnlineDocumentType" ma:displayName="Document types" ma:fieldId="{29f2da93-fcc7-4e86-9d07-0fd34a0597c4}" ma:taxonomyMulti="true" ma:sspId="e492bf4d-7d24-4a02-9dd7-4d67ddc3dcfb" ma:termSetId="ab881ecd-e3fb-4592-9594-ea70170c21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a205db0c-b838-4c53-becf-285510dc543a}" ma:internalName="TaxCatchAll" ma:showField="CatchAllData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a205db0c-b838-4c53-becf-285510dc543a}" ma:internalName="TaxCatchAllLabel" ma:readOnly="true" ma:showField="CatchAllDataLabel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92bdb0fa944447acf309642a11bf0d" ma:index="14" nillable="true" ma:taxonomy="true" ma:internalName="cc92bdb0fa944447acf309642a11bf0d" ma:taxonomyFieldName="NGOOnlineKeywords" ma:displayName="Keywords" ma:fieldId="{cc92bdb0-fa94-4447-acf3-09642a11bf0d}" ma:taxonomyMulti="true" ma:sspId="e492bf4d-7d24-4a02-9dd7-4d67ddc3dcfb" ma:termSetId="7c9b2214-6d63-47c8-ad9c-de84cf58bf6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8cb44-f7b4-4e4c-94ec-92fa8e254e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9f2da93fcc74e869d070fd34a0597c4 xmlns="c629780e-db83-45bc-a257-7c8c4fd6b9cb">
      <Terms xmlns="http://schemas.microsoft.com/office/infopath/2007/PartnerControls"/>
    </i9f2da93fcc74e869d070fd34a0597c4>
    <FavoriteUsers xmlns="c629780e-db83-45bc-a257-7c8c4fd6b9cb" xsi:nil="true"/>
    <cc92bdb0fa944447acf309642a11bf0d xmlns="c629780e-db83-45bc-a257-7c8c4fd6b9cb">
      <Terms xmlns="http://schemas.microsoft.com/office/infopath/2007/PartnerControls"/>
    </cc92bdb0fa944447acf309642a11bf0d>
    <KeyEntities xmlns="c629780e-db83-45bc-a257-7c8c4fd6b9cb" xsi:nil="true"/>
    <TaxCatchAll xmlns="c629780e-db83-45bc-a257-7c8c4fd6b9cb" xsi:nil="true"/>
  </documentManagement>
</p:properties>
</file>

<file path=customXml/itemProps1.xml><?xml version="1.0" encoding="utf-8"?>
<ds:datastoreItem xmlns:ds="http://schemas.openxmlformats.org/officeDocument/2006/customXml" ds:itemID="{9CCE1B35-7778-464C-843D-A78F3FCB0BFA}">
  <ds:schemaRefs>
    <ds:schemaRef ds:uri="13d8cb44-f7b4-4e4c-94ec-92fa8e254e0f"/>
    <ds:schemaRef ds:uri="c629780e-db83-45bc-a257-7c8c4fd6b9c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37E16D3-9314-4E2A-885F-81454D71F0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5DE0AB-C804-4002-A2B3-1DCB269255EE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629780e-db83-45bc-a257-7c8c4fd6b9cb"/>
    <ds:schemaRef ds:uri="http://purl.org/dc/dcmitype/"/>
    <ds:schemaRef ds:uri="13d8cb44-f7b4-4e4c-94ec-92fa8e254e0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898</Words>
  <Application>Microsoft Office PowerPoint</Application>
  <PresentationFormat>Widescreen</PresentationFormat>
  <Paragraphs>239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Bold</vt:lpstr>
      <vt:lpstr>Gill Sans MT</vt:lpstr>
      <vt:lpstr>Times</vt:lpstr>
      <vt:lpstr>Office Theme</vt:lpstr>
      <vt:lpstr>PowerPoint Presentation</vt:lpstr>
      <vt:lpstr>Outline</vt:lpstr>
      <vt:lpstr>DSD Models of Care for PLHIV in Uganda</vt:lpstr>
      <vt:lpstr>Family Planning methods available in Uganda</vt:lpstr>
      <vt:lpstr>Family Planning methods  in  DSD models</vt:lpstr>
      <vt:lpstr>General Unmet need for FP in Uganda</vt:lpstr>
      <vt:lpstr>FP uptake ;  East Central region(Oct 20 – Dec 2)</vt:lpstr>
      <vt:lpstr>EC region;  New HIV+ FP users increased by 262 (47%) from 562 in Oct-Dec 2018 to 824 in July- Sept 2019. Similarly revisits of HIV+ FP users increased from 711 in Oct-Dec 18 to 1,210 in July-Sept 2019.</vt:lpstr>
      <vt:lpstr>.</vt:lpstr>
      <vt:lpstr>Opportunities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Michael Cestare</dc:creator>
  <cp:lastModifiedBy>Dr.  Arthur</cp:lastModifiedBy>
  <cp:revision>79</cp:revision>
  <dcterms:created xsi:type="dcterms:W3CDTF">2018-10-17T16:28:55Z</dcterms:created>
  <dcterms:modified xsi:type="dcterms:W3CDTF">2022-04-28T15:09:24Z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0x01010033CF86A3E53F48B7ADBBC140A8AF8FA700C34909B95E261B4EAE15CA4127ACE4BF</vt:lpwstr>
  </property>
  <property fmtid="{D5CDD505-2E9C-101B-9397-08002B2CF9AE}" pid="3" name="NGOOnlineKeywords">
    <vt:lpwstr/>
  </property>
  <property fmtid="{D5CDD505-2E9C-101B-9397-08002B2CF9AE}" pid="4" name="NGOOnlineDocumentType">
    <vt:lpwstr/>
  </property>
</Properties>
</file>