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77" r:id="rId5"/>
    <p:sldId id="276" r:id="rId6"/>
    <p:sldId id="309" r:id="rId7"/>
    <p:sldId id="310" r:id="rId8"/>
    <p:sldId id="278" r:id="rId9"/>
    <p:sldId id="318" r:id="rId10"/>
    <p:sldId id="317" r:id="rId11"/>
    <p:sldId id="319" r:id="rId12"/>
    <p:sldId id="282" r:id="rId13"/>
    <p:sldId id="398" r:id="rId14"/>
    <p:sldId id="469" r:id="rId15"/>
    <p:sldId id="472" r:id="rId16"/>
    <p:sldId id="460" r:id="rId17"/>
    <p:sldId id="458" r:id="rId18"/>
    <p:sldId id="451" r:id="rId19"/>
    <p:sldId id="453" r:id="rId20"/>
    <p:sldId id="4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FE0FD3-650A-B142-E0C0-D634D332B548}" name="Andrea Howard" initials="AH" userId="Andrea Howard" providerId="None"/>
  <p188:author id="{0FD632F6-D4E6-A05F-153C-1D76DB2D9898}" name="Greet" initials="G" userId="Gree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4"/>
    <a:srgbClr val="022169"/>
    <a:srgbClr val="021A4E"/>
    <a:srgbClr val="093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2" autoAdjust="0"/>
    <p:restoredTop sz="94718" autoAdjust="0"/>
  </p:normalViewPr>
  <p:slideViewPr>
    <p:cSldViewPr snapToGrid="0">
      <p:cViewPr varScale="1">
        <p:scale>
          <a:sx n="79" d="100"/>
          <a:sy n="79" d="100"/>
        </p:scale>
        <p:origin x="893"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t Vandebriel" userId="7625b03b-78fd-4272-8caa-60b5d8ecb9f2" providerId="ADAL" clId="{1A91EEB9-B365-4782-8429-0BAF8EA70B2C}"/>
    <pc:docChg chg="modSld sldOrd">
      <pc:chgData name="Greet Vandebriel" userId="7625b03b-78fd-4272-8caa-60b5d8ecb9f2" providerId="ADAL" clId="{1A91EEB9-B365-4782-8429-0BAF8EA70B2C}" dt="2022-04-27T18:42:22.693" v="1"/>
      <pc:docMkLst>
        <pc:docMk/>
      </pc:docMkLst>
      <pc:sldChg chg="ord">
        <pc:chgData name="Greet Vandebriel" userId="7625b03b-78fd-4272-8caa-60b5d8ecb9f2" providerId="ADAL" clId="{1A91EEB9-B365-4782-8429-0BAF8EA70B2C}" dt="2022-04-27T18:42:22.693" v="1"/>
        <pc:sldMkLst>
          <pc:docMk/>
          <pc:sldMk cId="3514200457" sldId="3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Column1</c:v>
                </c:pt>
              </c:strCache>
            </c:strRef>
          </c:tx>
          <c:spPr>
            <a:solidFill>
              <a:schemeClr val="accent6"/>
            </a:solidFill>
            <a:ln>
              <a:noFill/>
            </a:ln>
            <a:effectLst/>
          </c:spPr>
          <c:invertIfNegative val="0"/>
          <c:cat>
            <c:strRef>
              <c:f>Sheet1!$A$2:$A$5</c:f>
              <c:strCache>
                <c:ptCount val="4"/>
                <c:pt idx="0">
                  <c:v>How satisfied are you with the tools provided to you while taking 3HP through Fast Track?</c:v>
                </c:pt>
                <c:pt idx="1">
                  <c:v>How satisfied are you with the quality of care you received while taking 3HP through Fast Track?</c:v>
                </c:pt>
                <c:pt idx="2">
                  <c:v>How satisfied are you with the support you received from your healthcare workers while taking 3HP through Fast Track?</c:v>
                </c:pt>
                <c:pt idx="3">
                  <c:v>Overall, how satisfied are you with receiving 3HP through Fast Track?</c:v>
                </c:pt>
              </c:strCache>
            </c:strRef>
          </c:cat>
          <c:val>
            <c:numRef>
              <c:f>Sheet1!$B$2:$B$5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C07F-4BF8-8794-70D17A8399DE}"/>
            </c:ext>
          </c:extLst>
        </c:ser>
        <c:ser>
          <c:idx val="1"/>
          <c:order val="1"/>
          <c:tx>
            <c:strRef>
              <c:f>Sheet1!$C$1</c:f>
              <c:strCache>
                <c:ptCount val="1"/>
                <c:pt idx="0">
                  <c:v>Very unsatisfied</c:v>
                </c:pt>
              </c:strCache>
            </c:strRef>
          </c:tx>
          <c:spPr>
            <a:solidFill>
              <a:schemeClr val="accent6"/>
            </a:solidFill>
            <a:ln>
              <a:noFill/>
            </a:ln>
            <a:effectLst/>
          </c:spPr>
          <c:invertIfNegative val="0"/>
          <c:cat>
            <c:strRef>
              <c:f>Sheet1!$A$2:$A$5</c:f>
              <c:strCache>
                <c:ptCount val="4"/>
                <c:pt idx="0">
                  <c:v>How satisfied are you with the tools provided to you while taking 3HP through Fast Track?</c:v>
                </c:pt>
                <c:pt idx="1">
                  <c:v>How satisfied are you with the quality of care you received while taking 3HP through Fast Track?</c:v>
                </c:pt>
                <c:pt idx="2">
                  <c:v>How satisfied are you with the support you received from your healthcare workers while taking 3HP through Fast Track?</c:v>
                </c:pt>
                <c:pt idx="3">
                  <c:v>Overall, how satisfied are you with receiving 3HP through Fast Track?</c:v>
                </c:pt>
              </c:strCache>
            </c:strRef>
          </c:cat>
          <c:val>
            <c:numRef>
              <c:f>Sheet1!$C$2:$C$5</c:f>
              <c:numCache>
                <c:formatCode>0%</c:formatCode>
                <c:ptCount val="4"/>
                <c:pt idx="0">
                  <c:v>0</c:v>
                </c:pt>
                <c:pt idx="1">
                  <c:v>0</c:v>
                </c:pt>
                <c:pt idx="2">
                  <c:v>0</c:v>
                </c:pt>
                <c:pt idx="3">
                  <c:v>0</c:v>
                </c:pt>
              </c:numCache>
            </c:numRef>
          </c:val>
          <c:extLst>
            <c:ext xmlns:c16="http://schemas.microsoft.com/office/drawing/2014/chart" uri="{C3380CC4-5D6E-409C-BE32-E72D297353CC}">
              <c16:uniqueId val="{00000001-C07F-4BF8-8794-70D17A8399DE}"/>
            </c:ext>
          </c:extLst>
        </c:ser>
        <c:ser>
          <c:idx val="2"/>
          <c:order val="2"/>
          <c:tx>
            <c:strRef>
              <c:f>Sheet1!$D$1</c:f>
              <c:strCache>
                <c:ptCount val="1"/>
                <c:pt idx="0">
                  <c:v>Unsatisfied</c:v>
                </c:pt>
              </c:strCache>
            </c:strRef>
          </c:tx>
          <c:spPr>
            <a:solidFill>
              <a:schemeClr val="accent3"/>
            </a:solidFill>
            <a:ln>
              <a:noFill/>
            </a:ln>
            <a:effectLst/>
          </c:spPr>
          <c:invertIfNegative val="0"/>
          <c:cat>
            <c:strRef>
              <c:f>Sheet1!$A$2:$A$5</c:f>
              <c:strCache>
                <c:ptCount val="4"/>
                <c:pt idx="0">
                  <c:v>How satisfied are you with the tools provided to you while taking 3HP through Fast Track?</c:v>
                </c:pt>
                <c:pt idx="1">
                  <c:v>How satisfied are you with the quality of care you received while taking 3HP through Fast Track?</c:v>
                </c:pt>
                <c:pt idx="2">
                  <c:v>How satisfied are you with the support you received from your healthcare workers while taking 3HP through Fast Track?</c:v>
                </c:pt>
                <c:pt idx="3">
                  <c:v>Overall, how satisfied are you with receiving 3HP through Fast Track?</c:v>
                </c:pt>
              </c:strCache>
            </c:strRef>
          </c:cat>
          <c:val>
            <c:numRef>
              <c:f>Sheet1!$D$2:$D$5</c:f>
              <c:numCache>
                <c:formatCode>General</c:formatCode>
                <c:ptCount val="4"/>
              </c:numCache>
            </c:numRef>
          </c:val>
          <c:extLst>
            <c:ext xmlns:c16="http://schemas.microsoft.com/office/drawing/2014/chart" uri="{C3380CC4-5D6E-409C-BE32-E72D297353CC}">
              <c16:uniqueId val="{00000002-C07F-4BF8-8794-70D17A8399DE}"/>
            </c:ext>
          </c:extLst>
        </c:ser>
        <c:ser>
          <c:idx val="3"/>
          <c:order val="3"/>
          <c:tx>
            <c:strRef>
              <c:f>Sheet1!$E$1</c:f>
              <c:strCache>
                <c:ptCount val="1"/>
                <c:pt idx="0">
                  <c:v>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How satisfied are you with the tools provided to you while taking 3HP through Fast Track?</c:v>
                </c:pt>
                <c:pt idx="1">
                  <c:v>How satisfied are you with the quality of care you received while taking 3HP through Fast Track?</c:v>
                </c:pt>
                <c:pt idx="2">
                  <c:v>How satisfied are you with the support you received from your healthcare workers while taking 3HP through Fast Track?</c:v>
                </c:pt>
                <c:pt idx="3">
                  <c:v>Overall, how satisfied are you with receiving 3HP through Fast Track?</c:v>
                </c:pt>
              </c:strCache>
            </c:strRef>
          </c:cat>
          <c:val>
            <c:numRef>
              <c:f>Sheet1!$E$2:$E$5</c:f>
              <c:numCache>
                <c:formatCode>0%</c:formatCode>
                <c:ptCount val="4"/>
                <c:pt idx="0">
                  <c:v>0.02</c:v>
                </c:pt>
                <c:pt idx="1">
                  <c:v>0.02</c:v>
                </c:pt>
                <c:pt idx="2">
                  <c:v>0</c:v>
                </c:pt>
                <c:pt idx="3">
                  <c:v>0.04</c:v>
                </c:pt>
              </c:numCache>
            </c:numRef>
          </c:val>
          <c:extLst>
            <c:ext xmlns:c16="http://schemas.microsoft.com/office/drawing/2014/chart" uri="{C3380CC4-5D6E-409C-BE32-E72D297353CC}">
              <c16:uniqueId val="{00000001-8139-48F9-8976-3C63F8A643F5}"/>
            </c:ext>
          </c:extLst>
        </c:ser>
        <c:ser>
          <c:idx val="4"/>
          <c:order val="4"/>
          <c:tx>
            <c:strRef>
              <c:f>Sheet1!$F$1</c:f>
              <c:strCache>
                <c:ptCount val="1"/>
                <c:pt idx="0">
                  <c:v>Very satisfied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How satisfied are you with the tools provided to you while taking 3HP through Fast Track?</c:v>
                </c:pt>
                <c:pt idx="1">
                  <c:v>How satisfied are you with the quality of care you received while taking 3HP through Fast Track?</c:v>
                </c:pt>
                <c:pt idx="2">
                  <c:v>How satisfied are you with the support you received from your healthcare workers while taking 3HP through Fast Track?</c:v>
                </c:pt>
                <c:pt idx="3">
                  <c:v>Overall, how satisfied are you with receiving 3HP through Fast Track?</c:v>
                </c:pt>
              </c:strCache>
            </c:strRef>
          </c:cat>
          <c:val>
            <c:numRef>
              <c:f>Sheet1!$F$2:$F$5</c:f>
              <c:numCache>
                <c:formatCode>0%</c:formatCode>
                <c:ptCount val="4"/>
                <c:pt idx="0">
                  <c:v>0.98</c:v>
                </c:pt>
                <c:pt idx="1">
                  <c:v>0.98</c:v>
                </c:pt>
                <c:pt idx="2">
                  <c:v>1</c:v>
                </c:pt>
                <c:pt idx="3">
                  <c:v>0.96</c:v>
                </c:pt>
              </c:numCache>
            </c:numRef>
          </c:val>
          <c:extLst>
            <c:ext xmlns:c16="http://schemas.microsoft.com/office/drawing/2014/chart" uri="{C3380CC4-5D6E-409C-BE32-E72D297353CC}">
              <c16:uniqueId val="{00000003-8139-48F9-8976-3C63F8A643F5}"/>
            </c:ext>
          </c:extLst>
        </c:ser>
        <c:dLbls>
          <c:showLegendKey val="0"/>
          <c:showVal val="0"/>
          <c:showCatName val="0"/>
          <c:showSerName val="0"/>
          <c:showPercent val="0"/>
          <c:showBubbleSize val="0"/>
        </c:dLbls>
        <c:gapWidth val="182"/>
        <c:overlap val="100"/>
        <c:axId val="218459784"/>
        <c:axId val="218457816"/>
      </c:barChart>
      <c:catAx>
        <c:axId val="218459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218457816"/>
        <c:crosses val="autoZero"/>
        <c:auto val="1"/>
        <c:lblAlgn val="ctr"/>
        <c:lblOffset val="100"/>
        <c:noMultiLvlLbl val="0"/>
      </c:catAx>
      <c:valAx>
        <c:axId val="2184578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218459784"/>
        <c:crosses val="autoZero"/>
        <c:crossBetween val="between"/>
        <c:majorUnit val="0.2"/>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disagree</c:v>
                </c:pt>
              </c:strCache>
            </c:strRef>
          </c:tx>
          <c:spPr>
            <a:solidFill>
              <a:schemeClr val="accent6"/>
            </a:solidFill>
            <a:ln>
              <a:noFill/>
            </a:ln>
            <a:effectLst/>
          </c:spPr>
          <c:invertIfNegative val="0"/>
          <c:cat>
            <c:strRef>
              <c:f>Sheet1!$A$2:$A$5</c:f>
              <c:strCache>
                <c:ptCount val="4"/>
                <c:pt idx="0">
                  <c:v>I would recommend that other patients receive 3HP through Fast Track.</c:v>
                </c:pt>
                <c:pt idx="1">
                  <c:v>If given the opportunity again, I would like to receive 3HP through Fast Track.</c:v>
                </c:pt>
                <c:pt idx="2">
                  <c:v>The tools I received (illustrated flipchart, 3HP Patient Management Tool, SMS messages) helped me successfully take 3HP.</c:v>
                </c:pt>
                <c:pt idx="3">
                  <c:v>I was well prepared/counseled to receive 3HP through Fast Track.</c:v>
                </c:pt>
              </c:strCache>
            </c:strRef>
          </c:cat>
          <c:val>
            <c:numRef>
              <c:f>Sheet1!$B$2:$B$5</c:f>
              <c:numCache>
                <c:formatCode>0%</c:formatCode>
                <c:ptCount val="4"/>
                <c:pt idx="0">
                  <c:v>0</c:v>
                </c:pt>
                <c:pt idx="1">
                  <c:v>0.02</c:v>
                </c:pt>
                <c:pt idx="2">
                  <c:v>0</c:v>
                </c:pt>
                <c:pt idx="3">
                  <c:v>0</c:v>
                </c:pt>
              </c:numCache>
            </c:numRef>
          </c:val>
          <c:extLst>
            <c:ext xmlns:c16="http://schemas.microsoft.com/office/drawing/2014/chart" uri="{C3380CC4-5D6E-409C-BE32-E72D297353CC}">
              <c16:uniqueId val="{00000000-C07F-4BF8-8794-70D17A8399DE}"/>
            </c:ext>
          </c:extLst>
        </c:ser>
        <c:ser>
          <c:idx val="1"/>
          <c:order val="1"/>
          <c:tx>
            <c:strRef>
              <c:f>Sheet1!$C$1</c:f>
              <c:strCache>
                <c:ptCount val="1"/>
                <c:pt idx="0">
                  <c:v>Disagree</c:v>
                </c:pt>
              </c:strCache>
            </c:strRef>
          </c:tx>
          <c:spPr>
            <a:solidFill>
              <a:schemeClr val="accent3"/>
            </a:solidFill>
            <a:ln>
              <a:noFill/>
            </a:ln>
            <a:effectLst/>
          </c:spPr>
          <c:invertIfNegative val="0"/>
          <c:cat>
            <c:strRef>
              <c:f>Sheet1!$A$2:$A$5</c:f>
              <c:strCache>
                <c:ptCount val="4"/>
                <c:pt idx="0">
                  <c:v>I would recommend that other patients receive 3HP through Fast Track.</c:v>
                </c:pt>
                <c:pt idx="1">
                  <c:v>If given the opportunity again, I would like to receive 3HP through Fast Track.</c:v>
                </c:pt>
                <c:pt idx="2">
                  <c:v>The tools I received (illustrated flipchart, 3HP Patient Management Tool, SMS messages) helped me successfully take 3HP.</c:v>
                </c:pt>
                <c:pt idx="3">
                  <c:v>I was well prepared/counseled to receive 3HP through Fast Track.</c:v>
                </c:pt>
              </c:strCache>
            </c:strRef>
          </c:cat>
          <c:val>
            <c:numRef>
              <c:f>Sheet1!$C$2:$C$5</c:f>
              <c:numCache>
                <c:formatCode>0%</c:formatCode>
                <c:ptCount val="4"/>
                <c:pt idx="0">
                  <c:v>0</c:v>
                </c:pt>
                <c:pt idx="1">
                  <c:v>0</c:v>
                </c:pt>
                <c:pt idx="2">
                  <c:v>0</c:v>
                </c:pt>
                <c:pt idx="3">
                  <c:v>0</c:v>
                </c:pt>
              </c:numCache>
            </c:numRef>
          </c:val>
          <c:extLst>
            <c:ext xmlns:c16="http://schemas.microsoft.com/office/drawing/2014/chart" uri="{C3380CC4-5D6E-409C-BE32-E72D297353CC}">
              <c16:uniqueId val="{00000001-C07F-4BF8-8794-70D17A8399DE}"/>
            </c:ext>
          </c:extLst>
        </c:ser>
        <c:ser>
          <c:idx val="2"/>
          <c:order val="2"/>
          <c:tx>
            <c:strRef>
              <c:f>Sheet1!$D$1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would recommend that other patients receive 3HP through Fast Track.</c:v>
                </c:pt>
                <c:pt idx="1">
                  <c:v>If given the opportunity again, I would like to receive 3HP through Fast Track.</c:v>
                </c:pt>
                <c:pt idx="2">
                  <c:v>The tools I received (illustrated flipchart, 3HP Patient Management Tool, SMS messages) helped me successfully take 3HP.</c:v>
                </c:pt>
                <c:pt idx="3">
                  <c:v>I was well prepared/counseled to receive 3HP through Fast Track.</c:v>
                </c:pt>
              </c:strCache>
            </c:strRef>
          </c:cat>
          <c:val>
            <c:numRef>
              <c:f>Sheet1!$D$2:$D$5</c:f>
              <c:numCache>
                <c:formatCode>0%</c:formatCode>
                <c:ptCount val="4"/>
                <c:pt idx="0">
                  <c:v>0.22</c:v>
                </c:pt>
                <c:pt idx="1">
                  <c:v>0.22</c:v>
                </c:pt>
                <c:pt idx="2">
                  <c:v>0.28000000000000003</c:v>
                </c:pt>
                <c:pt idx="3">
                  <c:v>0.28000000000000003</c:v>
                </c:pt>
              </c:numCache>
            </c:numRef>
          </c:val>
          <c:extLst>
            <c:ext xmlns:c16="http://schemas.microsoft.com/office/drawing/2014/chart" uri="{C3380CC4-5D6E-409C-BE32-E72D297353CC}">
              <c16:uniqueId val="{00000002-C07F-4BF8-8794-70D17A8399DE}"/>
            </c:ext>
          </c:extLst>
        </c:ser>
        <c:ser>
          <c:idx val="3"/>
          <c:order val="3"/>
          <c:tx>
            <c:strRef>
              <c:f>Sheet1!$E$1</c:f>
              <c:strCache>
                <c:ptCount val="1"/>
                <c:pt idx="0">
                  <c:v>Strongly 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would recommend that other patients receive 3HP through Fast Track.</c:v>
                </c:pt>
                <c:pt idx="1">
                  <c:v>If given the opportunity again, I would like to receive 3HP through Fast Track.</c:v>
                </c:pt>
                <c:pt idx="2">
                  <c:v>The tools I received (illustrated flipchart, 3HP Patient Management Tool, SMS messages) helped me successfully take 3HP.</c:v>
                </c:pt>
                <c:pt idx="3">
                  <c:v>I was well prepared/counseled to receive 3HP through Fast Track.</c:v>
                </c:pt>
              </c:strCache>
            </c:strRef>
          </c:cat>
          <c:val>
            <c:numRef>
              <c:f>Sheet1!$E$2:$E$5</c:f>
              <c:numCache>
                <c:formatCode>0%</c:formatCode>
                <c:ptCount val="4"/>
                <c:pt idx="0">
                  <c:v>0.78</c:v>
                </c:pt>
                <c:pt idx="1">
                  <c:v>0.76</c:v>
                </c:pt>
                <c:pt idx="2">
                  <c:v>0.72</c:v>
                </c:pt>
                <c:pt idx="3">
                  <c:v>0.72</c:v>
                </c:pt>
              </c:numCache>
            </c:numRef>
          </c:val>
          <c:extLst>
            <c:ext xmlns:c16="http://schemas.microsoft.com/office/drawing/2014/chart" uri="{C3380CC4-5D6E-409C-BE32-E72D297353CC}">
              <c16:uniqueId val="{00000001-A44B-4DA3-B6D7-97A30F6A2AB8}"/>
            </c:ext>
          </c:extLst>
        </c:ser>
        <c:dLbls>
          <c:showLegendKey val="0"/>
          <c:showVal val="0"/>
          <c:showCatName val="0"/>
          <c:showSerName val="0"/>
          <c:showPercent val="0"/>
          <c:showBubbleSize val="0"/>
        </c:dLbls>
        <c:gapWidth val="182"/>
        <c:overlap val="100"/>
        <c:axId val="218459784"/>
        <c:axId val="218457816"/>
      </c:barChart>
      <c:catAx>
        <c:axId val="218459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crossAx val="218457816"/>
        <c:crosses val="autoZero"/>
        <c:auto val="1"/>
        <c:lblAlgn val="ctr"/>
        <c:lblOffset val="100"/>
        <c:noMultiLvlLbl val="0"/>
      </c:catAx>
      <c:valAx>
        <c:axId val="2184578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21845978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452DB-4B70-4E40-B986-30EA72C137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3B4B22-B445-7F44-9E81-BA709EDDFB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0DECDC-F296-2946-A02D-3EC2EE8BA861}" type="datetimeFigureOut">
              <a:rPr lang="en-US" smtClean="0"/>
              <a:t>4/27/2022</a:t>
            </a:fld>
            <a:endParaRPr lang="en-US"/>
          </a:p>
        </p:txBody>
      </p:sp>
      <p:sp>
        <p:nvSpPr>
          <p:cNvPr id="4" name="Footer Placeholder 3">
            <a:extLst>
              <a:ext uri="{FF2B5EF4-FFF2-40B4-BE49-F238E27FC236}">
                <a16:creationId xmlns:a16="http://schemas.microsoft.com/office/drawing/2014/main" id="{8EB6C07E-11D5-AC48-BC7C-6CC590407B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0F3AD0-54FF-3C49-A912-C03257D255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6E4B1-40E2-324F-B377-0F481456FD3B}" type="slidenum">
              <a:rPr lang="en-US" smtClean="0"/>
              <a:t>‹#›</a:t>
            </a:fld>
            <a:endParaRPr lang="en-US"/>
          </a:p>
        </p:txBody>
      </p:sp>
    </p:spTree>
    <p:extLst>
      <p:ext uri="{BB962C8B-B14F-4D97-AF65-F5344CB8AC3E}">
        <p14:creationId xmlns:p14="http://schemas.microsoft.com/office/powerpoint/2010/main" val="4234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42270-742F-46B3-9424-6FF16A2D8C65}"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C39C9-D49B-434F-B337-CC75C2E271E1}" type="slidenum">
              <a:rPr lang="en-US" smtClean="0"/>
              <a:t>‹#›</a:t>
            </a:fld>
            <a:endParaRPr lang="en-US"/>
          </a:p>
        </p:txBody>
      </p:sp>
    </p:spTree>
    <p:extLst>
      <p:ext uri="{BB962C8B-B14F-4D97-AF65-F5344CB8AC3E}">
        <p14:creationId xmlns:p14="http://schemas.microsoft.com/office/powerpoint/2010/main" val="104294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0CCBD2-C372-4357-AC63-01B665B97E7B}" type="slidenum">
              <a:rPr lang="en-US" smtClean="0"/>
              <a:t>14</a:t>
            </a:fld>
            <a:endParaRPr lang="en-US"/>
          </a:p>
        </p:txBody>
      </p:sp>
    </p:spTree>
    <p:extLst>
      <p:ext uri="{BB962C8B-B14F-4D97-AF65-F5344CB8AC3E}">
        <p14:creationId xmlns:p14="http://schemas.microsoft.com/office/powerpoint/2010/main" val="222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0CCBD2-C372-4357-AC63-01B665B97E7B}" type="slidenum">
              <a:rPr lang="en-US" smtClean="0"/>
              <a:t>16</a:t>
            </a:fld>
            <a:endParaRPr lang="en-US"/>
          </a:p>
        </p:txBody>
      </p:sp>
    </p:spTree>
    <p:extLst>
      <p:ext uri="{BB962C8B-B14F-4D97-AF65-F5344CB8AC3E}">
        <p14:creationId xmlns:p14="http://schemas.microsoft.com/office/powerpoint/2010/main" val="24839517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1F64"/>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748C621-1DDD-0043-97F0-736116D3E024}"/>
              </a:ext>
            </a:extLst>
          </p:cNvPr>
          <p:cNvSpPr/>
          <p:nvPr userDrawn="1"/>
        </p:nvSpPr>
        <p:spPr>
          <a:xfrm>
            <a:off x="0" y="5652655"/>
            <a:ext cx="12192000" cy="120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8DEE0D3-EA9E-214A-AF0C-80F51BAE4683}"/>
              </a:ext>
            </a:extLst>
          </p:cNvPr>
          <p:cNvSpPr/>
          <p:nvPr userDrawn="1"/>
        </p:nvSpPr>
        <p:spPr>
          <a:xfrm>
            <a:off x="0" y="284703"/>
            <a:ext cx="12192000" cy="547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BE8EA3C-0650-2840-ADED-4545C48A2FE3}"/>
              </a:ext>
            </a:extLst>
          </p:cNvPr>
          <p:cNvGrpSpPr/>
          <p:nvPr userDrawn="1"/>
        </p:nvGrpSpPr>
        <p:grpSpPr>
          <a:xfrm>
            <a:off x="15003" y="327760"/>
            <a:ext cx="12227326" cy="460134"/>
            <a:chOff x="-840" y="120494"/>
            <a:chExt cx="13789406" cy="420972"/>
          </a:xfrm>
        </p:grpSpPr>
        <p:grpSp>
          <p:nvGrpSpPr>
            <p:cNvPr id="9" name="Group 8">
              <a:extLst>
                <a:ext uri="{FF2B5EF4-FFF2-40B4-BE49-F238E27FC236}">
                  <a16:creationId xmlns:a16="http://schemas.microsoft.com/office/drawing/2014/main" id="{D3B6FD62-BFD2-2A4F-A475-F1FFC7D92BA3}"/>
                </a:ext>
              </a:extLst>
            </p:cNvPr>
            <p:cNvGrpSpPr/>
            <p:nvPr userDrawn="1"/>
          </p:nvGrpSpPr>
          <p:grpSpPr>
            <a:xfrm>
              <a:off x="-840" y="120494"/>
              <a:ext cx="13789406" cy="420972"/>
              <a:chOff x="288063" y="7239870"/>
              <a:chExt cx="19187557" cy="585773"/>
            </a:xfrm>
          </p:grpSpPr>
          <p:pic>
            <p:nvPicPr>
              <p:cNvPr id="11" name="Picture 10" descr="A picture containing flower, drawing&#10;&#10;Description automatically generated">
                <a:extLst>
                  <a:ext uri="{FF2B5EF4-FFF2-40B4-BE49-F238E27FC236}">
                    <a16:creationId xmlns:a16="http://schemas.microsoft.com/office/drawing/2014/main" id="{E1C48B8B-B4C9-5944-B3FB-641DBE9697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1251" y="7256626"/>
                <a:ext cx="849765" cy="56695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666A02C-6D3F-CD40-BC8E-3DDC9F5C98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279047" y="7256285"/>
                <a:ext cx="846681" cy="56423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24147F5-8606-AC4E-8AB3-E153C1F1C68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5745288" y="7248995"/>
                <a:ext cx="864141" cy="56879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8DE7031-D550-7443-AB42-06CEAFE34C48}"/>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r="-13701"/>
              <a:stretch/>
            </p:blipFill>
            <p:spPr>
              <a:xfrm>
                <a:off x="18516272" y="7255925"/>
                <a:ext cx="959348" cy="56495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75B8A557-F985-BD44-BCAC-0A6204E6E5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7248" t="3299" r="8685" b="2976"/>
              <a:stretch/>
            </p:blipFill>
            <p:spPr>
              <a:xfrm>
                <a:off x="4824852" y="7248994"/>
                <a:ext cx="896260" cy="568790"/>
              </a:xfrm>
              <a:prstGeom prst="rect">
                <a:avLst/>
              </a:prstGeom>
            </p:spPr>
          </p:pic>
          <p:pic>
            <p:nvPicPr>
              <p:cNvPr id="17" name="Picture 16" descr="A drawing of a face&#10;&#10;Description automatically generated">
                <a:extLst>
                  <a:ext uri="{FF2B5EF4-FFF2-40B4-BE49-F238E27FC236}">
                    <a16:creationId xmlns:a16="http://schemas.microsoft.com/office/drawing/2014/main" id="{BD0D048C-7341-6C49-BFF9-D999211D58A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88063" y="7239870"/>
                <a:ext cx="926482" cy="555890"/>
              </a:xfrm>
              <a:prstGeom prst="rect">
                <a:avLst/>
              </a:prstGeom>
            </p:spPr>
          </p:pic>
          <p:pic>
            <p:nvPicPr>
              <p:cNvPr id="18" name="Picture 17" descr="A picture containing baseball, drawing&#10;&#10;Description automatically generated">
                <a:extLst>
                  <a:ext uri="{FF2B5EF4-FFF2-40B4-BE49-F238E27FC236}">
                    <a16:creationId xmlns:a16="http://schemas.microsoft.com/office/drawing/2014/main" id="{FEACFFE0-C589-504E-988E-E7FEC1BD66A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2282" y="7247981"/>
                <a:ext cx="857055" cy="5698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4DF56089-937C-594D-A23E-613D36AC8FD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446870" y="7245555"/>
                <a:ext cx="886533" cy="58008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333669A3-E04F-0B43-ABBE-9762901BDB0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634160" y="7248994"/>
                <a:ext cx="862698" cy="568983"/>
              </a:xfrm>
              <a:prstGeom prst="rect">
                <a:avLst/>
              </a:prstGeom>
            </p:spPr>
          </p:pic>
          <p:pic>
            <p:nvPicPr>
              <p:cNvPr id="21" name="Picture 20" descr="A close up of a flag&#10;&#10;Description automatically generated">
                <a:extLst>
                  <a:ext uri="{FF2B5EF4-FFF2-40B4-BE49-F238E27FC236}">
                    <a16:creationId xmlns:a16="http://schemas.microsoft.com/office/drawing/2014/main" id="{46DB3636-96EB-6C49-AF97-CCAF24FF04CB}"/>
                  </a:ext>
                </a:extLst>
              </p:cNvPr>
              <p:cNvPicPr>
                <a:picLocks noChangeAspect="1"/>
              </p:cNvPicPr>
              <p:nvPr userDrawn="1"/>
            </p:nvPicPr>
            <p:blipFill rotWithShape="1">
              <a:blip r:embed="rId11" cstate="hqprint">
                <a:extLst>
                  <a:ext uri="{28A0092B-C50C-407E-A947-70E740481C1C}">
                    <a14:useLocalDpi xmlns:a14="http://schemas.microsoft.com/office/drawing/2010/main" val="0"/>
                  </a:ext>
                </a:extLst>
              </a:blip>
              <a:srcRect r="18562"/>
              <a:stretch/>
            </p:blipFill>
            <p:spPr>
              <a:xfrm>
                <a:off x="7517715" y="7248994"/>
                <a:ext cx="899295" cy="568983"/>
              </a:xfrm>
              <a:prstGeom prst="rect">
                <a:avLst/>
              </a:prstGeom>
            </p:spPr>
          </p:pic>
          <p:pic>
            <p:nvPicPr>
              <p:cNvPr id="22" name="Picture 21" descr="A close up of a flag&#10;&#10;Description automatically generated">
                <a:extLst>
                  <a:ext uri="{FF2B5EF4-FFF2-40B4-BE49-F238E27FC236}">
                    <a16:creationId xmlns:a16="http://schemas.microsoft.com/office/drawing/2014/main" id="{2F4DA676-B8C9-044C-A236-F143E44BFD4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20205" y="7244746"/>
                <a:ext cx="880480" cy="56620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B1FD17A-9F60-6640-B8CD-0A4852EE22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25511" y="7258466"/>
                <a:ext cx="836126" cy="55589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62B03EEB-E404-C14C-872B-C0A54E4D4E4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26959" y="7245730"/>
                <a:ext cx="869860" cy="572054"/>
              </a:xfrm>
              <a:prstGeom prst="rect">
                <a:avLst/>
              </a:prstGeom>
            </p:spPr>
          </p:pic>
          <p:pic>
            <p:nvPicPr>
              <p:cNvPr id="25" name="Picture 24" descr="A picture containing drawing, table&#10;&#10;Description automatically generated">
                <a:extLst>
                  <a:ext uri="{FF2B5EF4-FFF2-40B4-BE49-F238E27FC236}">
                    <a16:creationId xmlns:a16="http://schemas.microsoft.com/office/drawing/2014/main" id="{1E9C64F9-099E-FE40-9954-DD82A65787E8}"/>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b="2202"/>
              <a:stretch/>
            </p:blipFill>
            <p:spPr>
              <a:xfrm>
                <a:off x="2130792" y="7245730"/>
                <a:ext cx="864768" cy="564236"/>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CA844197-7719-9244-8D7D-E8652F9844B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153761" y="7256293"/>
                <a:ext cx="847295" cy="558066"/>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AAEB1BF3-9CE3-EC4E-AE5B-CE129C689C4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877320" y="7255771"/>
                <a:ext cx="845120" cy="5618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E637C5-331F-924C-81CC-B4BEB13178D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20385" y="7256774"/>
                <a:ext cx="852307" cy="566641"/>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C6700858-BB4D-3444-BAB0-2CDF9132C22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6750754" y="7256774"/>
                <a:ext cx="852305" cy="566641"/>
              </a:xfrm>
              <a:prstGeom prst="rect">
                <a:avLst/>
              </a:prstGeom>
            </p:spPr>
          </p:pic>
        </p:grpSp>
        <p:pic>
          <p:nvPicPr>
            <p:cNvPr id="5" name="Picture 4" descr="Icon&#10;&#10;Description automatically generated">
              <a:extLst>
                <a:ext uri="{FF2B5EF4-FFF2-40B4-BE49-F238E27FC236}">
                  <a16:creationId xmlns:a16="http://schemas.microsoft.com/office/drawing/2014/main" id="{089B4288-313C-3145-91CD-186AE114F32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85320" y="124418"/>
              <a:ext cx="614272" cy="408769"/>
            </a:xfrm>
            <a:prstGeom prst="rect">
              <a:avLst/>
            </a:prstGeom>
          </p:spPr>
        </p:pic>
      </p:grpSp>
      <p:pic>
        <p:nvPicPr>
          <p:cNvPr id="37" name="Picture 36" descr="Logo&#10;&#10;Description automatically generated">
            <a:extLst>
              <a:ext uri="{FF2B5EF4-FFF2-40B4-BE49-F238E27FC236}">
                <a16:creationId xmlns:a16="http://schemas.microsoft.com/office/drawing/2014/main" id="{C85C937D-CA08-4D4B-B2F7-E70B9C03015C}"/>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6723" r="7970"/>
          <a:stretch/>
        </p:blipFill>
        <p:spPr>
          <a:xfrm>
            <a:off x="5794756" y="334925"/>
            <a:ext cx="583974" cy="454542"/>
          </a:xfrm>
          <a:prstGeom prst="rect">
            <a:avLst/>
          </a:prstGeom>
        </p:spPr>
      </p:pic>
      <p:pic>
        <p:nvPicPr>
          <p:cNvPr id="39" name="Picture 38" descr="Shape, rectangle&#10;&#10;Description automatically generated">
            <a:extLst>
              <a:ext uri="{FF2B5EF4-FFF2-40B4-BE49-F238E27FC236}">
                <a16:creationId xmlns:a16="http://schemas.microsoft.com/office/drawing/2014/main" id="{4F9A7963-2178-3845-81B1-8A052BAA906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958338" y="340658"/>
            <a:ext cx="757389" cy="443213"/>
          </a:xfrm>
          <a:prstGeom prst="rect">
            <a:avLst/>
          </a:prstGeom>
        </p:spPr>
      </p:pic>
      <p:sp>
        <p:nvSpPr>
          <p:cNvPr id="8" name="TextBox 7">
            <a:extLst>
              <a:ext uri="{FF2B5EF4-FFF2-40B4-BE49-F238E27FC236}">
                <a16:creationId xmlns:a16="http://schemas.microsoft.com/office/drawing/2014/main" id="{5F4F3018-F5E9-AD4D-A488-791F79F79E77}"/>
              </a:ext>
            </a:extLst>
          </p:cNvPr>
          <p:cNvSpPr txBox="1"/>
          <p:nvPr userDrawn="1"/>
        </p:nvSpPr>
        <p:spPr>
          <a:xfrm>
            <a:off x="2641938" y="1545920"/>
            <a:ext cx="6908123" cy="1384995"/>
          </a:xfrm>
          <a:prstGeom prst="rect">
            <a:avLst/>
          </a:prstGeom>
          <a:noFill/>
        </p:spPr>
        <p:txBody>
          <a:bodyPr wrap="square" rtlCol="0">
            <a:spAutoFit/>
          </a:bodyPr>
          <a:lstStyle/>
          <a:p>
            <a:pPr marL="0" indent="0" algn="ctr">
              <a:buNone/>
            </a:pPr>
            <a:r>
              <a:rPr lang="en-US" sz="2400" dirty="0">
                <a:solidFill>
                  <a:schemeClr val="bg1"/>
                </a:solidFill>
                <a:latin typeface="+mj-lt"/>
                <a:cs typeface="Arial" panose="020B0604020202020204" pitchFamily="34" charset="0"/>
              </a:rPr>
              <a:t>A CQUIN Learning Network Workshop</a:t>
            </a:r>
          </a:p>
          <a:p>
            <a:pPr marL="0" indent="0" algn="ctr">
              <a:buNone/>
            </a:pPr>
            <a:endParaRPr lang="en-US" sz="2000" dirty="0">
              <a:solidFill>
                <a:schemeClr val="bg1"/>
              </a:solidFill>
              <a:latin typeface="+mj-lt"/>
              <a:cs typeface="Arial" panose="020B0604020202020204" pitchFamily="34" charset="0"/>
            </a:endParaRPr>
          </a:p>
          <a:p>
            <a:pPr marL="0" indent="0" algn="ctr">
              <a:buNone/>
            </a:pPr>
            <a:r>
              <a:rPr lang="en-US" sz="2000" dirty="0">
                <a:solidFill>
                  <a:schemeClr val="bg1"/>
                </a:solidFill>
                <a:latin typeface="+mj-lt"/>
                <a:cs typeface="Arial" panose="020B0604020202020204" pitchFamily="34" charset="0"/>
              </a:rPr>
              <a:t>April 26 - 29, 2022 </a:t>
            </a:r>
          </a:p>
          <a:p>
            <a:pPr marL="0" indent="0" algn="ctr">
              <a:buNone/>
            </a:pPr>
            <a:r>
              <a:rPr lang="en-US" sz="2000" dirty="0">
                <a:solidFill>
                  <a:schemeClr val="bg1"/>
                </a:solidFill>
                <a:latin typeface="+mj-lt"/>
                <a:cs typeface="Arial" panose="020B0604020202020204" pitchFamily="34" charset="0"/>
              </a:rPr>
              <a:t>Johannesburg, South Africa</a:t>
            </a:r>
          </a:p>
        </p:txBody>
      </p:sp>
      <p:sp>
        <p:nvSpPr>
          <p:cNvPr id="35" name="Title 1">
            <a:extLst>
              <a:ext uri="{FF2B5EF4-FFF2-40B4-BE49-F238E27FC236}">
                <a16:creationId xmlns:a16="http://schemas.microsoft.com/office/drawing/2014/main" id="{3908B96A-9079-9044-9B0B-2BFDAD963DB5}"/>
              </a:ext>
            </a:extLst>
          </p:cNvPr>
          <p:cNvSpPr txBox="1">
            <a:spLocks/>
          </p:cNvSpPr>
          <p:nvPr userDrawn="1"/>
        </p:nvSpPr>
        <p:spPr>
          <a:xfrm>
            <a:off x="239320" y="1329597"/>
            <a:ext cx="11521440" cy="7189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en-US" sz="12800" dirty="0">
                <a:solidFill>
                  <a:schemeClr val="bg1"/>
                </a:solidFill>
              </a:rPr>
              <a:t>Delivering High-</a:t>
            </a:r>
            <a:r>
              <a:rPr lang="en-US" sz="12800" kern="1200" dirty="0">
                <a:solidFill>
                  <a:schemeClr val="bg1"/>
                </a:solidFill>
                <a:latin typeface="+mj-lt"/>
                <a:ea typeface="+mj-ea"/>
                <a:cs typeface="+mj-cs"/>
              </a:rPr>
              <a:t>Quality DSD Services at Scale </a:t>
            </a:r>
          </a:p>
          <a:p>
            <a:pPr algn="ctr">
              <a:lnSpc>
                <a:spcPct val="120000"/>
              </a:lnSpc>
            </a:pPr>
            <a:r>
              <a:rPr lang="en-US" sz="12000" dirty="0">
                <a:solidFill>
                  <a:schemeClr val="bg1"/>
                </a:solidFill>
              </a:rPr>
              <a:t> </a:t>
            </a:r>
          </a:p>
          <a:p>
            <a:pPr algn="ctr"/>
            <a:r>
              <a:rPr lang="en-US" dirty="0">
                <a:solidFill>
                  <a:schemeClr val="bg1"/>
                </a:solidFill>
              </a:rPr>
              <a:t> </a:t>
            </a:r>
          </a:p>
        </p:txBody>
      </p:sp>
      <p:pic>
        <p:nvPicPr>
          <p:cNvPr id="34" name="Picture 33">
            <a:extLst>
              <a:ext uri="{FF2B5EF4-FFF2-40B4-BE49-F238E27FC236}">
                <a16:creationId xmlns:a16="http://schemas.microsoft.com/office/drawing/2014/main" id="{EF185BAF-5C9D-B446-8532-D2383B334F6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703800" y="6217832"/>
            <a:ext cx="2757341" cy="299246"/>
          </a:xfrm>
          <a:prstGeom prst="rect">
            <a:avLst/>
          </a:prstGeom>
        </p:spPr>
      </p:pic>
      <p:pic>
        <p:nvPicPr>
          <p:cNvPr id="38" name="Picture 37" descr="Logo&#10;&#10;Description automatically generated">
            <a:extLst>
              <a:ext uri="{FF2B5EF4-FFF2-40B4-BE49-F238E27FC236}">
                <a16:creationId xmlns:a16="http://schemas.microsoft.com/office/drawing/2014/main" id="{DE0A01AF-3CD7-ED4E-AEFD-EBBE315E01FD}"/>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767973" y="5842551"/>
            <a:ext cx="1341558" cy="779452"/>
          </a:xfrm>
          <a:prstGeom prst="rect">
            <a:avLst/>
          </a:prstGeom>
        </p:spPr>
      </p:pic>
    </p:spTree>
    <p:extLst>
      <p:ext uri="{BB962C8B-B14F-4D97-AF65-F5344CB8AC3E}">
        <p14:creationId xmlns:p14="http://schemas.microsoft.com/office/powerpoint/2010/main" val="675706620"/>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1080" userDrawn="1">
          <p15:clr>
            <a:srgbClr val="FBAE40"/>
          </p15:clr>
        </p15:guide>
        <p15:guide id="3" orient="horz" pos="4128" userDrawn="1">
          <p15:clr>
            <a:srgbClr val="FBAE40"/>
          </p15:clr>
        </p15:guide>
        <p15:guide id="4" pos="3696" userDrawn="1">
          <p15:clr>
            <a:srgbClr val="FBAE40"/>
          </p15:clr>
        </p15:guide>
        <p15:guide id="5" orient="horz" pos="4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1073-326E-4A7A-AE00-77FE0F759301}"/>
              </a:ext>
            </a:extLst>
          </p:cNvPr>
          <p:cNvSpPr>
            <a:spLocks noGrp="1"/>
          </p:cNvSpPr>
          <p:nvPr>
            <p:ph idx="1"/>
          </p:nvPr>
        </p:nvSpPr>
        <p:spPr/>
        <p:txBody>
          <a:bodyPr/>
          <a:lstStyle>
            <a:lvl1pPr>
              <a:lnSpc>
                <a:spcPct val="100000"/>
              </a:lnSpc>
              <a:defRPr sz="3200">
                <a:solidFill>
                  <a:srgbClr val="093552"/>
                </a:solidFill>
                <a:latin typeface="Arial" panose="020B0604020202020204" pitchFamily="34" charset="0"/>
                <a:cs typeface="Arial" panose="020B0604020202020204" pitchFamily="34" charset="0"/>
              </a:defRPr>
            </a:lvl1pPr>
            <a:lvl2pPr>
              <a:lnSpc>
                <a:spcPct val="100000"/>
              </a:lnSpc>
              <a:defRPr>
                <a:solidFill>
                  <a:srgbClr val="093552"/>
                </a:solidFill>
                <a:latin typeface="Arial" panose="020B0604020202020204" pitchFamily="34" charset="0"/>
                <a:cs typeface="Arial" panose="020B0604020202020204" pitchFamily="34" charset="0"/>
              </a:defRPr>
            </a:lvl2pPr>
            <a:lvl3pPr>
              <a:lnSpc>
                <a:spcPct val="100000"/>
              </a:lnSpc>
              <a:defRPr sz="2200">
                <a:solidFill>
                  <a:srgbClr val="093552"/>
                </a:solidFill>
                <a:latin typeface="Arial" panose="020B0604020202020204" pitchFamily="34" charset="0"/>
                <a:cs typeface="Arial" panose="020B0604020202020204" pitchFamily="34" charset="0"/>
              </a:defRPr>
            </a:lvl3pPr>
            <a:lvl4pPr>
              <a:lnSpc>
                <a:spcPct val="100000"/>
              </a:lnSpc>
              <a:defRPr sz="2000">
                <a:solidFill>
                  <a:srgbClr val="093552"/>
                </a:solidFill>
                <a:latin typeface="Arial" panose="020B0604020202020204" pitchFamily="34" charset="0"/>
                <a:cs typeface="Arial" panose="020B0604020202020204" pitchFamily="34" charset="0"/>
              </a:defRPr>
            </a:lvl4pPr>
            <a:lvl5pPr>
              <a:lnSpc>
                <a:spcPct val="100000"/>
              </a:lnSpc>
              <a:defRPr sz="2000">
                <a:solidFill>
                  <a:srgbClr val="09355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CDF1411-3F0D-4B45-80E9-A41CF6BC22A8}"/>
              </a:ext>
            </a:extLst>
          </p:cNvPr>
          <p:cNvSpPr>
            <a:spLocks noGrp="1"/>
          </p:cNvSpPr>
          <p:nvPr>
            <p:ph type="sldNum" sz="quarter" idx="12"/>
          </p:nvPr>
        </p:nvSpPr>
        <p:spPr/>
        <p:txBody>
          <a:bodyPr/>
          <a:lstStyle/>
          <a:p>
            <a:fld id="{7C3ABBCA-EEB9-4909-AB36-4546095AE386}" type="slidenum">
              <a:rPr lang="en-US" smtClean="0"/>
              <a:t>‹#›</a:t>
            </a:fld>
            <a:endParaRPr lang="en-US"/>
          </a:p>
        </p:txBody>
      </p:sp>
      <p:sp>
        <p:nvSpPr>
          <p:cNvPr id="7" name="Rectangle 6">
            <a:extLst>
              <a:ext uri="{FF2B5EF4-FFF2-40B4-BE49-F238E27FC236}">
                <a16:creationId xmlns:a16="http://schemas.microsoft.com/office/drawing/2014/main" id="{3643BB88-C7DC-43AC-A967-43ECD4E52C41}"/>
              </a:ext>
            </a:extLst>
          </p:cNvPr>
          <p:cNvSpPr/>
          <p:nvPr userDrawn="1"/>
        </p:nvSpPr>
        <p:spPr>
          <a:xfrm>
            <a:off x="0" y="-1"/>
            <a:ext cx="12188825" cy="1371601"/>
          </a:xfrm>
          <a:prstGeom prst="rect">
            <a:avLst/>
          </a:prstGeom>
          <a:solidFill>
            <a:srgbClr val="001F64"/>
          </a:solidFill>
          <a:ln>
            <a:solidFill>
              <a:srgbClr val="02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latin typeface="Trade Gothic LT Std Bold" panose="020B0804050502020204" pitchFamily="34" charset="0"/>
            </a:endParaRPr>
          </a:p>
        </p:txBody>
      </p:sp>
      <p:sp>
        <p:nvSpPr>
          <p:cNvPr id="8" name="Title 4">
            <a:extLst>
              <a:ext uri="{FF2B5EF4-FFF2-40B4-BE49-F238E27FC236}">
                <a16:creationId xmlns:a16="http://schemas.microsoft.com/office/drawing/2014/main" id="{A4EE39A1-CBBF-4751-A70C-055B31782E8A}"/>
              </a:ext>
            </a:extLst>
          </p:cNvPr>
          <p:cNvSpPr>
            <a:spLocks noGrp="1"/>
          </p:cNvSpPr>
          <p:nvPr>
            <p:ph type="title" hasCustomPrompt="1"/>
          </p:nvPr>
        </p:nvSpPr>
        <p:spPr>
          <a:xfrm>
            <a:off x="827314" y="318295"/>
            <a:ext cx="10512425" cy="761999"/>
          </a:xfrm>
          <a:prstGeom prst="rect">
            <a:avLst/>
          </a:prstGeom>
        </p:spPr>
        <p:txBody>
          <a:bodyPr/>
          <a:lstStyle>
            <a:lvl1pPr algn="ctr">
              <a:defRPr sz="4000" b="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lide Number Placeholder 3">
            <a:extLst>
              <a:ext uri="{FF2B5EF4-FFF2-40B4-BE49-F238E27FC236}">
                <a16:creationId xmlns:a16="http://schemas.microsoft.com/office/drawing/2014/main" id="{4C9C1B61-370C-412A-A5C4-BA5FCE234696}"/>
              </a:ext>
            </a:extLst>
          </p:cNvPr>
          <p:cNvSpPr txBox="1">
            <a:spLocks/>
          </p:cNvSpPr>
          <p:nvPr userDrawn="1"/>
        </p:nvSpPr>
        <p:spPr>
          <a:xfrm>
            <a:off x="827314" y="6357142"/>
            <a:ext cx="47599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Delivering High-Quality DSD Services at Scale, April 26-29, 2022</a:t>
            </a:r>
          </a:p>
        </p:txBody>
      </p:sp>
    </p:spTree>
    <p:extLst>
      <p:ext uri="{BB962C8B-B14F-4D97-AF65-F5344CB8AC3E}">
        <p14:creationId xmlns:p14="http://schemas.microsoft.com/office/powerpoint/2010/main" val="189737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97BE-9940-2B48-8E02-49284EF72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169E53-0D23-F549-870E-E91DB6AB3C3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159305A-0460-7540-B0DC-4CB55054C25C}"/>
              </a:ext>
            </a:extLst>
          </p:cNvPr>
          <p:cNvSpPr>
            <a:spLocks noGrp="1"/>
          </p:cNvSpPr>
          <p:nvPr>
            <p:ph type="ftr" sz="quarter" idx="11"/>
          </p:nvPr>
        </p:nvSpPr>
        <p:spPr/>
        <p:txBody>
          <a:bodyPr/>
          <a:lstStyle/>
          <a:p>
            <a:pPr algn="l"/>
            <a:r>
              <a:rPr lang="en-US" sz="1200" dirty="0"/>
              <a:t>Delivering High-Quality DSD Services at Scale, April 26-29, 2022</a:t>
            </a:r>
          </a:p>
        </p:txBody>
      </p:sp>
      <p:sp>
        <p:nvSpPr>
          <p:cNvPr id="5" name="Slide Number Placeholder 4">
            <a:extLst>
              <a:ext uri="{FF2B5EF4-FFF2-40B4-BE49-F238E27FC236}">
                <a16:creationId xmlns:a16="http://schemas.microsoft.com/office/drawing/2014/main" id="{53DAE3A5-E0EC-FB44-BCA0-89B2AA0F4032}"/>
              </a:ext>
            </a:extLst>
          </p:cNvPr>
          <p:cNvSpPr>
            <a:spLocks noGrp="1"/>
          </p:cNvSpPr>
          <p:nvPr>
            <p:ph type="sldNum" sz="quarter" idx="12"/>
          </p:nvPr>
        </p:nvSpPr>
        <p:spPr/>
        <p:txBody>
          <a:bodyPr/>
          <a:lstStyle/>
          <a:p>
            <a:fld id="{7C3ABBCA-EEB9-4909-AB36-4546095AE386}" type="slidenum">
              <a:rPr lang="en-US" smtClean="0"/>
              <a:t>‹#›</a:t>
            </a:fld>
            <a:endParaRPr lang="en-US"/>
          </a:p>
        </p:txBody>
      </p:sp>
    </p:spTree>
    <p:extLst>
      <p:ext uri="{BB962C8B-B14F-4D97-AF65-F5344CB8AC3E}">
        <p14:creationId xmlns:p14="http://schemas.microsoft.com/office/powerpoint/2010/main" val="261385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ontent 3_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1884" cy="6858000"/>
          </a:xfrm>
          <a:prstGeom prst="rect">
            <a:avLst/>
          </a:prstGeom>
        </p:spPr>
      </p:pic>
      <p:pic>
        <p:nvPicPr>
          <p:cNvPr id="8" name="Picture 7"/>
          <p:cNvPicPr>
            <a:picLocks noChangeAspect="1"/>
          </p:cNvPicPr>
          <p:nvPr userDrawn="1"/>
        </p:nvPicPr>
        <p:blipFill>
          <a:blip r:embed="rId3"/>
          <a:stretch>
            <a:fillRect/>
          </a:stretch>
        </p:blipFill>
        <p:spPr>
          <a:xfrm>
            <a:off x="10488147" y="6186227"/>
            <a:ext cx="1254117" cy="449846"/>
          </a:xfrm>
          <a:prstGeom prst="rect">
            <a:avLst/>
          </a:prstGeom>
        </p:spPr>
      </p:pic>
      <p:sp>
        <p:nvSpPr>
          <p:cNvPr id="14" name="Title 1"/>
          <p:cNvSpPr>
            <a:spLocks noGrp="1"/>
          </p:cNvSpPr>
          <p:nvPr>
            <p:ph type="title"/>
          </p:nvPr>
        </p:nvSpPr>
        <p:spPr>
          <a:xfrm>
            <a:off x="1414023" y="721856"/>
            <a:ext cx="9954973" cy="570920"/>
          </a:xfrm>
        </p:spPr>
        <p:txBody>
          <a:bodyPr anchor="t"/>
          <a:lstStyle>
            <a:lvl1pPr algn="l">
              <a:defRPr sz="2000" b="1">
                <a:solidFill>
                  <a:schemeClr val="tx1"/>
                </a:solidFill>
              </a:defRPr>
            </a:lvl1pPr>
          </a:lstStyle>
          <a:p>
            <a:r>
              <a:rPr lang="en-US" dirty="0"/>
              <a:t>Click to edit Master title</a:t>
            </a:r>
          </a:p>
        </p:txBody>
      </p:sp>
      <p:sp>
        <p:nvSpPr>
          <p:cNvPr id="12" name="Text Placeholder 3"/>
          <p:cNvSpPr>
            <a:spLocks noGrp="1"/>
          </p:cNvSpPr>
          <p:nvPr>
            <p:ph type="body" sz="half" idx="13"/>
          </p:nvPr>
        </p:nvSpPr>
        <p:spPr>
          <a:xfrm>
            <a:off x="1433739" y="1308295"/>
            <a:ext cx="9919772" cy="448742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endParaRPr lang="en-US" dirty="0"/>
          </a:p>
          <a:p>
            <a:pPr lvl="0"/>
            <a:endParaRPr lang="en-US" dirty="0"/>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92353" y="6063068"/>
            <a:ext cx="984787" cy="576108"/>
          </a:xfrm>
          <a:prstGeom prst="rect">
            <a:avLst/>
          </a:prstGeom>
        </p:spPr>
      </p:pic>
    </p:spTree>
    <p:extLst>
      <p:ext uri="{BB962C8B-B14F-4D97-AF65-F5344CB8AC3E}">
        <p14:creationId xmlns:p14="http://schemas.microsoft.com/office/powerpoint/2010/main" val="279542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08A08-D16D-4C7A-AC6C-1D15FC93A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3F8F88-CF78-4D2F-8C81-153A3361D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CB9D3A-E4E6-4336-9A65-D90EDBB11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A46B910-0713-48A4-A8AE-C1D235F17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CQUIN KP Workshop August 25-26 and 30-31, 2021</a:t>
            </a:r>
          </a:p>
        </p:txBody>
      </p:sp>
      <p:sp>
        <p:nvSpPr>
          <p:cNvPr id="6" name="Slide Number Placeholder 5">
            <a:extLst>
              <a:ext uri="{FF2B5EF4-FFF2-40B4-BE49-F238E27FC236}">
                <a16:creationId xmlns:a16="http://schemas.microsoft.com/office/drawing/2014/main" id="{F18DEF79-A3F7-4DC7-9449-08E103B84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ABBCA-EEB9-4909-AB36-4546095AE386}" type="slidenum">
              <a:rPr lang="en-US" smtClean="0"/>
              <a:t>‹#›</a:t>
            </a:fld>
            <a:endParaRPr lang="en-US"/>
          </a:p>
        </p:txBody>
      </p:sp>
    </p:spTree>
    <p:extLst>
      <p:ext uri="{BB962C8B-B14F-4D97-AF65-F5344CB8AC3E}">
        <p14:creationId xmlns:p14="http://schemas.microsoft.com/office/powerpoint/2010/main" val="365233573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67B7DF8-A69E-6646-91A0-8528B364C2AF}"/>
              </a:ext>
            </a:extLst>
          </p:cNvPr>
          <p:cNvSpPr txBox="1">
            <a:spLocks/>
          </p:cNvSpPr>
          <p:nvPr/>
        </p:nvSpPr>
        <p:spPr>
          <a:xfrm>
            <a:off x="1524000" y="3051210"/>
            <a:ext cx="9144000" cy="75557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Session 10 c. Integrating Tuberculosis Preventive Treatment into DSD models: Developing Quality Standards</a:t>
            </a:r>
          </a:p>
        </p:txBody>
      </p:sp>
      <p:sp>
        <p:nvSpPr>
          <p:cNvPr id="12" name="Subtitle 2">
            <a:extLst>
              <a:ext uri="{FF2B5EF4-FFF2-40B4-BE49-F238E27FC236}">
                <a16:creationId xmlns:a16="http://schemas.microsoft.com/office/drawing/2014/main" id="{2D39F0F2-C521-AB48-A3B1-F520747D5910}"/>
              </a:ext>
            </a:extLst>
          </p:cNvPr>
          <p:cNvSpPr txBox="1">
            <a:spLocks/>
          </p:cNvSpPr>
          <p:nvPr/>
        </p:nvSpPr>
        <p:spPr>
          <a:xfrm>
            <a:off x="2939694" y="3959156"/>
            <a:ext cx="6477000" cy="1478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100" dirty="0">
                <a:solidFill>
                  <a:schemeClr val="bg1"/>
                </a:solidFill>
                <a:latin typeface="+mj-lt"/>
                <a:cs typeface="Arial" panose="020B0604020202020204" pitchFamily="34" charset="0"/>
              </a:rPr>
              <a:t>Greet Vandebriel</a:t>
            </a:r>
            <a:endParaRPr lang="en-US" sz="2000" dirty="0">
              <a:solidFill>
                <a:schemeClr val="bg1"/>
              </a:solidFill>
              <a:latin typeface="+mj-lt"/>
              <a:cs typeface="Arial" panose="020B0604020202020204" pitchFamily="34" charset="0"/>
            </a:endParaRPr>
          </a:p>
          <a:p>
            <a:pPr marL="0" indent="0" algn="ctr">
              <a:lnSpc>
                <a:spcPct val="100000"/>
              </a:lnSpc>
              <a:spcBef>
                <a:spcPts val="0"/>
              </a:spcBef>
              <a:buFont typeface="Arial" panose="020B0604020202020204" pitchFamily="34" charset="0"/>
              <a:buNone/>
            </a:pPr>
            <a:r>
              <a:rPr lang="en-US" sz="2000" dirty="0">
                <a:solidFill>
                  <a:schemeClr val="bg1"/>
                </a:solidFill>
                <a:latin typeface="+mj-lt"/>
                <a:cs typeface="Arial" panose="020B0604020202020204" pitchFamily="34" charset="0"/>
              </a:rPr>
              <a:t>Technical Director, ICAP Burundi</a:t>
            </a:r>
          </a:p>
          <a:p>
            <a:pPr marL="0" indent="0" algn="ctr">
              <a:lnSpc>
                <a:spcPct val="100000"/>
              </a:lnSpc>
              <a:spcBef>
                <a:spcPts val="0"/>
              </a:spcBef>
              <a:buFont typeface="Arial" panose="020B0604020202020204" pitchFamily="34" charset="0"/>
              <a:buNone/>
            </a:pPr>
            <a:r>
              <a:rPr lang="en-US" sz="2000" dirty="0">
                <a:solidFill>
                  <a:schemeClr val="bg1"/>
                </a:solidFill>
                <a:latin typeface="+mj-lt"/>
                <a:cs typeface="Arial" panose="020B0604020202020204" pitchFamily="34" charset="0"/>
              </a:rPr>
              <a:t>Regional Clinical Advisor</a:t>
            </a:r>
          </a:p>
          <a:p>
            <a:pPr marL="0" indent="0" algn="ctr">
              <a:lnSpc>
                <a:spcPct val="100000"/>
              </a:lnSpc>
              <a:buFont typeface="Arial" panose="020B0604020202020204" pitchFamily="34" charset="0"/>
              <a:buNone/>
            </a:pPr>
            <a:r>
              <a:rPr lang="en-US" sz="2000" dirty="0">
                <a:solidFill>
                  <a:schemeClr val="bg1"/>
                </a:solidFill>
                <a:latin typeface="+mj-lt"/>
                <a:cs typeface="Arial" panose="020B0604020202020204" pitchFamily="34" charset="0"/>
              </a:rPr>
              <a:t>29 April 2022</a:t>
            </a:r>
          </a:p>
        </p:txBody>
      </p:sp>
    </p:spTree>
    <p:extLst>
      <p:ext uri="{BB962C8B-B14F-4D97-AF65-F5344CB8AC3E}">
        <p14:creationId xmlns:p14="http://schemas.microsoft.com/office/powerpoint/2010/main" val="117940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FA3C2D-A8DE-4F67-AA73-6355ECC28763}"/>
              </a:ext>
            </a:extLst>
          </p:cNvPr>
          <p:cNvSpPr>
            <a:spLocks noGrp="1"/>
          </p:cNvSpPr>
          <p:nvPr>
            <p:ph idx="1"/>
          </p:nvPr>
        </p:nvSpPr>
        <p:spPr/>
        <p:txBody>
          <a:bodyPr lIns="91440" tIns="45720" rIns="91440" bIns="45720" numCol="1" anchor="t">
            <a:normAutofit fontScale="85000" lnSpcReduction="10000"/>
          </a:bodyPr>
          <a:lstStyle/>
          <a:p>
            <a:pPr marL="0" indent="0">
              <a:lnSpc>
                <a:spcPct val="120000"/>
              </a:lnSpc>
              <a:buNone/>
            </a:pPr>
            <a:r>
              <a:rPr lang="en-US" sz="1800" u="sng" dirty="0">
                <a:solidFill>
                  <a:schemeClr val="tx1">
                    <a:lumMod val="50000"/>
                  </a:schemeClr>
                </a:solidFill>
              </a:rPr>
              <a:t>Goal</a:t>
            </a:r>
            <a:r>
              <a:rPr lang="en-US" sz="1800" dirty="0">
                <a:solidFill>
                  <a:schemeClr val="tx1">
                    <a:lumMod val="50000"/>
                  </a:schemeClr>
                </a:solidFill>
              </a:rPr>
              <a:t>:</a:t>
            </a:r>
          </a:p>
          <a:p>
            <a:pPr marL="342900" indent="-342900">
              <a:lnSpc>
                <a:spcPct val="120000"/>
              </a:lnSpc>
              <a:spcBef>
                <a:spcPts val="0"/>
              </a:spcBef>
              <a:buFont typeface="Arial" panose="020B0604020202020204" pitchFamily="34" charset="0"/>
              <a:buChar char="•"/>
            </a:pPr>
            <a:r>
              <a:rPr lang="en-US" sz="1800" dirty="0">
                <a:solidFill>
                  <a:schemeClr val="tx1">
                    <a:lumMod val="50000"/>
                  </a:schemeClr>
                </a:solidFill>
                <a:cs typeface="Arial"/>
              </a:rPr>
              <a:t>To improve TB preventive treatment (TPT) coverage amongst PLHIV in less-intensive differentiated treatment models, ICAP partnered with </a:t>
            </a:r>
            <a:r>
              <a:rPr lang="en-US" sz="1800" dirty="0" err="1">
                <a:solidFill>
                  <a:schemeClr val="tx1">
                    <a:lumMod val="50000"/>
                  </a:schemeClr>
                </a:solidFill>
                <a:cs typeface="Arial"/>
              </a:rPr>
              <a:t>MoHCC</a:t>
            </a:r>
            <a:r>
              <a:rPr lang="en-US" sz="1800" dirty="0">
                <a:solidFill>
                  <a:schemeClr val="tx1">
                    <a:lumMod val="50000"/>
                  </a:schemeClr>
                </a:solidFill>
                <a:cs typeface="Arial"/>
              </a:rPr>
              <a:t>, HRSA, CDC, and ZNNP+ to assess integration of TPT into Fast Track (FT) models. </a:t>
            </a:r>
            <a:endParaRPr lang="en-US" sz="1800" dirty="0">
              <a:solidFill>
                <a:schemeClr val="tx1">
                  <a:lumMod val="50000"/>
                </a:schemeClr>
              </a:solidFill>
            </a:endParaRPr>
          </a:p>
          <a:p>
            <a:pPr marL="0" indent="0">
              <a:lnSpc>
                <a:spcPct val="120000"/>
              </a:lnSpc>
              <a:buNone/>
            </a:pPr>
            <a:r>
              <a:rPr lang="en-US" sz="1800" u="sng" dirty="0">
                <a:solidFill>
                  <a:schemeClr val="tx1">
                    <a:lumMod val="50000"/>
                  </a:schemeClr>
                </a:solidFill>
              </a:rPr>
              <a:t>Objective</a:t>
            </a:r>
            <a:r>
              <a:rPr lang="en-US" sz="1800" dirty="0">
                <a:solidFill>
                  <a:schemeClr val="tx1">
                    <a:lumMod val="50000"/>
                  </a:schemeClr>
                </a:solidFill>
              </a:rPr>
              <a:t>:</a:t>
            </a:r>
            <a:r>
              <a:rPr lang="en-US" sz="1800" u="sng" dirty="0">
                <a:solidFill>
                  <a:schemeClr val="tx1">
                    <a:lumMod val="50000"/>
                  </a:schemeClr>
                </a:solidFill>
              </a:rPr>
              <a:t> </a:t>
            </a:r>
          </a:p>
          <a:p>
            <a:pPr marL="342900" indent="-342900">
              <a:lnSpc>
                <a:spcPct val="120000"/>
              </a:lnSpc>
              <a:spcBef>
                <a:spcPts val="0"/>
              </a:spcBef>
              <a:buFont typeface="Arial" panose="020B0604020202020204" pitchFamily="34" charset="0"/>
              <a:buChar char="•"/>
            </a:pPr>
            <a:r>
              <a:rPr lang="en-US" sz="1800" dirty="0">
                <a:solidFill>
                  <a:schemeClr val="tx1">
                    <a:lumMod val="50000"/>
                  </a:schemeClr>
                </a:solidFill>
                <a:cs typeface="Arial"/>
              </a:rPr>
              <a:t>To explore the feasibility and acceptability of integrating 3HP into the FT model without additional HF visits by: </a:t>
            </a:r>
            <a:endParaRPr lang="en-US" sz="1800" dirty="0">
              <a:solidFill>
                <a:schemeClr val="tx1">
                  <a:lumMod val="50000"/>
                </a:schemeClr>
              </a:solidFill>
            </a:endParaRPr>
          </a:p>
          <a:p>
            <a:pPr lvl="1" indent="-342900">
              <a:lnSpc>
                <a:spcPct val="120000"/>
              </a:lnSpc>
            </a:pPr>
            <a:r>
              <a:rPr lang="en-US" sz="1800" dirty="0">
                <a:solidFill>
                  <a:schemeClr val="tx1">
                    <a:lumMod val="50000"/>
                  </a:schemeClr>
                </a:solidFill>
              </a:rPr>
              <a:t>Piloting 3HP for adults enrolled in FT at an urban hospital   </a:t>
            </a:r>
          </a:p>
          <a:p>
            <a:pPr lvl="1" indent="-342900">
              <a:lnSpc>
                <a:spcPct val="120000"/>
              </a:lnSpc>
            </a:pPr>
            <a:r>
              <a:rPr lang="en-US" sz="1800" dirty="0">
                <a:solidFill>
                  <a:schemeClr val="tx1">
                    <a:lumMod val="50000"/>
                  </a:schemeClr>
                </a:solidFill>
              </a:rPr>
              <a:t>Assessing 3HP initiation and completion rates</a:t>
            </a:r>
          </a:p>
          <a:p>
            <a:pPr lvl="1" indent="-342900">
              <a:lnSpc>
                <a:spcPct val="120000"/>
              </a:lnSpc>
            </a:pPr>
            <a:r>
              <a:rPr lang="en-US" sz="1800" dirty="0">
                <a:solidFill>
                  <a:schemeClr val="tx1">
                    <a:lumMod val="50000"/>
                  </a:schemeClr>
                </a:solidFill>
              </a:rPr>
              <a:t>Surveying patients re: experience with this approach to 3HP, including adherence, tolerability, side effects, perceived quality of counseling and care,  convenience, acceptability</a:t>
            </a:r>
          </a:p>
          <a:p>
            <a:pPr lvl="1" indent="-342900">
              <a:lnSpc>
                <a:spcPct val="120000"/>
              </a:lnSpc>
            </a:pPr>
            <a:r>
              <a:rPr lang="en-US" sz="1800" dirty="0">
                <a:solidFill>
                  <a:schemeClr val="tx1">
                    <a:lumMod val="50000"/>
                  </a:schemeClr>
                </a:solidFill>
              </a:rPr>
              <a:t>Surveying healthcare providers (HCP) re: their experience providing 3HP and their assessment of feasibility and acceptability </a:t>
            </a:r>
          </a:p>
          <a:p>
            <a:pPr marL="0" indent="0">
              <a:lnSpc>
                <a:spcPct val="120000"/>
              </a:lnSpc>
              <a:buNone/>
            </a:pPr>
            <a:r>
              <a:rPr lang="en-US" sz="1800" u="sng" dirty="0">
                <a:solidFill>
                  <a:schemeClr val="tx1">
                    <a:lumMod val="50000"/>
                  </a:schemeClr>
                </a:solidFill>
              </a:rPr>
              <a:t>Participants</a:t>
            </a:r>
            <a:r>
              <a:rPr lang="en-US" sz="1800" dirty="0">
                <a:solidFill>
                  <a:schemeClr val="tx1">
                    <a:lumMod val="50000"/>
                  </a:schemeClr>
                </a:solidFill>
              </a:rPr>
              <a:t>:</a:t>
            </a:r>
          </a:p>
          <a:p>
            <a:pPr marL="342900" indent="-342900">
              <a:lnSpc>
                <a:spcPct val="120000"/>
              </a:lnSpc>
              <a:spcBef>
                <a:spcPts val="0"/>
              </a:spcBef>
              <a:buFont typeface="Arial" panose="020B0604020202020204" pitchFamily="34" charset="0"/>
              <a:buChar char="•"/>
            </a:pPr>
            <a:r>
              <a:rPr lang="en-US" sz="1800" dirty="0">
                <a:solidFill>
                  <a:schemeClr val="tx1">
                    <a:lumMod val="50000"/>
                  </a:schemeClr>
                </a:solidFill>
              </a:rPr>
              <a:t>50 Patients: 3HP-eligible adults ≥ 18 years, in Fast Track for at least 3 months</a:t>
            </a:r>
          </a:p>
          <a:p>
            <a:pPr marL="342900" indent="-342900">
              <a:lnSpc>
                <a:spcPct val="120000"/>
              </a:lnSpc>
              <a:spcBef>
                <a:spcPts val="400"/>
              </a:spcBef>
              <a:buFont typeface="Arial" panose="020B0604020202020204" pitchFamily="34" charset="0"/>
              <a:buChar char="•"/>
            </a:pPr>
            <a:r>
              <a:rPr lang="en-US" sz="1800" dirty="0">
                <a:solidFill>
                  <a:schemeClr val="tx1">
                    <a:lumMod val="50000"/>
                  </a:schemeClr>
                </a:solidFill>
              </a:rPr>
              <a:t>11 HCP: 4 nurses, 4 primary counselors, 3 linkage facilitators/health officers working at study site for ≥ 6 months</a:t>
            </a:r>
          </a:p>
        </p:txBody>
      </p:sp>
      <p:sp>
        <p:nvSpPr>
          <p:cNvPr id="3" name="Title 2">
            <a:extLst>
              <a:ext uri="{FF2B5EF4-FFF2-40B4-BE49-F238E27FC236}">
                <a16:creationId xmlns:a16="http://schemas.microsoft.com/office/drawing/2014/main" id="{095072D3-E7CD-46CD-94EB-1E7FEDDA1870}"/>
              </a:ext>
            </a:extLst>
          </p:cNvPr>
          <p:cNvSpPr>
            <a:spLocks noGrp="1"/>
          </p:cNvSpPr>
          <p:nvPr>
            <p:ph type="title"/>
          </p:nvPr>
        </p:nvSpPr>
        <p:spPr>
          <a:xfrm>
            <a:off x="214010" y="318295"/>
            <a:ext cx="11760740" cy="761999"/>
          </a:xfrm>
        </p:spPr>
        <p:txBody>
          <a:bodyPr>
            <a:normAutofit fontScale="90000"/>
          </a:bodyPr>
          <a:lstStyle/>
          <a:p>
            <a:r>
              <a:rPr lang="en-US" sz="4400" dirty="0"/>
              <a:t>Zimbabwe 3HP Fast Track Study: Brief Overview</a:t>
            </a:r>
            <a:r>
              <a:rPr lang="en-US" dirty="0"/>
              <a:t> </a:t>
            </a:r>
          </a:p>
        </p:txBody>
      </p:sp>
    </p:spTree>
    <p:extLst>
      <p:ext uri="{BB962C8B-B14F-4D97-AF65-F5344CB8AC3E}">
        <p14:creationId xmlns:p14="http://schemas.microsoft.com/office/powerpoint/2010/main" val="5991825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7296E3-833E-F948-A38F-2A1D03F67082}"/>
              </a:ext>
            </a:extLst>
          </p:cNvPr>
          <p:cNvSpPr>
            <a:spLocks noGrp="1"/>
          </p:cNvSpPr>
          <p:nvPr>
            <p:ph idx="1"/>
          </p:nvPr>
        </p:nvSpPr>
        <p:spPr>
          <a:xfrm>
            <a:off x="535022" y="1916349"/>
            <a:ext cx="7840494" cy="4260614"/>
          </a:xfrm>
        </p:spPr>
        <p:txBody>
          <a:bodyPr>
            <a:normAutofit fontScale="85000" lnSpcReduction="20000"/>
          </a:bodyPr>
          <a:lstStyle/>
          <a:p>
            <a:pPr marL="342900" indent="-342900">
              <a:lnSpc>
                <a:spcPct val="100000"/>
              </a:lnSpc>
              <a:buFont typeface="Arial" panose="020B0604020202020204" pitchFamily="34" charset="0"/>
              <a:buChar char="•"/>
            </a:pPr>
            <a:r>
              <a:rPr lang="en-US" dirty="0">
                <a:solidFill>
                  <a:srgbClr val="000000"/>
                </a:solidFill>
              </a:rPr>
              <a:t>Facility-based individual model for adults established on ART (“stable patients”)</a:t>
            </a:r>
          </a:p>
          <a:p>
            <a:pPr marL="1028700" lvl="1" indent="-342900">
              <a:lnSpc>
                <a:spcPct val="100000"/>
              </a:lnSpc>
            </a:pPr>
            <a:r>
              <a:rPr lang="en-US" dirty="0">
                <a:solidFill>
                  <a:srgbClr val="000000"/>
                </a:solidFill>
              </a:rPr>
              <a:t>Patients come to HF quarterly to collect medication from pharmacy/dispensing point</a:t>
            </a:r>
          </a:p>
          <a:p>
            <a:pPr marL="1028700" lvl="1" indent="-342900">
              <a:lnSpc>
                <a:spcPct val="100000"/>
              </a:lnSpc>
            </a:pPr>
            <a:r>
              <a:rPr lang="en-US" dirty="0">
                <a:solidFill>
                  <a:srgbClr val="000000"/>
                </a:solidFill>
              </a:rPr>
              <a:t>Annual clinical examination + labs</a:t>
            </a:r>
          </a:p>
          <a:p>
            <a:pPr marL="342900" indent="-342900">
              <a:lnSpc>
                <a:spcPct val="100000"/>
              </a:lnSpc>
              <a:buFont typeface="Arial" panose="020B0604020202020204" pitchFamily="34" charset="0"/>
              <a:buChar char="•"/>
            </a:pPr>
            <a:r>
              <a:rPr lang="en-US" dirty="0">
                <a:solidFill>
                  <a:srgbClr val="000000"/>
                </a:solidFill>
              </a:rPr>
              <a:t>Approximately 14% of people on ART in Zimbabwe are enrolled in FT</a:t>
            </a:r>
          </a:p>
          <a:p>
            <a:pPr marL="342900" indent="-342900">
              <a:lnSpc>
                <a:spcPct val="100000"/>
              </a:lnSpc>
              <a:buFont typeface="Arial" panose="020B0604020202020204" pitchFamily="34" charset="0"/>
              <a:buChar char="•"/>
            </a:pPr>
            <a:r>
              <a:rPr lang="en-US" dirty="0">
                <a:solidFill>
                  <a:srgbClr val="000000"/>
                </a:solidFill>
              </a:rPr>
              <a:t>The pilot was designed to align TPT with the routine FT visit and dispensing schedule</a:t>
            </a:r>
          </a:p>
          <a:p>
            <a:pPr marL="1028700" lvl="1" indent="-342900">
              <a:lnSpc>
                <a:spcPct val="100000"/>
              </a:lnSpc>
            </a:pPr>
            <a:r>
              <a:rPr lang="en-US" dirty="0">
                <a:solidFill>
                  <a:srgbClr val="000000"/>
                </a:solidFill>
              </a:rPr>
              <a:t>Recruited PLHIV attending routine FT visit</a:t>
            </a:r>
          </a:p>
          <a:p>
            <a:pPr marL="1028700" lvl="1" indent="-342900">
              <a:lnSpc>
                <a:spcPct val="100000"/>
              </a:lnSpc>
            </a:pPr>
            <a:r>
              <a:rPr lang="en-US" dirty="0">
                <a:solidFill>
                  <a:srgbClr val="000000"/>
                </a:solidFill>
              </a:rPr>
              <a:t>Utilized mobile phone follow up and counseling instead of additional visits</a:t>
            </a:r>
          </a:p>
          <a:p>
            <a:pPr lvl="1" indent="0">
              <a:lnSpc>
                <a:spcPct val="100000"/>
              </a:lnSpc>
              <a:buNone/>
            </a:pPr>
            <a:endParaRPr lang="en-US" dirty="0">
              <a:solidFill>
                <a:srgbClr val="000000"/>
              </a:solidFill>
            </a:endParaRPr>
          </a:p>
        </p:txBody>
      </p:sp>
      <p:sp>
        <p:nvSpPr>
          <p:cNvPr id="3" name="Title 2">
            <a:extLst>
              <a:ext uri="{FF2B5EF4-FFF2-40B4-BE49-F238E27FC236}">
                <a16:creationId xmlns:a16="http://schemas.microsoft.com/office/drawing/2014/main" id="{99426526-CC3A-3847-B2BE-B3DF7B752BC6}"/>
              </a:ext>
            </a:extLst>
          </p:cNvPr>
          <p:cNvSpPr>
            <a:spLocks noGrp="1"/>
          </p:cNvSpPr>
          <p:nvPr>
            <p:ph type="title"/>
          </p:nvPr>
        </p:nvSpPr>
        <p:spPr/>
        <p:txBody>
          <a:bodyPr/>
          <a:lstStyle/>
          <a:p>
            <a:r>
              <a:rPr lang="en-US" dirty="0"/>
              <a:t>Zimbabwe’s Fast Track Model</a:t>
            </a:r>
          </a:p>
        </p:txBody>
      </p:sp>
      <p:pic>
        <p:nvPicPr>
          <p:cNvPr id="5" name="Picture 4" descr="Text&#10;&#10;Description automatically generated">
            <a:extLst>
              <a:ext uri="{FF2B5EF4-FFF2-40B4-BE49-F238E27FC236}">
                <a16:creationId xmlns:a16="http://schemas.microsoft.com/office/drawing/2014/main" id="{4F9D6E72-4E05-C148-A2D3-60D2D2758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288" y="1425784"/>
            <a:ext cx="3022348" cy="5241743"/>
          </a:xfrm>
          <a:prstGeom prst="rect">
            <a:avLst/>
          </a:prstGeom>
        </p:spPr>
      </p:pic>
    </p:spTree>
    <p:extLst>
      <p:ext uri="{BB962C8B-B14F-4D97-AF65-F5344CB8AC3E}">
        <p14:creationId xmlns:p14="http://schemas.microsoft.com/office/powerpoint/2010/main" val="348354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A8854-7B22-4796-9DD0-24127AC36411}"/>
              </a:ext>
            </a:extLst>
          </p:cNvPr>
          <p:cNvSpPr>
            <a:spLocks noGrp="1"/>
          </p:cNvSpPr>
          <p:nvPr>
            <p:ph type="title"/>
          </p:nvPr>
        </p:nvSpPr>
        <p:spPr/>
        <p:txBody>
          <a:bodyPr/>
          <a:lstStyle/>
          <a:p>
            <a:r>
              <a:rPr lang="en-US" dirty="0"/>
              <a:t>Timeline</a:t>
            </a:r>
            <a:r>
              <a:rPr lang="en-US" dirty="0">
                <a:solidFill>
                  <a:srgbClr val="000000"/>
                </a:solidFill>
              </a:rPr>
              <a:t>  </a:t>
            </a:r>
          </a:p>
        </p:txBody>
      </p:sp>
      <p:sp>
        <p:nvSpPr>
          <p:cNvPr id="2" name="TextBox 1">
            <a:extLst>
              <a:ext uri="{FF2B5EF4-FFF2-40B4-BE49-F238E27FC236}">
                <a16:creationId xmlns:a16="http://schemas.microsoft.com/office/drawing/2014/main" id="{158FE1A3-B252-468E-8F90-7C74B0DE342D}"/>
              </a:ext>
            </a:extLst>
          </p:cNvPr>
          <p:cNvSpPr txBox="1"/>
          <p:nvPr/>
        </p:nvSpPr>
        <p:spPr>
          <a:xfrm>
            <a:off x="207484" y="5447579"/>
            <a:ext cx="4640527" cy="307777"/>
          </a:xfrm>
          <a:prstGeom prst="rect">
            <a:avLst/>
          </a:prstGeom>
          <a:noFill/>
        </p:spPr>
        <p:txBody>
          <a:bodyPr wrap="square" lIns="91440" tIns="45720" rIns="91440" bIns="45720" rtlCol="0" anchor="t">
            <a:spAutoFit/>
          </a:bodyPr>
          <a:lstStyle/>
          <a:p>
            <a:r>
              <a:rPr lang="en-US" sz="1400" dirty="0">
                <a:solidFill>
                  <a:schemeClr val="tx1">
                    <a:lumMod val="50000"/>
                  </a:schemeClr>
                </a:solidFill>
              </a:rPr>
              <a:t>*Home visits were allowed, but were not needed </a:t>
            </a:r>
          </a:p>
        </p:txBody>
      </p:sp>
      <p:cxnSp>
        <p:nvCxnSpPr>
          <p:cNvPr id="7" name="Straight Connector 6">
            <a:extLst>
              <a:ext uri="{FF2B5EF4-FFF2-40B4-BE49-F238E27FC236}">
                <a16:creationId xmlns:a16="http://schemas.microsoft.com/office/drawing/2014/main" id="{A3BD8548-54E3-3941-B1D3-B21E7099334B}"/>
              </a:ext>
            </a:extLst>
          </p:cNvPr>
          <p:cNvCxnSpPr/>
          <p:nvPr/>
        </p:nvCxnSpPr>
        <p:spPr>
          <a:xfrm>
            <a:off x="411987" y="3238500"/>
            <a:ext cx="11368026"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8" name="Table 8">
            <a:extLst>
              <a:ext uri="{FF2B5EF4-FFF2-40B4-BE49-F238E27FC236}">
                <a16:creationId xmlns:a16="http://schemas.microsoft.com/office/drawing/2014/main" id="{D9EDE700-B184-9C4D-B0E9-9B38B9BF619C}"/>
              </a:ext>
            </a:extLst>
          </p:cNvPr>
          <p:cNvGraphicFramePr>
            <a:graphicFrameLocks noGrp="1"/>
          </p:cNvGraphicFramePr>
          <p:nvPr/>
        </p:nvGraphicFramePr>
        <p:xfrm>
          <a:off x="411987" y="2999239"/>
          <a:ext cx="11368032" cy="589280"/>
        </p:xfrm>
        <a:graphic>
          <a:graphicData uri="http://schemas.openxmlformats.org/drawingml/2006/table">
            <a:tbl>
              <a:tblPr firstRow="1" bandRow="1">
                <a:tableStyleId>{5C22544A-7EE6-4342-B048-85BDC9FD1C3A}</a:tableStyleId>
              </a:tblPr>
              <a:tblGrid>
                <a:gridCol w="874464">
                  <a:extLst>
                    <a:ext uri="{9D8B030D-6E8A-4147-A177-3AD203B41FA5}">
                      <a16:colId xmlns:a16="http://schemas.microsoft.com/office/drawing/2014/main" val="1924696010"/>
                    </a:ext>
                  </a:extLst>
                </a:gridCol>
                <a:gridCol w="874464">
                  <a:extLst>
                    <a:ext uri="{9D8B030D-6E8A-4147-A177-3AD203B41FA5}">
                      <a16:colId xmlns:a16="http://schemas.microsoft.com/office/drawing/2014/main" val="3021598823"/>
                    </a:ext>
                  </a:extLst>
                </a:gridCol>
                <a:gridCol w="874464">
                  <a:extLst>
                    <a:ext uri="{9D8B030D-6E8A-4147-A177-3AD203B41FA5}">
                      <a16:colId xmlns:a16="http://schemas.microsoft.com/office/drawing/2014/main" val="3223786500"/>
                    </a:ext>
                  </a:extLst>
                </a:gridCol>
                <a:gridCol w="874464">
                  <a:extLst>
                    <a:ext uri="{9D8B030D-6E8A-4147-A177-3AD203B41FA5}">
                      <a16:colId xmlns:a16="http://schemas.microsoft.com/office/drawing/2014/main" val="913928421"/>
                    </a:ext>
                  </a:extLst>
                </a:gridCol>
                <a:gridCol w="874464">
                  <a:extLst>
                    <a:ext uri="{9D8B030D-6E8A-4147-A177-3AD203B41FA5}">
                      <a16:colId xmlns:a16="http://schemas.microsoft.com/office/drawing/2014/main" val="3406181756"/>
                    </a:ext>
                  </a:extLst>
                </a:gridCol>
                <a:gridCol w="874464">
                  <a:extLst>
                    <a:ext uri="{9D8B030D-6E8A-4147-A177-3AD203B41FA5}">
                      <a16:colId xmlns:a16="http://schemas.microsoft.com/office/drawing/2014/main" val="3452093955"/>
                    </a:ext>
                  </a:extLst>
                </a:gridCol>
                <a:gridCol w="874464">
                  <a:extLst>
                    <a:ext uri="{9D8B030D-6E8A-4147-A177-3AD203B41FA5}">
                      <a16:colId xmlns:a16="http://schemas.microsoft.com/office/drawing/2014/main" val="810408080"/>
                    </a:ext>
                  </a:extLst>
                </a:gridCol>
                <a:gridCol w="874464">
                  <a:extLst>
                    <a:ext uri="{9D8B030D-6E8A-4147-A177-3AD203B41FA5}">
                      <a16:colId xmlns:a16="http://schemas.microsoft.com/office/drawing/2014/main" val="3904207794"/>
                    </a:ext>
                  </a:extLst>
                </a:gridCol>
                <a:gridCol w="874464">
                  <a:extLst>
                    <a:ext uri="{9D8B030D-6E8A-4147-A177-3AD203B41FA5}">
                      <a16:colId xmlns:a16="http://schemas.microsoft.com/office/drawing/2014/main" val="1517850547"/>
                    </a:ext>
                  </a:extLst>
                </a:gridCol>
                <a:gridCol w="874464">
                  <a:extLst>
                    <a:ext uri="{9D8B030D-6E8A-4147-A177-3AD203B41FA5}">
                      <a16:colId xmlns:a16="http://schemas.microsoft.com/office/drawing/2014/main" val="1508448382"/>
                    </a:ext>
                  </a:extLst>
                </a:gridCol>
                <a:gridCol w="874464">
                  <a:extLst>
                    <a:ext uri="{9D8B030D-6E8A-4147-A177-3AD203B41FA5}">
                      <a16:colId xmlns:a16="http://schemas.microsoft.com/office/drawing/2014/main" val="2019590236"/>
                    </a:ext>
                  </a:extLst>
                </a:gridCol>
                <a:gridCol w="874464">
                  <a:extLst>
                    <a:ext uri="{9D8B030D-6E8A-4147-A177-3AD203B41FA5}">
                      <a16:colId xmlns:a16="http://schemas.microsoft.com/office/drawing/2014/main" val="1428219182"/>
                    </a:ext>
                  </a:extLst>
                </a:gridCol>
                <a:gridCol w="874464">
                  <a:extLst>
                    <a:ext uri="{9D8B030D-6E8A-4147-A177-3AD203B41FA5}">
                      <a16:colId xmlns:a16="http://schemas.microsoft.com/office/drawing/2014/main" val="2410780314"/>
                    </a:ext>
                  </a:extLst>
                </a:gridCol>
              </a:tblGrid>
              <a:tr h="294640">
                <a:tc>
                  <a:txBody>
                    <a:bodyPr/>
                    <a:lstStyle/>
                    <a:p>
                      <a:endParaRPr lang="en-US" sz="1200"/>
                    </a:p>
                  </a:txBody>
                  <a:tcPr>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endParaRPr lang="en-US" sz="1200"/>
                    </a:p>
                  </a:txBody>
                  <a:tcPr>
                    <a:lnL w="6350" cap="flat" cmpd="sng" algn="ctr">
                      <a:solidFill>
                        <a:srgbClr val="000000"/>
                      </a:solidFill>
                      <a:prstDash val="solid"/>
                      <a:round/>
                      <a:headEnd type="none" w="med" len="med"/>
                      <a:tailEnd type="none" w="med" len="med"/>
                    </a:lnL>
                    <a:lnB w="6350" cap="flat" cmpd="sng" algn="ctr">
                      <a:noFill/>
                      <a:prstDash val="solid"/>
                      <a:round/>
                      <a:headEnd type="none" w="med" len="med"/>
                      <a:tailEnd type="none" w="med" len="med"/>
                    </a:lnB>
                    <a:noFill/>
                  </a:tcPr>
                </a:tc>
                <a:extLst>
                  <a:ext uri="{0D108BD9-81ED-4DB2-BD59-A6C34878D82A}">
                    <a16:rowId xmlns:a16="http://schemas.microsoft.com/office/drawing/2014/main" val="406696469"/>
                  </a:ext>
                </a:extLst>
              </a:tr>
              <a:tr h="294640">
                <a:tc>
                  <a:txBody>
                    <a:bodyPr/>
                    <a:lstStyle/>
                    <a:p>
                      <a:endParaRPr lang="en-US" sz="1200"/>
                    </a:p>
                  </a:txBody>
                  <a:tcPr>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noFill/>
                  </a:tcPr>
                </a:tc>
                <a:tc>
                  <a:txBody>
                    <a:bodyPr/>
                    <a:lstStyle/>
                    <a:p>
                      <a:endParaRPr lang="en-US" sz="1200" dirty="0"/>
                    </a:p>
                  </a:txBody>
                  <a:tcPr>
                    <a:lnL w="6350" cap="flat" cmpd="sng" algn="ctr">
                      <a:solidFill>
                        <a:srgbClr val="000000"/>
                      </a:solidFill>
                      <a:prstDash val="solid"/>
                      <a:round/>
                      <a:headEnd type="none" w="med" len="med"/>
                      <a:tailEnd type="none" w="med" len="med"/>
                    </a:lnL>
                    <a:lnT w="6350" cap="flat" cmpd="sng" algn="ctr">
                      <a:noFill/>
                      <a:prstDash val="solid"/>
                      <a:round/>
                      <a:headEnd type="none" w="med" len="med"/>
                      <a:tailEnd type="none" w="med" len="med"/>
                    </a:lnT>
                    <a:noFill/>
                  </a:tcPr>
                </a:tc>
                <a:extLst>
                  <a:ext uri="{0D108BD9-81ED-4DB2-BD59-A6C34878D82A}">
                    <a16:rowId xmlns:a16="http://schemas.microsoft.com/office/drawing/2014/main" val="3527960204"/>
                  </a:ext>
                </a:extLst>
              </a:tr>
            </a:tbl>
          </a:graphicData>
        </a:graphic>
      </p:graphicFrame>
      <p:sp>
        <p:nvSpPr>
          <p:cNvPr id="9" name="TextBox 8">
            <a:extLst>
              <a:ext uri="{FF2B5EF4-FFF2-40B4-BE49-F238E27FC236}">
                <a16:creationId xmlns:a16="http://schemas.microsoft.com/office/drawing/2014/main" id="{41068240-6692-3C4F-B8C4-444B0D661531}"/>
              </a:ext>
            </a:extLst>
          </p:cNvPr>
          <p:cNvSpPr txBox="1"/>
          <p:nvPr/>
        </p:nvSpPr>
        <p:spPr>
          <a:xfrm>
            <a:off x="959613" y="2691462"/>
            <a:ext cx="704039" cy="307777"/>
          </a:xfrm>
          <a:prstGeom prst="rect">
            <a:avLst/>
          </a:prstGeom>
          <a:noFill/>
        </p:spPr>
        <p:txBody>
          <a:bodyPr wrap="none" rtlCol="0">
            <a:spAutoFit/>
          </a:bodyPr>
          <a:lstStyle/>
          <a:p>
            <a:r>
              <a:rPr lang="en-US" sz="1400"/>
              <a:t>week 1</a:t>
            </a:r>
          </a:p>
        </p:txBody>
      </p:sp>
      <p:sp>
        <p:nvSpPr>
          <p:cNvPr id="10" name="TextBox 9">
            <a:extLst>
              <a:ext uri="{FF2B5EF4-FFF2-40B4-BE49-F238E27FC236}">
                <a16:creationId xmlns:a16="http://schemas.microsoft.com/office/drawing/2014/main" id="{A872E500-417B-C74C-931B-D9FF23F10455}"/>
              </a:ext>
            </a:extLst>
          </p:cNvPr>
          <p:cNvSpPr txBox="1"/>
          <p:nvPr/>
        </p:nvSpPr>
        <p:spPr>
          <a:xfrm>
            <a:off x="1828516" y="2691462"/>
            <a:ext cx="704039" cy="307777"/>
          </a:xfrm>
          <a:prstGeom prst="rect">
            <a:avLst/>
          </a:prstGeom>
          <a:noFill/>
        </p:spPr>
        <p:txBody>
          <a:bodyPr wrap="none" rtlCol="0">
            <a:spAutoFit/>
          </a:bodyPr>
          <a:lstStyle/>
          <a:p>
            <a:r>
              <a:rPr lang="en-US" sz="1400"/>
              <a:t>week 2</a:t>
            </a:r>
          </a:p>
        </p:txBody>
      </p:sp>
      <p:sp>
        <p:nvSpPr>
          <p:cNvPr id="11" name="TextBox 10">
            <a:extLst>
              <a:ext uri="{FF2B5EF4-FFF2-40B4-BE49-F238E27FC236}">
                <a16:creationId xmlns:a16="http://schemas.microsoft.com/office/drawing/2014/main" id="{EC812FC2-A963-804A-A7D3-BF15C3CFA6D3}"/>
              </a:ext>
            </a:extLst>
          </p:cNvPr>
          <p:cNvSpPr txBox="1"/>
          <p:nvPr/>
        </p:nvSpPr>
        <p:spPr>
          <a:xfrm>
            <a:off x="2697419" y="2704600"/>
            <a:ext cx="704039" cy="307777"/>
          </a:xfrm>
          <a:prstGeom prst="rect">
            <a:avLst/>
          </a:prstGeom>
          <a:noFill/>
        </p:spPr>
        <p:txBody>
          <a:bodyPr wrap="none" rtlCol="0">
            <a:spAutoFit/>
          </a:bodyPr>
          <a:lstStyle/>
          <a:p>
            <a:r>
              <a:rPr lang="en-US" sz="1400"/>
              <a:t>week 3</a:t>
            </a:r>
          </a:p>
        </p:txBody>
      </p:sp>
      <p:sp>
        <p:nvSpPr>
          <p:cNvPr id="12" name="TextBox 11">
            <a:extLst>
              <a:ext uri="{FF2B5EF4-FFF2-40B4-BE49-F238E27FC236}">
                <a16:creationId xmlns:a16="http://schemas.microsoft.com/office/drawing/2014/main" id="{730B5BF1-B2C1-A74E-9E83-07D0EB101B49}"/>
              </a:ext>
            </a:extLst>
          </p:cNvPr>
          <p:cNvSpPr txBox="1"/>
          <p:nvPr/>
        </p:nvSpPr>
        <p:spPr>
          <a:xfrm>
            <a:off x="3597064" y="2697286"/>
            <a:ext cx="704039" cy="307777"/>
          </a:xfrm>
          <a:prstGeom prst="rect">
            <a:avLst/>
          </a:prstGeom>
          <a:noFill/>
        </p:spPr>
        <p:txBody>
          <a:bodyPr wrap="none" rtlCol="0">
            <a:spAutoFit/>
          </a:bodyPr>
          <a:lstStyle/>
          <a:p>
            <a:r>
              <a:rPr lang="en-US" sz="1400"/>
              <a:t>week 4</a:t>
            </a:r>
          </a:p>
        </p:txBody>
      </p:sp>
      <p:sp>
        <p:nvSpPr>
          <p:cNvPr id="13" name="TextBox 12">
            <a:extLst>
              <a:ext uri="{FF2B5EF4-FFF2-40B4-BE49-F238E27FC236}">
                <a16:creationId xmlns:a16="http://schemas.microsoft.com/office/drawing/2014/main" id="{C9E9A413-CBA0-DE42-BC9A-A104B8C269B3}"/>
              </a:ext>
            </a:extLst>
          </p:cNvPr>
          <p:cNvSpPr txBox="1"/>
          <p:nvPr/>
        </p:nvSpPr>
        <p:spPr>
          <a:xfrm>
            <a:off x="4500799" y="2691462"/>
            <a:ext cx="704039" cy="307777"/>
          </a:xfrm>
          <a:prstGeom prst="rect">
            <a:avLst/>
          </a:prstGeom>
          <a:noFill/>
        </p:spPr>
        <p:txBody>
          <a:bodyPr wrap="none" rtlCol="0">
            <a:spAutoFit/>
          </a:bodyPr>
          <a:lstStyle/>
          <a:p>
            <a:r>
              <a:rPr lang="en-US" sz="1400"/>
              <a:t>week 5</a:t>
            </a:r>
          </a:p>
        </p:txBody>
      </p:sp>
      <p:sp>
        <p:nvSpPr>
          <p:cNvPr id="14" name="TextBox 13">
            <a:extLst>
              <a:ext uri="{FF2B5EF4-FFF2-40B4-BE49-F238E27FC236}">
                <a16:creationId xmlns:a16="http://schemas.microsoft.com/office/drawing/2014/main" id="{51E2215E-313C-8046-99A5-F45C1947A83B}"/>
              </a:ext>
            </a:extLst>
          </p:cNvPr>
          <p:cNvSpPr txBox="1"/>
          <p:nvPr/>
        </p:nvSpPr>
        <p:spPr>
          <a:xfrm>
            <a:off x="5365612" y="2691462"/>
            <a:ext cx="704039" cy="307777"/>
          </a:xfrm>
          <a:prstGeom prst="rect">
            <a:avLst/>
          </a:prstGeom>
          <a:noFill/>
        </p:spPr>
        <p:txBody>
          <a:bodyPr wrap="none" rtlCol="0">
            <a:spAutoFit/>
          </a:bodyPr>
          <a:lstStyle/>
          <a:p>
            <a:r>
              <a:rPr lang="en-US" sz="1400"/>
              <a:t>week 6</a:t>
            </a:r>
          </a:p>
        </p:txBody>
      </p:sp>
      <p:sp>
        <p:nvSpPr>
          <p:cNvPr id="15" name="TextBox 14">
            <a:extLst>
              <a:ext uri="{FF2B5EF4-FFF2-40B4-BE49-F238E27FC236}">
                <a16:creationId xmlns:a16="http://schemas.microsoft.com/office/drawing/2014/main" id="{E29914FA-745E-9B4B-8AF8-EC5382A101A0}"/>
              </a:ext>
            </a:extLst>
          </p:cNvPr>
          <p:cNvSpPr txBox="1"/>
          <p:nvPr/>
        </p:nvSpPr>
        <p:spPr>
          <a:xfrm>
            <a:off x="6228442" y="2691462"/>
            <a:ext cx="704039" cy="307777"/>
          </a:xfrm>
          <a:prstGeom prst="rect">
            <a:avLst/>
          </a:prstGeom>
          <a:noFill/>
        </p:spPr>
        <p:txBody>
          <a:bodyPr wrap="none" rtlCol="0">
            <a:spAutoFit/>
          </a:bodyPr>
          <a:lstStyle/>
          <a:p>
            <a:r>
              <a:rPr lang="en-US" sz="1400"/>
              <a:t>week 7</a:t>
            </a:r>
          </a:p>
        </p:txBody>
      </p:sp>
      <p:sp>
        <p:nvSpPr>
          <p:cNvPr id="16" name="TextBox 15">
            <a:extLst>
              <a:ext uri="{FF2B5EF4-FFF2-40B4-BE49-F238E27FC236}">
                <a16:creationId xmlns:a16="http://schemas.microsoft.com/office/drawing/2014/main" id="{9588A0A5-0B7F-2041-8DA7-73F4CA81D83D}"/>
              </a:ext>
            </a:extLst>
          </p:cNvPr>
          <p:cNvSpPr txBox="1"/>
          <p:nvPr/>
        </p:nvSpPr>
        <p:spPr>
          <a:xfrm>
            <a:off x="7091272" y="2691462"/>
            <a:ext cx="704039" cy="307777"/>
          </a:xfrm>
          <a:prstGeom prst="rect">
            <a:avLst/>
          </a:prstGeom>
          <a:noFill/>
        </p:spPr>
        <p:txBody>
          <a:bodyPr wrap="none" rtlCol="0">
            <a:spAutoFit/>
          </a:bodyPr>
          <a:lstStyle/>
          <a:p>
            <a:r>
              <a:rPr lang="en-US" sz="1400"/>
              <a:t>week 8</a:t>
            </a:r>
          </a:p>
        </p:txBody>
      </p:sp>
      <p:sp>
        <p:nvSpPr>
          <p:cNvPr id="17" name="TextBox 16">
            <a:extLst>
              <a:ext uri="{FF2B5EF4-FFF2-40B4-BE49-F238E27FC236}">
                <a16:creationId xmlns:a16="http://schemas.microsoft.com/office/drawing/2014/main" id="{DB119500-EDF3-EF4B-B0B2-0A16BA6E12BA}"/>
              </a:ext>
            </a:extLst>
          </p:cNvPr>
          <p:cNvSpPr txBox="1"/>
          <p:nvPr/>
        </p:nvSpPr>
        <p:spPr>
          <a:xfrm>
            <a:off x="7954102" y="2691462"/>
            <a:ext cx="704039" cy="307777"/>
          </a:xfrm>
          <a:prstGeom prst="rect">
            <a:avLst/>
          </a:prstGeom>
          <a:noFill/>
        </p:spPr>
        <p:txBody>
          <a:bodyPr wrap="none" rtlCol="0">
            <a:spAutoFit/>
          </a:bodyPr>
          <a:lstStyle/>
          <a:p>
            <a:r>
              <a:rPr lang="en-US" sz="1400"/>
              <a:t>week 9</a:t>
            </a:r>
          </a:p>
        </p:txBody>
      </p:sp>
      <p:sp>
        <p:nvSpPr>
          <p:cNvPr id="18" name="TextBox 17">
            <a:extLst>
              <a:ext uri="{FF2B5EF4-FFF2-40B4-BE49-F238E27FC236}">
                <a16:creationId xmlns:a16="http://schemas.microsoft.com/office/drawing/2014/main" id="{F697DC0E-593D-EE42-934D-10AF9BE85F59}"/>
              </a:ext>
            </a:extLst>
          </p:cNvPr>
          <p:cNvSpPr txBox="1"/>
          <p:nvPr/>
        </p:nvSpPr>
        <p:spPr>
          <a:xfrm>
            <a:off x="8816932" y="2691462"/>
            <a:ext cx="795411" cy="307777"/>
          </a:xfrm>
          <a:prstGeom prst="rect">
            <a:avLst/>
          </a:prstGeom>
          <a:noFill/>
        </p:spPr>
        <p:txBody>
          <a:bodyPr wrap="none" rtlCol="0">
            <a:spAutoFit/>
          </a:bodyPr>
          <a:lstStyle/>
          <a:p>
            <a:r>
              <a:rPr lang="en-US" sz="1400"/>
              <a:t>week 10</a:t>
            </a:r>
          </a:p>
        </p:txBody>
      </p:sp>
      <p:sp>
        <p:nvSpPr>
          <p:cNvPr id="19" name="TextBox 18">
            <a:extLst>
              <a:ext uri="{FF2B5EF4-FFF2-40B4-BE49-F238E27FC236}">
                <a16:creationId xmlns:a16="http://schemas.microsoft.com/office/drawing/2014/main" id="{6F15DFC7-8A9C-AF43-B21C-FD5E76DACB9F}"/>
              </a:ext>
            </a:extLst>
          </p:cNvPr>
          <p:cNvSpPr txBox="1"/>
          <p:nvPr/>
        </p:nvSpPr>
        <p:spPr>
          <a:xfrm>
            <a:off x="9612343" y="2691462"/>
            <a:ext cx="795411" cy="307777"/>
          </a:xfrm>
          <a:prstGeom prst="rect">
            <a:avLst/>
          </a:prstGeom>
          <a:noFill/>
        </p:spPr>
        <p:txBody>
          <a:bodyPr wrap="none" rtlCol="0">
            <a:spAutoFit/>
          </a:bodyPr>
          <a:lstStyle/>
          <a:p>
            <a:r>
              <a:rPr lang="en-US" sz="1400"/>
              <a:t>week 11</a:t>
            </a:r>
          </a:p>
        </p:txBody>
      </p:sp>
      <p:sp>
        <p:nvSpPr>
          <p:cNvPr id="20" name="TextBox 19">
            <a:extLst>
              <a:ext uri="{FF2B5EF4-FFF2-40B4-BE49-F238E27FC236}">
                <a16:creationId xmlns:a16="http://schemas.microsoft.com/office/drawing/2014/main" id="{98BFEB33-6F46-CA44-AC70-3BBAB596593D}"/>
              </a:ext>
            </a:extLst>
          </p:cNvPr>
          <p:cNvSpPr txBox="1"/>
          <p:nvPr/>
        </p:nvSpPr>
        <p:spPr>
          <a:xfrm>
            <a:off x="10578202" y="2698010"/>
            <a:ext cx="795411" cy="307777"/>
          </a:xfrm>
          <a:prstGeom prst="rect">
            <a:avLst/>
          </a:prstGeom>
          <a:noFill/>
        </p:spPr>
        <p:txBody>
          <a:bodyPr wrap="none" rtlCol="0">
            <a:spAutoFit/>
          </a:bodyPr>
          <a:lstStyle/>
          <a:p>
            <a:r>
              <a:rPr lang="en-US" sz="1400"/>
              <a:t>week 12</a:t>
            </a:r>
          </a:p>
        </p:txBody>
      </p:sp>
      <p:sp>
        <p:nvSpPr>
          <p:cNvPr id="21" name="TextBox 20">
            <a:extLst>
              <a:ext uri="{FF2B5EF4-FFF2-40B4-BE49-F238E27FC236}">
                <a16:creationId xmlns:a16="http://schemas.microsoft.com/office/drawing/2014/main" id="{86D21E76-3B92-2648-A1EE-4CCD34477D0F}"/>
              </a:ext>
            </a:extLst>
          </p:cNvPr>
          <p:cNvSpPr txBox="1"/>
          <p:nvPr/>
        </p:nvSpPr>
        <p:spPr>
          <a:xfrm>
            <a:off x="35410" y="1858643"/>
            <a:ext cx="1877437" cy="738664"/>
          </a:xfrm>
          <a:prstGeom prst="rect">
            <a:avLst/>
          </a:prstGeom>
          <a:noFill/>
        </p:spPr>
        <p:txBody>
          <a:bodyPr wrap="none" rtlCol="0">
            <a:spAutoFit/>
          </a:bodyPr>
          <a:lstStyle/>
          <a:p>
            <a:r>
              <a:rPr lang="en-US" sz="1400">
                <a:solidFill>
                  <a:srgbClr val="7030A0"/>
                </a:solidFill>
              </a:rPr>
              <a:t>Enrollment</a:t>
            </a:r>
          </a:p>
          <a:p>
            <a:r>
              <a:rPr lang="en-US" sz="1400">
                <a:solidFill>
                  <a:srgbClr val="7030A0"/>
                </a:solidFill>
              </a:rPr>
              <a:t>Baseline visit</a:t>
            </a:r>
          </a:p>
          <a:p>
            <a:r>
              <a:rPr lang="en-US" sz="1400">
                <a:solidFill>
                  <a:srgbClr val="7030A0"/>
                </a:solidFill>
              </a:rPr>
              <a:t>3HP &amp; vit B6 dispensed</a:t>
            </a:r>
            <a:endParaRPr lang="en-US">
              <a:solidFill>
                <a:srgbClr val="7030A0"/>
              </a:solidFill>
            </a:endParaRPr>
          </a:p>
        </p:txBody>
      </p:sp>
      <p:sp>
        <p:nvSpPr>
          <p:cNvPr id="22" name="TextBox 21">
            <a:extLst>
              <a:ext uri="{FF2B5EF4-FFF2-40B4-BE49-F238E27FC236}">
                <a16:creationId xmlns:a16="http://schemas.microsoft.com/office/drawing/2014/main" id="{BAA9ECF3-6FEC-F448-BC2B-452DFC5D8E7E}"/>
              </a:ext>
            </a:extLst>
          </p:cNvPr>
          <p:cNvSpPr txBox="1"/>
          <p:nvPr/>
        </p:nvSpPr>
        <p:spPr>
          <a:xfrm>
            <a:off x="1859609" y="2074087"/>
            <a:ext cx="795154" cy="523220"/>
          </a:xfrm>
          <a:prstGeom prst="rect">
            <a:avLst/>
          </a:prstGeom>
          <a:noFill/>
        </p:spPr>
        <p:txBody>
          <a:bodyPr wrap="none" rtlCol="0">
            <a:spAutoFit/>
          </a:bodyPr>
          <a:lstStyle/>
          <a:p>
            <a:r>
              <a:rPr lang="en-US" sz="1400">
                <a:solidFill>
                  <a:srgbClr val="7030A0"/>
                </a:solidFill>
              </a:rPr>
              <a:t>Phone </a:t>
            </a:r>
          </a:p>
          <a:p>
            <a:r>
              <a:rPr lang="en-US" sz="1400">
                <a:solidFill>
                  <a:srgbClr val="7030A0"/>
                </a:solidFill>
              </a:rPr>
              <a:t>check-in</a:t>
            </a:r>
            <a:endParaRPr lang="en-US">
              <a:solidFill>
                <a:srgbClr val="7030A0"/>
              </a:solidFill>
            </a:endParaRPr>
          </a:p>
        </p:txBody>
      </p:sp>
      <p:sp>
        <p:nvSpPr>
          <p:cNvPr id="23" name="TextBox 22">
            <a:extLst>
              <a:ext uri="{FF2B5EF4-FFF2-40B4-BE49-F238E27FC236}">
                <a16:creationId xmlns:a16="http://schemas.microsoft.com/office/drawing/2014/main" id="{A1740D17-1B44-5346-BF56-9BBE5135D124}"/>
              </a:ext>
            </a:extLst>
          </p:cNvPr>
          <p:cNvSpPr txBox="1"/>
          <p:nvPr/>
        </p:nvSpPr>
        <p:spPr>
          <a:xfrm>
            <a:off x="3524096" y="2126001"/>
            <a:ext cx="881973" cy="523220"/>
          </a:xfrm>
          <a:prstGeom prst="rect">
            <a:avLst/>
          </a:prstGeom>
          <a:noFill/>
        </p:spPr>
        <p:txBody>
          <a:bodyPr wrap="none" rtlCol="0">
            <a:spAutoFit/>
          </a:bodyPr>
          <a:lstStyle/>
          <a:p>
            <a:r>
              <a:rPr lang="en-US" sz="1400">
                <a:solidFill>
                  <a:srgbClr val="7030A0"/>
                </a:solidFill>
              </a:rPr>
              <a:t>Phone </a:t>
            </a:r>
          </a:p>
          <a:p>
            <a:r>
              <a:rPr lang="en-US" sz="1400">
                <a:solidFill>
                  <a:srgbClr val="7030A0"/>
                </a:solidFill>
              </a:rPr>
              <a:t>check-in*</a:t>
            </a:r>
            <a:endParaRPr lang="en-US">
              <a:solidFill>
                <a:srgbClr val="7030A0"/>
              </a:solidFill>
            </a:endParaRPr>
          </a:p>
        </p:txBody>
      </p:sp>
      <p:sp>
        <p:nvSpPr>
          <p:cNvPr id="24" name="TextBox 23">
            <a:extLst>
              <a:ext uri="{FF2B5EF4-FFF2-40B4-BE49-F238E27FC236}">
                <a16:creationId xmlns:a16="http://schemas.microsoft.com/office/drawing/2014/main" id="{4C1039FE-A635-F047-97A1-B5CFB2732F54}"/>
              </a:ext>
            </a:extLst>
          </p:cNvPr>
          <p:cNvSpPr txBox="1"/>
          <p:nvPr/>
        </p:nvSpPr>
        <p:spPr>
          <a:xfrm>
            <a:off x="7039348" y="2101348"/>
            <a:ext cx="881973" cy="523220"/>
          </a:xfrm>
          <a:prstGeom prst="rect">
            <a:avLst/>
          </a:prstGeom>
          <a:noFill/>
        </p:spPr>
        <p:txBody>
          <a:bodyPr wrap="none" rtlCol="0">
            <a:spAutoFit/>
          </a:bodyPr>
          <a:lstStyle/>
          <a:p>
            <a:r>
              <a:rPr lang="en-US" sz="1400">
                <a:solidFill>
                  <a:srgbClr val="7030A0"/>
                </a:solidFill>
              </a:rPr>
              <a:t>Phone </a:t>
            </a:r>
          </a:p>
          <a:p>
            <a:r>
              <a:rPr lang="en-US" sz="1400">
                <a:solidFill>
                  <a:srgbClr val="7030A0"/>
                </a:solidFill>
              </a:rPr>
              <a:t>check-in*</a:t>
            </a:r>
            <a:endParaRPr lang="en-US">
              <a:solidFill>
                <a:srgbClr val="7030A0"/>
              </a:solidFill>
            </a:endParaRPr>
          </a:p>
        </p:txBody>
      </p:sp>
      <p:sp>
        <p:nvSpPr>
          <p:cNvPr id="25" name="TextBox 24">
            <a:extLst>
              <a:ext uri="{FF2B5EF4-FFF2-40B4-BE49-F238E27FC236}">
                <a16:creationId xmlns:a16="http://schemas.microsoft.com/office/drawing/2014/main" id="{71F34E78-BAED-ED42-9B90-D8A14EEB2EC4}"/>
              </a:ext>
            </a:extLst>
          </p:cNvPr>
          <p:cNvSpPr txBox="1"/>
          <p:nvPr/>
        </p:nvSpPr>
        <p:spPr>
          <a:xfrm>
            <a:off x="10390909" y="2311408"/>
            <a:ext cx="1066318" cy="307777"/>
          </a:xfrm>
          <a:prstGeom prst="rect">
            <a:avLst/>
          </a:prstGeom>
          <a:noFill/>
        </p:spPr>
        <p:txBody>
          <a:bodyPr wrap="none" rtlCol="0">
            <a:spAutoFit/>
          </a:bodyPr>
          <a:lstStyle/>
          <a:p>
            <a:r>
              <a:rPr lang="en-US" sz="1400">
                <a:solidFill>
                  <a:srgbClr val="7030A0"/>
                </a:solidFill>
              </a:rPr>
              <a:t>Endline visit</a:t>
            </a:r>
            <a:endParaRPr lang="en-US">
              <a:solidFill>
                <a:srgbClr val="7030A0"/>
              </a:solidFill>
            </a:endParaRPr>
          </a:p>
        </p:txBody>
      </p:sp>
      <p:sp>
        <p:nvSpPr>
          <p:cNvPr id="26" name="TextBox 25">
            <a:extLst>
              <a:ext uri="{FF2B5EF4-FFF2-40B4-BE49-F238E27FC236}">
                <a16:creationId xmlns:a16="http://schemas.microsoft.com/office/drawing/2014/main" id="{1A84E226-3A61-B149-BF70-7E798291CC64}"/>
              </a:ext>
            </a:extLst>
          </p:cNvPr>
          <p:cNvSpPr txBox="1"/>
          <p:nvPr/>
        </p:nvSpPr>
        <p:spPr>
          <a:xfrm>
            <a:off x="0" y="3814214"/>
            <a:ext cx="1776320" cy="738664"/>
          </a:xfrm>
          <a:prstGeom prst="rect">
            <a:avLst/>
          </a:prstGeom>
          <a:noFill/>
        </p:spPr>
        <p:txBody>
          <a:bodyPr wrap="none" rtlCol="0">
            <a:spAutoFit/>
          </a:bodyPr>
          <a:lstStyle/>
          <a:p>
            <a:pPr marL="285750" indent="-117475">
              <a:buFont typeface="Arial" panose="020B0604020202020204" pitchFamily="34" charset="0"/>
              <a:buChar char="•"/>
            </a:pPr>
            <a:r>
              <a:rPr lang="en-US" sz="1400">
                <a:solidFill>
                  <a:srgbClr val="C00000"/>
                </a:solidFill>
              </a:rPr>
              <a:t>Patient survey</a:t>
            </a:r>
          </a:p>
          <a:p>
            <a:pPr marL="285750" indent="-117475">
              <a:buFont typeface="Arial" panose="020B0604020202020204" pitchFamily="34" charset="0"/>
              <a:buChar char="•"/>
            </a:pPr>
            <a:r>
              <a:rPr lang="en-US" sz="1400">
                <a:solidFill>
                  <a:srgbClr val="C00000"/>
                </a:solidFill>
              </a:rPr>
              <a:t>Patient IDI</a:t>
            </a:r>
          </a:p>
          <a:p>
            <a:pPr marL="285750" indent="-117475">
              <a:buFont typeface="Arial" panose="020B0604020202020204" pitchFamily="34" charset="0"/>
              <a:buChar char="•"/>
            </a:pPr>
            <a:r>
              <a:rPr lang="en-US" sz="1400">
                <a:solidFill>
                  <a:srgbClr val="C00000"/>
                </a:solidFill>
              </a:rPr>
              <a:t>Chart abstraction </a:t>
            </a:r>
            <a:endParaRPr lang="en-US">
              <a:solidFill>
                <a:srgbClr val="C00000"/>
              </a:solidFill>
            </a:endParaRPr>
          </a:p>
        </p:txBody>
      </p:sp>
      <p:sp>
        <p:nvSpPr>
          <p:cNvPr id="27" name="TextBox 26">
            <a:extLst>
              <a:ext uri="{FF2B5EF4-FFF2-40B4-BE49-F238E27FC236}">
                <a16:creationId xmlns:a16="http://schemas.microsoft.com/office/drawing/2014/main" id="{57145DB7-6273-794B-AF5A-7430EF9A8BCB}"/>
              </a:ext>
            </a:extLst>
          </p:cNvPr>
          <p:cNvSpPr txBox="1"/>
          <p:nvPr/>
        </p:nvSpPr>
        <p:spPr>
          <a:xfrm>
            <a:off x="9859991" y="3827780"/>
            <a:ext cx="2231832" cy="1169551"/>
          </a:xfrm>
          <a:prstGeom prst="rect">
            <a:avLst/>
          </a:prstGeom>
          <a:noFill/>
        </p:spPr>
        <p:txBody>
          <a:bodyPr wrap="square" rtlCol="0">
            <a:spAutoFit/>
          </a:bodyPr>
          <a:lstStyle/>
          <a:p>
            <a:pPr marL="285750" indent="-117475">
              <a:buFont typeface="Arial" panose="020B0604020202020204" pitchFamily="34" charset="0"/>
              <a:buChar char="•"/>
            </a:pPr>
            <a:r>
              <a:rPr lang="en-US" sz="1400">
                <a:solidFill>
                  <a:srgbClr val="C00000"/>
                </a:solidFill>
              </a:rPr>
              <a:t>Patient survey </a:t>
            </a:r>
          </a:p>
          <a:p>
            <a:pPr marL="285750" indent="-117475">
              <a:buFont typeface="Arial" panose="020B0604020202020204" pitchFamily="34" charset="0"/>
              <a:buChar char="•"/>
            </a:pPr>
            <a:r>
              <a:rPr lang="en-US" sz="1400">
                <a:solidFill>
                  <a:srgbClr val="C00000"/>
                </a:solidFill>
              </a:rPr>
              <a:t>Patient IDI</a:t>
            </a:r>
          </a:p>
          <a:p>
            <a:pPr marL="285750" indent="-117475">
              <a:buFont typeface="Arial" panose="020B0604020202020204" pitchFamily="34" charset="0"/>
              <a:buChar char="•"/>
            </a:pPr>
            <a:r>
              <a:rPr lang="en-US" sz="1400">
                <a:solidFill>
                  <a:srgbClr val="C00000"/>
                </a:solidFill>
              </a:rPr>
              <a:t>Patient medication tracker abstraction  </a:t>
            </a:r>
          </a:p>
          <a:p>
            <a:pPr marL="285750" indent="-117475">
              <a:buFont typeface="Arial" panose="020B0604020202020204" pitchFamily="34" charset="0"/>
              <a:buChar char="•"/>
            </a:pPr>
            <a:r>
              <a:rPr lang="en-US" sz="1400">
                <a:solidFill>
                  <a:srgbClr val="C00000"/>
                </a:solidFill>
              </a:rPr>
              <a:t>HCP IDI</a:t>
            </a:r>
            <a:endParaRPr lang="en-US">
              <a:solidFill>
                <a:srgbClr val="C00000"/>
              </a:solidFill>
            </a:endParaRPr>
          </a:p>
        </p:txBody>
      </p:sp>
      <p:sp>
        <p:nvSpPr>
          <p:cNvPr id="30" name="TextBox 29">
            <a:extLst>
              <a:ext uri="{FF2B5EF4-FFF2-40B4-BE49-F238E27FC236}">
                <a16:creationId xmlns:a16="http://schemas.microsoft.com/office/drawing/2014/main" id="{E2577CB7-9033-1444-BFFC-59C3BC42811C}"/>
              </a:ext>
            </a:extLst>
          </p:cNvPr>
          <p:cNvSpPr txBox="1"/>
          <p:nvPr/>
        </p:nvSpPr>
        <p:spPr>
          <a:xfrm>
            <a:off x="6729127" y="3856327"/>
            <a:ext cx="1723258" cy="523220"/>
          </a:xfrm>
          <a:prstGeom prst="rect">
            <a:avLst/>
          </a:prstGeom>
          <a:noFill/>
        </p:spPr>
        <p:txBody>
          <a:bodyPr wrap="square" rtlCol="0">
            <a:spAutoFit/>
          </a:bodyPr>
          <a:lstStyle/>
          <a:p>
            <a:pPr marL="285750" indent="-117475">
              <a:buFont typeface="Arial" panose="020B0604020202020204" pitchFamily="34" charset="0"/>
              <a:buChar char="•"/>
            </a:pPr>
            <a:r>
              <a:rPr lang="en-US" sz="1400">
                <a:solidFill>
                  <a:srgbClr val="C00000"/>
                </a:solidFill>
              </a:rPr>
              <a:t>Patient follow-up tracking tool</a:t>
            </a:r>
          </a:p>
        </p:txBody>
      </p:sp>
      <p:sp>
        <p:nvSpPr>
          <p:cNvPr id="31" name="TextBox 30">
            <a:extLst>
              <a:ext uri="{FF2B5EF4-FFF2-40B4-BE49-F238E27FC236}">
                <a16:creationId xmlns:a16="http://schemas.microsoft.com/office/drawing/2014/main" id="{54A1AD88-D3B5-489B-AC6B-960A2E0CE125}"/>
              </a:ext>
            </a:extLst>
          </p:cNvPr>
          <p:cNvSpPr txBox="1"/>
          <p:nvPr/>
        </p:nvSpPr>
        <p:spPr>
          <a:xfrm>
            <a:off x="3160751" y="3821232"/>
            <a:ext cx="1723258" cy="523220"/>
          </a:xfrm>
          <a:prstGeom prst="rect">
            <a:avLst/>
          </a:prstGeom>
          <a:noFill/>
        </p:spPr>
        <p:txBody>
          <a:bodyPr wrap="square" rtlCol="0">
            <a:spAutoFit/>
          </a:bodyPr>
          <a:lstStyle/>
          <a:p>
            <a:pPr marL="285750" indent="-117475">
              <a:buFont typeface="Arial" panose="020B0604020202020204" pitchFamily="34" charset="0"/>
              <a:buChar char="•"/>
            </a:pPr>
            <a:r>
              <a:rPr lang="en-US" sz="1400">
                <a:solidFill>
                  <a:srgbClr val="C00000"/>
                </a:solidFill>
              </a:rPr>
              <a:t>Patient follow-up tracking tool</a:t>
            </a:r>
          </a:p>
        </p:txBody>
      </p:sp>
      <p:sp>
        <p:nvSpPr>
          <p:cNvPr id="32" name="TextBox 31">
            <a:extLst>
              <a:ext uri="{FF2B5EF4-FFF2-40B4-BE49-F238E27FC236}">
                <a16:creationId xmlns:a16="http://schemas.microsoft.com/office/drawing/2014/main" id="{B9671EBE-0A9C-4531-9FC2-CDEF5342459A}"/>
              </a:ext>
            </a:extLst>
          </p:cNvPr>
          <p:cNvSpPr txBox="1"/>
          <p:nvPr/>
        </p:nvSpPr>
        <p:spPr>
          <a:xfrm>
            <a:off x="1464917" y="3821232"/>
            <a:ext cx="1723258" cy="523220"/>
          </a:xfrm>
          <a:prstGeom prst="rect">
            <a:avLst/>
          </a:prstGeom>
          <a:noFill/>
        </p:spPr>
        <p:txBody>
          <a:bodyPr wrap="square" rtlCol="0">
            <a:spAutoFit/>
          </a:bodyPr>
          <a:lstStyle/>
          <a:p>
            <a:pPr marL="285750" indent="-117475">
              <a:buFont typeface="Arial" panose="020B0604020202020204" pitchFamily="34" charset="0"/>
              <a:buChar char="•"/>
            </a:pPr>
            <a:r>
              <a:rPr lang="en-US" sz="1400">
                <a:solidFill>
                  <a:srgbClr val="C00000"/>
                </a:solidFill>
              </a:rPr>
              <a:t>Patient follow-up tracking tool</a:t>
            </a:r>
          </a:p>
        </p:txBody>
      </p:sp>
      <p:sp>
        <p:nvSpPr>
          <p:cNvPr id="33" name="Rectangle 32">
            <a:extLst>
              <a:ext uri="{FF2B5EF4-FFF2-40B4-BE49-F238E27FC236}">
                <a16:creationId xmlns:a16="http://schemas.microsoft.com/office/drawing/2014/main" id="{30944E5A-DCEA-482E-BBC2-4F56D76F1F98}"/>
              </a:ext>
            </a:extLst>
          </p:cNvPr>
          <p:cNvSpPr/>
          <p:nvPr/>
        </p:nvSpPr>
        <p:spPr>
          <a:xfrm>
            <a:off x="8509783" y="275064"/>
            <a:ext cx="3582040" cy="97128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solidFill>
                  <a:schemeClr val="bg1"/>
                </a:solidFill>
              </a:rPr>
              <a:t>Participants, N=50</a:t>
            </a:r>
          </a:p>
          <a:p>
            <a:r>
              <a:rPr lang="en-US" sz="2400" dirty="0">
                <a:solidFill>
                  <a:schemeClr val="bg1"/>
                </a:solidFill>
              </a:rPr>
              <a:t>Healthcare Providers, N=11</a:t>
            </a:r>
            <a:endParaRPr lang="en-US" sz="2400" dirty="0">
              <a:solidFill>
                <a:schemeClr val="bg1"/>
              </a:solidFill>
              <a:cs typeface="Calibri"/>
            </a:endParaRPr>
          </a:p>
        </p:txBody>
      </p:sp>
      <p:sp>
        <p:nvSpPr>
          <p:cNvPr id="34" name="TextBox 33">
            <a:extLst>
              <a:ext uri="{FF2B5EF4-FFF2-40B4-BE49-F238E27FC236}">
                <a16:creationId xmlns:a16="http://schemas.microsoft.com/office/drawing/2014/main" id="{8F02F777-55D5-4603-925E-1B26658A2CFC}"/>
              </a:ext>
            </a:extLst>
          </p:cNvPr>
          <p:cNvSpPr txBox="1"/>
          <p:nvPr/>
        </p:nvSpPr>
        <p:spPr>
          <a:xfrm>
            <a:off x="207484" y="4815563"/>
            <a:ext cx="2912336" cy="523220"/>
          </a:xfrm>
          <a:prstGeom prst="rect">
            <a:avLst/>
          </a:prstGeom>
          <a:noFill/>
        </p:spPr>
        <p:txBody>
          <a:bodyPr wrap="none" rtlCol="0">
            <a:spAutoFit/>
          </a:bodyPr>
          <a:lstStyle/>
          <a:p>
            <a:r>
              <a:rPr lang="en-US" sz="1400" dirty="0">
                <a:solidFill>
                  <a:schemeClr val="accent4">
                    <a:lumMod val="75000"/>
                  </a:schemeClr>
                </a:solidFill>
              </a:rPr>
              <a:t>Site assessments conducted monthly </a:t>
            </a:r>
          </a:p>
          <a:p>
            <a:r>
              <a:rPr lang="en-US" sz="1400" dirty="0">
                <a:solidFill>
                  <a:schemeClr val="accent4">
                    <a:lumMod val="75000"/>
                  </a:schemeClr>
                </a:solidFill>
              </a:rPr>
              <a:t>from April to September, N=6</a:t>
            </a:r>
          </a:p>
        </p:txBody>
      </p:sp>
      <p:pic>
        <p:nvPicPr>
          <p:cNvPr id="6" name="Picture 5">
            <a:extLst>
              <a:ext uri="{FF2B5EF4-FFF2-40B4-BE49-F238E27FC236}">
                <a16:creationId xmlns:a16="http://schemas.microsoft.com/office/drawing/2014/main" id="{DDAC22C5-6BD3-4C5D-9678-C4EC4EAFB77F}"/>
              </a:ext>
            </a:extLst>
          </p:cNvPr>
          <p:cNvPicPr>
            <a:picLocks noChangeAspect="1"/>
          </p:cNvPicPr>
          <p:nvPr/>
        </p:nvPicPr>
        <p:blipFill>
          <a:blip r:embed="rId3"/>
          <a:stretch>
            <a:fillRect/>
          </a:stretch>
        </p:blipFill>
        <p:spPr>
          <a:xfrm>
            <a:off x="6203177" y="5132245"/>
            <a:ext cx="5605068" cy="1725755"/>
          </a:xfrm>
          <a:prstGeom prst="rect">
            <a:avLst/>
          </a:prstGeom>
        </p:spPr>
      </p:pic>
    </p:spTree>
    <p:extLst>
      <p:ext uri="{BB962C8B-B14F-4D97-AF65-F5344CB8AC3E}">
        <p14:creationId xmlns:p14="http://schemas.microsoft.com/office/powerpoint/2010/main" val="11849030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F15FB336-C9A0-47B7-95DE-C974DC4AD9EE}"/>
              </a:ext>
            </a:extLst>
          </p:cNvPr>
          <p:cNvSpPr>
            <a:spLocks noGrp="1"/>
          </p:cNvSpPr>
          <p:nvPr>
            <p:ph idx="1"/>
          </p:nvPr>
        </p:nvSpPr>
        <p:spPr/>
        <p:txBody>
          <a:bodyPr lIns="91440" tIns="45720" rIns="91440" bIns="45720" numCol="1" anchor="t">
            <a:normAutofit fontScale="62500" lnSpcReduction="20000"/>
          </a:bodyPr>
          <a:lstStyle/>
          <a:p>
            <a:pPr marL="342900" indent="-342900">
              <a:lnSpc>
                <a:spcPct val="110000"/>
              </a:lnSpc>
              <a:buFont typeface="Arial" panose="020B0604020202020204" pitchFamily="34" charset="0"/>
              <a:buChar char="•"/>
            </a:pPr>
            <a:r>
              <a:rPr lang="en-US">
                <a:solidFill>
                  <a:srgbClr val="000000"/>
                </a:solidFill>
              </a:rPr>
              <a:t>Knowledge of TB</a:t>
            </a:r>
            <a:endParaRPr lang="en-US"/>
          </a:p>
          <a:p>
            <a:pPr marL="1028700" lvl="1" indent="-342900">
              <a:lnSpc>
                <a:spcPct val="110000"/>
              </a:lnSpc>
            </a:pPr>
            <a:r>
              <a:rPr lang="en-US">
                <a:solidFill>
                  <a:srgbClr val="000000"/>
                </a:solidFill>
              </a:rPr>
              <a:t>Most participants had little to moderate understanding of TB </a:t>
            </a:r>
          </a:p>
          <a:p>
            <a:pPr marL="1028700" lvl="1" indent="-342900">
              <a:lnSpc>
                <a:spcPct val="110000"/>
              </a:lnSpc>
            </a:pPr>
            <a:r>
              <a:rPr lang="en-US">
                <a:solidFill>
                  <a:srgbClr val="000000"/>
                </a:solidFill>
              </a:rPr>
              <a:t>Knowledge was mostly regarding TB symptoms; less knowledge regarding diagnosis and treatment</a:t>
            </a:r>
          </a:p>
          <a:p>
            <a:pPr marL="1028700" lvl="1" indent="-342900">
              <a:lnSpc>
                <a:spcPct val="110000"/>
              </a:lnSpc>
            </a:pPr>
            <a:r>
              <a:rPr lang="en-US">
                <a:solidFill>
                  <a:srgbClr val="000000"/>
                </a:solidFill>
              </a:rPr>
              <a:t>Participants were aware of risk of TB </a:t>
            </a:r>
          </a:p>
          <a:p>
            <a:pPr marL="342900" indent="-342900">
              <a:lnSpc>
                <a:spcPct val="110000"/>
              </a:lnSpc>
              <a:buFont typeface="Arial" panose="020B0604020202020204" pitchFamily="34" charset="0"/>
              <a:buChar char="•"/>
            </a:pPr>
            <a:r>
              <a:rPr lang="en-US">
                <a:solidFill>
                  <a:srgbClr val="000000"/>
                </a:solidFill>
              </a:rPr>
              <a:t>Knowledge of TPT</a:t>
            </a:r>
          </a:p>
          <a:p>
            <a:pPr marL="1028700" lvl="1" indent="-342900">
              <a:lnSpc>
                <a:spcPct val="110000"/>
              </a:lnSpc>
            </a:pPr>
            <a:r>
              <a:rPr lang="en-US">
                <a:solidFill>
                  <a:srgbClr val="000000"/>
                </a:solidFill>
              </a:rPr>
              <a:t>Most participants had never heard of TPT</a:t>
            </a:r>
          </a:p>
          <a:p>
            <a:pPr marL="1028700" lvl="1" indent="-342900">
              <a:lnSpc>
                <a:spcPct val="110000"/>
              </a:lnSpc>
            </a:pPr>
            <a:r>
              <a:rPr lang="en-US">
                <a:solidFill>
                  <a:srgbClr val="000000"/>
                </a:solidFill>
              </a:rPr>
              <a:t>The few who had taken TPT in the past did not remember much about the treatment</a:t>
            </a:r>
          </a:p>
          <a:p>
            <a:pPr marL="342900" indent="-342900">
              <a:lnSpc>
                <a:spcPct val="110000"/>
              </a:lnSpc>
              <a:buFont typeface="Arial" panose="020B0604020202020204" pitchFamily="34" charset="0"/>
              <a:buChar char="•"/>
            </a:pPr>
            <a:r>
              <a:rPr lang="en-US">
                <a:solidFill>
                  <a:srgbClr val="000000"/>
                </a:solidFill>
              </a:rPr>
              <a:t>3HP through Fast Track</a:t>
            </a:r>
          </a:p>
          <a:p>
            <a:pPr marL="1028700" lvl="1" indent="-342900">
              <a:lnSpc>
                <a:spcPct val="110000"/>
              </a:lnSpc>
            </a:pPr>
            <a:r>
              <a:rPr lang="en-US">
                <a:solidFill>
                  <a:srgbClr val="000000"/>
                </a:solidFill>
                <a:cs typeface="Arial"/>
              </a:rPr>
              <a:t>Despite limited understanding and knowledge of TB and TPT, most participants think 3HP through FT is a good idea and a convenient/helpful method of TPT delivery </a:t>
            </a:r>
            <a:endParaRPr lang="en-US">
              <a:solidFill>
                <a:srgbClr val="000000"/>
              </a:solidFill>
            </a:endParaRPr>
          </a:p>
          <a:p>
            <a:pPr marL="1028700" lvl="1" indent="-342900">
              <a:lnSpc>
                <a:spcPct val="110000"/>
              </a:lnSpc>
            </a:pPr>
            <a:r>
              <a:rPr lang="en-US">
                <a:solidFill>
                  <a:srgbClr val="000000"/>
                </a:solidFill>
              </a:rPr>
              <a:t>Participants were confident in their ability to adhere to 3HP with support of HCPs</a:t>
            </a:r>
          </a:p>
          <a:p>
            <a:pPr marL="1028700" lvl="1" indent="-342900">
              <a:lnSpc>
                <a:spcPct val="110000"/>
              </a:lnSpc>
            </a:pPr>
            <a:r>
              <a:rPr lang="en-US">
                <a:solidFill>
                  <a:srgbClr val="000000"/>
                </a:solidFill>
              </a:rPr>
              <a:t>Concerns about drug interactions, ability to remember once weekly dosing, pill burden on 3HP days</a:t>
            </a:r>
          </a:p>
          <a:p>
            <a:pPr marL="1028700" lvl="1" indent="-342900">
              <a:lnSpc>
                <a:spcPct val="110000"/>
              </a:lnSpc>
            </a:pPr>
            <a:r>
              <a:rPr lang="en-US">
                <a:solidFill>
                  <a:srgbClr val="000000"/>
                </a:solidFill>
              </a:rPr>
              <a:t>Need support in order to adhere, including nutritional support, adherence support, informational support </a:t>
            </a:r>
          </a:p>
          <a:p>
            <a:pPr marL="1028700" lvl="1" indent="-342900"/>
            <a:endParaRPr lang="en-US">
              <a:solidFill>
                <a:srgbClr val="000000"/>
              </a:solidFill>
            </a:endParaRPr>
          </a:p>
        </p:txBody>
      </p:sp>
      <p:sp>
        <p:nvSpPr>
          <p:cNvPr id="3" name="Title 2">
            <a:extLst>
              <a:ext uri="{FF2B5EF4-FFF2-40B4-BE49-F238E27FC236}">
                <a16:creationId xmlns:a16="http://schemas.microsoft.com/office/drawing/2014/main" id="{1F1CDE05-AD24-45E2-ACC4-D5E794BF986B}"/>
              </a:ext>
            </a:extLst>
          </p:cNvPr>
          <p:cNvSpPr>
            <a:spLocks noGrp="1"/>
          </p:cNvSpPr>
          <p:nvPr>
            <p:ph type="title"/>
          </p:nvPr>
        </p:nvSpPr>
        <p:spPr>
          <a:xfrm>
            <a:off x="175098" y="318295"/>
            <a:ext cx="11858017" cy="761999"/>
          </a:xfrm>
        </p:spPr>
        <p:txBody>
          <a:bodyPr>
            <a:noAutofit/>
          </a:bodyPr>
          <a:lstStyle/>
          <a:p>
            <a:r>
              <a:rPr lang="en-US" sz="3600" dirty="0"/>
              <a:t>Baseline Views on TB, TPT and 3HP through Fast Track</a:t>
            </a:r>
          </a:p>
        </p:txBody>
      </p:sp>
    </p:spTree>
    <p:extLst>
      <p:ext uri="{BB962C8B-B14F-4D97-AF65-F5344CB8AC3E}">
        <p14:creationId xmlns:p14="http://schemas.microsoft.com/office/powerpoint/2010/main" val="99783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122345-4C15-4A70-898B-C0B75A89C432}"/>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en-US" dirty="0">
                <a:solidFill>
                  <a:srgbClr val="000000"/>
                </a:solidFill>
              </a:rPr>
              <a:t>Participant Pilot Completion </a:t>
            </a:r>
          </a:p>
          <a:p>
            <a:pPr marL="1028700" lvl="1" indent="-342900"/>
            <a:r>
              <a:rPr lang="en-US" dirty="0">
                <a:solidFill>
                  <a:srgbClr val="000000"/>
                </a:solidFill>
              </a:rPr>
              <a:t>49 (98%) participants completed 3HP</a:t>
            </a:r>
          </a:p>
          <a:p>
            <a:pPr marL="1485900" lvl="2" indent="-342900"/>
            <a:r>
              <a:rPr lang="en-US" sz="2200" dirty="0">
                <a:solidFill>
                  <a:srgbClr val="000000"/>
                </a:solidFill>
              </a:rPr>
              <a:t>44 participants completed within 12 weeks</a:t>
            </a:r>
          </a:p>
          <a:p>
            <a:pPr marL="1031875" lvl="1" indent="-346075"/>
            <a:r>
              <a:rPr lang="en-US" dirty="0">
                <a:solidFill>
                  <a:srgbClr val="000000"/>
                </a:solidFill>
              </a:rPr>
              <a:t>1 (2%) participant stopped 3HP due to jaundice</a:t>
            </a:r>
          </a:p>
          <a:p>
            <a:pPr marL="1031875" lvl="1" indent="-346075"/>
            <a:r>
              <a:rPr lang="en-US" sz="2200" dirty="0">
                <a:solidFill>
                  <a:srgbClr val="000000"/>
                </a:solidFill>
              </a:rPr>
              <a:t>All 50 participants completed all 3 remote check ins (via phone call) as intended </a:t>
            </a:r>
          </a:p>
          <a:p>
            <a:pPr marL="342900" indent="-342900">
              <a:buFont typeface="Arial" panose="020B0604020202020204" pitchFamily="34" charset="0"/>
              <a:buChar char="•"/>
            </a:pPr>
            <a:r>
              <a:rPr lang="en-US" dirty="0">
                <a:solidFill>
                  <a:srgbClr val="000000"/>
                </a:solidFill>
              </a:rPr>
              <a:t>Patient ART &amp; 3HP Adherence </a:t>
            </a:r>
          </a:p>
          <a:p>
            <a:pPr marL="1028700" lvl="1" indent="-342900"/>
            <a:r>
              <a:rPr lang="en-US" dirty="0">
                <a:solidFill>
                  <a:srgbClr val="000000"/>
                </a:solidFill>
              </a:rPr>
              <a:t>Participants reported high ART adherence at baseline and exit</a:t>
            </a:r>
          </a:p>
          <a:p>
            <a:pPr marL="1485900" lvl="2" indent="-342900"/>
            <a:r>
              <a:rPr lang="en-US" dirty="0">
                <a:solidFill>
                  <a:srgbClr val="000000"/>
                </a:solidFill>
              </a:rPr>
              <a:t>74% reported ‘very good’ or ‘excellent’ adherence within last 30 days (baseline survey)</a:t>
            </a:r>
          </a:p>
          <a:p>
            <a:pPr marL="1485900" lvl="2" indent="-342900"/>
            <a:r>
              <a:rPr lang="en-US" dirty="0">
                <a:solidFill>
                  <a:srgbClr val="000000"/>
                </a:solidFill>
              </a:rPr>
              <a:t>86% reported ‘very good’ or ‘excellent’ adherence within last 30 days (exit survey)</a:t>
            </a:r>
          </a:p>
          <a:p>
            <a:pPr marL="1028700" lvl="1" indent="-342900"/>
            <a:r>
              <a:rPr lang="en-US" dirty="0">
                <a:solidFill>
                  <a:srgbClr val="000000"/>
                </a:solidFill>
              </a:rPr>
              <a:t>3HP adherence was good as well</a:t>
            </a:r>
          </a:p>
          <a:p>
            <a:pPr marL="1485900" lvl="2" indent="-342900"/>
            <a:r>
              <a:rPr lang="en-US" dirty="0">
                <a:solidFill>
                  <a:srgbClr val="000000"/>
                </a:solidFill>
              </a:rPr>
              <a:t>86% reported ‘very good’ or ‘excellent’ adherence within last 30 days (exit survey)</a:t>
            </a:r>
            <a:endParaRPr lang="en-US" sz="2200" dirty="0">
              <a:solidFill>
                <a:srgbClr val="000000"/>
              </a:solidFill>
            </a:endParaRPr>
          </a:p>
        </p:txBody>
      </p:sp>
      <p:sp>
        <p:nvSpPr>
          <p:cNvPr id="3" name="Title 2">
            <a:extLst>
              <a:ext uri="{FF2B5EF4-FFF2-40B4-BE49-F238E27FC236}">
                <a16:creationId xmlns:a16="http://schemas.microsoft.com/office/drawing/2014/main" id="{48E172DF-C706-4AE2-9302-C5164820B866}"/>
              </a:ext>
            </a:extLst>
          </p:cNvPr>
          <p:cNvSpPr>
            <a:spLocks noGrp="1"/>
          </p:cNvSpPr>
          <p:nvPr>
            <p:ph type="title"/>
          </p:nvPr>
        </p:nvSpPr>
        <p:spPr/>
        <p:txBody>
          <a:bodyPr/>
          <a:lstStyle/>
          <a:p>
            <a:r>
              <a:rPr lang="en-US" dirty="0"/>
              <a:t>Pilot Completion and Adherence</a:t>
            </a:r>
          </a:p>
        </p:txBody>
      </p:sp>
    </p:spTree>
    <p:extLst>
      <p:ext uri="{BB962C8B-B14F-4D97-AF65-F5344CB8AC3E}">
        <p14:creationId xmlns:p14="http://schemas.microsoft.com/office/powerpoint/2010/main" val="409966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1CDE05-AD24-45E2-ACC4-D5E794BF986B}"/>
              </a:ext>
            </a:extLst>
          </p:cNvPr>
          <p:cNvSpPr>
            <a:spLocks noGrp="1"/>
          </p:cNvSpPr>
          <p:nvPr>
            <p:ph type="title"/>
          </p:nvPr>
        </p:nvSpPr>
        <p:spPr/>
        <p:txBody>
          <a:bodyPr/>
          <a:lstStyle/>
          <a:p>
            <a:r>
              <a:rPr lang="en-US" dirty="0"/>
              <a:t>Views on 3HP through Fast Track</a:t>
            </a:r>
          </a:p>
        </p:txBody>
      </p:sp>
      <p:graphicFrame>
        <p:nvGraphicFramePr>
          <p:cNvPr id="6" name="Chart 5">
            <a:extLst>
              <a:ext uri="{FF2B5EF4-FFF2-40B4-BE49-F238E27FC236}">
                <a16:creationId xmlns:a16="http://schemas.microsoft.com/office/drawing/2014/main" id="{57A03E6C-E207-4D03-A798-3E097ABEDB5F}"/>
              </a:ext>
            </a:extLst>
          </p:cNvPr>
          <p:cNvGraphicFramePr/>
          <p:nvPr>
            <p:extLst>
              <p:ext uri="{D42A27DB-BD31-4B8C-83A1-F6EECF244321}">
                <p14:modId xmlns:p14="http://schemas.microsoft.com/office/powerpoint/2010/main" val="3639105042"/>
              </p:ext>
            </p:extLst>
          </p:nvPr>
        </p:nvGraphicFramePr>
        <p:xfrm>
          <a:off x="1173610" y="1410511"/>
          <a:ext cx="9591294" cy="4960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54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1CDE05-AD24-45E2-ACC4-D5E794BF986B}"/>
              </a:ext>
            </a:extLst>
          </p:cNvPr>
          <p:cNvSpPr>
            <a:spLocks noGrp="1"/>
          </p:cNvSpPr>
          <p:nvPr>
            <p:ph type="title"/>
          </p:nvPr>
        </p:nvSpPr>
        <p:spPr/>
        <p:txBody>
          <a:bodyPr/>
          <a:lstStyle/>
          <a:p>
            <a:r>
              <a:rPr lang="en-US" dirty="0"/>
              <a:t>Views on 3HP through Fast Track cont. </a:t>
            </a:r>
          </a:p>
        </p:txBody>
      </p:sp>
      <p:graphicFrame>
        <p:nvGraphicFramePr>
          <p:cNvPr id="6" name="Chart 5">
            <a:extLst>
              <a:ext uri="{FF2B5EF4-FFF2-40B4-BE49-F238E27FC236}">
                <a16:creationId xmlns:a16="http://schemas.microsoft.com/office/drawing/2014/main" id="{57A03E6C-E207-4D03-A798-3E097ABEDB5F}"/>
              </a:ext>
            </a:extLst>
          </p:cNvPr>
          <p:cNvGraphicFramePr/>
          <p:nvPr>
            <p:extLst>
              <p:ext uri="{D42A27DB-BD31-4B8C-83A1-F6EECF244321}">
                <p14:modId xmlns:p14="http://schemas.microsoft.com/office/powerpoint/2010/main" val="730966121"/>
              </p:ext>
            </p:extLst>
          </p:nvPr>
        </p:nvGraphicFramePr>
        <p:xfrm>
          <a:off x="1300353" y="1478604"/>
          <a:ext cx="9591294" cy="49606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5BC130A-A409-4F37-B686-104BBFDCA492}"/>
              </a:ext>
            </a:extLst>
          </p:cNvPr>
          <p:cNvSpPr txBox="1"/>
          <p:nvPr/>
        </p:nvSpPr>
        <p:spPr>
          <a:xfrm>
            <a:off x="0" y="6509405"/>
            <a:ext cx="6096000" cy="276999"/>
          </a:xfrm>
          <a:prstGeom prst="rect">
            <a:avLst/>
          </a:prstGeom>
          <a:noFill/>
        </p:spPr>
        <p:txBody>
          <a:bodyPr wrap="square">
            <a:spAutoFit/>
          </a:bodyPr>
          <a:lstStyle/>
          <a:p>
            <a:r>
              <a:rPr lang="en-US" sz="1200"/>
              <a:t>Strongly disagree (n=1); participant who had to stop participating due to jaundice </a:t>
            </a:r>
          </a:p>
        </p:txBody>
      </p:sp>
    </p:spTree>
    <p:extLst>
      <p:ext uri="{BB962C8B-B14F-4D97-AF65-F5344CB8AC3E}">
        <p14:creationId xmlns:p14="http://schemas.microsoft.com/office/powerpoint/2010/main" val="34889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60429F-DD27-455E-B3EA-014C6B477FFF}"/>
              </a:ext>
            </a:extLst>
          </p:cNvPr>
          <p:cNvSpPr>
            <a:spLocks noGrp="1"/>
          </p:cNvSpPr>
          <p:nvPr>
            <p:ph idx="1"/>
          </p:nvPr>
        </p:nvSpPr>
        <p:spPr>
          <a:xfrm>
            <a:off x="380274" y="2038873"/>
            <a:ext cx="4405086" cy="3579607"/>
          </a:xfrm>
        </p:spPr>
        <p:txBody>
          <a:bodyPr>
            <a:normAutofit/>
          </a:bodyPr>
          <a:lstStyle/>
          <a:p>
            <a:pPr marL="342900" marR="0" lvl="0" indent="-342900">
              <a:spcBef>
                <a:spcPts val="0"/>
              </a:spcBef>
              <a:spcAft>
                <a:spcPts val="1200"/>
              </a:spcAft>
              <a:buFont typeface="Symbol" panose="05050102010706020507" pitchFamily="18" charset="2"/>
              <a:buChar char=""/>
              <a:tabLst>
                <a:tab pos="139700" algn="l"/>
                <a:tab pos="457200" algn="l"/>
              </a:tabLst>
            </a:pPr>
            <a:r>
              <a:rPr lang="en-US" sz="1800" dirty="0">
                <a:effectLst/>
                <a:ea typeface="MS Mincho" panose="02020609040205080304" pitchFamily="49" charset="-128"/>
              </a:rPr>
              <a:t>Learn about current TPT guidelines and implementation practices in </a:t>
            </a:r>
            <a:r>
              <a:rPr lang="en-US" sz="1800" dirty="0">
                <a:ea typeface="MS Mincho" panose="02020609040205080304" pitchFamily="49" charset="-128"/>
              </a:rPr>
              <a:t>CQUIN network countries</a:t>
            </a:r>
          </a:p>
          <a:p>
            <a:pPr marL="342900" marR="0" lvl="0" indent="-342900">
              <a:spcBef>
                <a:spcPts val="0"/>
              </a:spcBef>
              <a:spcAft>
                <a:spcPts val="1200"/>
              </a:spcAft>
              <a:buFont typeface="Symbol" panose="05050102010706020507" pitchFamily="18" charset="2"/>
              <a:buChar char=""/>
              <a:tabLst>
                <a:tab pos="139700" algn="l"/>
                <a:tab pos="457200" algn="l"/>
              </a:tabLst>
            </a:pPr>
            <a:r>
              <a:rPr lang="en-US" sz="1800" dirty="0">
                <a:ea typeface="MS Mincho" panose="02020609040205080304" pitchFamily="49" charset="-128"/>
              </a:rPr>
              <a:t>Discuss facilitators and common barriers for aligning ART and TPT drug dispensing through differentiated treatment models</a:t>
            </a:r>
          </a:p>
          <a:p>
            <a:pPr marL="342900" marR="0" lvl="0" indent="-342900">
              <a:spcBef>
                <a:spcPts val="0"/>
              </a:spcBef>
              <a:spcAft>
                <a:spcPts val="1200"/>
              </a:spcAft>
              <a:buFont typeface="Symbol" panose="05050102010706020507" pitchFamily="18" charset="2"/>
              <a:buChar char=""/>
              <a:tabLst>
                <a:tab pos="139700" algn="l"/>
                <a:tab pos="457200" algn="l"/>
              </a:tabLst>
            </a:pPr>
            <a:r>
              <a:rPr lang="en-US" sz="1800" dirty="0">
                <a:ea typeface="MS Mincho" panose="02020609040205080304" pitchFamily="49" charset="-128"/>
              </a:rPr>
              <a:t>Initiate discussion about the TPT package of care and related quality standards of care for integrating TPT in DSD</a:t>
            </a:r>
          </a:p>
        </p:txBody>
      </p:sp>
      <p:sp>
        <p:nvSpPr>
          <p:cNvPr id="3" name="Slide Number Placeholder 2">
            <a:extLst>
              <a:ext uri="{FF2B5EF4-FFF2-40B4-BE49-F238E27FC236}">
                <a16:creationId xmlns:a16="http://schemas.microsoft.com/office/drawing/2014/main" id="{229F262A-6CFF-4A8D-A180-171B24F761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ABBCA-EEB9-4909-AB36-4546095AE3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838681-91AE-44A1-BB37-A54170377009}"/>
              </a:ext>
            </a:extLst>
          </p:cNvPr>
          <p:cNvSpPr>
            <a:spLocks noGrp="1"/>
          </p:cNvSpPr>
          <p:nvPr>
            <p:ph type="title"/>
          </p:nvPr>
        </p:nvSpPr>
        <p:spPr/>
        <p:txBody>
          <a:bodyPr/>
          <a:lstStyle/>
          <a:p>
            <a:r>
              <a:rPr lang="en-US" dirty="0"/>
              <a:t>Session Objectives</a:t>
            </a:r>
          </a:p>
        </p:txBody>
      </p:sp>
      <p:pic>
        <p:nvPicPr>
          <p:cNvPr id="9" name="Picture 8">
            <a:extLst>
              <a:ext uri="{FF2B5EF4-FFF2-40B4-BE49-F238E27FC236}">
                <a16:creationId xmlns:a16="http://schemas.microsoft.com/office/drawing/2014/main" id="{E751A032-F7E2-4F9F-9044-8E53611F3EDD}"/>
              </a:ext>
            </a:extLst>
          </p:cNvPr>
          <p:cNvPicPr>
            <a:picLocks noChangeAspect="1"/>
          </p:cNvPicPr>
          <p:nvPr/>
        </p:nvPicPr>
        <p:blipFill>
          <a:blip r:embed="rId2"/>
          <a:stretch>
            <a:fillRect/>
          </a:stretch>
        </p:blipFill>
        <p:spPr>
          <a:xfrm>
            <a:off x="5188750" y="1899291"/>
            <a:ext cx="6613860" cy="4297227"/>
          </a:xfrm>
          <a:prstGeom prst="rect">
            <a:avLst/>
          </a:prstGeom>
        </p:spPr>
      </p:pic>
    </p:spTree>
    <p:extLst>
      <p:ext uri="{BB962C8B-B14F-4D97-AF65-F5344CB8AC3E}">
        <p14:creationId xmlns:p14="http://schemas.microsoft.com/office/powerpoint/2010/main" val="243633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E8C3D0-EE7B-8F4D-9E0F-7FB78A6BF5CD}"/>
              </a:ext>
            </a:extLst>
          </p:cNvPr>
          <p:cNvSpPr>
            <a:spLocks noGrp="1"/>
          </p:cNvSpPr>
          <p:nvPr>
            <p:ph idx="1"/>
          </p:nvPr>
        </p:nvSpPr>
        <p:spPr/>
        <p:txBody>
          <a:bodyPr/>
          <a:lstStyle/>
          <a:p>
            <a:pPr fontAlgn="ctr"/>
            <a:r>
              <a:rPr lang="en-US" sz="2400" dirty="0">
                <a:solidFill>
                  <a:srgbClr val="3C4245"/>
                </a:solidFill>
              </a:rPr>
              <a:t>Rationale for integrating TPT in DART models</a:t>
            </a:r>
          </a:p>
          <a:p>
            <a:pPr marR="0" lvl="0" fontAlgn="ctr">
              <a:spcAft>
                <a:spcPts val="0"/>
              </a:spcAft>
            </a:pPr>
            <a:r>
              <a:rPr lang="en-US" sz="2400" dirty="0">
                <a:solidFill>
                  <a:srgbClr val="3C4245"/>
                </a:solidFill>
              </a:rPr>
              <a:t>CQUIN TPT shark tank projects Zimbabwe: feasibility of integration of TPT into Fast Track models</a:t>
            </a:r>
          </a:p>
          <a:p>
            <a:pPr marR="0" lvl="0" fontAlgn="ctr">
              <a:spcAft>
                <a:spcPts val="0"/>
              </a:spcAft>
            </a:pPr>
            <a:r>
              <a:rPr lang="en-US" sz="2400" dirty="0">
                <a:solidFill>
                  <a:srgbClr val="3C4245"/>
                </a:solidFill>
              </a:rPr>
              <a:t>Objectives of the session</a:t>
            </a:r>
          </a:p>
        </p:txBody>
      </p:sp>
      <p:sp>
        <p:nvSpPr>
          <p:cNvPr id="4" name="Title 3">
            <a:extLst>
              <a:ext uri="{FF2B5EF4-FFF2-40B4-BE49-F238E27FC236}">
                <a16:creationId xmlns:a16="http://schemas.microsoft.com/office/drawing/2014/main" id="{61DE16BD-786F-1E4F-A327-32DB2FDDAE5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73428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15B06D-9D07-4225-825D-AE5E72BDC9EE}"/>
              </a:ext>
            </a:extLst>
          </p:cNvPr>
          <p:cNvSpPr>
            <a:spLocks noGrp="1"/>
          </p:cNvSpPr>
          <p:nvPr>
            <p:ph idx="1"/>
          </p:nvPr>
        </p:nvSpPr>
        <p:spPr>
          <a:xfrm>
            <a:off x="358303" y="1812417"/>
            <a:ext cx="5974403" cy="4393830"/>
          </a:xfrm>
        </p:spPr>
        <p:txBody>
          <a:bodyPr>
            <a:normAutofit/>
          </a:bodyPr>
          <a:lstStyle/>
          <a:p>
            <a:pPr marL="342900" indent="-342900">
              <a:buFont typeface="Arial" panose="020B0604020202020204" pitchFamily="34" charset="0"/>
              <a:buChar char="•"/>
            </a:pPr>
            <a:r>
              <a:rPr lang="en-US" sz="2400" dirty="0"/>
              <a:t>TB remains the second leading cause of death from an infectious disease</a:t>
            </a:r>
          </a:p>
          <a:p>
            <a:pPr marL="800100" lvl="1" indent="-342900">
              <a:buFont typeface="Arial" panose="020B0604020202020204" pitchFamily="34" charset="0"/>
              <a:buChar char="•"/>
            </a:pPr>
            <a:r>
              <a:rPr lang="en-US" sz="2200" dirty="0"/>
              <a:t>&gt;1.5 million TB deaths in 2020</a:t>
            </a:r>
          </a:p>
          <a:p>
            <a:pPr marL="342900" indent="-342900">
              <a:buFont typeface="Arial" panose="020B0604020202020204" pitchFamily="34" charset="0"/>
              <a:buChar char="•"/>
            </a:pPr>
            <a:r>
              <a:rPr lang="en-US" sz="2600" dirty="0"/>
              <a:t>Leading cause of death among PLHIV</a:t>
            </a:r>
          </a:p>
          <a:p>
            <a:pPr marL="800100" lvl="1" indent="-342900"/>
            <a:r>
              <a:rPr lang="en-US" sz="2200" dirty="0"/>
              <a:t>In 2020, about 215 000 people died of HIV-associated TB: ~30% AIDS-related deaths in 2021</a:t>
            </a:r>
          </a:p>
          <a:p>
            <a:pPr marL="342900" indent="-342900">
              <a:buFont typeface="Arial" panose="020B0604020202020204" pitchFamily="34" charset="0"/>
              <a:buChar char="•"/>
            </a:pPr>
            <a:r>
              <a:rPr lang="en-US" sz="2400" dirty="0"/>
              <a:t>TB is largely curable and preventable</a:t>
            </a:r>
          </a:p>
          <a:p>
            <a:endParaRPr lang="en-US" dirty="0"/>
          </a:p>
        </p:txBody>
      </p:sp>
      <p:sp>
        <p:nvSpPr>
          <p:cNvPr id="5" name="Title 4">
            <a:extLst>
              <a:ext uri="{FF2B5EF4-FFF2-40B4-BE49-F238E27FC236}">
                <a16:creationId xmlns:a16="http://schemas.microsoft.com/office/drawing/2014/main" id="{2A1CB74C-6C0C-4728-A587-38F7FA9AF9FA}"/>
              </a:ext>
            </a:extLst>
          </p:cNvPr>
          <p:cNvSpPr>
            <a:spLocks noGrp="1"/>
          </p:cNvSpPr>
          <p:nvPr>
            <p:ph type="title"/>
          </p:nvPr>
        </p:nvSpPr>
        <p:spPr>
          <a:xfrm>
            <a:off x="272374" y="318295"/>
            <a:ext cx="11663464" cy="761999"/>
          </a:xfrm>
        </p:spPr>
        <p:txBody>
          <a:bodyPr>
            <a:noAutofit/>
          </a:bodyPr>
          <a:lstStyle/>
          <a:p>
            <a:r>
              <a:rPr lang="en-US" dirty="0"/>
              <a:t>Tuberculosis Remains a Leading Cause of Death</a:t>
            </a:r>
          </a:p>
        </p:txBody>
      </p:sp>
      <p:sp>
        <p:nvSpPr>
          <p:cNvPr id="2" name="TextBox 1">
            <a:extLst>
              <a:ext uri="{FF2B5EF4-FFF2-40B4-BE49-F238E27FC236}">
                <a16:creationId xmlns:a16="http://schemas.microsoft.com/office/drawing/2014/main" id="{54C3C70C-92CB-4AC9-8622-22A9CA041C00}"/>
              </a:ext>
            </a:extLst>
          </p:cNvPr>
          <p:cNvSpPr txBox="1"/>
          <p:nvPr/>
        </p:nvSpPr>
        <p:spPr>
          <a:xfrm>
            <a:off x="8912688" y="6380787"/>
            <a:ext cx="2948319" cy="307777"/>
          </a:xfrm>
          <a:prstGeom prst="rect">
            <a:avLst/>
          </a:prstGeom>
          <a:noFill/>
        </p:spPr>
        <p:txBody>
          <a:bodyPr wrap="square" rtlCol="0">
            <a:spAutoFit/>
          </a:bodyPr>
          <a:lstStyle/>
          <a:p>
            <a:r>
              <a:rPr lang="en-US" sz="1400" dirty="0"/>
              <a:t>WHO Global Tuberculosis Report 2021</a:t>
            </a:r>
          </a:p>
        </p:txBody>
      </p:sp>
      <p:pic>
        <p:nvPicPr>
          <p:cNvPr id="8" name="Picture 7" descr="A person standing in a room&#10;&#10;Description automatically generated">
            <a:extLst>
              <a:ext uri="{FF2B5EF4-FFF2-40B4-BE49-F238E27FC236}">
                <a16:creationId xmlns:a16="http://schemas.microsoft.com/office/drawing/2014/main" id="{5C4EDC58-AE0F-4044-B87D-42973EA35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167" y="2066194"/>
            <a:ext cx="5285109" cy="3886275"/>
          </a:xfrm>
          <a:prstGeom prst="rect">
            <a:avLst/>
          </a:prstGeom>
        </p:spPr>
      </p:pic>
    </p:spTree>
    <p:extLst>
      <p:ext uri="{BB962C8B-B14F-4D97-AF65-F5344CB8AC3E}">
        <p14:creationId xmlns:p14="http://schemas.microsoft.com/office/powerpoint/2010/main" val="291949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811A1A-010E-4CC1-934B-BFB023C333D8}"/>
              </a:ext>
            </a:extLst>
          </p:cNvPr>
          <p:cNvSpPr>
            <a:spLocks noGrp="1"/>
          </p:cNvSpPr>
          <p:nvPr>
            <p:ph type="sldNum" sz="quarter" idx="12"/>
          </p:nvPr>
        </p:nvSpPr>
        <p:spPr/>
        <p:txBody>
          <a:bodyPr/>
          <a:lstStyle/>
          <a:p>
            <a:fld id="{7C3ABBCA-EEB9-4909-AB36-4546095AE386}" type="slidenum">
              <a:rPr lang="en-US" smtClean="0"/>
              <a:t>4</a:t>
            </a:fld>
            <a:endParaRPr lang="en-US"/>
          </a:p>
        </p:txBody>
      </p:sp>
      <p:sp>
        <p:nvSpPr>
          <p:cNvPr id="4" name="Title 3">
            <a:extLst>
              <a:ext uri="{FF2B5EF4-FFF2-40B4-BE49-F238E27FC236}">
                <a16:creationId xmlns:a16="http://schemas.microsoft.com/office/drawing/2014/main" id="{B00DADF0-8623-4908-B93C-C9F045EB2CD3}"/>
              </a:ext>
            </a:extLst>
          </p:cNvPr>
          <p:cNvSpPr>
            <a:spLocks noGrp="1"/>
          </p:cNvSpPr>
          <p:nvPr>
            <p:ph type="title"/>
          </p:nvPr>
        </p:nvSpPr>
        <p:spPr>
          <a:xfrm>
            <a:off x="236706" y="269657"/>
            <a:ext cx="11565467" cy="761999"/>
          </a:xfrm>
        </p:spPr>
        <p:txBody>
          <a:bodyPr>
            <a:noAutofit/>
          </a:bodyPr>
          <a:lstStyle/>
          <a:p>
            <a:r>
              <a:rPr lang="en-US" dirty="0"/>
              <a:t>Impact of COVID on TB Diagnosis and Mortality </a:t>
            </a:r>
          </a:p>
        </p:txBody>
      </p:sp>
      <p:pic>
        <p:nvPicPr>
          <p:cNvPr id="9" name="Content Placeholder 8">
            <a:extLst>
              <a:ext uri="{FF2B5EF4-FFF2-40B4-BE49-F238E27FC236}">
                <a16:creationId xmlns:a16="http://schemas.microsoft.com/office/drawing/2014/main" id="{E72E4AC5-47AD-4FCE-97F4-E4BB1DAD07CC}"/>
              </a:ext>
            </a:extLst>
          </p:cNvPr>
          <p:cNvPicPr>
            <a:picLocks noGrp="1" noChangeAspect="1"/>
          </p:cNvPicPr>
          <p:nvPr>
            <p:ph idx="1"/>
          </p:nvPr>
        </p:nvPicPr>
        <p:blipFill rotWithShape="1">
          <a:blip r:embed="rId2"/>
          <a:srcRect l="1588" t="18181" r="21898" b="1768"/>
          <a:stretch/>
        </p:blipFill>
        <p:spPr>
          <a:xfrm>
            <a:off x="1187028" y="1467210"/>
            <a:ext cx="4442298" cy="2504407"/>
          </a:xfrm>
          <a:ln>
            <a:solidFill>
              <a:schemeClr val="tx1"/>
            </a:solidFill>
          </a:ln>
        </p:spPr>
      </p:pic>
      <p:pic>
        <p:nvPicPr>
          <p:cNvPr id="11" name="Picture 10">
            <a:extLst>
              <a:ext uri="{FF2B5EF4-FFF2-40B4-BE49-F238E27FC236}">
                <a16:creationId xmlns:a16="http://schemas.microsoft.com/office/drawing/2014/main" id="{8BA1B17C-909C-4119-B85B-5DC457895CB7}"/>
              </a:ext>
            </a:extLst>
          </p:cNvPr>
          <p:cNvPicPr>
            <a:picLocks noChangeAspect="1"/>
          </p:cNvPicPr>
          <p:nvPr/>
        </p:nvPicPr>
        <p:blipFill rotWithShape="1">
          <a:blip r:embed="rId3"/>
          <a:srcRect l="7739" t="15569" r="11596" b="-340"/>
          <a:stretch/>
        </p:blipFill>
        <p:spPr>
          <a:xfrm>
            <a:off x="6562675" y="1467211"/>
            <a:ext cx="4442298" cy="2504407"/>
          </a:xfrm>
          <a:prstGeom prst="rect">
            <a:avLst/>
          </a:prstGeom>
          <a:ln>
            <a:solidFill>
              <a:schemeClr val="tx1"/>
            </a:solidFill>
          </a:ln>
        </p:spPr>
      </p:pic>
      <p:pic>
        <p:nvPicPr>
          <p:cNvPr id="13" name="Picture 12">
            <a:extLst>
              <a:ext uri="{FF2B5EF4-FFF2-40B4-BE49-F238E27FC236}">
                <a16:creationId xmlns:a16="http://schemas.microsoft.com/office/drawing/2014/main" id="{75CC4D68-D456-41EA-9A74-98898AF4382D}"/>
              </a:ext>
            </a:extLst>
          </p:cNvPr>
          <p:cNvPicPr>
            <a:picLocks noChangeAspect="1"/>
          </p:cNvPicPr>
          <p:nvPr/>
        </p:nvPicPr>
        <p:blipFill rotWithShape="1">
          <a:blip r:embed="rId4"/>
          <a:srcRect l="7580" t="16164" r="11516"/>
          <a:stretch/>
        </p:blipFill>
        <p:spPr>
          <a:xfrm>
            <a:off x="3873230" y="4034505"/>
            <a:ext cx="4445539" cy="2504407"/>
          </a:xfrm>
          <a:prstGeom prst="rect">
            <a:avLst/>
          </a:prstGeom>
          <a:ln>
            <a:solidFill>
              <a:schemeClr val="tx1"/>
            </a:solidFill>
          </a:ln>
        </p:spPr>
      </p:pic>
      <p:sp>
        <p:nvSpPr>
          <p:cNvPr id="14" name="TextBox 13">
            <a:extLst>
              <a:ext uri="{FF2B5EF4-FFF2-40B4-BE49-F238E27FC236}">
                <a16:creationId xmlns:a16="http://schemas.microsoft.com/office/drawing/2014/main" id="{3594AC18-0AD5-4756-B984-40CE41D2E03D}"/>
              </a:ext>
            </a:extLst>
          </p:cNvPr>
          <p:cNvSpPr txBox="1"/>
          <p:nvPr/>
        </p:nvSpPr>
        <p:spPr>
          <a:xfrm>
            <a:off x="9078058" y="6350811"/>
            <a:ext cx="2948319" cy="307777"/>
          </a:xfrm>
          <a:prstGeom prst="rect">
            <a:avLst/>
          </a:prstGeom>
          <a:noFill/>
        </p:spPr>
        <p:txBody>
          <a:bodyPr wrap="square" rtlCol="0">
            <a:spAutoFit/>
          </a:bodyPr>
          <a:lstStyle/>
          <a:p>
            <a:r>
              <a:rPr lang="en-US" sz="1400" dirty="0"/>
              <a:t>WHO Global Tuberculosis Report 2021</a:t>
            </a:r>
          </a:p>
        </p:txBody>
      </p:sp>
    </p:spTree>
    <p:extLst>
      <p:ext uri="{BB962C8B-B14F-4D97-AF65-F5344CB8AC3E}">
        <p14:creationId xmlns:p14="http://schemas.microsoft.com/office/powerpoint/2010/main" val="205327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621B9D2-7768-2343-AFE6-55A02F6B1B43}"/>
              </a:ext>
            </a:extLst>
          </p:cNvPr>
          <p:cNvSpPr>
            <a:spLocks noGrp="1"/>
          </p:cNvSpPr>
          <p:nvPr>
            <p:ph idx="1"/>
          </p:nvPr>
        </p:nvSpPr>
        <p:spPr>
          <a:xfrm>
            <a:off x="201503" y="1571029"/>
            <a:ext cx="5494507" cy="4584904"/>
          </a:xfrm>
        </p:spPr>
        <p:txBody>
          <a:bodyPr>
            <a:normAutofit fontScale="85000" lnSpcReduction="10000"/>
          </a:bodyPr>
          <a:lstStyle/>
          <a:p>
            <a:r>
              <a:rPr lang="en-US" sz="2400" b="0" i="0" dirty="0">
                <a:solidFill>
                  <a:srgbClr val="3C4245"/>
                </a:solidFill>
                <a:effectLst/>
                <a:latin typeface="Arial" panose="020B0604020202020204" pitchFamily="34" charset="0"/>
              </a:rPr>
              <a:t>Preventing TB infection and stopping progression from infection to disease are critical to reduce TB incidence</a:t>
            </a:r>
          </a:p>
          <a:p>
            <a:r>
              <a:rPr lang="en-US" sz="2400" b="0" i="0" dirty="0">
                <a:solidFill>
                  <a:srgbClr val="3C4245"/>
                </a:solidFill>
                <a:effectLst/>
                <a:latin typeface="Arial" panose="020B0604020202020204" pitchFamily="34" charset="0"/>
              </a:rPr>
              <a:t>One of the main health care interventions to achieve this reduction </a:t>
            </a:r>
            <a:r>
              <a:rPr lang="en-US" sz="2400" dirty="0">
                <a:solidFill>
                  <a:srgbClr val="3C4245"/>
                </a:solidFill>
              </a:rPr>
              <a:t>is </a:t>
            </a:r>
            <a:r>
              <a:rPr lang="en-US" sz="2400" b="0" i="0" dirty="0">
                <a:solidFill>
                  <a:srgbClr val="3C4245"/>
                </a:solidFill>
                <a:effectLst/>
                <a:latin typeface="Arial" panose="020B0604020202020204" pitchFamily="34" charset="0"/>
              </a:rPr>
              <a:t>TB </a:t>
            </a:r>
            <a:r>
              <a:rPr lang="en-US" sz="2400" dirty="0">
                <a:solidFill>
                  <a:srgbClr val="3C4245"/>
                </a:solidFill>
              </a:rPr>
              <a:t>P</a:t>
            </a:r>
            <a:r>
              <a:rPr lang="en-US" sz="2400" b="0" i="0" dirty="0">
                <a:solidFill>
                  <a:srgbClr val="3C4245"/>
                </a:solidFill>
                <a:effectLst/>
                <a:latin typeface="Arial" panose="020B0604020202020204" pitchFamily="34" charset="0"/>
              </a:rPr>
              <a:t>reventive </a:t>
            </a:r>
            <a:r>
              <a:rPr lang="en-US" sz="2400" dirty="0">
                <a:solidFill>
                  <a:srgbClr val="3C4245"/>
                </a:solidFill>
              </a:rPr>
              <a:t>T</a:t>
            </a:r>
            <a:r>
              <a:rPr lang="en-US" sz="2400" b="0" i="0" dirty="0">
                <a:solidFill>
                  <a:srgbClr val="3C4245"/>
                </a:solidFill>
                <a:effectLst/>
                <a:latin typeface="Arial" panose="020B0604020202020204" pitchFamily="34" charset="0"/>
              </a:rPr>
              <a:t>reatment (TPT), recommended for PLHIV, household contacts of people with TB and other risk groups</a:t>
            </a:r>
          </a:p>
          <a:p>
            <a:r>
              <a:rPr lang="en-US" sz="2400" b="0" i="0" dirty="0">
                <a:solidFill>
                  <a:srgbClr val="3C4245"/>
                </a:solidFill>
                <a:effectLst/>
                <a:latin typeface="Arial" panose="020B0604020202020204" pitchFamily="34" charset="0"/>
              </a:rPr>
              <a:t>3.0 million PLHIV received TPT in 2019, falling to 2.3 million in 2020, a reduction of 23% compared with 2019</a:t>
            </a:r>
          </a:p>
          <a:p>
            <a:r>
              <a:rPr lang="en-US" sz="2400" b="0" i="0" dirty="0">
                <a:solidFill>
                  <a:srgbClr val="3C4245"/>
                </a:solidFill>
                <a:effectLst/>
                <a:latin typeface="Arial" panose="020B0604020202020204" pitchFamily="34" charset="0"/>
              </a:rPr>
              <a:t>30% of 37.7 million people estimated to be living with HIV in 2020 have received TPT</a:t>
            </a:r>
          </a:p>
          <a:p>
            <a:pPr lvl="1"/>
            <a:r>
              <a:rPr lang="en-US" sz="1800" b="0" i="0" dirty="0">
                <a:solidFill>
                  <a:srgbClr val="3C4245"/>
                </a:solidFill>
                <a:effectLst/>
                <a:latin typeface="Arial" panose="020B0604020202020204" pitchFamily="34" charset="0"/>
              </a:rPr>
              <a:t>Coverage varies widely among countries</a:t>
            </a:r>
          </a:p>
          <a:p>
            <a:pPr lvl="1"/>
            <a:r>
              <a:rPr lang="en-US" sz="1800" b="0" i="0" dirty="0">
                <a:solidFill>
                  <a:srgbClr val="FF0000"/>
                </a:solidFill>
                <a:effectLst/>
                <a:latin typeface="Arial" panose="020B0604020202020204" pitchFamily="34" charset="0"/>
              </a:rPr>
              <a:t>Target: 90% by 2025</a:t>
            </a:r>
          </a:p>
        </p:txBody>
      </p:sp>
      <p:sp>
        <p:nvSpPr>
          <p:cNvPr id="3" name="Title 2">
            <a:extLst>
              <a:ext uri="{FF2B5EF4-FFF2-40B4-BE49-F238E27FC236}">
                <a16:creationId xmlns:a16="http://schemas.microsoft.com/office/drawing/2014/main" id="{88D8902E-C03C-E643-AC6F-D90C87EECC68}"/>
              </a:ext>
            </a:extLst>
          </p:cNvPr>
          <p:cNvSpPr>
            <a:spLocks noGrp="1"/>
          </p:cNvSpPr>
          <p:nvPr>
            <p:ph type="title"/>
          </p:nvPr>
        </p:nvSpPr>
        <p:spPr>
          <a:xfrm>
            <a:off x="839786" y="261024"/>
            <a:ext cx="10512425" cy="761999"/>
          </a:xfrm>
        </p:spPr>
        <p:txBody>
          <a:bodyPr/>
          <a:lstStyle/>
          <a:p>
            <a:r>
              <a:rPr lang="en-US" dirty="0"/>
              <a:t>TB Preventive Therapy</a:t>
            </a:r>
          </a:p>
        </p:txBody>
      </p:sp>
      <p:pic>
        <p:nvPicPr>
          <p:cNvPr id="5" name="Picture 2">
            <a:extLst>
              <a:ext uri="{FF2B5EF4-FFF2-40B4-BE49-F238E27FC236}">
                <a16:creationId xmlns:a16="http://schemas.microsoft.com/office/drawing/2014/main" id="{0E509434-96EB-4E59-83A5-433517EED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296" y="1621345"/>
            <a:ext cx="4353631" cy="24027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BB85F3C-110C-4D29-B24C-B21E739A7469}"/>
              </a:ext>
            </a:extLst>
          </p:cNvPr>
          <p:cNvSpPr txBox="1">
            <a:spLocks/>
          </p:cNvSpPr>
          <p:nvPr/>
        </p:nvSpPr>
        <p:spPr>
          <a:xfrm>
            <a:off x="7150297" y="1435168"/>
            <a:ext cx="4557912" cy="1358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0" kern="1200">
                <a:solidFill>
                  <a:schemeClr val="bg1"/>
                </a:solidFill>
                <a:latin typeface="Arial" panose="020B0604020202020204" pitchFamily="34" charset="0"/>
                <a:ea typeface="+mj-ea"/>
                <a:cs typeface="Arial" panose="020B0604020202020204" pitchFamily="34" charset="0"/>
              </a:defRPr>
            </a:lvl1pPr>
          </a:lstStyle>
          <a:p>
            <a:r>
              <a:rPr lang="en-US" sz="1200" b="1" dirty="0">
                <a:solidFill>
                  <a:srgbClr val="3C4245"/>
                </a:solidFill>
              </a:rPr>
              <a:t>Global number of people provided with TPT, 2015–2020</a:t>
            </a:r>
            <a:endParaRPr lang="en-US" sz="1200" dirty="0"/>
          </a:p>
        </p:txBody>
      </p:sp>
      <p:pic>
        <p:nvPicPr>
          <p:cNvPr id="7" name="Picture 6">
            <a:extLst>
              <a:ext uri="{FF2B5EF4-FFF2-40B4-BE49-F238E27FC236}">
                <a16:creationId xmlns:a16="http://schemas.microsoft.com/office/drawing/2014/main" id="{3DC766B8-1431-4B47-888B-98D3C57AD4DF}"/>
              </a:ext>
            </a:extLst>
          </p:cNvPr>
          <p:cNvPicPr>
            <a:picLocks noChangeAspect="1"/>
          </p:cNvPicPr>
          <p:nvPr/>
        </p:nvPicPr>
        <p:blipFill>
          <a:blip r:embed="rId3"/>
          <a:stretch>
            <a:fillRect/>
          </a:stretch>
        </p:blipFill>
        <p:spPr>
          <a:xfrm>
            <a:off x="7150296" y="4411483"/>
            <a:ext cx="4353631" cy="2402732"/>
          </a:xfrm>
          <a:prstGeom prst="rect">
            <a:avLst/>
          </a:prstGeom>
          <a:ln>
            <a:solidFill>
              <a:schemeClr val="tx1"/>
            </a:solidFill>
          </a:ln>
        </p:spPr>
      </p:pic>
      <p:sp>
        <p:nvSpPr>
          <p:cNvPr id="8" name="Title 1">
            <a:extLst>
              <a:ext uri="{FF2B5EF4-FFF2-40B4-BE49-F238E27FC236}">
                <a16:creationId xmlns:a16="http://schemas.microsoft.com/office/drawing/2014/main" id="{5C68765A-EB56-49C3-8480-619E94F21724}"/>
              </a:ext>
            </a:extLst>
          </p:cNvPr>
          <p:cNvSpPr txBox="1">
            <a:spLocks/>
          </p:cNvSpPr>
          <p:nvPr/>
        </p:nvSpPr>
        <p:spPr>
          <a:xfrm>
            <a:off x="7150295" y="4074393"/>
            <a:ext cx="4353631" cy="3887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3C4245"/>
                </a:solidFill>
                <a:latin typeface="Arial" panose="020B0604020202020204" pitchFamily="34" charset="0"/>
              </a:rPr>
              <a:t>Provision of TPT to </a:t>
            </a:r>
            <a:r>
              <a:rPr lang="en-US" sz="1200" b="1" dirty="0" err="1">
                <a:solidFill>
                  <a:srgbClr val="3C4245"/>
                </a:solidFill>
                <a:latin typeface="Arial" panose="020B0604020202020204" pitchFamily="34" charset="0"/>
              </a:rPr>
              <a:t>PLHIV</a:t>
            </a:r>
            <a:r>
              <a:rPr lang="en-US" sz="1200" b="1" baseline="30000" dirty="0" err="1">
                <a:solidFill>
                  <a:srgbClr val="3C4245"/>
                </a:solidFill>
                <a:latin typeface="Arial" panose="020B0604020202020204" pitchFamily="34" charset="0"/>
              </a:rPr>
              <a:t>a</a:t>
            </a:r>
            <a:r>
              <a:rPr lang="en-US" sz="1200" b="1" dirty="0">
                <a:solidFill>
                  <a:srgbClr val="3C4245"/>
                </a:solidFill>
                <a:latin typeface="Arial" panose="020B0604020202020204" pitchFamily="34" charset="0"/>
              </a:rPr>
              <a:t>, 2005–2020</a:t>
            </a:r>
          </a:p>
        </p:txBody>
      </p:sp>
      <p:sp>
        <p:nvSpPr>
          <p:cNvPr id="9" name="TextBox 8">
            <a:extLst>
              <a:ext uri="{FF2B5EF4-FFF2-40B4-BE49-F238E27FC236}">
                <a16:creationId xmlns:a16="http://schemas.microsoft.com/office/drawing/2014/main" id="{6D078979-0FC8-4967-BDFA-B64062DD09A6}"/>
              </a:ext>
            </a:extLst>
          </p:cNvPr>
          <p:cNvSpPr txBox="1"/>
          <p:nvPr/>
        </p:nvSpPr>
        <p:spPr>
          <a:xfrm>
            <a:off x="4241726" y="5913861"/>
            <a:ext cx="2908570" cy="584775"/>
          </a:xfrm>
          <a:prstGeom prst="rect">
            <a:avLst/>
          </a:prstGeom>
          <a:noFill/>
        </p:spPr>
        <p:txBody>
          <a:bodyPr wrap="square">
            <a:spAutoFit/>
          </a:bodyPr>
          <a:lstStyle/>
          <a:p>
            <a:r>
              <a:rPr lang="en-US" sz="800" dirty="0"/>
              <a:t>a For the period 2005–2016, countries were requested to report data for people newly enrolled in HIV care (dashed lines). Subsequently, countries have been encouraged to report data for people currently on antiretroviral treatment (solid lines).</a:t>
            </a:r>
          </a:p>
        </p:txBody>
      </p:sp>
    </p:spTree>
    <p:extLst>
      <p:ext uri="{BB962C8B-B14F-4D97-AF65-F5344CB8AC3E}">
        <p14:creationId xmlns:p14="http://schemas.microsoft.com/office/powerpoint/2010/main" val="241497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3E841-85EC-463F-A6B8-E9EF341B5456}"/>
              </a:ext>
            </a:extLst>
          </p:cNvPr>
          <p:cNvSpPr>
            <a:spLocks noGrp="1"/>
          </p:cNvSpPr>
          <p:nvPr>
            <p:ph idx="1"/>
          </p:nvPr>
        </p:nvSpPr>
        <p:spPr/>
        <p:txBody>
          <a:bodyPr>
            <a:normAutofit fontScale="92500"/>
          </a:bodyPr>
          <a:lstStyle/>
          <a:p>
            <a:r>
              <a:rPr lang="en-US" dirty="0">
                <a:solidFill>
                  <a:srgbClr val="3C4245"/>
                </a:solidFill>
              </a:rPr>
              <a:t>Substantial intensification and expansion of efforts will be required to reach </a:t>
            </a:r>
            <a:r>
              <a:rPr lang="en-US" sz="3200" b="0" i="0" dirty="0">
                <a:solidFill>
                  <a:srgbClr val="3C4245"/>
                </a:solidFill>
                <a:effectLst/>
                <a:latin typeface="Arial" panose="020B0604020202020204" pitchFamily="34" charset="0"/>
              </a:rPr>
              <a:t>the targets for provision of TPT</a:t>
            </a:r>
          </a:p>
          <a:p>
            <a:r>
              <a:rPr lang="en-US" sz="3200" b="0" i="0" dirty="0">
                <a:solidFill>
                  <a:srgbClr val="3C4245"/>
                </a:solidFill>
                <a:effectLst/>
                <a:latin typeface="Arial" panose="020B0604020202020204" pitchFamily="34" charset="0"/>
              </a:rPr>
              <a:t>This will require:</a:t>
            </a:r>
          </a:p>
          <a:p>
            <a:pPr lvl="1"/>
            <a:r>
              <a:rPr lang="en-US" b="0" i="0" dirty="0">
                <a:solidFill>
                  <a:srgbClr val="3C4245"/>
                </a:solidFill>
                <a:effectLst/>
                <a:latin typeface="Arial" panose="020B0604020202020204" pitchFamily="34" charset="0"/>
              </a:rPr>
              <a:t>More TB screening at household level</a:t>
            </a:r>
          </a:p>
          <a:p>
            <a:pPr lvl="1"/>
            <a:r>
              <a:rPr lang="en-US" b="0" i="0" dirty="0">
                <a:solidFill>
                  <a:srgbClr val="3C4245"/>
                </a:solidFill>
                <a:effectLst/>
                <a:latin typeface="Arial" panose="020B0604020202020204" pitchFamily="34" charset="0"/>
              </a:rPr>
              <a:t>Strengthening the follow-up to TB screening at both household level and among PLHIV</a:t>
            </a:r>
          </a:p>
          <a:p>
            <a:pPr lvl="1"/>
            <a:r>
              <a:rPr lang="en-US" dirty="0">
                <a:solidFill>
                  <a:srgbClr val="3C4245"/>
                </a:solidFill>
              </a:rPr>
              <a:t>I</a:t>
            </a:r>
            <a:r>
              <a:rPr lang="en-US" b="0" i="0" dirty="0">
                <a:solidFill>
                  <a:srgbClr val="3C4245"/>
                </a:solidFill>
                <a:effectLst/>
                <a:latin typeface="Arial" panose="020B0604020202020204" pitchFamily="34" charset="0"/>
              </a:rPr>
              <a:t>ncreased access to shorter (1–3 months) rifamycin-based regimens. </a:t>
            </a:r>
          </a:p>
          <a:p>
            <a:r>
              <a:rPr lang="en-US" sz="3200" b="0" i="0" dirty="0">
                <a:solidFill>
                  <a:srgbClr val="3C4245"/>
                </a:solidFill>
                <a:effectLst/>
                <a:latin typeface="Arial" panose="020B0604020202020204" pitchFamily="34" charset="0"/>
              </a:rPr>
              <a:t>Urgent action, given the serious disruptions to essential TB services caused by the COVID-19 pandemic since 2020</a:t>
            </a:r>
          </a:p>
          <a:p>
            <a:endParaRPr lang="en-US" sz="3200" b="0" i="0" dirty="0">
              <a:solidFill>
                <a:srgbClr val="3C4245"/>
              </a:solidFill>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2A7823AC-A34F-4621-8ED1-A1D9C907E6F1}"/>
              </a:ext>
            </a:extLst>
          </p:cNvPr>
          <p:cNvSpPr>
            <a:spLocks noGrp="1"/>
          </p:cNvSpPr>
          <p:nvPr>
            <p:ph type="sldNum" sz="quarter" idx="12"/>
          </p:nvPr>
        </p:nvSpPr>
        <p:spPr/>
        <p:txBody>
          <a:bodyPr/>
          <a:lstStyle/>
          <a:p>
            <a:fld id="{7C3ABBCA-EEB9-4909-AB36-4546095AE386}" type="slidenum">
              <a:rPr lang="en-US" smtClean="0"/>
              <a:t>6</a:t>
            </a:fld>
            <a:endParaRPr lang="en-US"/>
          </a:p>
        </p:txBody>
      </p:sp>
      <p:sp>
        <p:nvSpPr>
          <p:cNvPr id="4" name="Title 3">
            <a:extLst>
              <a:ext uri="{FF2B5EF4-FFF2-40B4-BE49-F238E27FC236}">
                <a16:creationId xmlns:a16="http://schemas.microsoft.com/office/drawing/2014/main" id="{9F04F4C2-F442-47CE-AC01-E0C501EF5BA8}"/>
              </a:ext>
            </a:extLst>
          </p:cNvPr>
          <p:cNvSpPr>
            <a:spLocks noGrp="1"/>
          </p:cNvSpPr>
          <p:nvPr>
            <p:ph type="title"/>
          </p:nvPr>
        </p:nvSpPr>
        <p:spPr/>
        <p:txBody>
          <a:bodyPr/>
          <a:lstStyle/>
          <a:p>
            <a:r>
              <a:rPr lang="en-US" dirty="0"/>
              <a:t>Expanding Coverage and Quality of TPT</a:t>
            </a:r>
          </a:p>
        </p:txBody>
      </p:sp>
    </p:spTree>
    <p:extLst>
      <p:ext uri="{BB962C8B-B14F-4D97-AF65-F5344CB8AC3E}">
        <p14:creationId xmlns:p14="http://schemas.microsoft.com/office/powerpoint/2010/main" val="421783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41B25B3-0D21-4FBE-96EB-5F86B542DDFE}"/>
              </a:ext>
            </a:extLst>
          </p:cNvPr>
          <p:cNvSpPr>
            <a:spLocks noGrp="1"/>
          </p:cNvSpPr>
          <p:nvPr>
            <p:ph idx="1"/>
          </p:nvPr>
        </p:nvSpPr>
        <p:spPr>
          <a:xfrm>
            <a:off x="6809362" y="1825625"/>
            <a:ext cx="4876649" cy="4789184"/>
          </a:xfrm>
        </p:spPr>
        <p:txBody>
          <a:bodyPr>
            <a:normAutofit lnSpcReduction="10000"/>
          </a:bodyPr>
          <a:lstStyle/>
          <a:p>
            <a:r>
              <a:rPr lang="en-US" sz="2200" dirty="0">
                <a:solidFill>
                  <a:srgbClr val="3C4245"/>
                </a:solidFill>
              </a:rPr>
              <a:t>Taking DSD models to scale while ensuring high quality services</a:t>
            </a:r>
          </a:p>
          <a:p>
            <a:r>
              <a:rPr lang="en-US" sz="2200" dirty="0">
                <a:solidFill>
                  <a:srgbClr val="3C4245"/>
                </a:solidFill>
              </a:rPr>
              <a:t>Intensified TB case finding and TPT should be integrated within these models. </a:t>
            </a:r>
          </a:p>
          <a:p>
            <a:r>
              <a:rPr lang="en-US" sz="2200" dirty="0">
                <a:solidFill>
                  <a:srgbClr val="3C4245"/>
                </a:solidFill>
              </a:rPr>
              <a:t>Establishing DSD should not become a reason for delaying or denying benefits of TPT to PLHIV. </a:t>
            </a:r>
          </a:p>
          <a:p>
            <a:pPr lvl="1"/>
            <a:r>
              <a:rPr lang="en-US" sz="1800" dirty="0">
                <a:solidFill>
                  <a:srgbClr val="3C4245"/>
                </a:solidFill>
              </a:rPr>
              <a:t>Patient visits should be scheduled such that they can pick up ART and TPT drugs at the same time. </a:t>
            </a:r>
          </a:p>
          <a:p>
            <a:pPr lvl="1"/>
            <a:r>
              <a:rPr lang="en-US" sz="1800" dirty="0">
                <a:solidFill>
                  <a:srgbClr val="3C4245"/>
                </a:solidFill>
              </a:rPr>
              <a:t>Adherence and adverse events monitoring should be shifted/shared to peers for those in community DSD models. </a:t>
            </a:r>
          </a:p>
          <a:p>
            <a:pPr lvl="1"/>
            <a:endParaRPr lang="en-US" sz="1800" dirty="0">
              <a:solidFill>
                <a:srgbClr val="3C4245"/>
              </a:solidFill>
            </a:endParaRPr>
          </a:p>
        </p:txBody>
      </p:sp>
      <p:sp>
        <p:nvSpPr>
          <p:cNvPr id="3" name="Slide Number Placeholder 2">
            <a:extLst>
              <a:ext uri="{FF2B5EF4-FFF2-40B4-BE49-F238E27FC236}">
                <a16:creationId xmlns:a16="http://schemas.microsoft.com/office/drawing/2014/main" id="{1E48279D-7FCA-4133-B95A-BB99642B32BE}"/>
              </a:ext>
            </a:extLst>
          </p:cNvPr>
          <p:cNvSpPr>
            <a:spLocks noGrp="1"/>
          </p:cNvSpPr>
          <p:nvPr>
            <p:ph type="sldNum" sz="quarter" idx="12"/>
          </p:nvPr>
        </p:nvSpPr>
        <p:spPr>
          <a:xfrm>
            <a:off x="8596539" y="6357142"/>
            <a:ext cx="2743200" cy="365125"/>
          </a:xfrm>
        </p:spPr>
        <p:txBody>
          <a:bodyPr/>
          <a:lstStyle/>
          <a:p>
            <a:fld id="{7C3ABBCA-EEB9-4909-AB36-4546095AE386}" type="slidenum">
              <a:rPr lang="en-US" smtClean="0"/>
              <a:t>7</a:t>
            </a:fld>
            <a:endParaRPr lang="en-US"/>
          </a:p>
        </p:txBody>
      </p:sp>
      <p:sp>
        <p:nvSpPr>
          <p:cNvPr id="2" name="Title 1">
            <a:extLst>
              <a:ext uri="{FF2B5EF4-FFF2-40B4-BE49-F238E27FC236}">
                <a16:creationId xmlns:a16="http://schemas.microsoft.com/office/drawing/2014/main" id="{DA896B53-F520-4984-99DC-1CC00ECAE68B}"/>
              </a:ext>
            </a:extLst>
          </p:cNvPr>
          <p:cNvSpPr>
            <a:spLocks noGrp="1"/>
          </p:cNvSpPr>
          <p:nvPr>
            <p:ph type="title"/>
          </p:nvPr>
        </p:nvSpPr>
        <p:spPr/>
        <p:txBody>
          <a:bodyPr>
            <a:normAutofit/>
          </a:bodyPr>
          <a:lstStyle/>
          <a:p>
            <a:pPr algn="ctr"/>
            <a:r>
              <a:rPr lang="en-US" dirty="0"/>
              <a:t>Integrating TPT into DSD Models for ART</a:t>
            </a:r>
          </a:p>
        </p:txBody>
      </p:sp>
      <p:pic>
        <p:nvPicPr>
          <p:cNvPr id="4" name="Picture 3" descr="A screenshot of a computer&#10;&#10;Description automatically generated with medium confidence">
            <a:extLst>
              <a:ext uri="{FF2B5EF4-FFF2-40B4-BE49-F238E27FC236}">
                <a16:creationId xmlns:a16="http://schemas.microsoft.com/office/drawing/2014/main" id="{F54BD9E2-4703-4101-8BC7-6E262B595075}"/>
              </a:ext>
            </a:extLst>
          </p:cNvPr>
          <p:cNvPicPr>
            <a:picLocks noChangeAspect="1"/>
          </p:cNvPicPr>
          <p:nvPr/>
        </p:nvPicPr>
        <p:blipFill rotWithShape="1">
          <a:blip r:embed="rId2"/>
          <a:srcRect l="26746" t="35576" r="54961" b="19969"/>
          <a:stretch/>
        </p:blipFill>
        <p:spPr bwMode="auto">
          <a:xfrm>
            <a:off x="285642" y="1740106"/>
            <a:ext cx="5810358" cy="397222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D107939-16F4-4B1E-B3CB-D9D0795920C1}"/>
              </a:ext>
            </a:extLst>
          </p:cNvPr>
          <p:cNvSpPr txBox="1"/>
          <p:nvPr/>
        </p:nvSpPr>
        <p:spPr>
          <a:xfrm>
            <a:off x="505989" y="5712335"/>
            <a:ext cx="5706596" cy="470257"/>
          </a:xfrm>
          <a:prstGeom prst="rect">
            <a:avLst/>
          </a:prstGeom>
          <a:noFill/>
        </p:spPr>
        <p:txBody>
          <a:bodyPr wrap="square">
            <a:spAutoFit/>
          </a:bodyPr>
          <a:lstStyle/>
          <a:p>
            <a:pPr marL="0" marR="0">
              <a:lnSpc>
                <a:spcPct val="115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WHO operational handbook on tuberculosis. Module 1: prevention - tuberculosis preventive treatment. Geneva: World Health Organization; 2020. </a:t>
            </a:r>
            <a:r>
              <a:rPr lang="en-US"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Licence</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 BY-NC-SA 3.0 IGO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20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AC42A-8108-48F8-AFDA-B1E1150D8B29}"/>
              </a:ext>
            </a:extLst>
          </p:cNvPr>
          <p:cNvSpPr>
            <a:spLocks noGrp="1"/>
          </p:cNvSpPr>
          <p:nvPr>
            <p:ph idx="1"/>
          </p:nvPr>
        </p:nvSpPr>
        <p:spPr>
          <a:xfrm>
            <a:off x="249676" y="2023353"/>
            <a:ext cx="11692647" cy="4416020"/>
          </a:xfrm>
        </p:spPr>
        <p:txBody>
          <a:bodyPr>
            <a:normAutofit/>
          </a:bodyPr>
          <a:lstStyle/>
          <a:p>
            <a:r>
              <a:rPr lang="en-US" sz="1800" dirty="0">
                <a:solidFill>
                  <a:schemeClr val="tx1"/>
                </a:solidFill>
                <a:effectLst/>
                <a:ea typeface="Calibri" panose="020F0502020204030204" pitchFamily="34" charset="0"/>
              </a:rPr>
              <a:t>Everyone at high risk of developing tuberculosis (TB) should be systematically identified and provided access to a full course of TPT to improve individual health and reduce ongoing TB transmission.</a:t>
            </a:r>
          </a:p>
          <a:p>
            <a:pPr marL="0" indent="0">
              <a:spcBef>
                <a:spcPts val="0"/>
              </a:spcBef>
              <a:spcAft>
                <a:spcPts val="600"/>
              </a:spcAft>
              <a:buNone/>
            </a:pPr>
            <a:endParaRPr lang="en-US" sz="1600" dirty="0">
              <a:solidFill>
                <a:schemeClr val="tx1"/>
              </a:solidFill>
              <a:effectLst/>
              <a:ea typeface="Calibri" panose="020F0502020204030204" pitchFamily="34" charset="0"/>
            </a:endParaRPr>
          </a:p>
          <a:p>
            <a:pPr marL="800100" lvl="1" indent="-342900">
              <a:spcBef>
                <a:spcPts val="0"/>
              </a:spcBef>
              <a:spcAft>
                <a:spcPts val="1200"/>
              </a:spcAft>
              <a:buFont typeface="+mj-lt"/>
              <a:buAutoNum type="arabicPeriod"/>
            </a:pPr>
            <a:r>
              <a:rPr lang="en-US" sz="1600" dirty="0">
                <a:solidFill>
                  <a:schemeClr val="tx1"/>
                </a:solidFill>
                <a:effectLst/>
                <a:ea typeface="Times New Roman" panose="02020603050405020304" pitchFamily="18" charset="0"/>
              </a:rPr>
              <a:t>Recipients of Care (ROC) are at elevated risk of progression from TB infection to disease and should be </a:t>
            </a:r>
            <a:r>
              <a:rPr lang="en-US" sz="1600" dirty="0">
                <a:solidFill>
                  <a:srgbClr val="FF0000"/>
                </a:solidFill>
                <a:effectLst/>
                <a:ea typeface="Times New Roman" panose="02020603050405020304" pitchFamily="18" charset="0"/>
              </a:rPr>
              <a:t>screened for TB symptoms </a:t>
            </a:r>
            <a:r>
              <a:rPr lang="en-US" sz="1600" dirty="0">
                <a:solidFill>
                  <a:schemeClr val="tx1"/>
                </a:solidFill>
                <a:effectLst/>
                <a:ea typeface="Times New Roman" panose="02020603050405020304" pitchFamily="18" charset="0"/>
              </a:rPr>
              <a:t>at every opportunity or when in contact with a health worker. TB screening should be incorporated into differentiated HIV service delivery models for all ROC.</a:t>
            </a:r>
            <a:endParaRPr lang="en-US" sz="1600" dirty="0">
              <a:solidFill>
                <a:schemeClr val="tx1"/>
              </a:solidFill>
              <a:effectLst/>
              <a:ea typeface="Calibri" panose="020F0502020204030204" pitchFamily="34" charset="0"/>
            </a:endParaRPr>
          </a:p>
          <a:p>
            <a:pPr marL="800100" lvl="1" indent="-342900">
              <a:spcBef>
                <a:spcPts val="0"/>
              </a:spcBef>
              <a:spcAft>
                <a:spcPts val="1200"/>
              </a:spcAft>
              <a:buFont typeface="+mj-lt"/>
              <a:buAutoNum type="arabicPeriod"/>
            </a:pPr>
            <a:r>
              <a:rPr lang="en-US" sz="1600" dirty="0">
                <a:solidFill>
                  <a:schemeClr val="tx1"/>
                </a:solidFill>
                <a:effectLst/>
                <a:ea typeface="Times New Roman" panose="02020603050405020304" pitchFamily="18" charset="0"/>
              </a:rPr>
              <a:t>ROC who are presumed to have TB should receive </a:t>
            </a:r>
            <a:r>
              <a:rPr lang="en-US" sz="1600" dirty="0">
                <a:solidFill>
                  <a:srgbClr val="FF0000"/>
                </a:solidFill>
                <a:effectLst/>
                <a:ea typeface="Times New Roman" panose="02020603050405020304" pitchFamily="18" charset="0"/>
              </a:rPr>
              <a:t>prompt diagnostic testing for TB </a:t>
            </a:r>
            <a:r>
              <a:rPr lang="en-US" sz="1600" dirty="0">
                <a:solidFill>
                  <a:schemeClr val="tx1"/>
                </a:solidFill>
                <a:effectLst/>
                <a:ea typeface="Times New Roman" panose="02020603050405020304" pitchFamily="18" charset="0"/>
              </a:rPr>
              <a:t>with rapid molecular tests, and TB treatment if found positive (referral from DART model to facility for diagnostic follow up)</a:t>
            </a:r>
            <a:endParaRPr lang="en-US" sz="1600" dirty="0">
              <a:solidFill>
                <a:schemeClr val="tx1"/>
              </a:solidFill>
              <a:effectLst/>
              <a:ea typeface="Calibri" panose="020F0502020204030204" pitchFamily="34" charset="0"/>
            </a:endParaRPr>
          </a:p>
          <a:p>
            <a:pPr marL="800100" lvl="1" indent="-342900">
              <a:spcBef>
                <a:spcPts val="0"/>
              </a:spcBef>
              <a:spcAft>
                <a:spcPts val="1200"/>
              </a:spcAft>
              <a:buFont typeface="+mj-lt"/>
              <a:buAutoNum type="arabicPeriod"/>
            </a:pPr>
            <a:r>
              <a:rPr lang="en-US" sz="1600" dirty="0">
                <a:solidFill>
                  <a:schemeClr val="tx1"/>
                </a:solidFill>
                <a:effectLst/>
                <a:ea typeface="Times New Roman" panose="02020603050405020304" pitchFamily="18" charset="0"/>
              </a:rPr>
              <a:t>ROC without TB symptoms should be </a:t>
            </a:r>
            <a:r>
              <a:rPr lang="en-US" sz="1600" dirty="0">
                <a:solidFill>
                  <a:srgbClr val="FF0000"/>
                </a:solidFill>
                <a:effectLst/>
                <a:ea typeface="Times New Roman" panose="02020603050405020304" pitchFamily="18" charset="0"/>
              </a:rPr>
              <a:t>evaluated for eligibility for TPT</a:t>
            </a:r>
            <a:r>
              <a:rPr lang="en-US" sz="1600" dirty="0">
                <a:solidFill>
                  <a:schemeClr val="tx1"/>
                </a:solidFill>
                <a:effectLst/>
                <a:ea typeface="Times New Roman" panose="02020603050405020304" pitchFamily="18" charset="0"/>
              </a:rPr>
              <a:t>:</a:t>
            </a:r>
            <a:endParaRPr lang="en-US" sz="1600" dirty="0">
              <a:solidFill>
                <a:schemeClr val="tx1"/>
              </a:solidFill>
              <a:effectLst/>
              <a:ea typeface="Calibri" panose="020F0502020204030204" pitchFamily="34" charset="0"/>
            </a:endParaRPr>
          </a:p>
          <a:p>
            <a:pPr marL="800100" lvl="1" indent="-342900">
              <a:spcBef>
                <a:spcPts val="0"/>
              </a:spcBef>
              <a:spcAft>
                <a:spcPts val="1200"/>
              </a:spcAft>
              <a:buFont typeface="+mj-lt"/>
              <a:buAutoNum type="arabicPeriod"/>
            </a:pPr>
            <a:r>
              <a:rPr lang="en-US" sz="1600" dirty="0">
                <a:solidFill>
                  <a:schemeClr val="tx1"/>
                </a:solidFill>
                <a:effectLst/>
                <a:ea typeface="Times New Roman" panose="02020603050405020304" pitchFamily="18" charset="0"/>
              </a:rPr>
              <a:t>All ROC who are identified as eligible for TPT while enrolled in a DART model should </a:t>
            </a:r>
            <a:r>
              <a:rPr lang="en-US" sz="1600" dirty="0">
                <a:solidFill>
                  <a:srgbClr val="FF0000"/>
                </a:solidFill>
                <a:effectLst/>
                <a:ea typeface="Times New Roman" panose="02020603050405020304" pitchFamily="18" charset="0"/>
              </a:rPr>
              <a:t>be offered TPT </a:t>
            </a:r>
            <a:r>
              <a:rPr lang="en-US" sz="1600" dirty="0">
                <a:solidFill>
                  <a:schemeClr val="tx1"/>
                </a:solidFill>
                <a:effectLst/>
                <a:ea typeface="Times New Roman" panose="02020603050405020304" pitchFamily="18" charset="0"/>
              </a:rPr>
              <a:t>including standardized client education, adherence monitoring and support, and adverse events monitoring, with standardized endpoints. Careful attention should be paid to integration of TPT within DART models, including harmonization of TPT and ART dispensing and health facility visits</a:t>
            </a:r>
            <a:endParaRPr lang="en-US" sz="1600" dirty="0">
              <a:solidFill>
                <a:schemeClr val="tx1"/>
              </a:solidFill>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3C9004E8-0BDA-4657-AC3E-BA794E046232}"/>
              </a:ext>
            </a:extLst>
          </p:cNvPr>
          <p:cNvSpPr>
            <a:spLocks noGrp="1"/>
          </p:cNvSpPr>
          <p:nvPr>
            <p:ph type="sldNum" sz="quarter" idx="12"/>
          </p:nvPr>
        </p:nvSpPr>
        <p:spPr/>
        <p:txBody>
          <a:bodyPr/>
          <a:lstStyle/>
          <a:p>
            <a:fld id="{7C3ABBCA-EEB9-4909-AB36-4546095AE386}" type="slidenum">
              <a:rPr lang="en-US" smtClean="0"/>
              <a:t>8</a:t>
            </a:fld>
            <a:endParaRPr lang="en-US"/>
          </a:p>
        </p:txBody>
      </p:sp>
      <p:sp>
        <p:nvSpPr>
          <p:cNvPr id="4" name="Title 3">
            <a:extLst>
              <a:ext uri="{FF2B5EF4-FFF2-40B4-BE49-F238E27FC236}">
                <a16:creationId xmlns:a16="http://schemas.microsoft.com/office/drawing/2014/main" id="{4822EB81-9C7C-40AD-B245-0295CCDCC83B}"/>
              </a:ext>
            </a:extLst>
          </p:cNvPr>
          <p:cNvSpPr>
            <a:spLocks noGrp="1"/>
          </p:cNvSpPr>
          <p:nvPr>
            <p:ph type="title"/>
          </p:nvPr>
        </p:nvSpPr>
        <p:spPr>
          <a:xfrm>
            <a:off x="841375" y="298839"/>
            <a:ext cx="10512425" cy="761999"/>
          </a:xfrm>
        </p:spPr>
        <p:txBody>
          <a:bodyPr/>
          <a:lstStyle/>
          <a:p>
            <a:r>
              <a:rPr lang="en-US" dirty="0"/>
              <a:t>Proposed TPT Standards of Care</a:t>
            </a:r>
          </a:p>
        </p:txBody>
      </p:sp>
    </p:spTree>
    <p:extLst>
      <p:ext uri="{BB962C8B-B14F-4D97-AF65-F5344CB8AC3E}">
        <p14:creationId xmlns:p14="http://schemas.microsoft.com/office/powerpoint/2010/main" val="307758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4FDF76-E7FD-874E-A5AA-238E28D2FD2F}"/>
              </a:ext>
            </a:extLst>
          </p:cNvPr>
          <p:cNvSpPr>
            <a:spLocks noGrp="1"/>
          </p:cNvSpPr>
          <p:nvPr>
            <p:ph type="sldNum" sz="quarter" idx="12"/>
          </p:nvPr>
        </p:nvSpPr>
        <p:spPr/>
        <p:txBody>
          <a:bodyPr/>
          <a:lstStyle/>
          <a:p>
            <a:fld id="{7C3ABBCA-EEB9-4909-AB36-4546095AE386}" type="slidenum">
              <a:rPr lang="en-US" smtClean="0"/>
              <a:t>9</a:t>
            </a:fld>
            <a:endParaRPr lang="en-US"/>
          </a:p>
        </p:txBody>
      </p:sp>
      <p:sp>
        <p:nvSpPr>
          <p:cNvPr id="4" name="Title 3">
            <a:extLst>
              <a:ext uri="{FF2B5EF4-FFF2-40B4-BE49-F238E27FC236}">
                <a16:creationId xmlns:a16="http://schemas.microsoft.com/office/drawing/2014/main" id="{C68FAEC8-9276-5C4B-9F3F-171D127BE68A}"/>
              </a:ext>
            </a:extLst>
          </p:cNvPr>
          <p:cNvSpPr>
            <a:spLocks noGrp="1"/>
          </p:cNvSpPr>
          <p:nvPr>
            <p:ph type="title"/>
          </p:nvPr>
        </p:nvSpPr>
        <p:spPr>
          <a:xfrm>
            <a:off x="243192" y="318295"/>
            <a:ext cx="11451076" cy="761999"/>
          </a:xfrm>
        </p:spPr>
        <p:txBody>
          <a:bodyPr>
            <a:normAutofit fontScale="90000"/>
          </a:bodyPr>
          <a:lstStyle/>
          <a:p>
            <a:r>
              <a:rPr lang="en-US" sz="3600" dirty="0"/>
              <a:t>CQUIN’s Capability Maturity Model Dashboard to Guide Annual Self-assessments</a:t>
            </a:r>
          </a:p>
        </p:txBody>
      </p:sp>
      <p:graphicFrame>
        <p:nvGraphicFramePr>
          <p:cNvPr id="6" name="Table 5">
            <a:extLst>
              <a:ext uri="{FF2B5EF4-FFF2-40B4-BE49-F238E27FC236}">
                <a16:creationId xmlns:a16="http://schemas.microsoft.com/office/drawing/2014/main" id="{24AD2131-48E6-40B4-AF1B-EBABFCCF29BC}"/>
              </a:ext>
            </a:extLst>
          </p:cNvPr>
          <p:cNvGraphicFramePr>
            <a:graphicFrameLocks noGrp="1"/>
          </p:cNvGraphicFramePr>
          <p:nvPr>
            <p:extLst>
              <p:ext uri="{D42A27DB-BD31-4B8C-83A1-F6EECF244321}">
                <p14:modId xmlns:p14="http://schemas.microsoft.com/office/powerpoint/2010/main" val="1788829685"/>
              </p:ext>
            </p:extLst>
          </p:nvPr>
        </p:nvGraphicFramePr>
        <p:xfrm>
          <a:off x="497732" y="1959899"/>
          <a:ext cx="11196535" cy="3656756"/>
        </p:xfrm>
        <a:graphic>
          <a:graphicData uri="http://schemas.openxmlformats.org/drawingml/2006/table">
            <a:tbl>
              <a:tblPr/>
              <a:tblGrid>
                <a:gridCol w="1568051">
                  <a:extLst>
                    <a:ext uri="{9D8B030D-6E8A-4147-A177-3AD203B41FA5}">
                      <a16:colId xmlns:a16="http://schemas.microsoft.com/office/drawing/2014/main" val="2763876926"/>
                    </a:ext>
                  </a:extLst>
                </a:gridCol>
                <a:gridCol w="1930706">
                  <a:extLst>
                    <a:ext uri="{9D8B030D-6E8A-4147-A177-3AD203B41FA5}">
                      <a16:colId xmlns:a16="http://schemas.microsoft.com/office/drawing/2014/main" val="3335820939"/>
                    </a:ext>
                  </a:extLst>
                </a:gridCol>
                <a:gridCol w="1819318">
                  <a:extLst>
                    <a:ext uri="{9D8B030D-6E8A-4147-A177-3AD203B41FA5}">
                      <a16:colId xmlns:a16="http://schemas.microsoft.com/office/drawing/2014/main" val="1492804704"/>
                    </a:ext>
                  </a:extLst>
                </a:gridCol>
                <a:gridCol w="2215648">
                  <a:extLst>
                    <a:ext uri="{9D8B030D-6E8A-4147-A177-3AD203B41FA5}">
                      <a16:colId xmlns:a16="http://schemas.microsoft.com/office/drawing/2014/main" val="3625041684"/>
                    </a:ext>
                  </a:extLst>
                </a:gridCol>
                <a:gridCol w="1831406">
                  <a:extLst>
                    <a:ext uri="{9D8B030D-6E8A-4147-A177-3AD203B41FA5}">
                      <a16:colId xmlns:a16="http://schemas.microsoft.com/office/drawing/2014/main" val="151825369"/>
                    </a:ext>
                  </a:extLst>
                </a:gridCol>
                <a:gridCol w="1831406">
                  <a:extLst>
                    <a:ext uri="{9D8B030D-6E8A-4147-A177-3AD203B41FA5}">
                      <a16:colId xmlns:a16="http://schemas.microsoft.com/office/drawing/2014/main" val="1152044586"/>
                    </a:ext>
                  </a:extLst>
                </a:gridCol>
              </a:tblGrid>
              <a:tr h="284207">
                <a:tc>
                  <a:txBody>
                    <a:bodyPr/>
                    <a:lstStyle/>
                    <a:p>
                      <a:pPr marL="0" marR="0">
                        <a:lnSpc>
                          <a:spcPct val="115000"/>
                        </a:lnSpc>
                        <a:spcBef>
                          <a:spcPts val="0"/>
                        </a:spcBef>
                        <a:spcAft>
                          <a:spcPts val="0"/>
                        </a:spcAft>
                      </a:pPr>
                      <a:r>
                        <a:rPr lang="en-US" sz="1200">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0" marR="0">
                        <a:lnSpc>
                          <a:spcPct val="115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57150" marR="66675">
                        <a:lnSpc>
                          <a:spcPct val="115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14300" marR="66675">
                        <a:lnSpc>
                          <a:spcPct val="115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57150" marR="66675">
                        <a:lnSpc>
                          <a:spcPct val="115000"/>
                        </a:lnSpc>
                        <a:spcBef>
                          <a:spcPts val="0"/>
                        </a:spcBef>
                        <a:spcAft>
                          <a:spcPts val="0"/>
                        </a:spcAft>
                      </a:pPr>
                      <a:r>
                        <a:rPr lang="en-US" sz="1200">
                          <a:solidFill>
                            <a:srgbClr val="000000"/>
                          </a:solidFill>
                          <a:effectLst/>
                          <a:latin typeface="Arial" panose="020B0604020202020204" pitchFamily="34" charset="0"/>
                          <a:ea typeface="Arial" panose="020B0604020202020204" pitchFamily="34" charset="0"/>
                        </a:rPr>
                        <a:t> </a:t>
                      </a:r>
                      <a:endParaRPr lang="en-US" sz="110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512594052"/>
                  </a:ext>
                </a:extLst>
              </a:tr>
              <a:tr h="2755910">
                <a:tc>
                  <a:txBody>
                    <a:bodyPr/>
                    <a:lstStyle/>
                    <a:p>
                      <a:pPr marL="57150" marR="180975">
                        <a:lnSpc>
                          <a:spcPct val="115000"/>
                        </a:lnSpc>
                        <a:spcBef>
                          <a:spcPts val="0"/>
                        </a:spcBef>
                        <a:spcAft>
                          <a:spcPts val="0"/>
                        </a:spcAft>
                      </a:pPr>
                      <a:r>
                        <a:rPr lang="en-US" sz="1400" b="1" dirty="0">
                          <a:solidFill>
                            <a:srgbClr val="000000"/>
                          </a:solidFill>
                          <a:effectLst/>
                          <a:latin typeface="Arial" panose="020B0604020202020204" pitchFamily="34" charset="0"/>
                          <a:ea typeface="Arial" panose="020B0604020202020204" pitchFamily="34" charset="0"/>
                        </a:rPr>
                        <a:t>TB/HIV </a:t>
                      </a:r>
                      <a:endParaRPr lang="en-US" sz="1800" dirty="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National HIV treatment guidelines do not define a minimum package* of TPT services</a:t>
                      </a:r>
                      <a:endParaRPr lang="en-US" sz="1800" dirty="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57150">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National HIV treatment guidelines define a minimum package* for TPT </a:t>
                      </a:r>
                      <a:endParaRPr lang="en-US" sz="1800" dirty="0">
                        <a:effectLst/>
                        <a:latin typeface="Arial" panose="020B0604020202020204" pitchFamily="34" charset="0"/>
                        <a:ea typeface="Arial" panose="020B0604020202020204" pitchFamily="34" charset="0"/>
                      </a:endParaRPr>
                    </a:p>
                    <a:p>
                      <a:pPr marL="57150" marR="57150">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57150" marR="57150">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But</a:t>
                      </a:r>
                      <a:r>
                        <a:rPr lang="en-US" sz="1200" dirty="0">
                          <a:solidFill>
                            <a:srgbClr val="000000"/>
                          </a:solidFill>
                          <a:effectLst/>
                          <a:latin typeface="Arial" panose="020B0604020202020204" pitchFamily="34" charset="0"/>
                          <a:ea typeface="Arial" panose="020B0604020202020204" pitchFamily="34" charset="0"/>
                        </a:rPr>
                        <a:t> TPT is not integrated within differentiated treatment (DART) models</a:t>
                      </a:r>
                      <a:endParaRPr lang="en-US" sz="1800" dirty="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The national HIV treatment guidelines define a minimum package for TPT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and </a:t>
                      </a:r>
                      <a:r>
                        <a:rPr lang="en-US" sz="1200" dirty="0">
                          <a:solidFill>
                            <a:srgbClr val="000000"/>
                          </a:solidFill>
                          <a:effectLst/>
                          <a:latin typeface="Arial" panose="020B0604020202020204" pitchFamily="34" charset="0"/>
                          <a:ea typeface="Arial" panose="020B0604020202020204" pitchFamily="34" charset="0"/>
                        </a:rPr>
                        <a:t>the country monitors progress towards national TPT coverage among clients enrolled in DART semi-annually</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But </a:t>
                      </a:r>
                      <a:r>
                        <a:rPr lang="en-US" sz="1200" dirty="0">
                          <a:solidFill>
                            <a:srgbClr val="000000"/>
                          </a:solidFill>
                          <a:effectLst/>
                          <a:latin typeface="Arial" panose="020B0604020202020204" pitchFamily="34" charset="0"/>
                          <a:ea typeface="Arial" panose="020B0604020202020204" pitchFamily="34" charset="0"/>
                        </a:rPr>
                        <a:t>TPT coverage among clients enrolled in DART is &lt; 50%</a:t>
                      </a:r>
                      <a:endParaRPr lang="en-US" sz="1800" dirty="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The national HIV treatment guidelines define a minimum package for TPT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and </a:t>
                      </a:r>
                      <a:r>
                        <a:rPr lang="en-US" sz="1200" dirty="0">
                          <a:solidFill>
                            <a:srgbClr val="000000"/>
                          </a:solidFill>
                          <a:effectLst/>
                          <a:latin typeface="Arial" panose="020B0604020202020204" pitchFamily="34" charset="0"/>
                          <a:ea typeface="Arial" panose="020B0604020202020204" pitchFamily="34" charset="0"/>
                        </a:rPr>
                        <a:t>the country monitors progress towards national TPT coverage among clients enrolled in DART semi-annually</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41910" marR="66675">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and </a:t>
                      </a:r>
                      <a:r>
                        <a:rPr lang="en-US" sz="1200" dirty="0">
                          <a:solidFill>
                            <a:srgbClr val="000000"/>
                          </a:solidFill>
                          <a:effectLst/>
                          <a:latin typeface="Arial" panose="020B0604020202020204" pitchFamily="34" charset="0"/>
                          <a:ea typeface="Arial" panose="020B0604020202020204" pitchFamily="34" charset="0"/>
                        </a:rPr>
                        <a:t>TPT coverage among clients enrolled in DART is 50-75%</a:t>
                      </a:r>
                      <a:endParaRPr lang="en-US" sz="1800" dirty="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The national HIV treatment guidelines define a minimum package for TPT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and </a:t>
                      </a:r>
                      <a:r>
                        <a:rPr lang="en-US" sz="1200" dirty="0">
                          <a:solidFill>
                            <a:srgbClr val="000000"/>
                          </a:solidFill>
                          <a:effectLst/>
                          <a:latin typeface="Arial" panose="020B0604020202020204" pitchFamily="34" charset="0"/>
                          <a:ea typeface="Arial" panose="020B0604020202020204" pitchFamily="34" charset="0"/>
                        </a:rPr>
                        <a:t>the country monitors progress towards national TPT coverage among clients enrolled in DART semi-annually</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57150" marR="66675">
                        <a:lnSpc>
                          <a:spcPct val="115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rPr>
                        <a:t>and </a:t>
                      </a:r>
                      <a:r>
                        <a:rPr lang="en-US" sz="1200" dirty="0">
                          <a:solidFill>
                            <a:srgbClr val="000000"/>
                          </a:solidFill>
                          <a:effectLst/>
                          <a:latin typeface="Arial" panose="020B0604020202020204" pitchFamily="34" charset="0"/>
                          <a:ea typeface="Arial" panose="020B0604020202020204" pitchFamily="34" charset="0"/>
                        </a:rPr>
                        <a:t>TPT coverage among clients enrolled in DART is greater than 75%</a:t>
                      </a:r>
                      <a:endParaRPr lang="en-US" sz="1800" dirty="0">
                        <a:effectLst/>
                        <a:latin typeface="Arial" panose="020B0604020202020204" pitchFamily="34" charset="0"/>
                        <a:ea typeface="Arial" panose="020B0604020202020204" pitchFamily="34" charset="0"/>
                      </a:endParaRPr>
                    </a:p>
                  </a:txBody>
                  <a:tcPr marL="12700" marR="12700" marT="12700" marB="12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928974"/>
                  </a:ext>
                </a:extLst>
              </a:tr>
            </a:tbl>
          </a:graphicData>
        </a:graphic>
      </p:graphicFrame>
    </p:spTree>
    <p:extLst>
      <p:ext uri="{BB962C8B-B14F-4D97-AF65-F5344CB8AC3E}">
        <p14:creationId xmlns:p14="http://schemas.microsoft.com/office/powerpoint/2010/main" val="615440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16" ma:contentTypeDescription="NGO Document content type" ma:contentTypeScope="" ma:versionID="ba9270536d4264b58bbaefc092ee91bd">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6c029f7174d89705e091f2b778bb8a00"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7E16D3-9314-4E2A-885F-81454D71F090}">
  <ds:schemaRefs>
    <ds:schemaRef ds:uri="http://schemas.microsoft.com/sharepoint/v3/contenttype/forms"/>
  </ds:schemaRefs>
</ds:datastoreItem>
</file>

<file path=customXml/itemProps2.xml><?xml version="1.0" encoding="utf-8"?>
<ds:datastoreItem xmlns:ds="http://schemas.openxmlformats.org/officeDocument/2006/customXml" ds:itemID="{8E5DE0AB-C804-4002-A2B3-1DCB269255EE}">
  <ds:schemaRefs>
    <ds:schemaRef ds:uri="c629780e-db83-45bc-a257-7c8c4fd6b9cb"/>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3d8cb44-f7b4-4e4c-94ec-92fa8e254e0f"/>
    <ds:schemaRef ds:uri="http://schemas.microsoft.com/office/2006/metadata/properties"/>
  </ds:schemaRefs>
</ds:datastoreItem>
</file>

<file path=customXml/itemProps3.xml><?xml version="1.0" encoding="utf-8"?>
<ds:datastoreItem xmlns:ds="http://schemas.openxmlformats.org/officeDocument/2006/customXml" ds:itemID="{6C9A92DA-5BE3-441B-82DE-88519F0E6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13d8cb44-f7b4-4e4c-94ec-92fa8e254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1583</Words>
  <Application>Microsoft Office PowerPoint</Application>
  <PresentationFormat>Widescreen</PresentationFormat>
  <Paragraphs>174</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Trade Gothic LT Std Bold</vt:lpstr>
      <vt:lpstr>Office Theme</vt:lpstr>
      <vt:lpstr>PowerPoint Presentation</vt:lpstr>
      <vt:lpstr>Outline</vt:lpstr>
      <vt:lpstr>Tuberculosis Remains a Leading Cause of Death</vt:lpstr>
      <vt:lpstr>Impact of COVID on TB Diagnosis and Mortality </vt:lpstr>
      <vt:lpstr>TB Preventive Therapy</vt:lpstr>
      <vt:lpstr>Expanding Coverage and Quality of TPT</vt:lpstr>
      <vt:lpstr>Integrating TPT into DSD Models for ART</vt:lpstr>
      <vt:lpstr>Proposed TPT Standards of Care</vt:lpstr>
      <vt:lpstr>CQUIN’s Capability Maturity Model Dashboard to Guide Annual Self-assessments</vt:lpstr>
      <vt:lpstr>Zimbabwe 3HP Fast Track Study: Brief Overview </vt:lpstr>
      <vt:lpstr>Zimbabwe’s Fast Track Model</vt:lpstr>
      <vt:lpstr>Timeline  </vt:lpstr>
      <vt:lpstr>Baseline Views on TB, TPT and 3HP through Fast Track</vt:lpstr>
      <vt:lpstr>Pilot Completion and Adherence</vt:lpstr>
      <vt:lpstr>Views on 3HP through Fast Track</vt:lpstr>
      <vt:lpstr>Views on 3HP through Fast Track cont. </vt:lpstr>
      <vt:lpstr>Session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Michael Cestare</dc:creator>
  <cp:lastModifiedBy>Greet</cp:lastModifiedBy>
  <cp:revision>75</cp:revision>
  <dcterms:created xsi:type="dcterms:W3CDTF">2018-10-17T16:28:55Z</dcterms:created>
  <dcterms:modified xsi:type="dcterms:W3CDTF">2022-04-27T18:42:31Z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ies>
</file>