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41"/>
  </p:notesMasterIdLst>
  <p:sldIdLst>
    <p:sldId id="277" r:id="rId5"/>
    <p:sldId id="4746" r:id="rId6"/>
    <p:sldId id="4745" r:id="rId7"/>
    <p:sldId id="4742" r:id="rId8"/>
    <p:sldId id="4747" r:id="rId9"/>
    <p:sldId id="4713" r:id="rId10"/>
    <p:sldId id="4756" r:id="rId11"/>
    <p:sldId id="4731" r:id="rId12"/>
    <p:sldId id="4757" r:id="rId13"/>
    <p:sldId id="4753" r:id="rId14"/>
    <p:sldId id="4755" r:id="rId15"/>
    <p:sldId id="4759" r:id="rId16"/>
    <p:sldId id="4732" r:id="rId17"/>
    <p:sldId id="4704" r:id="rId18"/>
    <p:sldId id="4733" r:id="rId19"/>
    <p:sldId id="622" r:id="rId20"/>
    <p:sldId id="4716" r:id="rId21"/>
    <p:sldId id="4728" r:id="rId22"/>
    <p:sldId id="4729" r:id="rId23"/>
    <p:sldId id="256" r:id="rId24"/>
    <p:sldId id="4730" r:id="rId25"/>
    <p:sldId id="283" r:id="rId26"/>
    <p:sldId id="278" r:id="rId27"/>
    <p:sldId id="4734" r:id="rId28"/>
    <p:sldId id="4748" r:id="rId29"/>
    <p:sldId id="4744" r:id="rId30"/>
    <p:sldId id="281" r:id="rId31"/>
    <p:sldId id="4736" r:id="rId32"/>
    <p:sldId id="4738" r:id="rId33"/>
    <p:sldId id="4760" r:id="rId34"/>
    <p:sldId id="4749" r:id="rId35"/>
    <p:sldId id="4740" r:id="rId36"/>
    <p:sldId id="4750" r:id="rId37"/>
    <p:sldId id="4751" r:id="rId38"/>
    <p:sldId id="4758" r:id="rId39"/>
    <p:sldId id="472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4"/>
    <a:srgbClr val="021A4E"/>
    <a:srgbClr val="022169"/>
    <a:srgbClr val="0935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5BFBD-0E8F-4B76-A73E-6E6FA0F54D76}" v="4" dt="2022-04-25T16:07:59.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0" autoAdjust="0"/>
    <p:restoredTop sz="80605" autoAdjust="0"/>
  </p:normalViewPr>
  <p:slideViewPr>
    <p:cSldViewPr snapToGrid="0">
      <p:cViewPr varScale="1">
        <p:scale>
          <a:sx n="69" d="100"/>
          <a:sy n="69" d="100"/>
        </p:scale>
        <p:origin x="1426"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Syowai" userId="dcbd8b74-2ca4-4462-a053-4d19fecf2fa9" providerId="ADAL" clId="{7555BFBD-0E8F-4B76-A73E-6E6FA0F54D76}"/>
    <pc:docChg chg="undo redo custSel addSld modSld">
      <pc:chgData name="Maureen Syowai" userId="dcbd8b74-2ca4-4462-a053-4d19fecf2fa9" providerId="ADAL" clId="{7555BFBD-0E8F-4B76-A73E-6E6FA0F54D76}" dt="2022-04-25T16:32:37.117" v="649" actId="20577"/>
      <pc:docMkLst>
        <pc:docMk/>
      </pc:docMkLst>
      <pc:sldChg chg="modSp mod">
        <pc:chgData name="Maureen Syowai" userId="dcbd8b74-2ca4-4462-a053-4d19fecf2fa9" providerId="ADAL" clId="{7555BFBD-0E8F-4B76-A73E-6E6FA0F54D76}" dt="2022-04-25T15:50:18.356" v="53" actId="13926"/>
        <pc:sldMkLst>
          <pc:docMk/>
          <pc:sldMk cId="299764061" sldId="281"/>
        </pc:sldMkLst>
        <pc:spChg chg="mod">
          <ac:chgData name="Maureen Syowai" userId="dcbd8b74-2ca4-4462-a053-4d19fecf2fa9" providerId="ADAL" clId="{7555BFBD-0E8F-4B76-A73E-6E6FA0F54D76}" dt="2022-04-25T15:50:18.356" v="53" actId="13926"/>
          <ac:spMkLst>
            <pc:docMk/>
            <pc:sldMk cId="299764061" sldId="281"/>
            <ac:spMk id="2" creationId="{D845B83E-4E63-C24B-AB48-626C0DA18961}"/>
          </ac:spMkLst>
        </pc:spChg>
        <pc:spChg chg="mod">
          <ac:chgData name="Maureen Syowai" userId="dcbd8b74-2ca4-4462-a053-4d19fecf2fa9" providerId="ADAL" clId="{7555BFBD-0E8F-4B76-A73E-6E6FA0F54D76}" dt="2022-04-25T15:48:50.284" v="44" actId="313"/>
          <ac:spMkLst>
            <pc:docMk/>
            <pc:sldMk cId="299764061" sldId="281"/>
            <ac:spMk id="4" creationId="{6ACFB9D0-4B64-8140-9193-6E46AE37A6AA}"/>
          </ac:spMkLst>
        </pc:spChg>
      </pc:sldChg>
      <pc:sldChg chg="modSp mod">
        <pc:chgData name="Maureen Syowai" userId="dcbd8b74-2ca4-4462-a053-4d19fecf2fa9" providerId="ADAL" clId="{7555BFBD-0E8F-4B76-A73E-6E6FA0F54D76}" dt="2022-04-25T16:07:05.701" v="256" actId="20577"/>
        <pc:sldMkLst>
          <pc:docMk/>
          <pc:sldMk cId="3267946045" sldId="4736"/>
        </pc:sldMkLst>
        <pc:spChg chg="mod">
          <ac:chgData name="Maureen Syowai" userId="dcbd8b74-2ca4-4462-a053-4d19fecf2fa9" providerId="ADAL" clId="{7555BFBD-0E8F-4B76-A73E-6E6FA0F54D76}" dt="2022-04-25T16:07:05.701" v="256" actId="20577"/>
          <ac:spMkLst>
            <pc:docMk/>
            <pc:sldMk cId="3267946045" sldId="4736"/>
            <ac:spMk id="2" creationId="{D845B83E-4E63-C24B-AB48-626C0DA18961}"/>
          </ac:spMkLst>
        </pc:spChg>
        <pc:spChg chg="mod">
          <ac:chgData name="Maureen Syowai" userId="dcbd8b74-2ca4-4462-a053-4d19fecf2fa9" providerId="ADAL" clId="{7555BFBD-0E8F-4B76-A73E-6E6FA0F54D76}" dt="2022-04-25T15:48:30.631" v="36" actId="313"/>
          <ac:spMkLst>
            <pc:docMk/>
            <pc:sldMk cId="3267946045" sldId="4736"/>
            <ac:spMk id="4" creationId="{6ACFB9D0-4B64-8140-9193-6E46AE37A6AA}"/>
          </ac:spMkLst>
        </pc:spChg>
      </pc:sldChg>
      <pc:sldChg chg="modSp mod">
        <pc:chgData name="Maureen Syowai" userId="dcbd8b74-2ca4-4462-a053-4d19fecf2fa9" providerId="ADAL" clId="{7555BFBD-0E8F-4B76-A73E-6E6FA0F54D76}" dt="2022-04-25T16:32:37.117" v="649" actId="20577"/>
        <pc:sldMkLst>
          <pc:docMk/>
          <pc:sldMk cId="3093208706" sldId="4738"/>
        </pc:sldMkLst>
        <pc:spChg chg="mod">
          <ac:chgData name="Maureen Syowai" userId="dcbd8b74-2ca4-4462-a053-4d19fecf2fa9" providerId="ADAL" clId="{7555BFBD-0E8F-4B76-A73E-6E6FA0F54D76}" dt="2022-04-25T16:32:37.117" v="649" actId="20577"/>
          <ac:spMkLst>
            <pc:docMk/>
            <pc:sldMk cId="3093208706" sldId="4738"/>
            <ac:spMk id="2" creationId="{D845B83E-4E63-C24B-AB48-626C0DA18961}"/>
          </ac:spMkLst>
        </pc:spChg>
        <pc:spChg chg="mod">
          <ac:chgData name="Maureen Syowai" userId="dcbd8b74-2ca4-4462-a053-4d19fecf2fa9" providerId="ADAL" clId="{7555BFBD-0E8F-4B76-A73E-6E6FA0F54D76}" dt="2022-04-25T15:48:34.290" v="38" actId="313"/>
          <ac:spMkLst>
            <pc:docMk/>
            <pc:sldMk cId="3093208706" sldId="4738"/>
            <ac:spMk id="4" creationId="{6ACFB9D0-4B64-8140-9193-6E46AE37A6AA}"/>
          </ac:spMkLst>
        </pc:spChg>
      </pc:sldChg>
      <pc:sldChg chg="modSp mod">
        <pc:chgData name="Maureen Syowai" userId="dcbd8b74-2ca4-4462-a053-4d19fecf2fa9" providerId="ADAL" clId="{7555BFBD-0E8F-4B76-A73E-6E6FA0F54D76}" dt="2022-04-25T15:48:45.080" v="41" actId="313"/>
        <pc:sldMkLst>
          <pc:docMk/>
          <pc:sldMk cId="1487345539" sldId="4742"/>
        </pc:sldMkLst>
        <pc:spChg chg="mod">
          <ac:chgData name="Maureen Syowai" userId="dcbd8b74-2ca4-4462-a053-4d19fecf2fa9" providerId="ADAL" clId="{7555BFBD-0E8F-4B76-A73E-6E6FA0F54D76}" dt="2022-04-25T15:48:45.080" v="41" actId="313"/>
          <ac:spMkLst>
            <pc:docMk/>
            <pc:sldMk cId="1487345539" sldId="4742"/>
            <ac:spMk id="2" creationId="{B30A2832-96BC-4FBE-83ED-C98F2F08BF73}"/>
          </ac:spMkLst>
        </pc:spChg>
      </pc:sldChg>
      <pc:sldChg chg="modSp mod">
        <pc:chgData name="Maureen Syowai" userId="dcbd8b74-2ca4-4462-a053-4d19fecf2fa9" providerId="ADAL" clId="{7555BFBD-0E8F-4B76-A73E-6E6FA0F54D76}" dt="2022-04-25T15:49:41.506" v="45" actId="404"/>
        <pc:sldMkLst>
          <pc:docMk/>
          <pc:sldMk cId="3689003458" sldId="4744"/>
        </pc:sldMkLst>
        <pc:spChg chg="mod">
          <ac:chgData name="Maureen Syowai" userId="dcbd8b74-2ca4-4462-a053-4d19fecf2fa9" providerId="ADAL" clId="{7555BFBD-0E8F-4B76-A73E-6E6FA0F54D76}" dt="2022-04-25T15:47:25.388" v="33" actId="20577"/>
          <ac:spMkLst>
            <pc:docMk/>
            <pc:sldMk cId="3689003458" sldId="4744"/>
            <ac:spMk id="4" creationId="{B0EC3184-432A-4BA6-AFC2-ECBB7FCCCF1E}"/>
          </ac:spMkLst>
        </pc:spChg>
        <pc:spChg chg="mod">
          <ac:chgData name="Maureen Syowai" userId="dcbd8b74-2ca4-4462-a053-4d19fecf2fa9" providerId="ADAL" clId="{7555BFBD-0E8F-4B76-A73E-6E6FA0F54D76}" dt="2022-04-25T15:49:41.506" v="45" actId="404"/>
          <ac:spMkLst>
            <pc:docMk/>
            <pc:sldMk cId="3689003458" sldId="4744"/>
            <ac:spMk id="5" creationId="{5204F947-A355-4314-A4C2-4172DF9CFEE0}"/>
          </ac:spMkLst>
        </pc:spChg>
      </pc:sldChg>
      <pc:sldChg chg="modSp mod">
        <pc:chgData name="Maureen Syowai" userId="dcbd8b74-2ca4-4462-a053-4d19fecf2fa9" providerId="ADAL" clId="{7555BFBD-0E8F-4B76-A73E-6E6FA0F54D76}" dt="2022-04-25T15:48:47.861" v="42" actId="313"/>
        <pc:sldMkLst>
          <pc:docMk/>
          <pc:sldMk cId="3901314972" sldId="4747"/>
        </pc:sldMkLst>
        <pc:spChg chg="mod">
          <ac:chgData name="Maureen Syowai" userId="dcbd8b74-2ca4-4462-a053-4d19fecf2fa9" providerId="ADAL" clId="{7555BFBD-0E8F-4B76-A73E-6E6FA0F54D76}" dt="2022-04-25T15:48:47.861" v="42" actId="313"/>
          <ac:spMkLst>
            <pc:docMk/>
            <pc:sldMk cId="3901314972" sldId="4747"/>
            <ac:spMk id="2" creationId="{B30A2832-96BC-4FBE-83ED-C98F2F08BF73}"/>
          </ac:spMkLst>
        </pc:spChg>
      </pc:sldChg>
      <pc:sldChg chg="modSp mod">
        <pc:chgData name="Maureen Syowai" userId="dcbd8b74-2ca4-4462-a053-4d19fecf2fa9" providerId="ADAL" clId="{7555BFBD-0E8F-4B76-A73E-6E6FA0F54D76}" dt="2022-04-25T15:48:49.048" v="43" actId="313"/>
        <pc:sldMkLst>
          <pc:docMk/>
          <pc:sldMk cId="1352272373" sldId="4748"/>
        </pc:sldMkLst>
        <pc:spChg chg="mod">
          <ac:chgData name="Maureen Syowai" userId="dcbd8b74-2ca4-4462-a053-4d19fecf2fa9" providerId="ADAL" clId="{7555BFBD-0E8F-4B76-A73E-6E6FA0F54D76}" dt="2022-04-25T15:48:49.048" v="43" actId="313"/>
          <ac:spMkLst>
            <pc:docMk/>
            <pc:sldMk cId="1352272373" sldId="4748"/>
            <ac:spMk id="2" creationId="{B30A2832-96BC-4FBE-83ED-C98F2F08BF73}"/>
          </ac:spMkLst>
        </pc:spChg>
      </pc:sldChg>
      <pc:sldChg chg="modSp mod">
        <pc:chgData name="Maureen Syowai" userId="dcbd8b74-2ca4-4462-a053-4d19fecf2fa9" providerId="ADAL" clId="{7555BFBD-0E8F-4B76-A73E-6E6FA0F54D76}" dt="2022-04-25T15:48:35.827" v="39" actId="313"/>
        <pc:sldMkLst>
          <pc:docMk/>
          <pc:sldMk cId="795563930" sldId="4749"/>
        </pc:sldMkLst>
        <pc:spChg chg="mod">
          <ac:chgData name="Maureen Syowai" userId="dcbd8b74-2ca4-4462-a053-4d19fecf2fa9" providerId="ADAL" clId="{7555BFBD-0E8F-4B76-A73E-6E6FA0F54D76}" dt="2022-04-25T15:48:35.827" v="39" actId="313"/>
          <ac:spMkLst>
            <pc:docMk/>
            <pc:sldMk cId="795563930" sldId="4749"/>
            <ac:spMk id="2" creationId="{B30A2832-96BC-4FBE-83ED-C98F2F08BF73}"/>
          </ac:spMkLst>
        </pc:spChg>
      </pc:sldChg>
      <pc:sldChg chg="modSp mod">
        <pc:chgData name="Maureen Syowai" userId="dcbd8b74-2ca4-4462-a053-4d19fecf2fa9" providerId="ADAL" clId="{7555BFBD-0E8F-4B76-A73E-6E6FA0F54D76}" dt="2022-04-25T15:48:37.103" v="40" actId="313"/>
        <pc:sldMkLst>
          <pc:docMk/>
          <pc:sldMk cId="1043303375" sldId="4750"/>
        </pc:sldMkLst>
        <pc:spChg chg="mod">
          <ac:chgData name="Maureen Syowai" userId="dcbd8b74-2ca4-4462-a053-4d19fecf2fa9" providerId="ADAL" clId="{7555BFBD-0E8F-4B76-A73E-6E6FA0F54D76}" dt="2022-04-25T15:48:37.103" v="40" actId="313"/>
          <ac:spMkLst>
            <pc:docMk/>
            <pc:sldMk cId="1043303375" sldId="4750"/>
            <ac:spMk id="2" creationId="{B30A2832-96BC-4FBE-83ED-C98F2F08BF73}"/>
          </ac:spMkLst>
        </pc:spChg>
      </pc:sldChg>
      <pc:sldChg chg="addSp modSp new mod">
        <pc:chgData name="Maureen Syowai" userId="dcbd8b74-2ca4-4462-a053-4d19fecf2fa9" providerId="ADAL" clId="{7555BFBD-0E8F-4B76-A73E-6E6FA0F54D76}" dt="2022-04-25T16:29:36.791" v="476" actId="1036"/>
        <pc:sldMkLst>
          <pc:docMk/>
          <pc:sldMk cId="2507080605" sldId="4759"/>
        </pc:sldMkLst>
        <pc:spChg chg="mod">
          <ac:chgData name="Maureen Syowai" userId="dcbd8b74-2ca4-4462-a053-4d19fecf2fa9" providerId="ADAL" clId="{7555BFBD-0E8F-4B76-A73E-6E6FA0F54D76}" dt="2022-04-25T16:24:42.805" v="349" actId="12"/>
          <ac:spMkLst>
            <pc:docMk/>
            <pc:sldMk cId="2507080605" sldId="4759"/>
            <ac:spMk id="2" creationId="{75945C05-C7AA-4D55-B778-E9BFAEEEAA50}"/>
          </ac:spMkLst>
        </pc:spChg>
        <pc:spChg chg="mod">
          <ac:chgData name="Maureen Syowai" userId="dcbd8b74-2ca4-4462-a053-4d19fecf2fa9" providerId="ADAL" clId="{7555BFBD-0E8F-4B76-A73E-6E6FA0F54D76}" dt="2022-04-25T16:29:29.067" v="461" actId="1036"/>
          <ac:spMkLst>
            <pc:docMk/>
            <pc:sldMk cId="2507080605" sldId="4759"/>
            <ac:spMk id="4" creationId="{85DC71AF-2F42-4BB1-AFE6-2C1AE9AD983F}"/>
          </ac:spMkLst>
        </pc:spChg>
        <pc:picChg chg="add mod">
          <ac:chgData name="Maureen Syowai" userId="dcbd8b74-2ca4-4462-a053-4d19fecf2fa9" providerId="ADAL" clId="{7555BFBD-0E8F-4B76-A73E-6E6FA0F54D76}" dt="2022-04-25T16:29:36.791" v="476" actId="1036"/>
          <ac:picMkLst>
            <pc:docMk/>
            <pc:sldMk cId="2507080605" sldId="4759"/>
            <ac:picMk id="6" creationId="{23B6016D-C891-49C6-A7E1-C8B6BDAEFA81}"/>
          </ac:picMkLst>
        </pc:picChg>
        <pc:picChg chg="add mod">
          <ac:chgData name="Maureen Syowai" userId="dcbd8b74-2ca4-4462-a053-4d19fecf2fa9" providerId="ADAL" clId="{7555BFBD-0E8F-4B76-A73E-6E6FA0F54D76}" dt="2022-04-25T16:29:36.791" v="476" actId="1036"/>
          <ac:picMkLst>
            <pc:docMk/>
            <pc:sldMk cId="2507080605" sldId="4759"/>
            <ac:picMk id="8" creationId="{319D0287-7CAD-45E2-A13C-33EE7D23312F}"/>
          </ac:picMkLst>
        </pc:picChg>
        <pc:picChg chg="add mod">
          <ac:chgData name="Maureen Syowai" userId="dcbd8b74-2ca4-4462-a053-4d19fecf2fa9" providerId="ADAL" clId="{7555BFBD-0E8F-4B76-A73E-6E6FA0F54D76}" dt="2022-04-25T16:29:36.791" v="476" actId="1036"/>
          <ac:picMkLst>
            <pc:docMk/>
            <pc:sldMk cId="2507080605" sldId="4759"/>
            <ac:picMk id="10" creationId="{9EEB5EB4-2590-463F-9144-283CE8323F55}"/>
          </ac:picMkLst>
        </pc:picChg>
      </pc:sldChg>
      <pc:sldChg chg="modSp add mod">
        <pc:chgData name="Maureen Syowai" userId="dcbd8b74-2ca4-4462-a053-4d19fecf2fa9" providerId="ADAL" clId="{7555BFBD-0E8F-4B76-A73E-6E6FA0F54D76}" dt="2022-04-25T16:31:28.914" v="607" actId="11"/>
        <pc:sldMkLst>
          <pc:docMk/>
          <pc:sldMk cId="981179522" sldId="4760"/>
        </pc:sldMkLst>
        <pc:spChg chg="mod">
          <ac:chgData name="Maureen Syowai" userId="dcbd8b74-2ca4-4462-a053-4d19fecf2fa9" providerId="ADAL" clId="{7555BFBD-0E8F-4B76-A73E-6E6FA0F54D76}" dt="2022-04-25T16:31:28.914" v="607" actId="11"/>
          <ac:spMkLst>
            <pc:docMk/>
            <pc:sldMk cId="981179522" sldId="4760"/>
            <ac:spMk id="2" creationId="{D845B83E-4E63-C24B-AB48-626C0DA189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42270-742F-46B3-9424-6FF16A2D8C65}"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C39C9-D49B-434F-B337-CC75C2E271E1}" type="slidenum">
              <a:rPr lang="en-US" smtClean="0"/>
              <a:t>‹#›</a:t>
            </a:fld>
            <a:endParaRPr lang="en-US"/>
          </a:p>
        </p:txBody>
      </p:sp>
    </p:spTree>
    <p:extLst>
      <p:ext uri="{BB962C8B-B14F-4D97-AF65-F5344CB8AC3E}">
        <p14:creationId xmlns:p14="http://schemas.microsoft.com/office/powerpoint/2010/main" val="104294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2020, </a:t>
            </a:r>
          </a:p>
          <a:p>
            <a:pPr marL="171450" indent="-171450">
              <a:buFont typeface="Arial" panose="020B0604020202020204" pitchFamily="34" charset="0"/>
              <a:buChar char="•"/>
            </a:pPr>
            <a:r>
              <a:rPr lang="en-US" dirty="0"/>
              <a:t>84% [67–&gt;98%] of people living with HIV knew their HIV status, </a:t>
            </a:r>
          </a:p>
          <a:p>
            <a:pPr marL="171450" indent="-171450">
              <a:buFont typeface="Arial" panose="020B0604020202020204" pitchFamily="34" charset="0"/>
              <a:buChar char="•"/>
            </a:pPr>
            <a:r>
              <a:rPr lang="en-US" dirty="0"/>
              <a:t>87% [67–&gt;98%] of people living with HIV who knew their HIV status were accessing antiretroviral therapy, and </a:t>
            </a:r>
          </a:p>
          <a:p>
            <a:pPr marL="171450" indent="-171450">
              <a:buFont typeface="Arial" panose="020B0604020202020204" pitchFamily="34" charset="0"/>
              <a:buChar char="•"/>
            </a:pPr>
            <a:r>
              <a:rPr lang="en-US" dirty="0"/>
              <a:t>90% [70–&gt;98%] of people on treatment were virally suppressed.</a:t>
            </a:r>
            <a:endParaRPr lang="en-GB" dirty="0"/>
          </a:p>
        </p:txBody>
      </p:sp>
      <p:sp>
        <p:nvSpPr>
          <p:cNvPr id="4" name="Slide Number Placeholder 3"/>
          <p:cNvSpPr>
            <a:spLocks noGrp="1"/>
          </p:cNvSpPr>
          <p:nvPr>
            <p:ph type="sldNum" sz="quarter" idx="5"/>
          </p:nvPr>
        </p:nvSpPr>
        <p:spPr/>
        <p:txBody>
          <a:bodyPr/>
          <a:lstStyle/>
          <a:p>
            <a:fld id="{8E3C39C9-D49B-434F-B337-CC75C2E271E1}" type="slidenum">
              <a:rPr lang="en-US" smtClean="0"/>
              <a:t>7</a:t>
            </a:fld>
            <a:endParaRPr lang="en-US"/>
          </a:p>
        </p:txBody>
      </p:sp>
    </p:spTree>
    <p:extLst>
      <p:ext uri="{BB962C8B-B14F-4D97-AF65-F5344CB8AC3E}">
        <p14:creationId xmlns:p14="http://schemas.microsoft.com/office/powerpoint/2010/main" val="322816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REALITY</a:t>
            </a:r>
          </a:p>
          <a:p>
            <a:r>
              <a:rPr lang="en-US" b="0" i="0" dirty="0">
                <a:solidFill>
                  <a:srgbClr val="4D4D4D"/>
                </a:solidFill>
                <a:effectLst/>
                <a:latin typeface="ff-quadraat-web-pro"/>
              </a:rPr>
              <a:t>Enhanced prophylaxis consisted of a single dose (400 mg) of albendazole, 5 days of azithromycin (500 mg once daily), 12 weeks of fluconazole (100 mg once daily), and 12 weeks of a fixed-dose combination of trimethoprim–sulfamethoxazole (160 mg of trimethoprim and 800 mg of sulfamethoxazole), isoniazid (300 mg), and pyridoxine (25 mg) as a scored once-daily tablet (total, three tablets per day for 1 to 5 days, then two pills per day for 12 weeks).</a:t>
            </a:r>
          </a:p>
          <a:p>
            <a:endParaRPr lang="en-US" b="0" i="0" dirty="0">
              <a:solidFill>
                <a:srgbClr val="4D4D4D"/>
              </a:solidFill>
              <a:effectLst/>
              <a:latin typeface="ff-quadraat-web-pro"/>
            </a:endParaRPr>
          </a:p>
          <a:p>
            <a:r>
              <a:rPr lang="en-US" b="0" i="0" dirty="0">
                <a:solidFill>
                  <a:srgbClr val="4D4D4D"/>
                </a:solidFill>
                <a:effectLst/>
                <a:latin typeface="ff-quadraat-web-pro"/>
              </a:rPr>
              <a:t>REMSTART</a:t>
            </a:r>
          </a:p>
          <a:p>
            <a:r>
              <a:rPr lang="en-US" dirty="0"/>
              <a:t>Enhanced clinic-based care with serum cryptococcal antigen screening and pre-emptive antifungal treatment for those who tested cryptococcal antigen–positive and additional community support (comprising a weekly home or community visit by trained and paid lay workers who delivered ART, provided adherence support and monitored participants for signs and symptoms of drug toxicity or new symptoms).</a:t>
            </a:r>
            <a:endParaRPr lang="en-US" b="0" i="0" dirty="0">
              <a:solidFill>
                <a:srgbClr val="4D4D4D"/>
              </a:solidFill>
              <a:effectLst/>
              <a:latin typeface="ff-quadraat-web-pro"/>
            </a:endParaRPr>
          </a:p>
          <a:p>
            <a:endParaRPr lang="en-US" b="0" i="0" dirty="0">
              <a:solidFill>
                <a:srgbClr val="4D4D4D"/>
              </a:solidFill>
              <a:effectLst/>
              <a:latin typeface="ff-quadraat-web-pro"/>
            </a:endParaRPr>
          </a:p>
          <a:p>
            <a:r>
              <a:rPr lang="en-GB" sz="1200" dirty="0"/>
              <a:t>Hakim  J, </a:t>
            </a:r>
            <a:r>
              <a:rPr lang="en-GB" sz="1200" dirty="0" err="1"/>
              <a:t>Musiime</a:t>
            </a:r>
            <a:r>
              <a:rPr lang="en-GB" sz="1200" dirty="0"/>
              <a:t>  V, </a:t>
            </a:r>
            <a:r>
              <a:rPr lang="en-GB" sz="1200" dirty="0" err="1"/>
              <a:t>Szubert</a:t>
            </a:r>
            <a:r>
              <a:rPr lang="en-GB" sz="1200" dirty="0"/>
              <a:t>  AJ, et  al; REALITY Trial Team. Enhanced prophylaxis plus antiretroviral therapy for </a:t>
            </a:r>
            <a:r>
              <a:rPr lang="en-GB" sz="1200" dirty="0" err="1"/>
              <a:t>dvanced</a:t>
            </a:r>
            <a:r>
              <a:rPr lang="en-GB" sz="1200" dirty="0"/>
              <a:t> HIV infection in Africa. N </a:t>
            </a:r>
            <a:r>
              <a:rPr lang="en-GB" sz="1200" dirty="0" err="1"/>
              <a:t>Engl</a:t>
            </a:r>
            <a:r>
              <a:rPr lang="en-GB" sz="1200" dirty="0"/>
              <a:t> J Med 2017; 377:233–45. </a:t>
            </a:r>
          </a:p>
          <a:p>
            <a:r>
              <a:rPr lang="en-GB" sz="1200" dirty="0" err="1"/>
              <a:t>Mfinanga</a:t>
            </a:r>
            <a:r>
              <a:rPr lang="en-GB" sz="1200" dirty="0"/>
              <a:t>  S, Chanda  D, </a:t>
            </a:r>
            <a:r>
              <a:rPr lang="en-GB" sz="1200" dirty="0" err="1"/>
              <a:t>Kivuyo</a:t>
            </a:r>
            <a:r>
              <a:rPr lang="en-GB" sz="1200" dirty="0"/>
              <a:t>  SL, et  al; REMSTART trial team. Cryptococcal meningitis screening and community-based early adherence support in people with advanced HIV infection starting antiretroviral therapy in Tanzania and Zambia: an open-label, randomised controlled trial. Lancet 2015; 385:2173–82.</a:t>
            </a:r>
          </a:p>
          <a:p>
            <a:endParaRPr lang="en-GB" dirty="0"/>
          </a:p>
        </p:txBody>
      </p:sp>
      <p:sp>
        <p:nvSpPr>
          <p:cNvPr id="4" name="Slide Number Placeholder 3"/>
          <p:cNvSpPr>
            <a:spLocks noGrp="1"/>
          </p:cNvSpPr>
          <p:nvPr>
            <p:ph type="sldNum" sz="quarter" idx="5"/>
          </p:nvPr>
        </p:nvSpPr>
        <p:spPr/>
        <p:txBody>
          <a:bodyPr/>
          <a:lstStyle/>
          <a:p>
            <a:fld id="{8E3C39C9-D49B-434F-B337-CC75C2E271E1}" type="slidenum">
              <a:rPr lang="en-US" smtClean="0"/>
              <a:t>10</a:t>
            </a:fld>
            <a:endParaRPr lang="en-US"/>
          </a:p>
        </p:txBody>
      </p:sp>
    </p:spTree>
    <p:extLst>
      <p:ext uri="{BB962C8B-B14F-4D97-AF65-F5344CB8AC3E}">
        <p14:creationId xmlns:p14="http://schemas.microsoft.com/office/powerpoint/2010/main" val="238704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3C39C9-D49B-434F-B337-CC75C2E271E1}" type="slidenum">
              <a:rPr lang="en-US" smtClean="0"/>
              <a:t>11</a:t>
            </a:fld>
            <a:endParaRPr lang="en-US"/>
          </a:p>
        </p:txBody>
      </p:sp>
    </p:spTree>
    <p:extLst>
      <p:ext uri="{BB962C8B-B14F-4D97-AF65-F5344CB8AC3E}">
        <p14:creationId xmlns:p14="http://schemas.microsoft.com/office/powerpoint/2010/main" val="93813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latin typeface="+mn-lt"/>
              </a:rPr>
              <a:t>Subsequent slides detail the AHD dashboard – Dark Green Domain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latin typeface="+mn-lt"/>
              </a:rPr>
              <a:t>As a reminder, completion of each domain is guided by the AHD staging questionnaire</a:t>
            </a:r>
            <a:endParaRPr lang="en-GB"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7674-95D9-4D0E-823E-CDE910E0FB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53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100" dirty="0"/>
              <a:t>There are currently 18 AHD Domains, with some uniqueness including:</a:t>
            </a:r>
          </a:p>
          <a:p>
            <a:pPr marL="171450" indent="-171450">
              <a:lnSpc>
                <a:spcPct val="100000"/>
              </a:lnSpc>
              <a:buFont typeface="Arial" panose="020B0604020202020204" pitchFamily="34" charset="0"/>
              <a:buChar char="•"/>
            </a:pPr>
            <a:r>
              <a:rPr lang="en-US" sz="1100" dirty="0"/>
              <a:t>The diagnostic capability domain is divided into two (Identifying AHD &amp; Identifying OI)</a:t>
            </a:r>
          </a:p>
          <a:p>
            <a:pPr marL="171450" indent="-171450">
              <a:lnSpc>
                <a:spcPct val="100000"/>
              </a:lnSpc>
              <a:buFont typeface="Arial" panose="020B0604020202020204" pitchFamily="34" charset="0"/>
              <a:buChar char="•"/>
            </a:pPr>
            <a:r>
              <a:rPr lang="en-US" sz="1100" dirty="0"/>
              <a:t>The patient coverage domain is divided into four (Testing for AHD, OI screening, OI prophylaxis, &amp; OI management)</a:t>
            </a:r>
          </a:p>
          <a:p>
            <a:pPr marL="171450" indent="-171450">
              <a:lnSpc>
                <a:spcPct val="100000"/>
              </a:lnSpc>
              <a:buFont typeface="Arial" panose="020B0604020202020204" pitchFamily="34" charset="0"/>
              <a:buChar char="•"/>
            </a:pPr>
            <a:r>
              <a:rPr lang="en-US" sz="1100" dirty="0"/>
              <a:t>There is an added domain on supply chain management for AHD commodities</a:t>
            </a:r>
          </a:p>
          <a:p>
            <a:pPr marL="0" indent="0">
              <a:lnSpc>
                <a:spcPct val="100000"/>
              </a:lnSpc>
              <a:buNone/>
            </a:pPr>
            <a:r>
              <a:rPr lang="en-US" sz="1100" dirty="0"/>
              <a:t>The AHD domains are aligned with the WHO HSS building blocks calling for a paradigm shift from a clinical to a HSS approach to AHD implementation</a:t>
            </a:r>
            <a:endParaRPr lang="en-GB" sz="1100" dirty="0"/>
          </a:p>
        </p:txBody>
      </p:sp>
      <p:sp>
        <p:nvSpPr>
          <p:cNvPr id="4" name="Slide Number Placeholder 3"/>
          <p:cNvSpPr>
            <a:spLocks noGrp="1"/>
          </p:cNvSpPr>
          <p:nvPr>
            <p:ph type="sldNum" sz="quarter" idx="5"/>
          </p:nvPr>
        </p:nvSpPr>
        <p:spPr/>
        <p:txBody>
          <a:bodyPr/>
          <a:lstStyle/>
          <a:p>
            <a:fld id="{9CAC8369-3514-4B02-9D0F-E29C2CC75353}" type="slidenum">
              <a:rPr lang="en-GB" smtClean="0"/>
              <a:t>17</a:t>
            </a:fld>
            <a:endParaRPr lang="en-GB"/>
          </a:p>
        </p:txBody>
      </p:sp>
    </p:spTree>
    <p:extLst>
      <p:ext uri="{BB962C8B-B14F-4D97-AF65-F5344CB8AC3E}">
        <p14:creationId xmlns:p14="http://schemas.microsoft.com/office/powerpoint/2010/main" val="14728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100" dirty="0"/>
          </a:p>
        </p:txBody>
      </p:sp>
      <p:sp>
        <p:nvSpPr>
          <p:cNvPr id="4" name="Slide Number Placeholder 3"/>
          <p:cNvSpPr>
            <a:spLocks noGrp="1"/>
          </p:cNvSpPr>
          <p:nvPr>
            <p:ph type="sldNum" sz="quarter" idx="5"/>
          </p:nvPr>
        </p:nvSpPr>
        <p:spPr/>
        <p:txBody>
          <a:bodyPr/>
          <a:lstStyle/>
          <a:p>
            <a:fld id="{9CAC8369-3514-4B02-9D0F-E29C2CC75353}" type="slidenum">
              <a:rPr lang="en-GB" smtClean="0"/>
              <a:t>18</a:t>
            </a:fld>
            <a:endParaRPr lang="en-GB"/>
          </a:p>
        </p:txBody>
      </p:sp>
    </p:spTree>
    <p:extLst>
      <p:ext uri="{BB962C8B-B14F-4D97-AF65-F5344CB8AC3E}">
        <p14:creationId xmlns:p14="http://schemas.microsoft.com/office/powerpoint/2010/main" val="330359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100" dirty="0"/>
          </a:p>
        </p:txBody>
      </p:sp>
      <p:sp>
        <p:nvSpPr>
          <p:cNvPr id="4" name="Slide Number Placeholder 3"/>
          <p:cNvSpPr>
            <a:spLocks noGrp="1"/>
          </p:cNvSpPr>
          <p:nvPr>
            <p:ph type="sldNum" sz="quarter" idx="5"/>
          </p:nvPr>
        </p:nvSpPr>
        <p:spPr/>
        <p:txBody>
          <a:bodyPr/>
          <a:lstStyle/>
          <a:p>
            <a:fld id="{9CAC8369-3514-4B02-9D0F-E29C2CC75353}" type="slidenum">
              <a:rPr lang="en-GB" smtClean="0"/>
              <a:t>19</a:t>
            </a:fld>
            <a:endParaRPr lang="en-GB"/>
          </a:p>
        </p:txBody>
      </p:sp>
    </p:spTree>
    <p:extLst>
      <p:ext uri="{BB962C8B-B14F-4D97-AF65-F5344CB8AC3E}">
        <p14:creationId xmlns:p14="http://schemas.microsoft.com/office/powerpoint/2010/main" val="97334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The AHD dashboard findings enables ministries of health and their stakeholders to develop clear and concise action plans targeting the scale-up of AHD services</a:t>
            </a:r>
          </a:p>
          <a:p>
            <a:r>
              <a:rPr lang="en-US" sz="1100" dirty="0">
                <a:latin typeface="+mn-lt"/>
              </a:rPr>
              <a:t>CQUIN encourages member countries to review their AHD dashboards and make deliberate and decisive plans aimed to improve AHD services in their countries. </a:t>
            </a:r>
          </a:p>
          <a:p>
            <a:r>
              <a:rPr lang="en-US" sz="1100" dirty="0">
                <a:latin typeface="+mn-lt"/>
              </a:rPr>
              <a:t>In addition, to think through the resources that will be needed to actualize their action plans in support of AHD services.</a:t>
            </a:r>
          </a:p>
          <a:p>
            <a:pPr algn="l"/>
            <a:r>
              <a:rPr lang="en-US" sz="1100" dirty="0">
                <a:latin typeface="+mn-lt"/>
              </a:rPr>
              <a:t>The AHD dashboard also assists the CQUIN leadership to </a:t>
            </a:r>
            <a:r>
              <a:rPr lang="en-US" sz="1100" b="0" i="0" u="none" strike="noStrike" baseline="0" dirty="0">
                <a:latin typeface="+mn-lt"/>
              </a:rPr>
              <a:t>identify countries with best practices as well as areas of shared challenges to facilitate co-creation of solutions and support country to country learning exchange.</a:t>
            </a:r>
          </a:p>
        </p:txBody>
      </p:sp>
      <p:sp>
        <p:nvSpPr>
          <p:cNvPr id="4" name="Slide Number Placeholder 3"/>
          <p:cNvSpPr>
            <a:spLocks noGrp="1"/>
          </p:cNvSpPr>
          <p:nvPr>
            <p:ph type="sldNum" sz="quarter" idx="5"/>
          </p:nvPr>
        </p:nvSpPr>
        <p:spPr/>
        <p:txBody>
          <a:bodyPr/>
          <a:lstStyle/>
          <a:p>
            <a:fld id="{8E3C39C9-D49B-434F-B337-CC75C2E271E1}" type="slidenum">
              <a:rPr lang="en-US" smtClean="0"/>
              <a:t>21</a:t>
            </a:fld>
            <a:endParaRPr lang="en-US"/>
          </a:p>
        </p:txBody>
      </p:sp>
    </p:spTree>
    <p:extLst>
      <p:ext uri="{BB962C8B-B14F-4D97-AF65-F5344CB8AC3E}">
        <p14:creationId xmlns:p14="http://schemas.microsoft.com/office/powerpoint/2010/main" val="213655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0" i="0" u="none" strike="noStrike" baseline="0" dirty="0">
                <a:latin typeface="+mn-lt"/>
              </a:rPr>
              <a:t>Maturation in domains such as policies, guidelines, and </a:t>
            </a:r>
            <a:r>
              <a:rPr lang="en-GB" sz="1100" b="0" i="0" u="none" strike="noStrike" baseline="0" dirty="0">
                <a:latin typeface="+mn-lt"/>
              </a:rPr>
              <a:t>coordination are key enablers in AHD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Presence of a national AHD implementation plan, SOPs, </a:t>
            </a:r>
            <a:r>
              <a:rPr lang="en-US" sz="1100" dirty="0" err="1">
                <a:latin typeface="+mn-lt"/>
              </a:rPr>
              <a:t>RoC</a:t>
            </a:r>
            <a:r>
              <a:rPr lang="en-US" sz="1100" dirty="0">
                <a:latin typeface="+mn-lt"/>
              </a:rPr>
              <a:t> engagement, training are likely facilitators to AHD implementation</a:t>
            </a:r>
          </a:p>
        </p:txBody>
      </p:sp>
      <p:sp>
        <p:nvSpPr>
          <p:cNvPr id="4" name="Slide Number Placeholder 3"/>
          <p:cNvSpPr>
            <a:spLocks noGrp="1"/>
          </p:cNvSpPr>
          <p:nvPr>
            <p:ph type="sldNum" sz="quarter" idx="5"/>
          </p:nvPr>
        </p:nvSpPr>
        <p:spPr/>
        <p:txBody>
          <a:bodyPr/>
          <a:lstStyle/>
          <a:p>
            <a:fld id="{8E3C39C9-D49B-434F-B337-CC75C2E271E1}" type="slidenum">
              <a:rPr lang="en-US" smtClean="0"/>
              <a:t>22</a:t>
            </a:fld>
            <a:endParaRPr lang="en-US"/>
          </a:p>
        </p:txBody>
      </p:sp>
    </p:spTree>
    <p:extLst>
      <p:ext uri="{BB962C8B-B14F-4D97-AF65-F5344CB8AC3E}">
        <p14:creationId xmlns:p14="http://schemas.microsoft.com/office/powerpoint/2010/main" val="25557303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748C621-1DDD-0043-97F0-736116D3E024}"/>
              </a:ext>
            </a:extLst>
          </p:cNvPr>
          <p:cNvSpPr/>
          <p:nvPr userDrawn="1"/>
        </p:nvSpPr>
        <p:spPr>
          <a:xfrm>
            <a:off x="0" y="5652655"/>
            <a:ext cx="12192000" cy="120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8DEE0D3-EA9E-214A-AF0C-80F51BAE4683}"/>
              </a:ext>
            </a:extLst>
          </p:cNvPr>
          <p:cNvSpPr/>
          <p:nvPr userDrawn="1"/>
        </p:nvSpPr>
        <p:spPr>
          <a:xfrm>
            <a:off x="0" y="284703"/>
            <a:ext cx="12192000" cy="54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93AFFB-A73E-9040-BAD4-03176AA37371}"/>
              </a:ext>
            </a:extLst>
          </p:cNvPr>
          <p:cNvGrpSpPr/>
          <p:nvPr userDrawn="1"/>
        </p:nvGrpSpPr>
        <p:grpSpPr>
          <a:xfrm>
            <a:off x="0" y="284703"/>
            <a:ext cx="12227326" cy="547483"/>
            <a:chOff x="0" y="284703"/>
            <a:chExt cx="12227326" cy="547483"/>
          </a:xfrm>
        </p:grpSpPr>
        <p:sp>
          <p:nvSpPr>
            <p:cNvPr id="10" name="Rectangle 9">
              <a:extLst>
                <a:ext uri="{FF2B5EF4-FFF2-40B4-BE49-F238E27FC236}">
                  <a16:creationId xmlns:a16="http://schemas.microsoft.com/office/drawing/2014/main" id="{BC6E8E6B-C189-4D4C-8309-1EDD35B0FE6F}"/>
                </a:ext>
              </a:extLst>
            </p:cNvPr>
            <p:cNvSpPr/>
            <p:nvPr userDrawn="1"/>
          </p:nvSpPr>
          <p:spPr>
            <a:xfrm>
              <a:off x="0" y="284703"/>
              <a:ext cx="12192000" cy="5474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6A0049C-56C3-C142-9B89-4E39EA97F81A}"/>
                </a:ext>
              </a:extLst>
            </p:cNvPr>
            <p:cNvGrpSpPr/>
            <p:nvPr userDrawn="1"/>
          </p:nvGrpSpPr>
          <p:grpSpPr>
            <a:xfrm>
              <a:off x="0" y="334925"/>
              <a:ext cx="12227326" cy="466854"/>
              <a:chOff x="0" y="334925"/>
              <a:chExt cx="12227326" cy="466854"/>
            </a:xfrm>
          </p:grpSpPr>
          <p:grpSp>
            <p:nvGrpSpPr>
              <p:cNvPr id="6" name="Group 5">
                <a:extLst>
                  <a:ext uri="{FF2B5EF4-FFF2-40B4-BE49-F238E27FC236}">
                    <a16:creationId xmlns:a16="http://schemas.microsoft.com/office/drawing/2014/main" id="{7BE8EA3C-0650-2840-ADED-4545C48A2FE3}"/>
                  </a:ext>
                </a:extLst>
              </p:cNvPr>
              <p:cNvGrpSpPr/>
              <p:nvPr userDrawn="1"/>
            </p:nvGrpSpPr>
            <p:grpSpPr>
              <a:xfrm>
                <a:off x="0" y="341645"/>
                <a:ext cx="12227326" cy="460134"/>
                <a:chOff x="-840" y="120494"/>
                <a:chExt cx="13789406" cy="420972"/>
              </a:xfrm>
            </p:grpSpPr>
            <p:grpSp>
              <p:nvGrpSpPr>
                <p:cNvPr id="9" name="Group 8">
                  <a:extLst>
                    <a:ext uri="{FF2B5EF4-FFF2-40B4-BE49-F238E27FC236}">
                      <a16:creationId xmlns:a16="http://schemas.microsoft.com/office/drawing/2014/main" id="{D3B6FD62-BFD2-2A4F-A475-F1FFC7D92BA3}"/>
                    </a:ext>
                  </a:extLst>
                </p:cNvPr>
                <p:cNvGrpSpPr/>
                <p:nvPr userDrawn="1"/>
              </p:nvGrpSpPr>
              <p:grpSpPr>
                <a:xfrm>
                  <a:off x="-840" y="120494"/>
                  <a:ext cx="13789406" cy="420972"/>
                  <a:chOff x="288063" y="7239870"/>
                  <a:chExt cx="19187557" cy="585773"/>
                </a:xfrm>
              </p:grpSpPr>
              <p:pic>
                <p:nvPicPr>
                  <p:cNvPr id="11" name="Picture 10" descr="A picture containing flower, drawing&#10;&#10;Description automatically generated">
                    <a:extLst>
                      <a:ext uri="{FF2B5EF4-FFF2-40B4-BE49-F238E27FC236}">
                        <a16:creationId xmlns:a16="http://schemas.microsoft.com/office/drawing/2014/main" id="{E1C48B8B-B4C9-5944-B3FB-641DBE9697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1251" y="7256626"/>
                    <a:ext cx="849765" cy="56695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D666A02C-6D3F-CD40-BC8E-3DDC9F5C98C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279047" y="7256285"/>
                    <a:ext cx="846681" cy="56423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F24147F5-8606-AC4E-8AB3-E153C1F1C68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5745288" y="7248995"/>
                    <a:ext cx="864141" cy="56879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8DE7031-D550-7443-AB42-06CEAFE34C48}"/>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r="-13701"/>
                  <a:stretch/>
                </p:blipFill>
                <p:spPr>
                  <a:xfrm>
                    <a:off x="18516272" y="7255925"/>
                    <a:ext cx="959348" cy="56495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75B8A557-F985-BD44-BCAC-0A6204E6E5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7248" t="3299" r="8685" b="2976"/>
                  <a:stretch/>
                </p:blipFill>
                <p:spPr>
                  <a:xfrm>
                    <a:off x="4824852" y="7248994"/>
                    <a:ext cx="896260" cy="568790"/>
                  </a:xfrm>
                  <a:prstGeom prst="rect">
                    <a:avLst/>
                  </a:prstGeom>
                </p:spPr>
              </p:pic>
              <p:pic>
                <p:nvPicPr>
                  <p:cNvPr id="17" name="Picture 16" descr="A drawing of a face&#10;&#10;Description automatically generated">
                    <a:extLst>
                      <a:ext uri="{FF2B5EF4-FFF2-40B4-BE49-F238E27FC236}">
                        <a16:creationId xmlns:a16="http://schemas.microsoft.com/office/drawing/2014/main" id="{BD0D048C-7341-6C49-BFF9-D999211D58A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88063" y="7239870"/>
                    <a:ext cx="926482" cy="555890"/>
                  </a:xfrm>
                  <a:prstGeom prst="rect">
                    <a:avLst/>
                  </a:prstGeom>
                </p:spPr>
              </p:pic>
              <p:pic>
                <p:nvPicPr>
                  <p:cNvPr id="18" name="Picture 17" descr="A picture containing baseball, drawing&#10;&#10;Description automatically generated">
                    <a:extLst>
                      <a:ext uri="{FF2B5EF4-FFF2-40B4-BE49-F238E27FC236}">
                        <a16:creationId xmlns:a16="http://schemas.microsoft.com/office/drawing/2014/main" id="{FEACFFE0-C589-504E-988E-E7FEC1BD66A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2282" y="7247981"/>
                    <a:ext cx="857055" cy="5698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4DF56089-937C-594D-A23E-613D36AC8FD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446870" y="7245555"/>
                    <a:ext cx="886533" cy="580088"/>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333669A3-E04F-0B43-ABBE-9762901BDB0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634160" y="7248994"/>
                    <a:ext cx="862698" cy="568983"/>
                  </a:xfrm>
                  <a:prstGeom prst="rect">
                    <a:avLst/>
                  </a:prstGeom>
                </p:spPr>
              </p:pic>
              <p:pic>
                <p:nvPicPr>
                  <p:cNvPr id="21" name="Picture 20" descr="A close up of a flag&#10;&#10;Description automatically generated">
                    <a:extLst>
                      <a:ext uri="{FF2B5EF4-FFF2-40B4-BE49-F238E27FC236}">
                        <a16:creationId xmlns:a16="http://schemas.microsoft.com/office/drawing/2014/main" id="{46DB3636-96EB-6C49-AF97-CCAF24FF04CB}"/>
                      </a:ext>
                    </a:extLst>
                  </p:cNvPr>
                  <p:cNvPicPr>
                    <a:picLocks noChangeAspect="1"/>
                  </p:cNvPicPr>
                  <p:nvPr userDrawn="1"/>
                </p:nvPicPr>
                <p:blipFill rotWithShape="1">
                  <a:blip r:embed="rId11" cstate="hqprint">
                    <a:extLst>
                      <a:ext uri="{28A0092B-C50C-407E-A947-70E740481C1C}">
                        <a14:useLocalDpi xmlns:a14="http://schemas.microsoft.com/office/drawing/2010/main" val="0"/>
                      </a:ext>
                    </a:extLst>
                  </a:blip>
                  <a:srcRect r="18562"/>
                  <a:stretch/>
                </p:blipFill>
                <p:spPr>
                  <a:xfrm>
                    <a:off x="7517715" y="7248994"/>
                    <a:ext cx="899295" cy="568983"/>
                  </a:xfrm>
                  <a:prstGeom prst="rect">
                    <a:avLst/>
                  </a:prstGeom>
                </p:spPr>
              </p:pic>
              <p:pic>
                <p:nvPicPr>
                  <p:cNvPr id="22" name="Picture 21" descr="A close up of a flag&#10;&#10;Description automatically generated">
                    <a:extLst>
                      <a:ext uri="{FF2B5EF4-FFF2-40B4-BE49-F238E27FC236}">
                        <a16:creationId xmlns:a16="http://schemas.microsoft.com/office/drawing/2014/main" id="{2F4DA676-B8C9-044C-A236-F143E44BFD4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20205" y="7244746"/>
                    <a:ext cx="880480" cy="566202"/>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2B1FD17A-9F60-6640-B8CD-0A4852EE22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25511" y="7258466"/>
                    <a:ext cx="836126" cy="55589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62B03EEB-E404-C14C-872B-C0A54E4D4E4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26959" y="7245730"/>
                    <a:ext cx="869860" cy="572054"/>
                  </a:xfrm>
                  <a:prstGeom prst="rect">
                    <a:avLst/>
                  </a:prstGeom>
                </p:spPr>
              </p:pic>
              <p:pic>
                <p:nvPicPr>
                  <p:cNvPr id="25" name="Picture 24" descr="A picture containing drawing, table&#10;&#10;Description automatically generated">
                    <a:extLst>
                      <a:ext uri="{FF2B5EF4-FFF2-40B4-BE49-F238E27FC236}">
                        <a16:creationId xmlns:a16="http://schemas.microsoft.com/office/drawing/2014/main" id="{1E9C64F9-099E-FE40-9954-DD82A65787E8}"/>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b="2202"/>
                  <a:stretch/>
                </p:blipFill>
                <p:spPr>
                  <a:xfrm>
                    <a:off x="2130792" y="7245730"/>
                    <a:ext cx="864768" cy="564236"/>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CA844197-7719-9244-8D7D-E8652F9844B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153761" y="7256293"/>
                    <a:ext cx="847295" cy="558066"/>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AAEB1BF3-9CE3-EC4E-AE5B-CE129C689C4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877320" y="7255771"/>
                    <a:ext cx="845120" cy="5618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72E637C5-331F-924C-81CC-B4BEB13178D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620385" y="7256774"/>
                    <a:ext cx="852307" cy="566641"/>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C6700858-BB4D-3444-BAB0-2CDF9132C22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6750754" y="7256774"/>
                    <a:ext cx="852305" cy="566641"/>
                  </a:xfrm>
                  <a:prstGeom prst="rect">
                    <a:avLst/>
                  </a:prstGeom>
                </p:spPr>
              </p:pic>
            </p:grpSp>
            <p:pic>
              <p:nvPicPr>
                <p:cNvPr id="5" name="Picture 4" descr="Icon&#10;&#10;Description automatically generated">
                  <a:extLst>
                    <a:ext uri="{FF2B5EF4-FFF2-40B4-BE49-F238E27FC236}">
                      <a16:creationId xmlns:a16="http://schemas.microsoft.com/office/drawing/2014/main" id="{089B4288-313C-3145-91CD-186AE114F32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85320" y="124418"/>
                  <a:ext cx="614272" cy="408769"/>
                </a:xfrm>
                <a:prstGeom prst="rect">
                  <a:avLst/>
                </a:prstGeom>
              </p:spPr>
            </p:pic>
          </p:grpSp>
          <p:pic>
            <p:nvPicPr>
              <p:cNvPr id="37" name="Picture 36" descr="Logo&#10;&#10;Description automatically generated">
                <a:extLst>
                  <a:ext uri="{FF2B5EF4-FFF2-40B4-BE49-F238E27FC236}">
                    <a16:creationId xmlns:a16="http://schemas.microsoft.com/office/drawing/2014/main" id="{C85C937D-CA08-4D4B-B2F7-E70B9C03015C}"/>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l="6723" r="7970"/>
              <a:stretch/>
            </p:blipFill>
            <p:spPr>
              <a:xfrm>
                <a:off x="5794756" y="334925"/>
                <a:ext cx="583974" cy="454542"/>
              </a:xfrm>
              <a:prstGeom prst="rect">
                <a:avLst/>
              </a:prstGeom>
            </p:spPr>
          </p:pic>
          <p:pic>
            <p:nvPicPr>
              <p:cNvPr id="39" name="Picture 38" descr="Shape, rectangle&#10;&#10;Description automatically generated">
                <a:extLst>
                  <a:ext uri="{FF2B5EF4-FFF2-40B4-BE49-F238E27FC236}">
                    <a16:creationId xmlns:a16="http://schemas.microsoft.com/office/drawing/2014/main" id="{4F9A7963-2178-3845-81B1-8A052BAA906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6958338" y="340658"/>
                <a:ext cx="757389" cy="443213"/>
              </a:xfrm>
              <a:prstGeom prst="rect">
                <a:avLst/>
              </a:prstGeom>
            </p:spPr>
          </p:pic>
        </p:grpSp>
      </p:grpSp>
      <p:sp>
        <p:nvSpPr>
          <p:cNvPr id="8" name="TextBox 7">
            <a:extLst>
              <a:ext uri="{FF2B5EF4-FFF2-40B4-BE49-F238E27FC236}">
                <a16:creationId xmlns:a16="http://schemas.microsoft.com/office/drawing/2014/main" id="{5F4F3018-F5E9-AD4D-A488-791F79F79E77}"/>
              </a:ext>
            </a:extLst>
          </p:cNvPr>
          <p:cNvSpPr txBox="1"/>
          <p:nvPr userDrawn="1"/>
        </p:nvSpPr>
        <p:spPr>
          <a:xfrm>
            <a:off x="3627537" y="1613118"/>
            <a:ext cx="5066789" cy="1815882"/>
          </a:xfrm>
          <a:prstGeom prst="rect">
            <a:avLst/>
          </a:prstGeom>
          <a:noFill/>
        </p:spPr>
        <p:txBody>
          <a:bodyPr wrap="square" rtlCol="0">
            <a:spAutoFit/>
          </a:bodyPr>
          <a:lstStyle/>
          <a:p>
            <a:pPr marL="0" indent="0" algn="ctr">
              <a:buNone/>
            </a:pPr>
            <a:r>
              <a:rPr lang="en-US" sz="2400" kern="1200" dirty="0">
                <a:solidFill>
                  <a:srgbClr val="021A4E"/>
                </a:solidFill>
                <a:latin typeface="+mj-lt"/>
                <a:ea typeface="+mn-ea"/>
                <a:cs typeface="Arial" panose="020B0604020202020204" pitchFamily="34" charset="0"/>
              </a:rPr>
              <a:t>A CQUIN Learning Network Workshop</a:t>
            </a:r>
          </a:p>
          <a:p>
            <a:pPr marL="0" indent="0" algn="ctr">
              <a:buNone/>
            </a:pPr>
            <a:r>
              <a:rPr lang="en-US" sz="2400" kern="1200" dirty="0">
                <a:solidFill>
                  <a:srgbClr val="021A4E"/>
                </a:solidFill>
                <a:latin typeface="+mj-lt"/>
                <a:ea typeface="+mn-ea"/>
                <a:cs typeface="Arial" panose="020B0604020202020204" pitchFamily="34" charset="0"/>
              </a:rPr>
              <a:t> </a:t>
            </a:r>
          </a:p>
          <a:p>
            <a:pPr marL="0" indent="0" algn="ctr">
              <a:buNone/>
            </a:pPr>
            <a:r>
              <a:rPr lang="en-US" sz="2000" kern="1200" dirty="0">
                <a:solidFill>
                  <a:srgbClr val="021A4E"/>
                </a:solidFill>
                <a:latin typeface="+mj-lt"/>
                <a:ea typeface="+mn-ea"/>
                <a:cs typeface="Arial" panose="020B0604020202020204" pitchFamily="34" charset="0"/>
              </a:rPr>
              <a:t>April 26– 29, 2022 </a:t>
            </a:r>
          </a:p>
          <a:p>
            <a:pPr marL="0" indent="0" algn="ctr">
              <a:buNone/>
            </a:pPr>
            <a:r>
              <a:rPr lang="en-US" sz="2000" kern="1200" dirty="0">
                <a:solidFill>
                  <a:srgbClr val="021A4E"/>
                </a:solidFill>
                <a:latin typeface="+mj-lt"/>
                <a:ea typeface="+mn-ea"/>
                <a:cs typeface="Arial" panose="020B0604020202020204" pitchFamily="34" charset="0"/>
              </a:rPr>
              <a:t>Johannesburg, South Africa</a:t>
            </a:r>
          </a:p>
          <a:p>
            <a:pPr marL="0" indent="0" algn="ctr">
              <a:buNone/>
            </a:pPr>
            <a:endParaRPr lang="en-US" sz="2400" dirty="0">
              <a:solidFill>
                <a:srgbClr val="021A4E"/>
              </a:solidFill>
              <a:latin typeface="+mj-lt"/>
              <a:cs typeface="Arial" panose="020B0604020202020204" pitchFamily="34" charset="0"/>
            </a:endParaRPr>
          </a:p>
        </p:txBody>
      </p:sp>
      <p:sp>
        <p:nvSpPr>
          <p:cNvPr id="35" name="Title 1">
            <a:extLst>
              <a:ext uri="{FF2B5EF4-FFF2-40B4-BE49-F238E27FC236}">
                <a16:creationId xmlns:a16="http://schemas.microsoft.com/office/drawing/2014/main" id="{3908B96A-9079-9044-9B0B-2BFDAD963DB5}"/>
              </a:ext>
            </a:extLst>
          </p:cNvPr>
          <p:cNvSpPr txBox="1">
            <a:spLocks/>
          </p:cNvSpPr>
          <p:nvPr userDrawn="1"/>
        </p:nvSpPr>
        <p:spPr>
          <a:xfrm>
            <a:off x="400212" y="1306841"/>
            <a:ext cx="11521440" cy="7908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lang="en-US" sz="12800" b="1" kern="1200" dirty="0">
                <a:solidFill>
                  <a:srgbClr val="021A4E"/>
                </a:solidFill>
                <a:latin typeface="+mj-lt"/>
                <a:ea typeface="+mj-ea"/>
                <a:cs typeface="+mj-cs"/>
              </a:rPr>
              <a:t>Delivering High-Quality DSD Services at Scale</a:t>
            </a:r>
          </a:p>
          <a:p>
            <a:pPr algn="ctr">
              <a:lnSpc>
                <a:spcPct val="120000"/>
              </a:lnSpc>
            </a:pPr>
            <a:r>
              <a:rPr lang="en-US" sz="12000" kern="1200" dirty="0">
                <a:solidFill>
                  <a:srgbClr val="021A4E"/>
                </a:solidFill>
                <a:latin typeface="+mj-lt"/>
                <a:ea typeface="+mj-ea"/>
                <a:cs typeface="+mj-cs"/>
              </a:rPr>
              <a:t> </a:t>
            </a:r>
          </a:p>
          <a:p>
            <a:pPr algn="ctr"/>
            <a:r>
              <a:rPr lang="en-US" dirty="0">
                <a:solidFill>
                  <a:srgbClr val="021A4E"/>
                </a:solidFill>
              </a:rPr>
              <a:t> </a:t>
            </a:r>
          </a:p>
        </p:txBody>
      </p:sp>
      <p:pic>
        <p:nvPicPr>
          <p:cNvPr id="34" name="Picture 33">
            <a:extLst>
              <a:ext uri="{FF2B5EF4-FFF2-40B4-BE49-F238E27FC236}">
                <a16:creationId xmlns:a16="http://schemas.microsoft.com/office/drawing/2014/main" id="{EF185BAF-5C9D-B446-8532-D2383B334F6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764169" y="6218096"/>
            <a:ext cx="2757341" cy="299246"/>
          </a:xfrm>
          <a:prstGeom prst="rect">
            <a:avLst/>
          </a:prstGeom>
        </p:spPr>
      </p:pic>
      <p:pic>
        <p:nvPicPr>
          <p:cNvPr id="38" name="Picture 37" descr="Logo&#10;&#10;Description automatically generated">
            <a:extLst>
              <a:ext uri="{FF2B5EF4-FFF2-40B4-BE49-F238E27FC236}">
                <a16:creationId xmlns:a16="http://schemas.microsoft.com/office/drawing/2014/main" id="{DE0A01AF-3CD7-ED4E-AEFD-EBBE315E01FD}"/>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648168" y="5828370"/>
            <a:ext cx="1341558" cy="779452"/>
          </a:xfrm>
          <a:prstGeom prst="rect">
            <a:avLst/>
          </a:prstGeom>
        </p:spPr>
      </p:pic>
      <p:cxnSp>
        <p:nvCxnSpPr>
          <p:cNvPr id="30" name="Straight Connector 29">
            <a:extLst>
              <a:ext uri="{FF2B5EF4-FFF2-40B4-BE49-F238E27FC236}">
                <a16:creationId xmlns:a16="http://schemas.microsoft.com/office/drawing/2014/main" id="{CD98D236-1D8F-DB46-B80C-1A5EDB9D88EF}"/>
              </a:ext>
            </a:extLst>
          </p:cNvPr>
          <p:cNvCxnSpPr/>
          <p:nvPr userDrawn="1"/>
        </p:nvCxnSpPr>
        <p:spPr>
          <a:xfrm>
            <a:off x="0" y="5652655"/>
            <a:ext cx="12192000" cy="0"/>
          </a:xfrm>
          <a:prstGeom prst="line">
            <a:avLst/>
          </a:prstGeom>
          <a:ln>
            <a:solidFill>
              <a:srgbClr val="001F6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706620"/>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1080" userDrawn="1">
          <p15:clr>
            <a:srgbClr val="FBAE40"/>
          </p15:clr>
        </p15:guide>
        <p15:guide id="3" orient="horz" pos="4128" userDrawn="1">
          <p15:clr>
            <a:srgbClr val="FBAE40"/>
          </p15:clr>
        </p15:guide>
        <p15:guide id="4" pos="3696" userDrawn="1">
          <p15:clr>
            <a:srgbClr val="FBAE40"/>
          </p15:clr>
        </p15:guide>
        <p15:guide id="5" orient="horz" pos="4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61073-326E-4A7A-AE00-77FE0F759301}"/>
              </a:ext>
            </a:extLst>
          </p:cNvPr>
          <p:cNvSpPr>
            <a:spLocks noGrp="1"/>
          </p:cNvSpPr>
          <p:nvPr>
            <p:ph idx="1"/>
          </p:nvPr>
        </p:nvSpPr>
        <p:spPr/>
        <p:txBody>
          <a:bodyPr/>
          <a:lstStyle>
            <a:lvl1pPr>
              <a:lnSpc>
                <a:spcPct val="100000"/>
              </a:lnSpc>
              <a:defRPr sz="3200">
                <a:solidFill>
                  <a:srgbClr val="093552"/>
                </a:solidFill>
                <a:latin typeface="Arial" panose="020B0604020202020204" pitchFamily="34" charset="0"/>
                <a:cs typeface="Arial" panose="020B0604020202020204" pitchFamily="34" charset="0"/>
              </a:defRPr>
            </a:lvl1pPr>
            <a:lvl2pPr>
              <a:lnSpc>
                <a:spcPct val="100000"/>
              </a:lnSpc>
              <a:defRPr>
                <a:solidFill>
                  <a:srgbClr val="093552"/>
                </a:solidFill>
                <a:latin typeface="Arial" panose="020B0604020202020204" pitchFamily="34" charset="0"/>
                <a:cs typeface="Arial" panose="020B0604020202020204" pitchFamily="34" charset="0"/>
              </a:defRPr>
            </a:lvl2pPr>
            <a:lvl3pPr>
              <a:lnSpc>
                <a:spcPct val="100000"/>
              </a:lnSpc>
              <a:defRPr sz="2200">
                <a:solidFill>
                  <a:srgbClr val="093552"/>
                </a:solidFill>
                <a:latin typeface="Arial" panose="020B0604020202020204" pitchFamily="34" charset="0"/>
                <a:cs typeface="Arial" panose="020B0604020202020204" pitchFamily="34" charset="0"/>
              </a:defRPr>
            </a:lvl3pPr>
            <a:lvl4pPr>
              <a:lnSpc>
                <a:spcPct val="100000"/>
              </a:lnSpc>
              <a:defRPr sz="2000">
                <a:solidFill>
                  <a:srgbClr val="093552"/>
                </a:solidFill>
                <a:latin typeface="Arial" panose="020B0604020202020204" pitchFamily="34" charset="0"/>
                <a:cs typeface="Arial" panose="020B0604020202020204" pitchFamily="34" charset="0"/>
              </a:defRPr>
            </a:lvl4pPr>
            <a:lvl5pPr>
              <a:lnSpc>
                <a:spcPct val="100000"/>
              </a:lnSpc>
              <a:defRPr sz="2000">
                <a:solidFill>
                  <a:srgbClr val="09355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CDF1411-3F0D-4B45-80E9-A41CF6BC22A8}"/>
              </a:ext>
            </a:extLst>
          </p:cNvPr>
          <p:cNvSpPr>
            <a:spLocks noGrp="1"/>
          </p:cNvSpPr>
          <p:nvPr>
            <p:ph type="sldNum" sz="quarter" idx="12"/>
          </p:nvPr>
        </p:nvSpPr>
        <p:spPr/>
        <p:txBody>
          <a:bodyPr/>
          <a:lstStyle/>
          <a:p>
            <a:fld id="{7C3ABBCA-EEB9-4909-AB36-4546095AE386}" type="slidenum">
              <a:rPr lang="en-US" smtClean="0"/>
              <a:t>‹#›</a:t>
            </a:fld>
            <a:endParaRPr lang="en-US"/>
          </a:p>
        </p:txBody>
      </p:sp>
      <p:sp>
        <p:nvSpPr>
          <p:cNvPr id="8" name="Title 4">
            <a:extLst>
              <a:ext uri="{FF2B5EF4-FFF2-40B4-BE49-F238E27FC236}">
                <a16:creationId xmlns:a16="http://schemas.microsoft.com/office/drawing/2014/main" id="{A4EE39A1-CBBF-4751-A70C-055B31782E8A}"/>
              </a:ext>
            </a:extLst>
          </p:cNvPr>
          <p:cNvSpPr>
            <a:spLocks noGrp="1"/>
          </p:cNvSpPr>
          <p:nvPr>
            <p:ph type="title" hasCustomPrompt="1"/>
          </p:nvPr>
        </p:nvSpPr>
        <p:spPr>
          <a:xfrm>
            <a:off x="841375" y="1468643"/>
            <a:ext cx="10512425" cy="761999"/>
          </a:xfrm>
          <a:prstGeom prst="rect">
            <a:avLst/>
          </a:prstGeom>
        </p:spPr>
        <p:txBody>
          <a:bodyPr/>
          <a:lstStyle>
            <a:lvl1pPr algn="ctr">
              <a:defRPr sz="4000" b="0">
                <a:solidFill>
                  <a:srgbClr val="001F64"/>
                </a:solidFill>
                <a:latin typeface="Arial" panose="020B0604020202020204" pitchFamily="34" charset="0"/>
                <a:cs typeface="Arial" panose="020B0604020202020204" pitchFamily="34" charset="0"/>
              </a:defRPr>
            </a:lvl1pPr>
          </a:lstStyle>
          <a:p>
            <a:r>
              <a:rPr lang="en-US" dirty="0"/>
              <a:t>Title</a:t>
            </a:r>
          </a:p>
        </p:txBody>
      </p:sp>
      <p:sp>
        <p:nvSpPr>
          <p:cNvPr id="9" name="Slide Number Placeholder 3">
            <a:extLst>
              <a:ext uri="{FF2B5EF4-FFF2-40B4-BE49-F238E27FC236}">
                <a16:creationId xmlns:a16="http://schemas.microsoft.com/office/drawing/2014/main" id="{4C9C1B61-370C-412A-A5C4-BA5FCE234696}"/>
              </a:ext>
            </a:extLst>
          </p:cNvPr>
          <p:cNvSpPr txBox="1">
            <a:spLocks/>
          </p:cNvSpPr>
          <p:nvPr userDrawn="1"/>
        </p:nvSpPr>
        <p:spPr>
          <a:xfrm>
            <a:off x="838200" y="6356349"/>
            <a:ext cx="47599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Delivering High-Quality DSD Services at Scale, April 26-29, 2022</a:t>
            </a:r>
          </a:p>
        </p:txBody>
      </p:sp>
    </p:spTree>
    <p:extLst>
      <p:ext uri="{BB962C8B-B14F-4D97-AF65-F5344CB8AC3E}">
        <p14:creationId xmlns:p14="http://schemas.microsoft.com/office/powerpoint/2010/main" val="189737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4A42-7517-EA4E-991A-B812F7D95526}"/>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4D015A6-A107-834A-9FCE-DA090CEC3ED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7623B5-9763-3848-B453-E774493E5A54}"/>
              </a:ext>
            </a:extLst>
          </p:cNvPr>
          <p:cNvSpPr>
            <a:spLocks noGrp="1"/>
          </p:cNvSpPr>
          <p:nvPr>
            <p:ph type="ftr" sz="quarter" idx="11"/>
          </p:nvPr>
        </p:nvSpPr>
        <p:spPr>
          <a:xfrm>
            <a:off x="3581400" y="6356350"/>
            <a:ext cx="4572000" cy="365125"/>
          </a:xfrm>
        </p:spPr>
        <p:txBody>
          <a:bodyPr/>
          <a:lstStyle/>
          <a:p>
            <a:pPr algn="l"/>
            <a:r>
              <a:rPr lang="en-US" dirty="0"/>
              <a:t>Delivering High-Quality DSD Services at Scale, April 26-29, 2022</a:t>
            </a:r>
            <a:endParaRPr lang="en-US" sz="1200" dirty="0"/>
          </a:p>
        </p:txBody>
      </p:sp>
      <p:sp>
        <p:nvSpPr>
          <p:cNvPr id="5" name="Slide Number Placeholder 4">
            <a:extLst>
              <a:ext uri="{FF2B5EF4-FFF2-40B4-BE49-F238E27FC236}">
                <a16:creationId xmlns:a16="http://schemas.microsoft.com/office/drawing/2014/main" id="{15CC321D-9BBE-8D47-B9B1-FDCC21E50C62}"/>
              </a:ext>
            </a:extLst>
          </p:cNvPr>
          <p:cNvSpPr>
            <a:spLocks noGrp="1"/>
          </p:cNvSpPr>
          <p:nvPr>
            <p:ph type="sldNum" sz="quarter" idx="12"/>
          </p:nvPr>
        </p:nvSpPr>
        <p:spPr/>
        <p:txBody>
          <a:bodyPr/>
          <a:lstStyle/>
          <a:p>
            <a:fld id="{7C3ABBCA-EEB9-4909-AB36-4546095AE386}" type="slidenum">
              <a:rPr lang="en-US" smtClean="0"/>
              <a:t>‹#›</a:t>
            </a:fld>
            <a:endParaRPr lang="en-US"/>
          </a:p>
        </p:txBody>
      </p:sp>
    </p:spTree>
    <p:extLst>
      <p:ext uri="{BB962C8B-B14F-4D97-AF65-F5344CB8AC3E}">
        <p14:creationId xmlns:p14="http://schemas.microsoft.com/office/powerpoint/2010/main" val="322498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a:t>Click to edit Master title style</a:t>
            </a:r>
            <a:endParaRPr lang="en-US" dirty="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12665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slideLayout" Target="../slideLayouts/slideLayout3.xml"/><Relationship Id="rId21"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24" Type="http://schemas.openxmlformats.org/officeDocument/2006/relationships/image" Target="../media/image19.png"/><Relationship Id="rId5" Type="http://schemas.openxmlformats.org/officeDocument/2006/relationships/theme" Target="../theme/theme1.xml"/><Relationship Id="rId15" Type="http://schemas.openxmlformats.org/officeDocument/2006/relationships/image" Target="../media/image10.png"/><Relationship Id="rId23"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slideLayout" Target="../slideLayouts/slideLayout4.xm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08A08-D16D-4C7A-AC6C-1D15FC93AC7B}"/>
              </a:ext>
            </a:extLst>
          </p:cNvPr>
          <p:cNvSpPr>
            <a:spLocks noGrp="1"/>
          </p:cNvSpPr>
          <p:nvPr>
            <p:ph type="title"/>
          </p:nvPr>
        </p:nvSpPr>
        <p:spPr>
          <a:xfrm>
            <a:off x="838200" y="10200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43F8F88-CF78-4D2F-8C81-153A3361D694}"/>
              </a:ext>
            </a:extLst>
          </p:cNvPr>
          <p:cNvSpPr>
            <a:spLocks noGrp="1"/>
          </p:cNvSpPr>
          <p:nvPr>
            <p:ph type="body" idx="1"/>
          </p:nvPr>
        </p:nvSpPr>
        <p:spPr>
          <a:xfrm>
            <a:off x="838200" y="2345635"/>
            <a:ext cx="10515600" cy="38313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8CB9D3A-E4E6-4336-9A65-D90EDBB11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DA46B910-0713-48A4-A8AE-C1D235F17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CQUIN 5th Annual Meeting, November 16-19, 2021</a:t>
            </a:r>
          </a:p>
        </p:txBody>
      </p:sp>
      <p:sp>
        <p:nvSpPr>
          <p:cNvPr id="6" name="Slide Number Placeholder 5">
            <a:extLst>
              <a:ext uri="{FF2B5EF4-FFF2-40B4-BE49-F238E27FC236}">
                <a16:creationId xmlns:a16="http://schemas.microsoft.com/office/drawing/2014/main" id="{F18DEF79-A3F7-4DC7-9449-08E103B84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ABBCA-EEB9-4909-AB36-4546095AE386}" type="slidenum">
              <a:rPr lang="en-US" smtClean="0"/>
              <a:t>‹#›</a:t>
            </a:fld>
            <a:endParaRPr lang="en-US"/>
          </a:p>
        </p:txBody>
      </p:sp>
      <p:grpSp>
        <p:nvGrpSpPr>
          <p:cNvPr id="55" name="Group 54">
            <a:extLst>
              <a:ext uri="{FF2B5EF4-FFF2-40B4-BE49-F238E27FC236}">
                <a16:creationId xmlns:a16="http://schemas.microsoft.com/office/drawing/2014/main" id="{1BCC068E-3799-BB4B-8393-715699AC3777}"/>
              </a:ext>
            </a:extLst>
          </p:cNvPr>
          <p:cNvGrpSpPr/>
          <p:nvPr userDrawn="1"/>
        </p:nvGrpSpPr>
        <p:grpSpPr>
          <a:xfrm>
            <a:off x="0" y="284703"/>
            <a:ext cx="12227326" cy="547483"/>
            <a:chOff x="0" y="284703"/>
            <a:chExt cx="12227326" cy="547483"/>
          </a:xfrm>
        </p:grpSpPr>
        <p:sp>
          <p:nvSpPr>
            <p:cNvPr id="56" name="Rectangle 55">
              <a:extLst>
                <a:ext uri="{FF2B5EF4-FFF2-40B4-BE49-F238E27FC236}">
                  <a16:creationId xmlns:a16="http://schemas.microsoft.com/office/drawing/2014/main" id="{336C6531-1BD1-314C-88C4-C911C903E201}"/>
                </a:ext>
              </a:extLst>
            </p:cNvPr>
            <p:cNvSpPr/>
            <p:nvPr userDrawn="1"/>
          </p:nvSpPr>
          <p:spPr>
            <a:xfrm>
              <a:off x="0" y="284703"/>
              <a:ext cx="12192000" cy="5474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2C99079E-63C8-6748-8ED4-09F9B3D3CB3A}"/>
                </a:ext>
              </a:extLst>
            </p:cNvPr>
            <p:cNvGrpSpPr/>
            <p:nvPr userDrawn="1"/>
          </p:nvGrpSpPr>
          <p:grpSpPr>
            <a:xfrm>
              <a:off x="0" y="334925"/>
              <a:ext cx="12227326" cy="466854"/>
              <a:chOff x="0" y="334925"/>
              <a:chExt cx="12227326" cy="466854"/>
            </a:xfrm>
          </p:grpSpPr>
          <p:grpSp>
            <p:nvGrpSpPr>
              <p:cNvPr id="58" name="Group 57">
                <a:extLst>
                  <a:ext uri="{FF2B5EF4-FFF2-40B4-BE49-F238E27FC236}">
                    <a16:creationId xmlns:a16="http://schemas.microsoft.com/office/drawing/2014/main" id="{60C04FB0-BD64-4D4A-809A-5972623B0188}"/>
                  </a:ext>
                </a:extLst>
              </p:cNvPr>
              <p:cNvGrpSpPr/>
              <p:nvPr userDrawn="1"/>
            </p:nvGrpSpPr>
            <p:grpSpPr>
              <a:xfrm>
                <a:off x="0" y="341645"/>
                <a:ext cx="12227326" cy="460134"/>
                <a:chOff x="-840" y="120494"/>
                <a:chExt cx="13789406" cy="420972"/>
              </a:xfrm>
            </p:grpSpPr>
            <p:grpSp>
              <p:nvGrpSpPr>
                <p:cNvPr id="61" name="Group 60">
                  <a:extLst>
                    <a:ext uri="{FF2B5EF4-FFF2-40B4-BE49-F238E27FC236}">
                      <a16:creationId xmlns:a16="http://schemas.microsoft.com/office/drawing/2014/main" id="{FBEBCAD4-EEB9-574D-AC66-F7AF5F634C0A}"/>
                    </a:ext>
                  </a:extLst>
                </p:cNvPr>
                <p:cNvGrpSpPr/>
                <p:nvPr userDrawn="1"/>
              </p:nvGrpSpPr>
              <p:grpSpPr>
                <a:xfrm>
                  <a:off x="-840" y="120494"/>
                  <a:ext cx="13789406" cy="420972"/>
                  <a:chOff x="288063" y="7239870"/>
                  <a:chExt cx="19187557" cy="585773"/>
                </a:xfrm>
              </p:grpSpPr>
              <p:pic>
                <p:nvPicPr>
                  <p:cNvPr id="63" name="Picture 62" descr="A picture containing flower, drawing&#10;&#10;Description automatically generated">
                    <a:extLst>
                      <a:ext uri="{FF2B5EF4-FFF2-40B4-BE49-F238E27FC236}">
                        <a16:creationId xmlns:a16="http://schemas.microsoft.com/office/drawing/2014/main" id="{A429BD27-F365-4A41-8BC6-FD13D8540FB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2401251" y="7256626"/>
                    <a:ext cx="849765" cy="566954"/>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id="{FD3E4644-C5F4-0047-9129-D8BA04F229F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3279047" y="7256285"/>
                    <a:ext cx="846681" cy="564233"/>
                  </a:xfrm>
                  <a:prstGeom prst="rect">
                    <a:avLst/>
                  </a:prstGeom>
                </p:spPr>
              </p:pic>
              <p:pic>
                <p:nvPicPr>
                  <p:cNvPr id="65" name="Picture 64" descr="A picture containing drawing&#10;&#10;Description automatically generated">
                    <a:extLst>
                      <a:ext uri="{FF2B5EF4-FFF2-40B4-BE49-F238E27FC236}">
                        <a16:creationId xmlns:a16="http://schemas.microsoft.com/office/drawing/2014/main" id="{57754237-166D-404C-B8E8-ECCDC5723EDB}"/>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flipH="1">
                    <a:off x="5745288" y="7248995"/>
                    <a:ext cx="864141" cy="568791"/>
                  </a:xfrm>
                  <a:prstGeom prst="rect">
                    <a:avLst/>
                  </a:prstGeom>
                </p:spPr>
              </p:pic>
              <p:pic>
                <p:nvPicPr>
                  <p:cNvPr id="66" name="Picture 65" descr="A picture containing drawing&#10;&#10;Description automatically generated">
                    <a:extLst>
                      <a:ext uri="{FF2B5EF4-FFF2-40B4-BE49-F238E27FC236}">
                        <a16:creationId xmlns:a16="http://schemas.microsoft.com/office/drawing/2014/main" id="{D62E30B4-718A-8E45-A62E-1541A063828F}"/>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r="-13701"/>
                  <a:stretch/>
                </p:blipFill>
                <p:spPr>
                  <a:xfrm>
                    <a:off x="18516272" y="7255925"/>
                    <a:ext cx="959348" cy="564951"/>
                  </a:xfrm>
                  <a:prstGeom prst="rect">
                    <a:avLst/>
                  </a:prstGeom>
                </p:spPr>
              </p:pic>
              <p:pic>
                <p:nvPicPr>
                  <p:cNvPr id="67" name="Picture 66" descr="A picture containing drawing&#10;&#10;Description automatically generated">
                    <a:extLst>
                      <a:ext uri="{FF2B5EF4-FFF2-40B4-BE49-F238E27FC236}">
                        <a16:creationId xmlns:a16="http://schemas.microsoft.com/office/drawing/2014/main" id="{BB98FCD7-9C7C-3041-9ADC-21C5137E7CC4}"/>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7248" t="3299" r="8685" b="2976"/>
                  <a:stretch/>
                </p:blipFill>
                <p:spPr>
                  <a:xfrm>
                    <a:off x="4824852" y="7248994"/>
                    <a:ext cx="896260" cy="568790"/>
                  </a:xfrm>
                  <a:prstGeom prst="rect">
                    <a:avLst/>
                  </a:prstGeom>
                </p:spPr>
              </p:pic>
              <p:pic>
                <p:nvPicPr>
                  <p:cNvPr id="68" name="Picture 67" descr="A drawing of a face&#10;&#10;Description automatically generated">
                    <a:extLst>
                      <a:ext uri="{FF2B5EF4-FFF2-40B4-BE49-F238E27FC236}">
                        <a16:creationId xmlns:a16="http://schemas.microsoft.com/office/drawing/2014/main" id="{7F9C7A63-72F4-F248-B251-41DE95DE788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88063" y="7239870"/>
                    <a:ext cx="926482" cy="555890"/>
                  </a:xfrm>
                  <a:prstGeom prst="rect">
                    <a:avLst/>
                  </a:prstGeom>
                </p:spPr>
              </p:pic>
              <p:pic>
                <p:nvPicPr>
                  <p:cNvPr id="69" name="Picture 68" descr="A picture containing baseball, drawing&#10;&#10;Description automatically generated">
                    <a:extLst>
                      <a:ext uri="{FF2B5EF4-FFF2-40B4-BE49-F238E27FC236}">
                        <a16:creationId xmlns:a16="http://schemas.microsoft.com/office/drawing/2014/main" id="{2126B647-D090-7541-8646-02C515CA3B4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02282" y="7247981"/>
                    <a:ext cx="857055" cy="569803"/>
                  </a:xfrm>
                  <a:prstGeom prst="rect">
                    <a:avLst/>
                  </a:prstGeom>
                </p:spPr>
              </p:pic>
              <p:pic>
                <p:nvPicPr>
                  <p:cNvPr id="70" name="Picture 69" descr="A picture containing drawing&#10;&#10;Description automatically generated">
                    <a:extLst>
                      <a:ext uri="{FF2B5EF4-FFF2-40B4-BE49-F238E27FC236}">
                        <a16:creationId xmlns:a16="http://schemas.microsoft.com/office/drawing/2014/main" id="{5C6C0D7E-0936-244C-9477-8006EF2103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46870" y="7245555"/>
                    <a:ext cx="886533" cy="580088"/>
                  </a:xfrm>
                  <a:prstGeom prst="rect">
                    <a:avLst/>
                  </a:prstGeom>
                </p:spPr>
              </p:pic>
              <p:pic>
                <p:nvPicPr>
                  <p:cNvPr id="71" name="Picture 70" descr="A picture containing drawing&#10;&#10;Description automatically generated">
                    <a:extLst>
                      <a:ext uri="{FF2B5EF4-FFF2-40B4-BE49-F238E27FC236}">
                        <a16:creationId xmlns:a16="http://schemas.microsoft.com/office/drawing/2014/main" id="{35FBDC85-21BA-3440-8545-ACA312FC141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34160" y="7248994"/>
                    <a:ext cx="862698" cy="568983"/>
                  </a:xfrm>
                  <a:prstGeom prst="rect">
                    <a:avLst/>
                  </a:prstGeom>
                </p:spPr>
              </p:pic>
              <p:pic>
                <p:nvPicPr>
                  <p:cNvPr id="72" name="Picture 71" descr="A close up of a flag&#10;&#10;Description automatically generated">
                    <a:extLst>
                      <a:ext uri="{FF2B5EF4-FFF2-40B4-BE49-F238E27FC236}">
                        <a16:creationId xmlns:a16="http://schemas.microsoft.com/office/drawing/2014/main" id="{69536506-A1CC-F64F-94FF-B2D6A32C3CE0}"/>
                      </a:ext>
                    </a:extLst>
                  </p:cNvPr>
                  <p:cNvPicPr>
                    <a:picLocks noChangeAspect="1"/>
                  </p:cNvPicPr>
                  <p:nvPr userDrawn="1"/>
                </p:nvPicPr>
                <p:blipFill rotWithShape="1">
                  <a:blip r:embed="rId15" cstate="hqprint">
                    <a:extLst>
                      <a:ext uri="{28A0092B-C50C-407E-A947-70E740481C1C}">
                        <a14:useLocalDpi xmlns:a14="http://schemas.microsoft.com/office/drawing/2010/main" val="0"/>
                      </a:ext>
                    </a:extLst>
                  </a:blip>
                  <a:srcRect r="18562"/>
                  <a:stretch/>
                </p:blipFill>
                <p:spPr>
                  <a:xfrm>
                    <a:off x="7517715" y="7248994"/>
                    <a:ext cx="899295" cy="568983"/>
                  </a:xfrm>
                  <a:prstGeom prst="rect">
                    <a:avLst/>
                  </a:prstGeom>
                </p:spPr>
              </p:pic>
              <p:pic>
                <p:nvPicPr>
                  <p:cNvPr id="73" name="Picture 72" descr="A close up of a flag&#10;&#10;Description automatically generated">
                    <a:extLst>
                      <a:ext uri="{FF2B5EF4-FFF2-40B4-BE49-F238E27FC236}">
                        <a16:creationId xmlns:a16="http://schemas.microsoft.com/office/drawing/2014/main" id="{EDD07DFC-679C-5C47-9208-E446EA2738B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20205" y="7244746"/>
                    <a:ext cx="880480" cy="566202"/>
                  </a:xfrm>
                  <a:prstGeom prst="rect">
                    <a:avLst/>
                  </a:prstGeom>
                </p:spPr>
              </p:pic>
              <p:pic>
                <p:nvPicPr>
                  <p:cNvPr id="74" name="Picture 73" descr="A picture containing drawing&#10;&#10;Description automatically generated">
                    <a:extLst>
                      <a:ext uri="{FF2B5EF4-FFF2-40B4-BE49-F238E27FC236}">
                        <a16:creationId xmlns:a16="http://schemas.microsoft.com/office/drawing/2014/main" id="{E695FDDD-64B8-434F-B86E-CBDDA643D1E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025511" y="7258466"/>
                    <a:ext cx="836126" cy="555892"/>
                  </a:xfrm>
                  <a:prstGeom prst="rect">
                    <a:avLst/>
                  </a:prstGeom>
                </p:spPr>
              </p:pic>
              <p:pic>
                <p:nvPicPr>
                  <p:cNvPr id="75" name="Picture 74" descr="A picture containing drawing&#10;&#10;Description automatically generated">
                    <a:extLst>
                      <a:ext uri="{FF2B5EF4-FFF2-40B4-BE49-F238E27FC236}">
                        <a16:creationId xmlns:a16="http://schemas.microsoft.com/office/drawing/2014/main" id="{A8A43F86-8287-AD4A-AAE8-7051DD57C4C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926959" y="7245730"/>
                    <a:ext cx="869860" cy="572054"/>
                  </a:xfrm>
                  <a:prstGeom prst="rect">
                    <a:avLst/>
                  </a:prstGeom>
                </p:spPr>
              </p:pic>
              <p:pic>
                <p:nvPicPr>
                  <p:cNvPr id="76" name="Picture 75" descr="A picture containing drawing, table&#10;&#10;Description automatically generated">
                    <a:extLst>
                      <a:ext uri="{FF2B5EF4-FFF2-40B4-BE49-F238E27FC236}">
                        <a16:creationId xmlns:a16="http://schemas.microsoft.com/office/drawing/2014/main" id="{C0550BDA-0737-F34F-85EF-A1A895492851}"/>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b="2202"/>
                  <a:stretch/>
                </p:blipFill>
                <p:spPr>
                  <a:xfrm>
                    <a:off x="2130792" y="7245730"/>
                    <a:ext cx="864768" cy="564236"/>
                  </a:xfrm>
                  <a:prstGeom prst="rect">
                    <a:avLst/>
                  </a:prstGeom>
                </p:spPr>
              </p:pic>
              <p:pic>
                <p:nvPicPr>
                  <p:cNvPr id="77" name="Picture 76" descr="A screenshot of a cell phone&#10;&#10;Description automatically generated">
                    <a:extLst>
                      <a:ext uri="{FF2B5EF4-FFF2-40B4-BE49-F238E27FC236}">
                        <a16:creationId xmlns:a16="http://schemas.microsoft.com/office/drawing/2014/main" id="{DDF1E4B5-6B09-B14B-A782-82F58DFAE33E}"/>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153761" y="7256293"/>
                    <a:ext cx="847295" cy="55806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F9E587E8-A850-4443-9D9A-6A38FBECC91C}"/>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5877320" y="7255771"/>
                    <a:ext cx="845120" cy="561863"/>
                  </a:xfrm>
                  <a:prstGeom prst="rect">
                    <a:avLst/>
                  </a:prstGeom>
                </p:spPr>
              </p:pic>
              <p:pic>
                <p:nvPicPr>
                  <p:cNvPr id="79" name="Picture 78" descr="A picture containing drawing&#10;&#10;Description automatically generated">
                    <a:extLst>
                      <a:ext uri="{FF2B5EF4-FFF2-40B4-BE49-F238E27FC236}">
                        <a16:creationId xmlns:a16="http://schemas.microsoft.com/office/drawing/2014/main" id="{D27C989A-84F1-FE48-BDA3-E50DA95A602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7620385" y="7256774"/>
                    <a:ext cx="852307" cy="566641"/>
                  </a:xfrm>
                  <a:prstGeom prst="rect">
                    <a:avLst/>
                  </a:prstGeom>
                </p:spPr>
              </p:pic>
              <p:pic>
                <p:nvPicPr>
                  <p:cNvPr id="80" name="Picture 79" descr="A screenshot of a cell phone&#10;&#10;Description automatically generated">
                    <a:extLst>
                      <a:ext uri="{FF2B5EF4-FFF2-40B4-BE49-F238E27FC236}">
                        <a16:creationId xmlns:a16="http://schemas.microsoft.com/office/drawing/2014/main" id="{348B8046-1F8A-8046-87D8-01B2C846AA1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6750754" y="7256774"/>
                    <a:ext cx="852305" cy="566641"/>
                  </a:xfrm>
                  <a:prstGeom prst="rect">
                    <a:avLst/>
                  </a:prstGeom>
                </p:spPr>
              </p:pic>
            </p:grpSp>
            <p:pic>
              <p:nvPicPr>
                <p:cNvPr id="62" name="Picture 61" descr="Icon&#10;&#10;Description automatically generated">
                  <a:extLst>
                    <a:ext uri="{FF2B5EF4-FFF2-40B4-BE49-F238E27FC236}">
                      <a16:creationId xmlns:a16="http://schemas.microsoft.com/office/drawing/2014/main" id="{51D1352E-5A72-794E-B2E6-A7A99BD0C230}"/>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685320" y="124418"/>
                  <a:ext cx="614272" cy="408769"/>
                </a:xfrm>
                <a:prstGeom prst="rect">
                  <a:avLst/>
                </a:prstGeom>
              </p:spPr>
            </p:pic>
          </p:grpSp>
          <p:pic>
            <p:nvPicPr>
              <p:cNvPr id="59" name="Picture 58" descr="Logo&#10;&#10;Description automatically generated">
                <a:extLst>
                  <a:ext uri="{FF2B5EF4-FFF2-40B4-BE49-F238E27FC236}">
                    <a16:creationId xmlns:a16="http://schemas.microsoft.com/office/drawing/2014/main" id="{98681CA4-6416-974A-9ABC-AA3017D4F7E6}"/>
                  </a:ext>
                </a:extLst>
              </p:cNvPr>
              <p:cNvPicPr>
                <a:picLocks noChangeAspect="1"/>
              </p:cNvPicPr>
              <p:nvPr userDrawn="1"/>
            </p:nvPicPr>
            <p:blipFill rotWithShape="1">
              <a:blip r:embed="rId25">
                <a:extLst>
                  <a:ext uri="{28A0092B-C50C-407E-A947-70E740481C1C}">
                    <a14:useLocalDpi xmlns:a14="http://schemas.microsoft.com/office/drawing/2010/main" val="0"/>
                  </a:ext>
                </a:extLst>
              </a:blip>
              <a:srcRect l="6723" r="7970"/>
              <a:stretch/>
            </p:blipFill>
            <p:spPr>
              <a:xfrm>
                <a:off x="5794756" y="334925"/>
                <a:ext cx="583974" cy="454542"/>
              </a:xfrm>
              <a:prstGeom prst="rect">
                <a:avLst/>
              </a:prstGeom>
            </p:spPr>
          </p:pic>
          <p:pic>
            <p:nvPicPr>
              <p:cNvPr id="60" name="Picture 59" descr="Shape, rectangle&#10;&#10;Description automatically generated">
                <a:extLst>
                  <a:ext uri="{FF2B5EF4-FFF2-40B4-BE49-F238E27FC236}">
                    <a16:creationId xmlns:a16="http://schemas.microsoft.com/office/drawing/2014/main" id="{A5882B34-D947-E845-8134-E798E278DCCF}"/>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958338" y="340658"/>
                <a:ext cx="757389" cy="443213"/>
              </a:xfrm>
              <a:prstGeom prst="rect">
                <a:avLst/>
              </a:prstGeom>
            </p:spPr>
          </p:pic>
        </p:grpSp>
      </p:grpSp>
    </p:spTree>
    <p:extLst>
      <p:ext uri="{BB962C8B-B14F-4D97-AF65-F5344CB8AC3E}">
        <p14:creationId xmlns:p14="http://schemas.microsoft.com/office/powerpoint/2010/main" val="365233573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6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48.svg"/><Relationship Id="rId21" Type="http://schemas.openxmlformats.org/officeDocument/2006/relationships/image" Target="../media/image66.svg"/><Relationship Id="rId7" Type="http://schemas.openxmlformats.org/officeDocument/2006/relationships/image" Target="../media/image52.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23" Type="http://schemas.openxmlformats.org/officeDocument/2006/relationships/image" Target="../media/image68.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 Id="rId22"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image" Target="../media/image70.sv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emf"/><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18" Type="http://schemas.openxmlformats.org/officeDocument/2006/relationships/image" Target="../media/image102.pn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96.png"/><Relationship Id="rId17" Type="http://schemas.openxmlformats.org/officeDocument/2006/relationships/image" Target="../media/image101.svg"/><Relationship Id="rId2" Type="http://schemas.openxmlformats.org/officeDocument/2006/relationships/image" Target="../media/image86.png"/><Relationship Id="rId16"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9.svg"/><Relationship Id="rId10" Type="http://schemas.openxmlformats.org/officeDocument/2006/relationships/image" Target="../media/image94.png"/><Relationship Id="rId19" Type="http://schemas.openxmlformats.org/officeDocument/2006/relationships/image" Target="../media/image103.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8.png"/></Relationships>
</file>

<file path=ppt/slides/_rels/slide21.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1.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jpg"/></Relationships>
</file>

<file path=ppt/slides/_rels/slide33.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2D39F0F2-C521-AB48-A3B1-F520747D5910}"/>
              </a:ext>
            </a:extLst>
          </p:cNvPr>
          <p:cNvSpPr txBox="1">
            <a:spLocks/>
          </p:cNvSpPr>
          <p:nvPr/>
        </p:nvSpPr>
        <p:spPr>
          <a:xfrm>
            <a:off x="2010203" y="3535678"/>
            <a:ext cx="64770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latin typeface="Arial" panose="020B0604020202020204" pitchFamily="34" charset="0"/>
                <a:cs typeface="Arial" panose="020B0604020202020204" pitchFamily="34" charset="0"/>
              </a:rPr>
              <a:t>[</a:t>
            </a:r>
            <a:r>
              <a:rPr lang="en-US" sz="2400" dirty="0">
                <a:solidFill>
                  <a:schemeClr val="bg1"/>
                </a:solidFill>
                <a:latin typeface="+mj-lt"/>
                <a:cs typeface="Arial" panose="020B0604020202020204" pitchFamily="34" charset="0"/>
              </a:rPr>
              <a:t>Presenter name]</a:t>
            </a:r>
          </a:p>
          <a:p>
            <a:pPr marL="0" indent="0" algn="ctr">
              <a:buFont typeface="Arial" panose="020B0604020202020204" pitchFamily="34" charset="0"/>
              <a:buNone/>
            </a:pPr>
            <a:r>
              <a:rPr lang="en-US" sz="2400" dirty="0">
                <a:solidFill>
                  <a:schemeClr val="bg1"/>
                </a:solidFill>
                <a:latin typeface="+mj-lt"/>
                <a:cs typeface="Arial" panose="020B0604020202020204" pitchFamily="34" charset="0"/>
              </a:rPr>
              <a:t>[Presenter Title and Affiliation]</a:t>
            </a:r>
          </a:p>
          <a:p>
            <a:pPr marL="0" indent="0" algn="ctr">
              <a:buFont typeface="Arial" panose="020B0604020202020204" pitchFamily="34" charset="0"/>
              <a:buNone/>
            </a:pPr>
            <a:r>
              <a:rPr lang="en-US" sz="2400" dirty="0">
                <a:solidFill>
                  <a:schemeClr val="bg1"/>
                </a:solidFill>
                <a:latin typeface="+mj-lt"/>
                <a:cs typeface="Arial" panose="020B0604020202020204" pitchFamily="34" charset="0"/>
              </a:rPr>
              <a:t>[date] August 2021</a:t>
            </a:r>
          </a:p>
        </p:txBody>
      </p:sp>
      <p:sp>
        <p:nvSpPr>
          <p:cNvPr id="2" name="Rectangle 1">
            <a:extLst>
              <a:ext uri="{FF2B5EF4-FFF2-40B4-BE49-F238E27FC236}">
                <a16:creationId xmlns:a16="http://schemas.microsoft.com/office/drawing/2014/main" id="{E86DE781-CF3C-3043-804D-B6A37ABA05E3}"/>
              </a:ext>
            </a:extLst>
          </p:cNvPr>
          <p:cNvSpPr/>
          <p:nvPr/>
        </p:nvSpPr>
        <p:spPr>
          <a:xfrm>
            <a:off x="2959599" y="4545542"/>
            <a:ext cx="6096000" cy="646331"/>
          </a:xfrm>
          <a:prstGeom prst="rect">
            <a:avLst/>
          </a:prstGeom>
        </p:spPr>
        <p:txBody>
          <a:bodyPr>
            <a:spAutoFit/>
          </a:bodyPr>
          <a:lstStyle/>
          <a:p>
            <a:pPr algn="ctr"/>
            <a:r>
              <a:rPr lang="en-US" dirty="0">
                <a:cs typeface="Arial" panose="020B0604020202020204" pitchFamily="34" charset="0"/>
              </a:rPr>
              <a:t>Maureen Syowai  and Peter Ehrenkranz</a:t>
            </a:r>
          </a:p>
          <a:p>
            <a:pPr algn="ctr"/>
            <a:r>
              <a:rPr lang="en-US" dirty="0">
                <a:cs typeface="Arial" panose="020B0604020202020204" pitchFamily="34" charset="0"/>
              </a:rPr>
              <a:t>29 April 2022</a:t>
            </a:r>
          </a:p>
        </p:txBody>
      </p:sp>
      <p:sp>
        <p:nvSpPr>
          <p:cNvPr id="5" name="Title 1">
            <a:extLst>
              <a:ext uri="{FF2B5EF4-FFF2-40B4-BE49-F238E27FC236}">
                <a16:creationId xmlns:a16="http://schemas.microsoft.com/office/drawing/2014/main" id="{FF0DB9DA-6D62-024F-ACCC-16A1D2CB91CF}"/>
              </a:ext>
            </a:extLst>
          </p:cNvPr>
          <p:cNvSpPr txBox="1">
            <a:spLocks/>
          </p:cNvSpPr>
          <p:nvPr/>
        </p:nvSpPr>
        <p:spPr>
          <a:xfrm>
            <a:off x="1435599" y="3223450"/>
            <a:ext cx="9144000" cy="1009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800" b="1" dirty="0"/>
              <a:t>Delivering High-Quality Advanced HIV Disease (AHD) Services</a:t>
            </a:r>
          </a:p>
        </p:txBody>
      </p:sp>
    </p:spTree>
    <p:extLst>
      <p:ext uri="{BB962C8B-B14F-4D97-AF65-F5344CB8AC3E}">
        <p14:creationId xmlns:p14="http://schemas.microsoft.com/office/powerpoint/2010/main" val="1179404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AC6AC-1CDF-40E3-A5BF-68F6849130F8}"/>
              </a:ext>
            </a:extLst>
          </p:cNvPr>
          <p:cNvSpPr>
            <a:spLocks noGrp="1"/>
          </p:cNvSpPr>
          <p:nvPr>
            <p:ph idx="1"/>
          </p:nvPr>
        </p:nvSpPr>
        <p:spPr>
          <a:xfrm>
            <a:off x="526599" y="3470511"/>
            <a:ext cx="5798001" cy="1132307"/>
          </a:xfrm>
        </p:spPr>
        <p:txBody>
          <a:bodyPr>
            <a:normAutofit lnSpcReduction="10000"/>
          </a:bodyPr>
          <a:lstStyle/>
          <a:p>
            <a:pPr marL="0" indent="0" algn="ctr">
              <a:buNone/>
            </a:pPr>
            <a:r>
              <a:rPr lang="en-US" sz="2300" dirty="0">
                <a:solidFill>
                  <a:schemeClr val="accent2">
                    <a:lumMod val="50000"/>
                  </a:schemeClr>
                </a:solidFill>
              </a:rPr>
              <a:t>Recommendation based on two randomized controlled trials: REMSTART and REALITY</a:t>
            </a:r>
          </a:p>
          <a:p>
            <a:pPr algn="ctr"/>
            <a:endParaRPr lang="en-GB" sz="2300" dirty="0">
              <a:solidFill>
                <a:schemeClr val="accent2">
                  <a:lumMod val="50000"/>
                </a:schemeClr>
              </a:solidFill>
            </a:endParaRPr>
          </a:p>
        </p:txBody>
      </p:sp>
      <p:sp>
        <p:nvSpPr>
          <p:cNvPr id="3" name="Slide Number Placeholder 2">
            <a:extLst>
              <a:ext uri="{FF2B5EF4-FFF2-40B4-BE49-F238E27FC236}">
                <a16:creationId xmlns:a16="http://schemas.microsoft.com/office/drawing/2014/main" id="{46482962-4E34-4E36-8C8C-2BF34B409A26}"/>
              </a:ext>
            </a:extLst>
          </p:cNvPr>
          <p:cNvSpPr>
            <a:spLocks noGrp="1"/>
          </p:cNvSpPr>
          <p:nvPr>
            <p:ph type="sldNum" sz="quarter" idx="12"/>
          </p:nvPr>
        </p:nvSpPr>
        <p:spPr/>
        <p:txBody>
          <a:bodyPr/>
          <a:lstStyle/>
          <a:p>
            <a:fld id="{7C3ABBCA-EEB9-4909-AB36-4546095AE386}" type="slidenum">
              <a:rPr lang="en-US" smtClean="0"/>
              <a:t>10</a:t>
            </a:fld>
            <a:endParaRPr lang="en-US"/>
          </a:p>
        </p:txBody>
      </p:sp>
      <p:sp>
        <p:nvSpPr>
          <p:cNvPr id="4" name="Title 3">
            <a:extLst>
              <a:ext uri="{FF2B5EF4-FFF2-40B4-BE49-F238E27FC236}">
                <a16:creationId xmlns:a16="http://schemas.microsoft.com/office/drawing/2014/main" id="{DEDB671F-4592-45FE-8FFA-2F9B9E148212}"/>
              </a:ext>
            </a:extLst>
          </p:cNvPr>
          <p:cNvSpPr>
            <a:spLocks noGrp="1"/>
          </p:cNvSpPr>
          <p:nvPr>
            <p:ph type="title"/>
          </p:nvPr>
        </p:nvSpPr>
        <p:spPr>
          <a:xfrm>
            <a:off x="841375" y="1121402"/>
            <a:ext cx="10512425" cy="761999"/>
          </a:xfrm>
        </p:spPr>
        <p:txBody>
          <a:bodyPr/>
          <a:lstStyle/>
          <a:p>
            <a:r>
              <a:rPr lang="en-US" dirty="0"/>
              <a:t>WHO AHD Package of Care</a:t>
            </a:r>
            <a:endParaRPr lang="en-GB" dirty="0"/>
          </a:p>
        </p:txBody>
      </p:sp>
      <p:pic>
        <p:nvPicPr>
          <p:cNvPr id="6" name="Picture 5">
            <a:extLst>
              <a:ext uri="{FF2B5EF4-FFF2-40B4-BE49-F238E27FC236}">
                <a16:creationId xmlns:a16="http://schemas.microsoft.com/office/drawing/2014/main" id="{2A84E840-32A3-46F4-A767-8FD5099D6A33}"/>
              </a:ext>
            </a:extLst>
          </p:cNvPr>
          <p:cNvPicPr>
            <a:picLocks noChangeAspect="1"/>
          </p:cNvPicPr>
          <p:nvPr/>
        </p:nvPicPr>
        <p:blipFill>
          <a:blip r:embed="rId3"/>
          <a:stretch>
            <a:fillRect/>
          </a:stretch>
        </p:blipFill>
        <p:spPr>
          <a:xfrm>
            <a:off x="526599" y="1867733"/>
            <a:ext cx="5798001" cy="1579627"/>
          </a:xfrm>
          <a:prstGeom prst="rect">
            <a:avLst/>
          </a:prstGeom>
        </p:spPr>
      </p:pic>
      <p:sp>
        <p:nvSpPr>
          <p:cNvPr id="7" name="Content Placeholder 1">
            <a:extLst>
              <a:ext uri="{FF2B5EF4-FFF2-40B4-BE49-F238E27FC236}">
                <a16:creationId xmlns:a16="http://schemas.microsoft.com/office/drawing/2014/main" id="{FF8CDF78-75F7-4977-8719-8699AFBA659E}"/>
              </a:ext>
            </a:extLst>
          </p:cNvPr>
          <p:cNvSpPr txBox="1">
            <a:spLocks/>
          </p:cNvSpPr>
          <p:nvPr/>
        </p:nvSpPr>
        <p:spPr>
          <a:xfrm>
            <a:off x="526599" y="4606410"/>
            <a:ext cx="5438775" cy="17499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rgbClr val="0935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09355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200" kern="1200">
                <a:solidFill>
                  <a:srgbClr val="09355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REMSTART Trial</a:t>
            </a:r>
          </a:p>
          <a:p>
            <a:pPr marL="0" indent="0">
              <a:buNone/>
            </a:pPr>
            <a:r>
              <a:rPr lang="en-US" sz="2000" b="0" i="0" dirty="0">
                <a:solidFill>
                  <a:srgbClr val="212121"/>
                </a:solidFill>
                <a:effectLst/>
                <a:latin typeface="BlinkMacSystemFont"/>
              </a:rPr>
              <a:t>Mortality was </a:t>
            </a:r>
            <a:r>
              <a:rPr lang="en-US" sz="2000" b="1" i="0" dirty="0">
                <a:solidFill>
                  <a:srgbClr val="212121"/>
                </a:solidFill>
                <a:effectLst/>
                <a:latin typeface="BlinkMacSystemFont"/>
              </a:rPr>
              <a:t>28% </a:t>
            </a:r>
            <a:r>
              <a:rPr lang="en-US" sz="2000" b="0" i="0" dirty="0">
                <a:solidFill>
                  <a:srgbClr val="212121"/>
                </a:solidFill>
                <a:effectLst/>
                <a:latin typeface="BlinkMacSystemFont"/>
              </a:rPr>
              <a:t>lower in the </a:t>
            </a:r>
            <a:r>
              <a:rPr lang="en-US" sz="2000" dirty="0">
                <a:solidFill>
                  <a:srgbClr val="212121"/>
                </a:solidFill>
                <a:latin typeface="BlinkMacSystemFont"/>
              </a:rPr>
              <a:t>clinic (Std care plus </a:t>
            </a:r>
            <a:r>
              <a:rPr lang="en-US" sz="2000" dirty="0" err="1">
                <a:solidFill>
                  <a:srgbClr val="212121"/>
                </a:solidFill>
                <a:latin typeface="BlinkMacSystemFont"/>
              </a:rPr>
              <a:t>CrAg</a:t>
            </a:r>
            <a:r>
              <a:rPr lang="en-US" sz="2000" dirty="0">
                <a:solidFill>
                  <a:srgbClr val="212121"/>
                </a:solidFill>
                <a:latin typeface="BlinkMacSystemFont"/>
              </a:rPr>
              <a:t> screening &amp; pre-emptive treatment) plus </a:t>
            </a:r>
            <a:r>
              <a:rPr lang="en-US" sz="2000" b="0" i="0" dirty="0">
                <a:solidFill>
                  <a:srgbClr val="212121"/>
                </a:solidFill>
                <a:effectLst/>
                <a:latin typeface="BlinkMacSystemFont"/>
              </a:rPr>
              <a:t>community support group than in standard care group</a:t>
            </a:r>
            <a:endParaRPr lang="en-GB" sz="2000" dirty="0"/>
          </a:p>
        </p:txBody>
      </p:sp>
      <p:sp>
        <p:nvSpPr>
          <p:cNvPr id="8" name="Content Placeholder 1">
            <a:extLst>
              <a:ext uri="{FF2B5EF4-FFF2-40B4-BE49-F238E27FC236}">
                <a16:creationId xmlns:a16="http://schemas.microsoft.com/office/drawing/2014/main" id="{87A8FE44-97D8-4784-9A98-64CC97099F61}"/>
              </a:ext>
            </a:extLst>
          </p:cNvPr>
          <p:cNvSpPr txBox="1">
            <a:spLocks/>
          </p:cNvSpPr>
          <p:nvPr/>
        </p:nvSpPr>
        <p:spPr>
          <a:xfrm>
            <a:off x="6475988" y="1867734"/>
            <a:ext cx="5569402" cy="27119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rgbClr val="0935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09355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200" kern="1200">
                <a:solidFill>
                  <a:srgbClr val="09355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REALITY Trial</a:t>
            </a:r>
          </a:p>
          <a:p>
            <a:pPr marL="0" indent="0">
              <a:buNone/>
            </a:pPr>
            <a:r>
              <a:rPr lang="en-US" sz="2000" dirty="0">
                <a:solidFill>
                  <a:srgbClr val="4D4D4D"/>
                </a:solidFill>
                <a:latin typeface="ff-quadraat-web-pro"/>
              </a:rPr>
              <a:t>E</a:t>
            </a:r>
            <a:r>
              <a:rPr lang="en-US" sz="2000" b="0" i="0" dirty="0">
                <a:solidFill>
                  <a:srgbClr val="4D4D4D"/>
                </a:solidFill>
                <a:effectLst/>
                <a:latin typeface="ff-quadraat-web-pro"/>
              </a:rPr>
              <a:t>nhanced antimicrobial prophylaxis combined with ART resulted in reduced rates of death at both 24 weeks (</a:t>
            </a:r>
            <a:r>
              <a:rPr lang="en-US" sz="2000" b="1" dirty="0">
                <a:solidFill>
                  <a:srgbClr val="4D4D4D"/>
                </a:solidFill>
                <a:latin typeface="ff-quadraat-web-pro"/>
              </a:rPr>
              <a:t>27%</a:t>
            </a:r>
            <a:r>
              <a:rPr lang="en-US" sz="2000" dirty="0">
                <a:solidFill>
                  <a:srgbClr val="4D4D4D"/>
                </a:solidFill>
                <a:latin typeface="ff-quadraat-web-pro"/>
              </a:rPr>
              <a:t> (from 12.2% to 8.9%)) and 48 weeks (</a:t>
            </a:r>
            <a:r>
              <a:rPr lang="en-GB" sz="2000" dirty="0">
                <a:solidFill>
                  <a:srgbClr val="4D4D4D"/>
                </a:solidFill>
                <a:latin typeface="ff-quadraat-web-pro"/>
              </a:rPr>
              <a:t>24% lower rate (from 14.4% to 11%)) </a:t>
            </a:r>
            <a:r>
              <a:rPr lang="en-US" sz="2000" dirty="0">
                <a:solidFill>
                  <a:srgbClr val="4D4D4D"/>
                </a:solidFill>
                <a:latin typeface="ff-quadraat-web-pro"/>
              </a:rPr>
              <a:t>with most of the deaths occurring within the first three weeks</a:t>
            </a:r>
          </a:p>
        </p:txBody>
      </p:sp>
      <p:pic>
        <p:nvPicPr>
          <p:cNvPr id="10" name="Picture 9">
            <a:extLst>
              <a:ext uri="{FF2B5EF4-FFF2-40B4-BE49-F238E27FC236}">
                <a16:creationId xmlns:a16="http://schemas.microsoft.com/office/drawing/2014/main" id="{01B152C0-92B9-4E36-9E76-8571AB1FA1B2}"/>
              </a:ext>
            </a:extLst>
          </p:cNvPr>
          <p:cNvPicPr>
            <a:picLocks noChangeAspect="1"/>
          </p:cNvPicPr>
          <p:nvPr/>
        </p:nvPicPr>
        <p:blipFill>
          <a:blip r:embed="rId4"/>
          <a:stretch>
            <a:fillRect/>
          </a:stretch>
        </p:blipFill>
        <p:spPr>
          <a:xfrm>
            <a:off x="6750236" y="4150666"/>
            <a:ext cx="4210990" cy="2434926"/>
          </a:xfrm>
          <a:prstGeom prst="rect">
            <a:avLst/>
          </a:prstGeom>
        </p:spPr>
      </p:pic>
      <p:cxnSp>
        <p:nvCxnSpPr>
          <p:cNvPr id="12" name="Straight Connector 11">
            <a:extLst>
              <a:ext uri="{FF2B5EF4-FFF2-40B4-BE49-F238E27FC236}">
                <a16:creationId xmlns:a16="http://schemas.microsoft.com/office/drawing/2014/main" id="{E89AB62A-586C-42B7-8870-9ECC00245683}"/>
              </a:ext>
            </a:extLst>
          </p:cNvPr>
          <p:cNvCxnSpPr>
            <a:cxnSpLocks/>
          </p:cNvCxnSpPr>
          <p:nvPr/>
        </p:nvCxnSpPr>
        <p:spPr>
          <a:xfrm flipH="1">
            <a:off x="6382475" y="1867734"/>
            <a:ext cx="0" cy="4990266"/>
          </a:xfrm>
          <a:prstGeom prst="line">
            <a:avLst/>
          </a:prstGeom>
          <a:ln>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0494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482962-4E34-4E36-8C8C-2BF34B409A26}"/>
              </a:ext>
            </a:extLst>
          </p:cNvPr>
          <p:cNvSpPr>
            <a:spLocks noGrp="1"/>
          </p:cNvSpPr>
          <p:nvPr>
            <p:ph type="sldNum" sz="quarter" idx="12"/>
          </p:nvPr>
        </p:nvSpPr>
        <p:spPr/>
        <p:txBody>
          <a:bodyPr/>
          <a:lstStyle/>
          <a:p>
            <a:fld id="{7C3ABBCA-EEB9-4909-AB36-4546095AE386}" type="slidenum">
              <a:rPr lang="en-US" smtClean="0"/>
              <a:t>11</a:t>
            </a:fld>
            <a:endParaRPr lang="en-US"/>
          </a:p>
        </p:txBody>
      </p:sp>
      <p:sp>
        <p:nvSpPr>
          <p:cNvPr id="4" name="Title 3">
            <a:extLst>
              <a:ext uri="{FF2B5EF4-FFF2-40B4-BE49-F238E27FC236}">
                <a16:creationId xmlns:a16="http://schemas.microsoft.com/office/drawing/2014/main" id="{DEDB671F-4592-45FE-8FFA-2F9B9E148212}"/>
              </a:ext>
            </a:extLst>
          </p:cNvPr>
          <p:cNvSpPr>
            <a:spLocks noGrp="1"/>
          </p:cNvSpPr>
          <p:nvPr>
            <p:ph type="title"/>
          </p:nvPr>
        </p:nvSpPr>
        <p:spPr>
          <a:xfrm>
            <a:off x="841375" y="1121402"/>
            <a:ext cx="10512425" cy="761999"/>
          </a:xfrm>
        </p:spPr>
        <p:txBody>
          <a:bodyPr/>
          <a:lstStyle/>
          <a:p>
            <a:r>
              <a:rPr lang="en-US" dirty="0"/>
              <a:t>WHO AHD Package of Care</a:t>
            </a:r>
            <a:endParaRPr lang="en-GB" dirty="0"/>
          </a:p>
        </p:txBody>
      </p:sp>
      <p:sp>
        <p:nvSpPr>
          <p:cNvPr id="8" name="Content Placeholder 1">
            <a:extLst>
              <a:ext uri="{FF2B5EF4-FFF2-40B4-BE49-F238E27FC236}">
                <a16:creationId xmlns:a16="http://schemas.microsoft.com/office/drawing/2014/main" id="{87A8FE44-97D8-4784-9A98-64CC97099F61}"/>
              </a:ext>
            </a:extLst>
          </p:cNvPr>
          <p:cNvSpPr txBox="1">
            <a:spLocks/>
          </p:cNvSpPr>
          <p:nvPr/>
        </p:nvSpPr>
        <p:spPr>
          <a:xfrm>
            <a:off x="4194502" y="3939388"/>
            <a:ext cx="3802993" cy="22948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rgbClr val="0935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09355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200" kern="1200">
                <a:solidFill>
                  <a:srgbClr val="09355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2">
                    <a:lumMod val="50000"/>
                  </a:schemeClr>
                </a:solidFill>
              </a:rPr>
              <a:t>Components of the package of care for people with advanced HIV disease</a:t>
            </a:r>
          </a:p>
          <a:p>
            <a:pPr marL="457200" indent="-457200">
              <a:buFont typeface="+mj-lt"/>
              <a:buAutoNum type="arabicPeriod"/>
            </a:pPr>
            <a:r>
              <a:rPr lang="en-US" sz="2000" dirty="0">
                <a:solidFill>
                  <a:schemeClr val="accent2">
                    <a:lumMod val="50000"/>
                  </a:schemeClr>
                </a:solidFill>
                <a:latin typeface="ff-quadraat-web-pro"/>
              </a:rPr>
              <a:t>Screening and Diagnosis</a:t>
            </a:r>
          </a:p>
          <a:p>
            <a:pPr marL="457200" indent="-457200">
              <a:buFont typeface="+mj-lt"/>
              <a:buAutoNum type="arabicPeriod"/>
            </a:pPr>
            <a:r>
              <a:rPr lang="en-US" sz="2000" dirty="0">
                <a:solidFill>
                  <a:schemeClr val="accent2">
                    <a:lumMod val="50000"/>
                  </a:schemeClr>
                </a:solidFill>
                <a:latin typeface="ff-quadraat-web-pro"/>
              </a:rPr>
              <a:t>Prophylaxis and pre-emptive treatment</a:t>
            </a:r>
          </a:p>
          <a:p>
            <a:pPr marL="457200" indent="-457200">
              <a:buFont typeface="+mj-lt"/>
              <a:buAutoNum type="arabicPeriod"/>
            </a:pPr>
            <a:r>
              <a:rPr lang="en-US" sz="2000" dirty="0">
                <a:solidFill>
                  <a:schemeClr val="accent2">
                    <a:lumMod val="50000"/>
                  </a:schemeClr>
                </a:solidFill>
                <a:latin typeface="ff-quadraat-web-pro"/>
              </a:rPr>
              <a:t>ART initiation</a:t>
            </a:r>
          </a:p>
          <a:p>
            <a:pPr marL="457200" indent="-457200">
              <a:buFont typeface="+mj-lt"/>
              <a:buAutoNum type="arabicPeriod"/>
            </a:pPr>
            <a:r>
              <a:rPr lang="en-US" sz="2000" dirty="0">
                <a:solidFill>
                  <a:schemeClr val="accent2">
                    <a:lumMod val="50000"/>
                  </a:schemeClr>
                </a:solidFill>
                <a:latin typeface="ff-quadraat-web-pro"/>
              </a:rPr>
              <a:t>Adapted adherence support</a:t>
            </a:r>
          </a:p>
        </p:txBody>
      </p:sp>
      <p:cxnSp>
        <p:nvCxnSpPr>
          <p:cNvPr id="12" name="Straight Connector 11">
            <a:extLst>
              <a:ext uri="{FF2B5EF4-FFF2-40B4-BE49-F238E27FC236}">
                <a16:creationId xmlns:a16="http://schemas.microsoft.com/office/drawing/2014/main" id="{E89AB62A-586C-42B7-8870-9ECC00245683}"/>
              </a:ext>
            </a:extLst>
          </p:cNvPr>
          <p:cNvCxnSpPr>
            <a:cxnSpLocks/>
          </p:cNvCxnSpPr>
          <p:nvPr/>
        </p:nvCxnSpPr>
        <p:spPr>
          <a:xfrm flipH="1">
            <a:off x="8060926" y="1792318"/>
            <a:ext cx="0" cy="5040000"/>
          </a:xfrm>
          <a:prstGeom prst="line">
            <a:avLst/>
          </a:prstGeom>
          <a:ln>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9" name="Content Placeholder 8">
            <a:extLst>
              <a:ext uri="{FF2B5EF4-FFF2-40B4-BE49-F238E27FC236}">
                <a16:creationId xmlns:a16="http://schemas.microsoft.com/office/drawing/2014/main" id="{0C270912-A334-4A4D-8A46-9FAF5D1392BD}"/>
              </a:ext>
            </a:extLst>
          </p:cNvPr>
          <p:cNvSpPr>
            <a:spLocks noGrp="1"/>
          </p:cNvSpPr>
          <p:nvPr>
            <p:ph idx="1"/>
          </p:nvPr>
        </p:nvSpPr>
        <p:spPr>
          <a:xfrm>
            <a:off x="8060926" y="1778775"/>
            <a:ext cx="3964204" cy="4942699"/>
          </a:xfrm>
        </p:spPr>
        <p:txBody>
          <a:bodyPr>
            <a:normAutofit/>
          </a:bodyPr>
          <a:lstStyle/>
          <a:p>
            <a:pPr>
              <a:spcAft>
                <a:spcPts val="1200"/>
              </a:spcAft>
            </a:pPr>
            <a:endParaRPr lang="en-US" sz="2400" dirty="0"/>
          </a:p>
          <a:p>
            <a:pPr>
              <a:spcAft>
                <a:spcPts val="1200"/>
              </a:spcAft>
            </a:pPr>
            <a:r>
              <a:rPr lang="en-US" sz="2400" dirty="0"/>
              <a:t>Countries adapt the WHO AHD package of care to the national policy and guideline documents</a:t>
            </a:r>
          </a:p>
          <a:p>
            <a:pPr>
              <a:spcAft>
                <a:spcPts val="1200"/>
              </a:spcAft>
            </a:pPr>
            <a:r>
              <a:rPr lang="en-US" sz="2400" dirty="0"/>
              <a:t>This adapted AHD minimum POC forms the basis of AHD implementation in-country</a:t>
            </a:r>
            <a:endParaRPr lang="en-GB" sz="2400" dirty="0"/>
          </a:p>
        </p:txBody>
      </p:sp>
      <p:pic>
        <p:nvPicPr>
          <p:cNvPr id="13" name="Picture 12">
            <a:extLst>
              <a:ext uri="{FF2B5EF4-FFF2-40B4-BE49-F238E27FC236}">
                <a16:creationId xmlns:a16="http://schemas.microsoft.com/office/drawing/2014/main" id="{3EAE1C40-1023-426B-B87E-AADB1006B3AA}"/>
              </a:ext>
            </a:extLst>
          </p:cNvPr>
          <p:cNvPicPr>
            <a:picLocks noChangeAspect="1"/>
          </p:cNvPicPr>
          <p:nvPr/>
        </p:nvPicPr>
        <p:blipFill>
          <a:blip r:embed="rId3"/>
          <a:stretch>
            <a:fillRect/>
          </a:stretch>
        </p:blipFill>
        <p:spPr>
          <a:xfrm>
            <a:off x="351358" y="1778776"/>
            <a:ext cx="3802993" cy="4996719"/>
          </a:xfrm>
          <a:prstGeom prst="rect">
            <a:avLst/>
          </a:prstGeom>
        </p:spPr>
      </p:pic>
      <p:pic>
        <p:nvPicPr>
          <p:cNvPr id="15" name="Picture 14">
            <a:extLst>
              <a:ext uri="{FF2B5EF4-FFF2-40B4-BE49-F238E27FC236}">
                <a16:creationId xmlns:a16="http://schemas.microsoft.com/office/drawing/2014/main" id="{17F9D545-8948-47BF-AF50-4F99235206A1}"/>
              </a:ext>
            </a:extLst>
          </p:cNvPr>
          <p:cNvPicPr>
            <a:picLocks noChangeAspect="1"/>
          </p:cNvPicPr>
          <p:nvPr/>
        </p:nvPicPr>
        <p:blipFill>
          <a:blip r:embed="rId4"/>
          <a:stretch>
            <a:fillRect/>
          </a:stretch>
        </p:blipFill>
        <p:spPr>
          <a:xfrm>
            <a:off x="4194503" y="1778775"/>
            <a:ext cx="3802993" cy="1985933"/>
          </a:xfrm>
          <a:prstGeom prst="rect">
            <a:avLst/>
          </a:prstGeom>
        </p:spPr>
      </p:pic>
    </p:spTree>
    <p:extLst>
      <p:ext uri="{BB962C8B-B14F-4D97-AF65-F5344CB8AC3E}">
        <p14:creationId xmlns:p14="http://schemas.microsoft.com/office/powerpoint/2010/main" val="230045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945C05-C7AA-4D55-B778-E9BFAEEEAA50}"/>
              </a:ext>
            </a:extLst>
          </p:cNvPr>
          <p:cNvSpPr>
            <a:spLocks noGrp="1"/>
          </p:cNvSpPr>
          <p:nvPr>
            <p:ph idx="1"/>
          </p:nvPr>
        </p:nvSpPr>
        <p:spPr>
          <a:xfrm>
            <a:off x="5123542" y="2345635"/>
            <a:ext cx="6230257" cy="3831328"/>
          </a:xfrm>
        </p:spPr>
        <p:txBody>
          <a:bodyPr>
            <a:normAutofit fontScale="85000" lnSpcReduction="10000"/>
          </a:bodyPr>
          <a:lstStyle/>
          <a:p>
            <a:pPr marL="0" indent="0">
              <a:buNone/>
            </a:pPr>
            <a:r>
              <a:rPr lang="en-GB" b="1" i="0" dirty="0">
                <a:solidFill>
                  <a:srgbClr val="3C4245"/>
                </a:solidFill>
                <a:effectLst/>
                <a:latin typeface="Arial" panose="020B0604020202020204" pitchFamily="34" charset="0"/>
              </a:rPr>
              <a:t>Rapid Advice</a:t>
            </a:r>
          </a:p>
          <a:p>
            <a:pPr marL="0" indent="0">
              <a:buNone/>
            </a:pPr>
            <a:r>
              <a:rPr lang="en-GB" b="0" i="0" dirty="0">
                <a:solidFill>
                  <a:srgbClr val="6A6A6A"/>
                </a:solidFill>
                <a:effectLst/>
                <a:latin typeface="Arial" panose="020B0604020202020204" pitchFamily="34" charset="0"/>
              </a:rPr>
              <a:t>20 April 2022</a:t>
            </a:r>
          </a:p>
          <a:p>
            <a:r>
              <a:rPr lang="en-US" b="0" i="0" dirty="0">
                <a:solidFill>
                  <a:srgbClr val="3C4245"/>
                </a:solidFill>
                <a:effectLst/>
                <a:latin typeface="Arial" panose="020B0604020202020204" pitchFamily="34" charset="0"/>
              </a:rPr>
              <a:t>New guidelines developed by WHO strongly recommend a single high dose of liposomal amphotericin B as part of the preferred induction regimen for the treatment of cryptococcal meningitis in people living with HIV.</a:t>
            </a:r>
            <a:endParaRPr lang="en-GB" b="1" i="0" dirty="0">
              <a:solidFill>
                <a:srgbClr val="3C4245"/>
              </a:solidFill>
              <a:effectLst/>
              <a:latin typeface="Arial" panose="020B0604020202020204" pitchFamily="34" charset="0"/>
            </a:endParaRPr>
          </a:p>
          <a:p>
            <a:endParaRPr lang="en-GB" dirty="0"/>
          </a:p>
        </p:txBody>
      </p:sp>
      <p:sp>
        <p:nvSpPr>
          <p:cNvPr id="3" name="Slide Number Placeholder 2">
            <a:extLst>
              <a:ext uri="{FF2B5EF4-FFF2-40B4-BE49-F238E27FC236}">
                <a16:creationId xmlns:a16="http://schemas.microsoft.com/office/drawing/2014/main" id="{1A53FDD5-A91D-4AD3-99F0-77112A1AD2F6}"/>
              </a:ext>
            </a:extLst>
          </p:cNvPr>
          <p:cNvSpPr>
            <a:spLocks noGrp="1"/>
          </p:cNvSpPr>
          <p:nvPr>
            <p:ph type="sldNum" sz="quarter" idx="12"/>
          </p:nvPr>
        </p:nvSpPr>
        <p:spPr/>
        <p:txBody>
          <a:bodyPr/>
          <a:lstStyle/>
          <a:p>
            <a:fld id="{7C3ABBCA-EEB9-4909-AB36-4546095AE386}" type="slidenum">
              <a:rPr lang="en-US" smtClean="0"/>
              <a:t>12</a:t>
            </a:fld>
            <a:endParaRPr lang="en-US"/>
          </a:p>
        </p:txBody>
      </p:sp>
      <p:sp>
        <p:nvSpPr>
          <p:cNvPr id="4" name="Title 3">
            <a:extLst>
              <a:ext uri="{FF2B5EF4-FFF2-40B4-BE49-F238E27FC236}">
                <a16:creationId xmlns:a16="http://schemas.microsoft.com/office/drawing/2014/main" id="{85DC71AF-2F42-4BB1-AFE6-2C1AE9AD983F}"/>
              </a:ext>
            </a:extLst>
          </p:cNvPr>
          <p:cNvSpPr>
            <a:spLocks noGrp="1"/>
          </p:cNvSpPr>
          <p:nvPr>
            <p:ph type="title"/>
          </p:nvPr>
        </p:nvSpPr>
        <p:spPr>
          <a:xfrm>
            <a:off x="841375" y="1468643"/>
            <a:ext cx="10512425" cy="761999"/>
          </a:xfrm>
        </p:spPr>
        <p:txBody>
          <a:bodyPr>
            <a:normAutofit/>
          </a:bodyPr>
          <a:lstStyle/>
          <a:p>
            <a:r>
              <a:rPr lang="en-US" dirty="0"/>
              <a:t>WHO Guidance on CM Treatment</a:t>
            </a:r>
            <a:endParaRPr lang="en-GB" dirty="0"/>
          </a:p>
        </p:txBody>
      </p:sp>
      <p:pic>
        <p:nvPicPr>
          <p:cNvPr id="6" name="Picture 5">
            <a:extLst>
              <a:ext uri="{FF2B5EF4-FFF2-40B4-BE49-F238E27FC236}">
                <a16:creationId xmlns:a16="http://schemas.microsoft.com/office/drawing/2014/main" id="{23B6016D-C891-49C6-A7E1-C8B6BDAEFA81}"/>
              </a:ext>
            </a:extLst>
          </p:cNvPr>
          <p:cNvPicPr>
            <a:picLocks noChangeAspect="1"/>
          </p:cNvPicPr>
          <p:nvPr/>
        </p:nvPicPr>
        <p:blipFill>
          <a:blip r:embed="rId2"/>
          <a:stretch>
            <a:fillRect/>
          </a:stretch>
        </p:blipFill>
        <p:spPr>
          <a:xfrm>
            <a:off x="506824" y="2998928"/>
            <a:ext cx="3952934" cy="2165921"/>
          </a:xfrm>
          <a:prstGeom prst="rect">
            <a:avLst/>
          </a:prstGeom>
        </p:spPr>
      </p:pic>
      <p:pic>
        <p:nvPicPr>
          <p:cNvPr id="8" name="Picture 7">
            <a:extLst>
              <a:ext uri="{FF2B5EF4-FFF2-40B4-BE49-F238E27FC236}">
                <a16:creationId xmlns:a16="http://schemas.microsoft.com/office/drawing/2014/main" id="{319D0287-7CAD-45E2-A13C-33EE7D23312F}"/>
              </a:ext>
            </a:extLst>
          </p:cNvPr>
          <p:cNvPicPr>
            <a:picLocks noChangeAspect="1"/>
          </p:cNvPicPr>
          <p:nvPr/>
        </p:nvPicPr>
        <p:blipFill>
          <a:blip r:embed="rId3"/>
          <a:stretch>
            <a:fillRect/>
          </a:stretch>
        </p:blipFill>
        <p:spPr>
          <a:xfrm>
            <a:off x="506824" y="5248306"/>
            <a:ext cx="3472052" cy="988537"/>
          </a:xfrm>
          <a:prstGeom prst="rect">
            <a:avLst/>
          </a:prstGeom>
        </p:spPr>
      </p:pic>
      <p:pic>
        <p:nvPicPr>
          <p:cNvPr id="10" name="Picture 9">
            <a:extLst>
              <a:ext uri="{FF2B5EF4-FFF2-40B4-BE49-F238E27FC236}">
                <a16:creationId xmlns:a16="http://schemas.microsoft.com/office/drawing/2014/main" id="{9EEB5EB4-2590-463F-9144-283CE8323F55}"/>
              </a:ext>
            </a:extLst>
          </p:cNvPr>
          <p:cNvPicPr>
            <a:picLocks noChangeAspect="1"/>
          </p:cNvPicPr>
          <p:nvPr/>
        </p:nvPicPr>
        <p:blipFill>
          <a:blip r:embed="rId4"/>
          <a:stretch>
            <a:fillRect/>
          </a:stretch>
        </p:blipFill>
        <p:spPr>
          <a:xfrm>
            <a:off x="506824" y="2141558"/>
            <a:ext cx="2972215" cy="857370"/>
          </a:xfrm>
          <a:prstGeom prst="rect">
            <a:avLst/>
          </a:prstGeom>
        </p:spPr>
      </p:pic>
    </p:spTree>
    <p:extLst>
      <p:ext uri="{BB962C8B-B14F-4D97-AF65-F5344CB8AC3E}">
        <p14:creationId xmlns:p14="http://schemas.microsoft.com/office/powerpoint/2010/main" val="250708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7FA852-7C4E-4E78-B09C-289EE49718AA}"/>
              </a:ext>
            </a:extLst>
          </p:cNvPr>
          <p:cNvSpPr>
            <a:spLocks noGrp="1"/>
          </p:cNvSpPr>
          <p:nvPr>
            <p:ph idx="1"/>
          </p:nvPr>
        </p:nvSpPr>
        <p:spPr>
          <a:xfrm>
            <a:off x="421916" y="5517164"/>
            <a:ext cx="11323882" cy="949604"/>
          </a:xfrm>
        </p:spPr>
        <p:txBody>
          <a:bodyPr>
            <a:normAutofit fontScale="70000" lnSpcReduction="20000"/>
          </a:bodyPr>
          <a:lstStyle/>
          <a:p>
            <a:r>
              <a:rPr lang="en-US" dirty="0"/>
              <a:t>Enables countries to carefully move from adapting global guidance to national guidance to implementation with the ultimate impact of averting unnecessary HIV associated mortality due to AHD</a:t>
            </a:r>
            <a:endParaRPr lang="en-GB" dirty="0"/>
          </a:p>
          <a:p>
            <a:endParaRPr lang="en-GB" dirty="0"/>
          </a:p>
        </p:txBody>
      </p:sp>
      <p:sp>
        <p:nvSpPr>
          <p:cNvPr id="3" name="Slide Number Placeholder 2">
            <a:extLst>
              <a:ext uri="{FF2B5EF4-FFF2-40B4-BE49-F238E27FC236}">
                <a16:creationId xmlns:a16="http://schemas.microsoft.com/office/drawing/2014/main" id="{19395576-166B-462B-A5C4-400ACCCB407E}"/>
              </a:ext>
            </a:extLst>
          </p:cNvPr>
          <p:cNvSpPr>
            <a:spLocks noGrp="1"/>
          </p:cNvSpPr>
          <p:nvPr>
            <p:ph type="sldNum" sz="quarter" idx="12"/>
          </p:nvPr>
        </p:nvSpPr>
        <p:spPr/>
        <p:txBody>
          <a:bodyPr/>
          <a:lstStyle/>
          <a:p>
            <a:fld id="{7C3ABBCA-EEB9-4909-AB36-4546095AE386}" type="slidenum">
              <a:rPr lang="en-US" smtClean="0"/>
              <a:t>13</a:t>
            </a:fld>
            <a:endParaRPr lang="en-US"/>
          </a:p>
        </p:txBody>
      </p:sp>
      <p:sp>
        <p:nvSpPr>
          <p:cNvPr id="4" name="Title 3">
            <a:extLst>
              <a:ext uri="{FF2B5EF4-FFF2-40B4-BE49-F238E27FC236}">
                <a16:creationId xmlns:a16="http://schemas.microsoft.com/office/drawing/2014/main" id="{64ACD789-4894-4C6D-BE28-333980C2EEDF}"/>
              </a:ext>
            </a:extLst>
          </p:cNvPr>
          <p:cNvSpPr>
            <a:spLocks noGrp="1"/>
          </p:cNvSpPr>
          <p:nvPr>
            <p:ph type="title"/>
          </p:nvPr>
        </p:nvSpPr>
        <p:spPr/>
        <p:txBody>
          <a:bodyPr>
            <a:normAutofit/>
          </a:bodyPr>
          <a:lstStyle/>
          <a:p>
            <a:r>
              <a:rPr lang="en-US" sz="4000" dirty="0"/>
              <a:t>A Health System Approach to AHD </a:t>
            </a:r>
            <a:endParaRPr lang="en-GB" dirty="0"/>
          </a:p>
        </p:txBody>
      </p:sp>
      <p:pic>
        <p:nvPicPr>
          <p:cNvPr id="9" name="Graphic 8" descr="Earth globe: Africa and Europe with solid fill">
            <a:extLst>
              <a:ext uri="{FF2B5EF4-FFF2-40B4-BE49-F238E27FC236}">
                <a16:creationId xmlns:a16="http://schemas.microsoft.com/office/drawing/2014/main" id="{E97B6A4C-2498-4DBD-9BD6-E136ED8D1C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0547" y="2881099"/>
            <a:ext cx="1294984" cy="1294984"/>
          </a:xfrm>
          <a:prstGeom prst="rect">
            <a:avLst/>
          </a:prstGeom>
        </p:spPr>
      </p:pic>
      <p:pic>
        <p:nvPicPr>
          <p:cNvPr id="11" name="Graphic 10" descr="Contract with solid fill">
            <a:extLst>
              <a:ext uri="{FF2B5EF4-FFF2-40B4-BE49-F238E27FC236}">
                <a16:creationId xmlns:a16="http://schemas.microsoft.com/office/drawing/2014/main" id="{328685F8-AFBE-48FC-ABEE-5CC7AA440A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7577" y="2984939"/>
            <a:ext cx="914400" cy="914400"/>
          </a:xfrm>
          <a:prstGeom prst="rect">
            <a:avLst/>
          </a:prstGeom>
        </p:spPr>
      </p:pic>
      <p:pic>
        <p:nvPicPr>
          <p:cNvPr id="13" name="Graphic 12" descr="Inpatient with solid fill">
            <a:extLst>
              <a:ext uri="{FF2B5EF4-FFF2-40B4-BE49-F238E27FC236}">
                <a16:creationId xmlns:a16="http://schemas.microsoft.com/office/drawing/2014/main" id="{3F5D247D-D1FD-4AD9-9411-302B4C0BA4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5083" y="3290214"/>
            <a:ext cx="476753" cy="476753"/>
          </a:xfrm>
          <a:prstGeom prst="rect">
            <a:avLst/>
          </a:prstGeom>
        </p:spPr>
      </p:pic>
      <p:pic>
        <p:nvPicPr>
          <p:cNvPr id="15" name="Graphic 14" descr="Africa with solid fill">
            <a:extLst>
              <a:ext uri="{FF2B5EF4-FFF2-40B4-BE49-F238E27FC236}">
                <a16:creationId xmlns:a16="http://schemas.microsoft.com/office/drawing/2014/main" id="{5CBA85C0-726B-4735-9077-27FBEE1101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56445" y="3000651"/>
            <a:ext cx="914400" cy="914400"/>
          </a:xfrm>
          <a:prstGeom prst="rect">
            <a:avLst/>
          </a:prstGeom>
        </p:spPr>
      </p:pic>
      <p:sp>
        <p:nvSpPr>
          <p:cNvPr id="17" name="TextBox 16">
            <a:extLst>
              <a:ext uri="{FF2B5EF4-FFF2-40B4-BE49-F238E27FC236}">
                <a16:creationId xmlns:a16="http://schemas.microsoft.com/office/drawing/2014/main" id="{7BB56D71-A5D4-4174-A3F6-261954A855B1}"/>
              </a:ext>
            </a:extLst>
          </p:cNvPr>
          <p:cNvSpPr txBox="1"/>
          <p:nvPr/>
        </p:nvSpPr>
        <p:spPr>
          <a:xfrm>
            <a:off x="413985" y="4153641"/>
            <a:ext cx="1988184" cy="369332"/>
          </a:xfrm>
          <a:prstGeom prst="rect">
            <a:avLst/>
          </a:prstGeom>
          <a:noFill/>
        </p:spPr>
        <p:txBody>
          <a:bodyPr wrap="square">
            <a:spAutoFit/>
          </a:bodyPr>
          <a:lstStyle/>
          <a:p>
            <a:pPr algn="ctr"/>
            <a:r>
              <a:rPr lang="en-US" dirty="0">
                <a:solidFill>
                  <a:schemeClr val="accent1">
                    <a:lumMod val="50000"/>
                  </a:schemeClr>
                </a:solidFill>
              </a:rPr>
              <a:t>Global Guidance </a:t>
            </a:r>
            <a:endParaRPr lang="en-GB" dirty="0">
              <a:solidFill>
                <a:schemeClr val="accent1">
                  <a:lumMod val="50000"/>
                </a:schemeClr>
              </a:solidFill>
            </a:endParaRPr>
          </a:p>
        </p:txBody>
      </p:sp>
      <p:sp>
        <p:nvSpPr>
          <p:cNvPr id="18" name="TextBox 17">
            <a:extLst>
              <a:ext uri="{FF2B5EF4-FFF2-40B4-BE49-F238E27FC236}">
                <a16:creationId xmlns:a16="http://schemas.microsoft.com/office/drawing/2014/main" id="{51AC0081-440B-435E-8215-7A47942DD587}"/>
              </a:ext>
            </a:extLst>
          </p:cNvPr>
          <p:cNvSpPr txBox="1"/>
          <p:nvPr/>
        </p:nvSpPr>
        <p:spPr>
          <a:xfrm>
            <a:off x="3027292" y="4153641"/>
            <a:ext cx="1988184" cy="646331"/>
          </a:xfrm>
          <a:prstGeom prst="rect">
            <a:avLst/>
          </a:prstGeom>
          <a:noFill/>
        </p:spPr>
        <p:txBody>
          <a:bodyPr wrap="square">
            <a:spAutoFit/>
          </a:bodyPr>
          <a:lstStyle/>
          <a:p>
            <a:pPr algn="ctr"/>
            <a:r>
              <a:rPr lang="en-US" dirty="0">
                <a:solidFill>
                  <a:schemeClr val="accent1">
                    <a:lumMod val="50000"/>
                  </a:schemeClr>
                </a:solidFill>
              </a:rPr>
              <a:t>National Policy and Guidelines</a:t>
            </a:r>
            <a:endParaRPr lang="en-GB" dirty="0">
              <a:solidFill>
                <a:schemeClr val="accent1">
                  <a:lumMod val="50000"/>
                </a:schemeClr>
              </a:solidFill>
            </a:endParaRPr>
          </a:p>
        </p:txBody>
      </p:sp>
      <p:sp>
        <p:nvSpPr>
          <p:cNvPr id="19" name="TextBox 18">
            <a:extLst>
              <a:ext uri="{FF2B5EF4-FFF2-40B4-BE49-F238E27FC236}">
                <a16:creationId xmlns:a16="http://schemas.microsoft.com/office/drawing/2014/main" id="{E262054F-C7C2-4827-848D-24FFDDDBE191}"/>
              </a:ext>
            </a:extLst>
          </p:cNvPr>
          <p:cNvSpPr txBox="1"/>
          <p:nvPr/>
        </p:nvSpPr>
        <p:spPr>
          <a:xfrm>
            <a:off x="5539809" y="4639933"/>
            <a:ext cx="1988184" cy="646331"/>
          </a:xfrm>
          <a:prstGeom prst="rect">
            <a:avLst/>
          </a:prstGeom>
          <a:noFill/>
        </p:spPr>
        <p:txBody>
          <a:bodyPr wrap="square">
            <a:spAutoFit/>
          </a:bodyPr>
          <a:lstStyle/>
          <a:p>
            <a:pPr algn="ctr"/>
            <a:r>
              <a:rPr lang="en-US" dirty="0">
                <a:solidFill>
                  <a:schemeClr val="accent1">
                    <a:lumMod val="50000"/>
                  </a:schemeClr>
                </a:solidFill>
              </a:rPr>
              <a:t>Implementation Considerations</a:t>
            </a:r>
            <a:endParaRPr lang="en-GB" dirty="0">
              <a:solidFill>
                <a:schemeClr val="accent1">
                  <a:lumMod val="50000"/>
                </a:schemeClr>
              </a:solidFill>
            </a:endParaRPr>
          </a:p>
        </p:txBody>
      </p:sp>
      <p:pic>
        <p:nvPicPr>
          <p:cNvPr id="21" name="Graphic 20" descr="Meeting with solid fill">
            <a:extLst>
              <a:ext uri="{FF2B5EF4-FFF2-40B4-BE49-F238E27FC236}">
                <a16:creationId xmlns:a16="http://schemas.microsoft.com/office/drawing/2014/main" id="{1CA01244-3B8F-4E9B-B9CB-D799694981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5531" y="2186737"/>
            <a:ext cx="548892" cy="548892"/>
          </a:xfrm>
          <a:prstGeom prst="rect">
            <a:avLst/>
          </a:prstGeom>
        </p:spPr>
      </p:pic>
      <p:pic>
        <p:nvPicPr>
          <p:cNvPr id="23" name="Graphic 22" descr="Needle with solid fill">
            <a:extLst>
              <a:ext uri="{FF2B5EF4-FFF2-40B4-BE49-F238E27FC236}">
                <a16:creationId xmlns:a16="http://schemas.microsoft.com/office/drawing/2014/main" id="{7B41AEC5-7274-4321-88CF-ECCA2D816AB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34442" y="3423095"/>
            <a:ext cx="548892" cy="548892"/>
          </a:xfrm>
          <a:prstGeom prst="rect">
            <a:avLst/>
          </a:prstGeom>
        </p:spPr>
      </p:pic>
      <p:pic>
        <p:nvPicPr>
          <p:cNvPr id="25" name="Graphic 24" descr="Hospital with solid fill">
            <a:extLst>
              <a:ext uri="{FF2B5EF4-FFF2-40B4-BE49-F238E27FC236}">
                <a16:creationId xmlns:a16="http://schemas.microsoft.com/office/drawing/2014/main" id="{E9B474E5-7059-4AD7-B6F1-97D0750F4E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42962" y="3098063"/>
            <a:ext cx="914400" cy="914400"/>
          </a:xfrm>
          <a:prstGeom prst="rect">
            <a:avLst/>
          </a:prstGeom>
        </p:spPr>
      </p:pic>
      <p:pic>
        <p:nvPicPr>
          <p:cNvPr id="27" name="Graphic 26" descr="Medicine with solid fill">
            <a:extLst>
              <a:ext uri="{FF2B5EF4-FFF2-40B4-BE49-F238E27FC236}">
                <a16:creationId xmlns:a16="http://schemas.microsoft.com/office/drawing/2014/main" id="{8AED4628-B645-4FD1-9B93-62BFC4C82B0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80328" y="3429119"/>
            <a:ext cx="548892" cy="548892"/>
          </a:xfrm>
          <a:prstGeom prst="rect">
            <a:avLst/>
          </a:prstGeom>
        </p:spPr>
      </p:pic>
      <p:pic>
        <p:nvPicPr>
          <p:cNvPr id="33" name="Graphic 32" descr="Teacher with solid fill">
            <a:extLst>
              <a:ext uri="{FF2B5EF4-FFF2-40B4-BE49-F238E27FC236}">
                <a16:creationId xmlns:a16="http://schemas.microsoft.com/office/drawing/2014/main" id="{349FD92C-EF60-44D5-B18C-8535AF3E49A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95531" y="2776527"/>
            <a:ext cx="552044" cy="552044"/>
          </a:xfrm>
          <a:prstGeom prst="rect">
            <a:avLst/>
          </a:prstGeom>
        </p:spPr>
      </p:pic>
      <p:sp>
        <p:nvSpPr>
          <p:cNvPr id="20" name="TextBox 19">
            <a:extLst>
              <a:ext uri="{FF2B5EF4-FFF2-40B4-BE49-F238E27FC236}">
                <a16:creationId xmlns:a16="http://schemas.microsoft.com/office/drawing/2014/main" id="{4F626913-03AF-44A5-8DB2-5E0AD98800D0}"/>
              </a:ext>
            </a:extLst>
          </p:cNvPr>
          <p:cNvSpPr txBox="1"/>
          <p:nvPr/>
        </p:nvSpPr>
        <p:spPr>
          <a:xfrm>
            <a:off x="8101079" y="4148190"/>
            <a:ext cx="1348859" cy="923330"/>
          </a:xfrm>
          <a:prstGeom prst="rect">
            <a:avLst/>
          </a:prstGeom>
          <a:noFill/>
        </p:spPr>
        <p:txBody>
          <a:bodyPr wrap="square">
            <a:spAutoFit/>
          </a:bodyPr>
          <a:lstStyle/>
          <a:p>
            <a:pPr algn="ctr"/>
            <a:r>
              <a:rPr lang="en-US" dirty="0">
                <a:solidFill>
                  <a:schemeClr val="accent1">
                    <a:lumMod val="50000"/>
                  </a:schemeClr>
                </a:solidFill>
              </a:rPr>
              <a:t>AHD Service Delivery  Networks</a:t>
            </a:r>
            <a:endParaRPr lang="en-GB" dirty="0">
              <a:solidFill>
                <a:schemeClr val="accent1">
                  <a:lumMod val="50000"/>
                </a:schemeClr>
              </a:solidFill>
            </a:endParaRPr>
          </a:p>
        </p:txBody>
      </p:sp>
      <p:sp>
        <p:nvSpPr>
          <p:cNvPr id="22" name="TextBox 21">
            <a:extLst>
              <a:ext uri="{FF2B5EF4-FFF2-40B4-BE49-F238E27FC236}">
                <a16:creationId xmlns:a16="http://schemas.microsoft.com/office/drawing/2014/main" id="{A2F5AE6B-E9CC-4973-9544-E81840DA0297}"/>
              </a:ext>
            </a:extLst>
          </p:cNvPr>
          <p:cNvSpPr txBox="1"/>
          <p:nvPr/>
        </p:nvSpPr>
        <p:spPr>
          <a:xfrm>
            <a:off x="10211446" y="3966027"/>
            <a:ext cx="1124125" cy="923330"/>
          </a:xfrm>
          <a:prstGeom prst="rect">
            <a:avLst/>
          </a:prstGeom>
          <a:noFill/>
        </p:spPr>
        <p:txBody>
          <a:bodyPr wrap="square">
            <a:spAutoFit/>
          </a:bodyPr>
          <a:lstStyle/>
          <a:p>
            <a:pPr algn="ctr"/>
            <a:r>
              <a:rPr lang="en-US" dirty="0">
                <a:solidFill>
                  <a:schemeClr val="accent1">
                    <a:lumMod val="50000"/>
                  </a:schemeClr>
                </a:solidFill>
              </a:rPr>
              <a:t>AHD Service Delivery</a:t>
            </a:r>
            <a:endParaRPr lang="en-GB" dirty="0">
              <a:solidFill>
                <a:schemeClr val="accent1">
                  <a:lumMod val="50000"/>
                </a:schemeClr>
              </a:solidFill>
            </a:endParaRPr>
          </a:p>
        </p:txBody>
      </p:sp>
      <p:pic>
        <p:nvPicPr>
          <p:cNvPr id="7" name="Graphic 6" descr="House with solid fill">
            <a:extLst>
              <a:ext uri="{FF2B5EF4-FFF2-40B4-BE49-F238E27FC236}">
                <a16:creationId xmlns:a16="http://schemas.microsoft.com/office/drawing/2014/main" id="{4974BA26-2A83-42CB-94A2-8940A738607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88235" y="2664947"/>
            <a:ext cx="294351" cy="294351"/>
          </a:xfrm>
          <a:prstGeom prst="rect">
            <a:avLst/>
          </a:prstGeom>
        </p:spPr>
      </p:pic>
      <p:pic>
        <p:nvPicPr>
          <p:cNvPr id="24" name="Graphic 23" descr="House with solid fill">
            <a:extLst>
              <a:ext uri="{FF2B5EF4-FFF2-40B4-BE49-F238E27FC236}">
                <a16:creationId xmlns:a16="http://schemas.microsoft.com/office/drawing/2014/main" id="{62E0AD0E-8DCD-483C-9824-FEAB7277DD5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860034" y="2638752"/>
            <a:ext cx="294351" cy="294351"/>
          </a:xfrm>
          <a:prstGeom prst="rect">
            <a:avLst/>
          </a:prstGeom>
        </p:spPr>
      </p:pic>
      <p:pic>
        <p:nvPicPr>
          <p:cNvPr id="26" name="Graphic 25" descr="House with solid fill">
            <a:extLst>
              <a:ext uri="{FF2B5EF4-FFF2-40B4-BE49-F238E27FC236}">
                <a16:creationId xmlns:a16="http://schemas.microsoft.com/office/drawing/2014/main" id="{B92B42F0-8D84-4CC9-B156-7D1F1D587E4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740532" y="3046886"/>
            <a:ext cx="294351" cy="294351"/>
          </a:xfrm>
          <a:prstGeom prst="rect">
            <a:avLst/>
          </a:prstGeom>
        </p:spPr>
      </p:pic>
      <p:pic>
        <p:nvPicPr>
          <p:cNvPr id="28" name="Graphic 27" descr="House with solid fill">
            <a:extLst>
              <a:ext uri="{FF2B5EF4-FFF2-40B4-BE49-F238E27FC236}">
                <a16:creationId xmlns:a16="http://schemas.microsoft.com/office/drawing/2014/main" id="{96545B61-8421-4C12-8EE5-42DFA7DF123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258092" y="2900975"/>
            <a:ext cx="294351" cy="294351"/>
          </a:xfrm>
          <a:prstGeom prst="rect">
            <a:avLst/>
          </a:prstGeom>
        </p:spPr>
      </p:pic>
      <p:cxnSp>
        <p:nvCxnSpPr>
          <p:cNvPr id="10" name="Straight Arrow Connector 9">
            <a:extLst>
              <a:ext uri="{FF2B5EF4-FFF2-40B4-BE49-F238E27FC236}">
                <a16:creationId xmlns:a16="http://schemas.microsoft.com/office/drawing/2014/main" id="{3ECCD706-FB4D-43A4-858D-1B9D6E707A4C}"/>
              </a:ext>
            </a:extLst>
          </p:cNvPr>
          <p:cNvCxnSpPr>
            <a:cxnSpLocks/>
            <a:stCxn id="26" idx="2"/>
            <a:endCxn id="25" idx="1"/>
          </p:cNvCxnSpPr>
          <p:nvPr/>
        </p:nvCxnSpPr>
        <p:spPr>
          <a:xfrm>
            <a:off x="7887708" y="3341237"/>
            <a:ext cx="355254" cy="214026"/>
          </a:xfrm>
          <a:prstGeom prst="straightConnector1">
            <a:avLst/>
          </a:prstGeom>
          <a:ln w="190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7D65641-32D7-4C89-BDE1-81B2EE2584E0}"/>
              </a:ext>
            </a:extLst>
          </p:cNvPr>
          <p:cNvCxnSpPr>
            <a:cxnSpLocks/>
          </p:cNvCxnSpPr>
          <p:nvPr/>
        </p:nvCxnSpPr>
        <p:spPr>
          <a:xfrm>
            <a:off x="8242962" y="2960809"/>
            <a:ext cx="240354" cy="442529"/>
          </a:xfrm>
          <a:prstGeom prst="straightConnector1">
            <a:avLst/>
          </a:prstGeom>
          <a:ln w="190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6D892DB-5DB7-47D9-A448-713135D9767D}"/>
              </a:ext>
            </a:extLst>
          </p:cNvPr>
          <p:cNvCxnSpPr>
            <a:cxnSpLocks/>
          </p:cNvCxnSpPr>
          <p:nvPr/>
        </p:nvCxnSpPr>
        <p:spPr>
          <a:xfrm flipH="1">
            <a:off x="8909117" y="2900975"/>
            <a:ext cx="89425" cy="408899"/>
          </a:xfrm>
          <a:prstGeom prst="straightConnector1">
            <a:avLst/>
          </a:prstGeom>
          <a:ln w="190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DF56425-13EC-4B8E-B071-3A28DECEDEB4}"/>
              </a:ext>
            </a:extLst>
          </p:cNvPr>
          <p:cNvCxnSpPr>
            <a:cxnSpLocks/>
          </p:cNvCxnSpPr>
          <p:nvPr/>
        </p:nvCxnSpPr>
        <p:spPr>
          <a:xfrm flipH="1">
            <a:off x="9077934" y="3175571"/>
            <a:ext cx="305692" cy="268606"/>
          </a:xfrm>
          <a:prstGeom prst="straightConnector1">
            <a:avLst/>
          </a:prstGeom>
          <a:ln w="190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Bar chart with solid fill">
            <a:extLst>
              <a:ext uri="{FF2B5EF4-FFF2-40B4-BE49-F238E27FC236}">
                <a16:creationId xmlns:a16="http://schemas.microsoft.com/office/drawing/2014/main" id="{D8EA929C-2546-4FAF-836D-48035284BB1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83831" y="4132123"/>
            <a:ext cx="548892" cy="548892"/>
          </a:xfrm>
          <a:prstGeom prst="rect">
            <a:avLst/>
          </a:prstGeom>
        </p:spPr>
      </p:pic>
    </p:spTree>
    <p:extLst>
      <p:ext uri="{BB962C8B-B14F-4D97-AF65-F5344CB8AC3E}">
        <p14:creationId xmlns:p14="http://schemas.microsoft.com/office/powerpoint/2010/main" val="58455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D8902E-C03C-E643-AC6F-D90C87EECC68}"/>
              </a:ext>
            </a:extLst>
          </p:cNvPr>
          <p:cNvSpPr>
            <a:spLocks noGrp="1"/>
          </p:cNvSpPr>
          <p:nvPr>
            <p:ph type="title"/>
          </p:nvPr>
        </p:nvSpPr>
        <p:spPr>
          <a:xfrm>
            <a:off x="839567" y="828641"/>
            <a:ext cx="10512425" cy="761999"/>
          </a:xfrm>
        </p:spPr>
        <p:txBody>
          <a:bodyPr/>
          <a:lstStyle/>
          <a:p>
            <a:r>
              <a:rPr lang="en-US" dirty="0"/>
              <a:t>The CQUIN AHD Journey</a:t>
            </a:r>
          </a:p>
        </p:txBody>
      </p:sp>
      <p:sp>
        <p:nvSpPr>
          <p:cNvPr id="29" name="Freeform: Shape 28">
            <a:extLst>
              <a:ext uri="{FF2B5EF4-FFF2-40B4-BE49-F238E27FC236}">
                <a16:creationId xmlns:a16="http://schemas.microsoft.com/office/drawing/2014/main" id="{2880F2BA-F279-49F0-95C4-97DC63E8D264}"/>
              </a:ext>
            </a:extLst>
          </p:cNvPr>
          <p:cNvSpPr>
            <a:spLocks/>
          </p:cNvSpPr>
          <p:nvPr/>
        </p:nvSpPr>
        <p:spPr bwMode="auto">
          <a:xfrm>
            <a:off x="5237860" y="1523651"/>
            <a:ext cx="2399628" cy="1200552"/>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2"/>
                  <a:pt x="1862457" y="1199814"/>
                  <a:pt x="1199814" y="1199814"/>
                </a:cubicBezTo>
                <a:lnTo>
                  <a:pt x="1199814" y="1200552"/>
                </a:lnTo>
                <a:lnTo>
                  <a:pt x="0" y="1200552"/>
                </a:lnTo>
                <a:cubicBezTo>
                  <a:pt x="0" y="537502"/>
                  <a:pt x="537172" y="0"/>
                  <a:pt x="1199814" y="0"/>
                </a:cubicBez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7">
            <a:extLst>
              <a:ext uri="{FF2B5EF4-FFF2-40B4-BE49-F238E27FC236}">
                <a16:creationId xmlns:a16="http://schemas.microsoft.com/office/drawing/2014/main" id="{3DBD0C26-B1B1-4361-895D-ADAB150817A7}"/>
              </a:ext>
            </a:extLst>
          </p:cNvPr>
          <p:cNvSpPr>
            <a:spLocks/>
          </p:cNvSpPr>
          <p:nvPr/>
        </p:nvSpPr>
        <p:spPr bwMode="auto">
          <a:xfrm>
            <a:off x="6437674" y="1523651"/>
            <a:ext cx="1199814" cy="1199814"/>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32" name="Freeform: Shape 31">
            <a:extLst>
              <a:ext uri="{FF2B5EF4-FFF2-40B4-BE49-F238E27FC236}">
                <a16:creationId xmlns:a16="http://schemas.microsoft.com/office/drawing/2014/main" id="{0F23D6F1-2272-410D-B78D-EBF3F5E751C4}"/>
              </a:ext>
            </a:extLst>
          </p:cNvPr>
          <p:cNvSpPr>
            <a:spLocks/>
          </p:cNvSpPr>
          <p:nvPr/>
        </p:nvSpPr>
        <p:spPr bwMode="auto">
          <a:xfrm>
            <a:off x="1638418" y="5126783"/>
            <a:ext cx="2399628" cy="1200552"/>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3"/>
                  <a:pt x="1862457" y="1199814"/>
                  <a:pt x="1199814" y="1199814"/>
                </a:cubicBezTo>
                <a:lnTo>
                  <a:pt x="1199814" y="1200552"/>
                </a:lnTo>
                <a:lnTo>
                  <a:pt x="0" y="1200552"/>
                </a:lnTo>
                <a:cubicBezTo>
                  <a:pt x="0" y="537502"/>
                  <a:pt x="537172" y="0"/>
                  <a:pt x="1199814" y="0"/>
                </a:cubicBez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BA39883-A836-4C5E-919D-71F35B62F60D}"/>
              </a:ext>
            </a:extLst>
          </p:cNvPr>
          <p:cNvSpPr>
            <a:spLocks/>
          </p:cNvSpPr>
          <p:nvPr/>
        </p:nvSpPr>
        <p:spPr bwMode="auto">
          <a:xfrm>
            <a:off x="2838232" y="3925493"/>
            <a:ext cx="2399628" cy="1200552"/>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3"/>
                  <a:pt x="1862457" y="1199814"/>
                  <a:pt x="1199814" y="1199814"/>
                </a:cubicBezTo>
                <a:lnTo>
                  <a:pt x="1199814" y="1200552"/>
                </a:lnTo>
                <a:lnTo>
                  <a:pt x="0" y="1200552"/>
                </a:lnTo>
                <a:cubicBezTo>
                  <a:pt x="0" y="537502"/>
                  <a:pt x="537172" y="0"/>
                  <a:pt x="1199814" y="0"/>
                </a:cubicBez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C2144ED-280B-4E94-9767-36F2468F150C}"/>
              </a:ext>
            </a:extLst>
          </p:cNvPr>
          <p:cNvSpPr>
            <a:spLocks/>
          </p:cNvSpPr>
          <p:nvPr/>
        </p:nvSpPr>
        <p:spPr bwMode="auto">
          <a:xfrm>
            <a:off x="4038046" y="2724941"/>
            <a:ext cx="2399628" cy="1200552"/>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3"/>
                  <a:pt x="1862457" y="1199814"/>
                  <a:pt x="1199814" y="1199814"/>
                </a:cubicBezTo>
                <a:lnTo>
                  <a:pt x="1199814" y="1200552"/>
                </a:lnTo>
                <a:lnTo>
                  <a:pt x="0" y="1200552"/>
                </a:lnTo>
                <a:cubicBezTo>
                  <a:pt x="0" y="537502"/>
                  <a:pt x="537172" y="0"/>
                  <a:pt x="1199814"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7">
            <a:extLst>
              <a:ext uri="{FF2B5EF4-FFF2-40B4-BE49-F238E27FC236}">
                <a16:creationId xmlns:a16="http://schemas.microsoft.com/office/drawing/2014/main" id="{E73E096B-22CF-4576-B9CD-BB71296C5225}"/>
              </a:ext>
            </a:extLst>
          </p:cNvPr>
          <p:cNvSpPr>
            <a:spLocks/>
          </p:cNvSpPr>
          <p:nvPr/>
        </p:nvSpPr>
        <p:spPr bwMode="auto">
          <a:xfrm>
            <a:off x="2838232" y="5126783"/>
            <a:ext cx="1199814" cy="1199814"/>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2017</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Freeform 7">
            <a:extLst>
              <a:ext uri="{FF2B5EF4-FFF2-40B4-BE49-F238E27FC236}">
                <a16:creationId xmlns:a16="http://schemas.microsoft.com/office/drawing/2014/main" id="{0962D6AE-D87A-40EF-AC5A-1DE9BD4652C0}"/>
              </a:ext>
            </a:extLst>
          </p:cNvPr>
          <p:cNvSpPr>
            <a:spLocks/>
          </p:cNvSpPr>
          <p:nvPr/>
        </p:nvSpPr>
        <p:spPr bwMode="auto">
          <a:xfrm>
            <a:off x="4038046" y="3925493"/>
            <a:ext cx="1199814" cy="1199814"/>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2018-2019</a:t>
            </a:r>
          </a:p>
        </p:txBody>
      </p:sp>
      <p:sp>
        <p:nvSpPr>
          <p:cNvPr id="37" name="Freeform 7">
            <a:extLst>
              <a:ext uri="{FF2B5EF4-FFF2-40B4-BE49-F238E27FC236}">
                <a16:creationId xmlns:a16="http://schemas.microsoft.com/office/drawing/2014/main" id="{06043442-6142-4D31-A326-05F3CFB62EDB}"/>
              </a:ext>
            </a:extLst>
          </p:cNvPr>
          <p:cNvSpPr>
            <a:spLocks/>
          </p:cNvSpPr>
          <p:nvPr/>
        </p:nvSpPr>
        <p:spPr bwMode="auto">
          <a:xfrm>
            <a:off x="5237860" y="2724941"/>
            <a:ext cx="1199814" cy="1199814"/>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pic>
        <p:nvPicPr>
          <p:cNvPr id="38" name="Graphic 37" descr="Upward trend">
            <a:extLst>
              <a:ext uri="{FF2B5EF4-FFF2-40B4-BE49-F238E27FC236}">
                <a16:creationId xmlns:a16="http://schemas.microsoft.com/office/drawing/2014/main" id="{B20C483E-880E-440B-AEC7-D05FCC5294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4986" y="1760057"/>
            <a:ext cx="757983" cy="757983"/>
          </a:xfrm>
          <a:prstGeom prst="rect">
            <a:avLst/>
          </a:prstGeom>
        </p:spPr>
      </p:pic>
      <p:grpSp>
        <p:nvGrpSpPr>
          <p:cNvPr id="41" name="Group 40">
            <a:extLst>
              <a:ext uri="{FF2B5EF4-FFF2-40B4-BE49-F238E27FC236}">
                <a16:creationId xmlns:a16="http://schemas.microsoft.com/office/drawing/2014/main" id="{ED85E754-ECC4-45AC-86D1-AF3A36FA82CD}"/>
              </a:ext>
            </a:extLst>
          </p:cNvPr>
          <p:cNvGrpSpPr/>
          <p:nvPr/>
        </p:nvGrpSpPr>
        <p:grpSpPr>
          <a:xfrm>
            <a:off x="7876082" y="1423562"/>
            <a:ext cx="4340365" cy="1570557"/>
            <a:chOff x="8889307" y="1458886"/>
            <a:chExt cx="3008297" cy="1570557"/>
          </a:xfrm>
        </p:grpSpPr>
        <p:sp>
          <p:nvSpPr>
            <p:cNvPr id="42" name="TextBox 41">
              <a:extLst>
                <a:ext uri="{FF2B5EF4-FFF2-40B4-BE49-F238E27FC236}">
                  <a16:creationId xmlns:a16="http://schemas.microsoft.com/office/drawing/2014/main" id="{5419A2A1-6F08-417B-9F44-4CC8E32DE0C1}"/>
                </a:ext>
              </a:extLst>
            </p:cNvPr>
            <p:cNvSpPr txBox="1"/>
            <p:nvPr/>
          </p:nvSpPr>
          <p:spPr>
            <a:xfrm>
              <a:off x="8889307" y="1458886"/>
              <a:ext cx="2937088" cy="52322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2D050"/>
                  </a:solidFill>
                  <a:effectLst/>
                  <a:uLnTx/>
                  <a:uFillTx/>
                  <a:latin typeface="Calibri" panose="020F0502020204030204"/>
                  <a:ea typeface="+mn-ea"/>
                  <a:cs typeface="+mn-cs"/>
                </a:rPr>
                <a:t>Onward and upward!</a:t>
              </a:r>
            </a:p>
          </p:txBody>
        </p:sp>
        <p:sp>
          <p:nvSpPr>
            <p:cNvPr id="43" name="TextBox 42">
              <a:extLst>
                <a:ext uri="{FF2B5EF4-FFF2-40B4-BE49-F238E27FC236}">
                  <a16:creationId xmlns:a16="http://schemas.microsoft.com/office/drawing/2014/main" id="{0E0F78BB-D1EB-438B-BD54-552D9ADAB0CC}"/>
                </a:ext>
              </a:extLst>
            </p:cNvPr>
            <p:cNvSpPr txBox="1"/>
            <p:nvPr/>
          </p:nvSpPr>
          <p:spPr>
            <a:xfrm>
              <a:off x="8910169" y="1859892"/>
              <a:ext cx="2987435" cy="1169551"/>
            </a:xfrm>
            <a:prstGeom prst="rect">
              <a:avLst/>
            </a:prstGeom>
            <a:noFill/>
          </p:spPr>
          <p:txBody>
            <a:bodyPr wrap="square" lIns="0" rIns="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Revised AHD Dashboard &amp;</a:t>
              </a:r>
              <a:r>
                <a:rPr lang="en-US" sz="1400" dirty="0">
                  <a:solidFill>
                    <a:srgbClr val="002060"/>
                  </a:solidFill>
                  <a:latin typeface="Calibri" panose="020F0502020204030204" pitchFamily="34" charset="0"/>
                </a:rPr>
                <a:t> developed the AHD SOPs</a:t>
              </a:r>
              <a:endPar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Piloted the AHD Dashboard &amp; SOPs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Held AHD Webinar: Updates from the CQUIN Network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Finalized French and English versions of the AHD package</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1FD885EB-CD50-4B93-91B0-7026A2CEEEA8}"/>
              </a:ext>
            </a:extLst>
          </p:cNvPr>
          <p:cNvGrpSpPr/>
          <p:nvPr/>
        </p:nvGrpSpPr>
        <p:grpSpPr>
          <a:xfrm>
            <a:off x="6764104" y="2805659"/>
            <a:ext cx="4619384" cy="971361"/>
            <a:chOff x="8921977" y="1477740"/>
            <a:chExt cx="2937088" cy="971361"/>
          </a:xfrm>
        </p:grpSpPr>
        <p:sp>
          <p:nvSpPr>
            <p:cNvPr id="45" name="TextBox 44">
              <a:extLst>
                <a:ext uri="{FF2B5EF4-FFF2-40B4-BE49-F238E27FC236}">
                  <a16:creationId xmlns:a16="http://schemas.microsoft.com/office/drawing/2014/main" id="{2E73C31E-CE15-405F-9709-39A1158C4A77}"/>
                </a:ext>
              </a:extLst>
            </p:cNvPr>
            <p:cNvSpPr txBox="1"/>
            <p:nvPr/>
          </p:nvSpPr>
          <p:spPr>
            <a:xfrm>
              <a:off x="8921977" y="1477740"/>
              <a:ext cx="2937088" cy="52322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rPr>
                <a:t>Time to Act</a:t>
              </a:r>
            </a:p>
          </p:txBody>
        </p:sp>
        <p:sp>
          <p:nvSpPr>
            <p:cNvPr id="46" name="TextBox 45">
              <a:extLst>
                <a:ext uri="{FF2B5EF4-FFF2-40B4-BE49-F238E27FC236}">
                  <a16:creationId xmlns:a16="http://schemas.microsoft.com/office/drawing/2014/main" id="{106ABD34-4D94-4455-916B-E43D106BC244}"/>
                </a:ext>
              </a:extLst>
            </p:cNvPr>
            <p:cNvSpPr txBox="1"/>
            <p:nvPr/>
          </p:nvSpPr>
          <p:spPr>
            <a:xfrm>
              <a:off x="8929772" y="1925881"/>
              <a:ext cx="2929293" cy="523220"/>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Virtual AHD Workshop Co-hosted with CHAI &amp; UNITAID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Initial development and piloting of the CQUIN AHD Dashboard</a:t>
              </a:r>
            </a:p>
          </p:txBody>
        </p:sp>
      </p:grpSp>
      <p:grpSp>
        <p:nvGrpSpPr>
          <p:cNvPr id="47" name="Group 46">
            <a:extLst>
              <a:ext uri="{FF2B5EF4-FFF2-40B4-BE49-F238E27FC236}">
                <a16:creationId xmlns:a16="http://schemas.microsoft.com/office/drawing/2014/main" id="{8A1146A6-BFD5-4723-A1C1-3C004D11D9C4}"/>
              </a:ext>
            </a:extLst>
          </p:cNvPr>
          <p:cNvGrpSpPr/>
          <p:nvPr/>
        </p:nvGrpSpPr>
        <p:grpSpPr>
          <a:xfrm>
            <a:off x="5604986" y="3923800"/>
            <a:ext cx="4619384" cy="1186805"/>
            <a:chOff x="8921977" y="1477740"/>
            <a:chExt cx="2937088" cy="1186805"/>
          </a:xfrm>
        </p:grpSpPr>
        <p:sp>
          <p:nvSpPr>
            <p:cNvPr id="48" name="TextBox 47">
              <a:extLst>
                <a:ext uri="{FF2B5EF4-FFF2-40B4-BE49-F238E27FC236}">
                  <a16:creationId xmlns:a16="http://schemas.microsoft.com/office/drawing/2014/main" id="{5DC6AEB4-405A-4E7D-8865-C0EAED1F02EC}"/>
                </a:ext>
              </a:extLst>
            </p:cNvPr>
            <p:cNvSpPr txBox="1"/>
            <p:nvPr/>
          </p:nvSpPr>
          <p:spPr>
            <a:xfrm>
              <a:off x="8921977" y="1477740"/>
              <a:ext cx="2937088" cy="52322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rPr>
                <a:t>A Call to Action</a:t>
              </a:r>
            </a:p>
          </p:txBody>
        </p:sp>
        <p:sp>
          <p:nvSpPr>
            <p:cNvPr id="49" name="TextBox 48">
              <a:extLst>
                <a:ext uri="{FF2B5EF4-FFF2-40B4-BE49-F238E27FC236}">
                  <a16:creationId xmlns:a16="http://schemas.microsoft.com/office/drawing/2014/main" id="{30CB9B2D-469C-4673-B1D9-E8D74F274397}"/>
                </a:ext>
              </a:extLst>
            </p:cNvPr>
            <p:cNvSpPr txBox="1"/>
            <p:nvPr/>
          </p:nvSpPr>
          <p:spPr>
            <a:xfrm>
              <a:off x="8929772" y="1925881"/>
              <a:ext cx="2929293" cy="738664"/>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Differentiated Care for Adults at High Risk of HIV Disease Progression: A Call to Action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Screening Tool to Identify and Support P@HR</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0" name="Group 49">
            <a:extLst>
              <a:ext uri="{FF2B5EF4-FFF2-40B4-BE49-F238E27FC236}">
                <a16:creationId xmlns:a16="http://schemas.microsoft.com/office/drawing/2014/main" id="{27F65E53-61BC-4131-9B74-D553AD69E94E}"/>
              </a:ext>
            </a:extLst>
          </p:cNvPr>
          <p:cNvGrpSpPr/>
          <p:nvPr/>
        </p:nvGrpSpPr>
        <p:grpSpPr>
          <a:xfrm>
            <a:off x="4408160" y="5126783"/>
            <a:ext cx="4619384" cy="1186805"/>
            <a:chOff x="8921977" y="1477740"/>
            <a:chExt cx="2937088" cy="1186805"/>
          </a:xfrm>
        </p:grpSpPr>
        <p:sp>
          <p:nvSpPr>
            <p:cNvPr id="51" name="TextBox 50">
              <a:extLst>
                <a:ext uri="{FF2B5EF4-FFF2-40B4-BE49-F238E27FC236}">
                  <a16:creationId xmlns:a16="http://schemas.microsoft.com/office/drawing/2014/main" id="{505BF567-9623-41B2-8769-AAFFC154CFBE}"/>
                </a:ext>
              </a:extLst>
            </p:cNvPr>
            <p:cNvSpPr txBox="1"/>
            <p:nvPr/>
          </p:nvSpPr>
          <p:spPr>
            <a:xfrm>
              <a:off x="8921977" y="1477740"/>
              <a:ext cx="2937088" cy="52322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Inception</a:t>
              </a:r>
            </a:p>
          </p:txBody>
        </p:sp>
        <p:sp>
          <p:nvSpPr>
            <p:cNvPr id="52" name="TextBox 51">
              <a:extLst>
                <a:ext uri="{FF2B5EF4-FFF2-40B4-BE49-F238E27FC236}">
                  <a16:creationId xmlns:a16="http://schemas.microsoft.com/office/drawing/2014/main" id="{2FFD1699-241D-4C37-8230-0E9A9EAA9865}"/>
                </a:ext>
              </a:extLst>
            </p:cNvPr>
            <p:cNvSpPr txBox="1"/>
            <p:nvPr/>
          </p:nvSpPr>
          <p:spPr>
            <a:xfrm>
              <a:off x="8929772" y="1925881"/>
              <a:ext cx="2929293" cy="738664"/>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All-network meeting on DSD for people with advanced HIV disease and people at high risk of HIV disease progression (P@HR)</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1" name="Graphic 30" descr="Handshake">
            <a:extLst>
              <a:ext uri="{FF2B5EF4-FFF2-40B4-BE49-F238E27FC236}">
                <a16:creationId xmlns:a16="http://schemas.microsoft.com/office/drawing/2014/main" id="{CB27C34B-01E2-4E47-9099-9990E204E9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1678" y="3050008"/>
            <a:ext cx="757983" cy="757983"/>
          </a:xfrm>
          <a:prstGeom prst="rect">
            <a:avLst/>
          </a:prstGeom>
        </p:spPr>
      </p:pic>
      <p:pic>
        <p:nvPicPr>
          <p:cNvPr id="53" name="Picture 52">
            <a:extLst>
              <a:ext uri="{FF2B5EF4-FFF2-40B4-BE49-F238E27FC236}">
                <a16:creationId xmlns:a16="http://schemas.microsoft.com/office/drawing/2014/main" id="{916FAC17-7CEB-4437-89FC-C31C106BDC9B}"/>
              </a:ext>
            </a:extLst>
          </p:cNvPr>
          <p:cNvPicPr>
            <a:picLocks noChangeAspect="1"/>
          </p:cNvPicPr>
          <p:nvPr/>
        </p:nvPicPr>
        <p:blipFill>
          <a:blip r:embed="rId6"/>
          <a:stretch>
            <a:fillRect/>
          </a:stretch>
        </p:blipFill>
        <p:spPr>
          <a:xfrm>
            <a:off x="3438139" y="1778884"/>
            <a:ext cx="1754448" cy="625312"/>
          </a:xfrm>
          <a:prstGeom prst="rect">
            <a:avLst/>
          </a:prstGeom>
          <a:ln>
            <a:solidFill>
              <a:schemeClr val="tx1"/>
            </a:solidFill>
          </a:ln>
        </p:spPr>
      </p:pic>
      <p:pic>
        <p:nvPicPr>
          <p:cNvPr id="54" name="Picture 53">
            <a:extLst>
              <a:ext uri="{FF2B5EF4-FFF2-40B4-BE49-F238E27FC236}">
                <a16:creationId xmlns:a16="http://schemas.microsoft.com/office/drawing/2014/main" id="{66115C4D-99E5-4E99-94F7-784317E752DE}"/>
              </a:ext>
            </a:extLst>
          </p:cNvPr>
          <p:cNvPicPr>
            <a:picLocks noChangeAspect="1"/>
          </p:cNvPicPr>
          <p:nvPr/>
        </p:nvPicPr>
        <p:blipFill rotWithShape="1">
          <a:blip r:embed="rId7"/>
          <a:srcRect t="-1" b="-12191"/>
          <a:stretch/>
        </p:blipFill>
        <p:spPr>
          <a:xfrm>
            <a:off x="2240171" y="2852241"/>
            <a:ext cx="1665897" cy="707210"/>
          </a:xfrm>
          <a:prstGeom prst="rect">
            <a:avLst/>
          </a:prstGeom>
        </p:spPr>
      </p:pic>
      <p:pic>
        <p:nvPicPr>
          <p:cNvPr id="55" name="Picture 54">
            <a:extLst>
              <a:ext uri="{FF2B5EF4-FFF2-40B4-BE49-F238E27FC236}">
                <a16:creationId xmlns:a16="http://schemas.microsoft.com/office/drawing/2014/main" id="{638FE1E6-413E-4DC4-9AD0-1D9D2D2CF699}"/>
              </a:ext>
            </a:extLst>
          </p:cNvPr>
          <p:cNvPicPr>
            <a:picLocks noChangeAspect="1"/>
          </p:cNvPicPr>
          <p:nvPr/>
        </p:nvPicPr>
        <p:blipFill>
          <a:blip r:embed="rId8"/>
          <a:stretch>
            <a:fillRect/>
          </a:stretch>
        </p:blipFill>
        <p:spPr>
          <a:xfrm>
            <a:off x="1762606" y="3742841"/>
            <a:ext cx="934392" cy="1200552"/>
          </a:xfrm>
          <a:prstGeom prst="rect">
            <a:avLst/>
          </a:prstGeom>
          <a:ln>
            <a:solidFill>
              <a:schemeClr val="accent1"/>
            </a:solidFill>
          </a:ln>
        </p:spPr>
      </p:pic>
      <p:pic>
        <p:nvPicPr>
          <p:cNvPr id="56" name="Picture 55">
            <a:extLst>
              <a:ext uri="{FF2B5EF4-FFF2-40B4-BE49-F238E27FC236}">
                <a16:creationId xmlns:a16="http://schemas.microsoft.com/office/drawing/2014/main" id="{018CE01E-D55B-4808-A058-8C1B22CE4A5D}"/>
              </a:ext>
            </a:extLst>
          </p:cNvPr>
          <p:cNvPicPr>
            <a:picLocks noChangeAspect="1"/>
          </p:cNvPicPr>
          <p:nvPr/>
        </p:nvPicPr>
        <p:blipFill>
          <a:blip r:embed="rId9"/>
          <a:stretch>
            <a:fillRect/>
          </a:stretch>
        </p:blipFill>
        <p:spPr>
          <a:xfrm>
            <a:off x="79476" y="5546643"/>
            <a:ext cx="1520183" cy="634674"/>
          </a:xfrm>
          <a:prstGeom prst="rect">
            <a:avLst/>
          </a:prstGeom>
        </p:spPr>
      </p:pic>
      <p:pic>
        <p:nvPicPr>
          <p:cNvPr id="39" name="Graphic 38" descr="Fire">
            <a:extLst>
              <a:ext uri="{FF2B5EF4-FFF2-40B4-BE49-F238E27FC236}">
                <a16:creationId xmlns:a16="http://schemas.microsoft.com/office/drawing/2014/main" id="{CA3F4364-E2C0-4DA8-B258-C76D6EDBFA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67296" y="5388393"/>
            <a:ext cx="757983" cy="757983"/>
          </a:xfrm>
          <a:prstGeom prst="rect">
            <a:avLst/>
          </a:prstGeom>
        </p:spPr>
      </p:pic>
      <p:pic>
        <p:nvPicPr>
          <p:cNvPr id="57" name="Graphic 56" descr="Clapper board with solid fill">
            <a:extLst>
              <a:ext uri="{FF2B5EF4-FFF2-40B4-BE49-F238E27FC236}">
                <a16:creationId xmlns:a16="http://schemas.microsoft.com/office/drawing/2014/main" id="{509310CB-CDF0-4837-9845-CE5E7058DD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71713" y="4277337"/>
            <a:ext cx="666056" cy="666056"/>
          </a:xfrm>
          <a:prstGeom prst="rect">
            <a:avLst/>
          </a:prstGeom>
        </p:spPr>
      </p:pic>
    </p:spTree>
    <p:extLst>
      <p:ext uri="{BB962C8B-B14F-4D97-AF65-F5344CB8AC3E}">
        <p14:creationId xmlns:p14="http://schemas.microsoft.com/office/powerpoint/2010/main" val="351346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D5C07D-E70A-435E-9B86-0272C58CE925}"/>
              </a:ext>
            </a:extLst>
          </p:cNvPr>
          <p:cNvSpPr>
            <a:spLocks noGrp="1"/>
          </p:cNvSpPr>
          <p:nvPr>
            <p:ph idx="1"/>
          </p:nvPr>
        </p:nvSpPr>
        <p:spPr>
          <a:xfrm>
            <a:off x="838198" y="1844142"/>
            <a:ext cx="11071304" cy="4512207"/>
          </a:xfrm>
        </p:spPr>
        <p:txBody>
          <a:bodyPr>
            <a:noAutofit/>
          </a:bodyPr>
          <a:lstStyle/>
          <a:p>
            <a:r>
              <a:rPr lang="en-US" sz="2400" dirty="0"/>
              <a:t>The CMM is a structured collection of domains that describe the characteristics of effective / optimized AHD processes</a:t>
            </a:r>
          </a:p>
          <a:p>
            <a:r>
              <a:rPr lang="en-US" sz="2400" dirty="0"/>
              <a:t>There are five stages of maturity to the CQUIN CMM:</a:t>
            </a: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pPr marL="0" indent="0">
              <a:buNone/>
            </a:pPr>
            <a:endParaRPr lang="en-US" sz="2400" dirty="0">
              <a:solidFill>
                <a:srgbClr val="C00000"/>
              </a:solidFill>
            </a:endParaRPr>
          </a:p>
          <a:p>
            <a:r>
              <a:rPr lang="en-US" sz="2400" dirty="0"/>
              <a:t>The AHD capability maturity model was developed to aid CQUIN member countries adapt the response to their AHD program implementation to a HSS approach</a:t>
            </a:r>
          </a:p>
        </p:txBody>
      </p:sp>
      <p:sp>
        <p:nvSpPr>
          <p:cNvPr id="3" name="Slide Number Placeholder 2">
            <a:extLst>
              <a:ext uri="{FF2B5EF4-FFF2-40B4-BE49-F238E27FC236}">
                <a16:creationId xmlns:a16="http://schemas.microsoft.com/office/drawing/2014/main" id="{32F56AA4-5188-4CB5-A242-48E42092090A}"/>
              </a:ext>
            </a:extLst>
          </p:cNvPr>
          <p:cNvSpPr>
            <a:spLocks noGrp="1"/>
          </p:cNvSpPr>
          <p:nvPr>
            <p:ph type="sldNum" sz="quarter" idx="12"/>
          </p:nvPr>
        </p:nvSpPr>
        <p:spPr/>
        <p:txBody>
          <a:bodyPr/>
          <a:lstStyle/>
          <a:p>
            <a:fld id="{7C3ABBCA-EEB9-4909-AB36-4546095AE386}" type="slidenum">
              <a:rPr lang="en-US" smtClean="0"/>
              <a:t>15</a:t>
            </a:fld>
            <a:endParaRPr lang="en-US"/>
          </a:p>
        </p:txBody>
      </p:sp>
      <p:sp>
        <p:nvSpPr>
          <p:cNvPr id="4" name="Title 3">
            <a:extLst>
              <a:ext uri="{FF2B5EF4-FFF2-40B4-BE49-F238E27FC236}">
                <a16:creationId xmlns:a16="http://schemas.microsoft.com/office/drawing/2014/main" id="{002A1C34-672C-451C-8999-34554DC05CD1}"/>
              </a:ext>
            </a:extLst>
          </p:cNvPr>
          <p:cNvSpPr>
            <a:spLocks noGrp="1"/>
          </p:cNvSpPr>
          <p:nvPr>
            <p:ph type="title"/>
          </p:nvPr>
        </p:nvSpPr>
        <p:spPr>
          <a:xfrm>
            <a:off x="841375" y="1082144"/>
            <a:ext cx="10512425" cy="761999"/>
          </a:xfrm>
        </p:spPr>
        <p:txBody>
          <a:bodyPr/>
          <a:lstStyle/>
          <a:p>
            <a:r>
              <a:rPr lang="en-US" sz="4000" dirty="0"/>
              <a:t>The CQUIN AHD Capability Maturity Model</a:t>
            </a:r>
            <a:endParaRPr lang="en-GB" dirty="0"/>
          </a:p>
        </p:txBody>
      </p:sp>
      <p:pic>
        <p:nvPicPr>
          <p:cNvPr id="6" name="Picture 5">
            <a:extLst>
              <a:ext uri="{FF2B5EF4-FFF2-40B4-BE49-F238E27FC236}">
                <a16:creationId xmlns:a16="http://schemas.microsoft.com/office/drawing/2014/main" id="{8C235DA9-B31F-4FA5-A870-D186AEC023FF}"/>
              </a:ext>
            </a:extLst>
          </p:cNvPr>
          <p:cNvPicPr>
            <a:picLocks noChangeAspect="1"/>
          </p:cNvPicPr>
          <p:nvPr/>
        </p:nvPicPr>
        <p:blipFill>
          <a:blip r:embed="rId2"/>
          <a:stretch>
            <a:fillRect/>
          </a:stretch>
        </p:blipFill>
        <p:spPr>
          <a:xfrm>
            <a:off x="1267099" y="3130724"/>
            <a:ext cx="7748595" cy="2076896"/>
          </a:xfrm>
          <a:prstGeom prst="rect">
            <a:avLst/>
          </a:prstGeom>
        </p:spPr>
      </p:pic>
    </p:spTree>
    <p:extLst>
      <p:ext uri="{BB962C8B-B14F-4D97-AF65-F5344CB8AC3E}">
        <p14:creationId xmlns:p14="http://schemas.microsoft.com/office/powerpoint/2010/main" val="420579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D9DE23-B8E8-4844-A3F1-6D4104D130C5}"/>
              </a:ext>
            </a:extLst>
          </p:cNvPr>
          <p:cNvSpPr>
            <a:spLocks noGrp="1"/>
          </p:cNvSpPr>
          <p:nvPr>
            <p:ph idx="1"/>
          </p:nvPr>
        </p:nvSpPr>
        <p:spPr>
          <a:xfrm>
            <a:off x="0" y="1548355"/>
            <a:ext cx="12192000" cy="527137"/>
          </a:xfrm>
        </p:spPr>
        <p:txBody>
          <a:bodyPr>
            <a:noAutofit/>
          </a:bodyPr>
          <a:lstStyle/>
          <a:p>
            <a:pPr marL="0" indent="0" algn="ctr">
              <a:spcBef>
                <a:spcPts val="600"/>
              </a:spcBef>
              <a:spcAft>
                <a:spcPts val="600"/>
              </a:spcAft>
              <a:buNone/>
            </a:pPr>
            <a:r>
              <a:rPr lang="en-US" sz="1600" b="1" dirty="0"/>
              <a:t>Developed collaboratively in 2020/2021 by a 10-person team drawn from six countries with a wealth of experience on DSD implementation in SSA. Complete AHD Dashboard Pilot Package:</a:t>
            </a:r>
          </a:p>
        </p:txBody>
      </p:sp>
      <p:sp>
        <p:nvSpPr>
          <p:cNvPr id="3" name="Slide Number Placeholder 2">
            <a:extLst>
              <a:ext uri="{FF2B5EF4-FFF2-40B4-BE49-F238E27FC236}">
                <a16:creationId xmlns:a16="http://schemas.microsoft.com/office/drawing/2014/main" id="{C3CB4A24-44A8-4903-A39F-BE12505B5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ABBCA-EEB9-4909-AB36-4546095AE3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B78A0A9-45BB-4855-AC6D-B6A74B645403}"/>
              </a:ext>
            </a:extLst>
          </p:cNvPr>
          <p:cNvSpPr>
            <a:spLocks noGrp="1"/>
          </p:cNvSpPr>
          <p:nvPr>
            <p:ph type="title"/>
          </p:nvPr>
        </p:nvSpPr>
        <p:spPr>
          <a:xfrm>
            <a:off x="659022" y="925614"/>
            <a:ext cx="11026565" cy="761999"/>
          </a:xfrm>
        </p:spPr>
        <p:txBody>
          <a:bodyPr>
            <a:normAutofit fontScale="90000"/>
          </a:bodyPr>
          <a:lstStyle/>
          <a:p>
            <a:r>
              <a:rPr lang="en-US" dirty="0"/>
              <a:t>CQUIN AHD Dashboard and AHD Dashboard SOPs</a:t>
            </a:r>
            <a:endParaRPr lang="en-GB" dirty="0"/>
          </a:p>
        </p:txBody>
      </p:sp>
      <p:pic>
        <p:nvPicPr>
          <p:cNvPr id="6" name="Picture 5">
            <a:extLst>
              <a:ext uri="{FF2B5EF4-FFF2-40B4-BE49-F238E27FC236}">
                <a16:creationId xmlns:a16="http://schemas.microsoft.com/office/drawing/2014/main" id="{A7CFFBB3-09D2-4D48-A914-CB68FF194156}"/>
              </a:ext>
            </a:extLst>
          </p:cNvPr>
          <p:cNvPicPr>
            <a:picLocks noChangeAspect="1"/>
          </p:cNvPicPr>
          <p:nvPr/>
        </p:nvPicPr>
        <p:blipFill>
          <a:blip r:embed="rId3"/>
          <a:stretch>
            <a:fillRect/>
          </a:stretch>
        </p:blipFill>
        <p:spPr>
          <a:xfrm>
            <a:off x="350854" y="2260235"/>
            <a:ext cx="3365242" cy="1525550"/>
          </a:xfrm>
          <a:prstGeom prst="rect">
            <a:avLst/>
          </a:prstGeom>
          <a:ln>
            <a:solidFill>
              <a:schemeClr val="accent1"/>
            </a:solidFill>
          </a:ln>
        </p:spPr>
      </p:pic>
      <p:pic>
        <p:nvPicPr>
          <p:cNvPr id="8" name="Picture 7">
            <a:extLst>
              <a:ext uri="{FF2B5EF4-FFF2-40B4-BE49-F238E27FC236}">
                <a16:creationId xmlns:a16="http://schemas.microsoft.com/office/drawing/2014/main" id="{CF50181C-4A89-4EE6-8BA1-D55D7247E38D}"/>
              </a:ext>
            </a:extLst>
          </p:cNvPr>
          <p:cNvPicPr>
            <a:picLocks noChangeAspect="1"/>
          </p:cNvPicPr>
          <p:nvPr/>
        </p:nvPicPr>
        <p:blipFill rotWithShape="1">
          <a:blip r:embed="rId4"/>
          <a:srcRect b="14592"/>
          <a:stretch/>
        </p:blipFill>
        <p:spPr>
          <a:xfrm>
            <a:off x="5993229" y="2258500"/>
            <a:ext cx="3365243" cy="1513235"/>
          </a:xfrm>
          <a:prstGeom prst="rect">
            <a:avLst/>
          </a:prstGeom>
          <a:ln>
            <a:solidFill>
              <a:schemeClr val="accent1"/>
            </a:solidFill>
          </a:ln>
        </p:spPr>
      </p:pic>
      <p:sp>
        <p:nvSpPr>
          <p:cNvPr id="11" name="TextBox 10">
            <a:extLst>
              <a:ext uri="{FF2B5EF4-FFF2-40B4-BE49-F238E27FC236}">
                <a16:creationId xmlns:a16="http://schemas.microsoft.com/office/drawing/2014/main" id="{2079EAD8-868F-4335-8344-3526C3250B78}"/>
              </a:ext>
            </a:extLst>
          </p:cNvPr>
          <p:cNvSpPr txBox="1"/>
          <p:nvPr/>
        </p:nvSpPr>
        <p:spPr>
          <a:xfrm>
            <a:off x="3746184" y="2283093"/>
            <a:ext cx="2050208" cy="15291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67" b="1" i="0" u="none" strike="noStrike" kern="1200" cap="none" spc="0" normalizeH="0" baseline="0" noProof="0" dirty="0">
                <a:ln>
                  <a:noFill/>
                </a:ln>
                <a:solidFill>
                  <a:prstClr val="black"/>
                </a:solidFill>
                <a:effectLst/>
                <a:uLnTx/>
                <a:uFillTx/>
                <a:latin typeface="Calibri" panose="020F0502020204030204"/>
                <a:ea typeface="+mn-ea"/>
                <a:cs typeface="+mn-cs"/>
              </a:rPr>
              <a:t>CQUIN AHD Dashboard Staging SOP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alibri" panose="020F0502020204030204"/>
                <a:ea typeface="+mn-ea"/>
                <a:cs typeface="+mn-cs"/>
              </a:rPr>
              <a:t>Outlines the procedures and processes of completing the AHD dashboard exercise and submitting the report to CQUIN</a:t>
            </a:r>
          </a:p>
        </p:txBody>
      </p:sp>
      <p:sp>
        <p:nvSpPr>
          <p:cNvPr id="13" name="TextBox 12">
            <a:extLst>
              <a:ext uri="{FF2B5EF4-FFF2-40B4-BE49-F238E27FC236}">
                <a16:creationId xmlns:a16="http://schemas.microsoft.com/office/drawing/2014/main" id="{2052A022-FDCB-4187-83ED-9DE7E29AEC07}"/>
              </a:ext>
            </a:extLst>
          </p:cNvPr>
          <p:cNvSpPr txBox="1"/>
          <p:nvPr/>
        </p:nvSpPr>
        <p:spPr>
          <a:xfrm>
            <a:off x="9388559" y="2283092"/>
            <a:ext cx="2317982" cy="11699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panose="020F0502020204030204"/>
                <a:ea typeface="+mn-ea"/>
                <a:cs typeface="+mn-cs"/>
              </a:rPr>
              <a:t>CQUIN AHD Dashboard Staging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panose="020F0502020204030204"/>
                <a:ea typeface="+mn-ea"/>
                <a:cs typeface="+mn-cs"/>
              </a:rPr>
              <a:t>Data Source Worksheet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panose="020F0502020204030204"/>
                <a:ea typeface="+mn-ea"/>
                <a:cs typeface="+mn-cs"/>
              </a:rPr>
              <a:t>Maps out the data source used and TWG members to be engaged in completing the AHD dashboard</a:t>
            </a:r>
          </a:p>
        </p:txBody>
      </p:sp>
      <p:sp>
        <p:nvSpPr>
          <p:cNvPr id="9" name="Slide Number Placeholder 2">
            <a:extLst>
              <a:ext uri="{FF2B5EF4-FFF2-40B4-BE49-F238E27FC236}">
                <a16:creationId xmlns:a16="http://schemas.microsoft.com/office/drawing/2014/main" id="{ABF71C85-87ED-42EE-8645-7DA39DDDFA47}"/>
              </a:ext>
            </a:extLst>
          </p:cNvPr>
          <p:cNvSpPr txBox="1">
            <a:spLocks/>
          </p:cNvSpPr>
          <p:nvPr/>
        </p:nvSpPr>
        <p:spPr>
          <a:xfrm>
            <a:off x="11560405" y="6477000"/>
            <a:ext cx="631596" cy="381000"/>
          </a:xfrm>
          <a:prstGeom prst="rect">
            <a:avLst/>
          </a:prstGeom>
        </p:spPr>
        <p:txBody>
          <a:bodyPr vert="horz" lIns="76200" tIns="38100" rIns="76200" bIns="38100" rtlCol="0" anchor="b"/>
          <a:lstStyle>
            <a:defPPr>
              <a:defRPr lang="en-US"/>
            </a:defPPr>
            <a:lvl1pPr marL="0" algn="r" defTabSz="1097280" rtl="0" eaLnBrk="1" latinLnBrk="0" hangingPunct="1">
              <a:defRPr sz="1440" kern="1200">
                <a:solidFill>
                  <a:schemeClr val="bg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r" defTabSz="1097280" rtl="0" eaLnBrk="1" fontAlgn="auto" latinLnBrk="0" hangingPunct="1">
              <a:lnSpc>
                <a:spcPct val="100000"/>
              </a:lnSpc>
              <a:spcBef>
                <a:spcPts val="0"/>
              </a:spcBef>
              <a:spcAft>
                <a:spcPts val="0"/>
              </a:spcAft>
              <a:buClrTx/>
              <a:buSzTx/>
              <a:buFontTx/>
              <a:buNone/>
              <a:tabLst/>
              <a:defRPr/>
            </a:pPr>
            <a:fld id="{7C3ABBCA-EEB9-4909-AB36-4546095AE386}" type="slidenum">
              <a:rPr kumimoji="0" lang="en-US" sz="1167"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16</a:t>
            </a:fld>
            <a:endParaRPr kumimoji="0" lang="en-US" sz="116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DC5D5CD-C85D-4248-8ADB-3137835D6EA5}"/>
              </a:ext>
            </a:extLst>
          </p:cNvPr>
          <p:cNvPicPr>
            <a:picLocks noChangeAspect="1"/>
          </p:cNvPicPr>
          <p:nvPr/>
        </p:nvPicPr>
        <p:blipFill rotWithShape="1">
          <a:blip r:embed="rId5"/>
          <a:srcRect t="1" b="58948"/>
          <a:stretch/>
        </p:blipFill>
        <p:spPr>
          <a:xfrm>
            <a:off x="325647" y="4265640"/>
            <a:ext cx="3365242" cy="1873227"/>
          </a:xfrm>
          <a:prstGeom prst="rect">
            <a:avLst/>
          </a:prstGeom>
          <a:ln>
            <a:solidFill>
              <a:schemeClr val="accent1"/>
            </a:solidFill>
          </a:ln>
        </p:spPr>
      </p:pic>
      <p:pic>
        <p:nvPicPr>
          <p:cNvPr id="12" name="Picture 11">
            <a:extLst>
              <a:ext uri="{FF2B5EF4-FFF2-40B4-BE49-F238E27FC236}">
                <a16:creationId xmlns:a16="http://schemas.microsoft.com/office/drawing/2014/main" id="{2132AAF1-89F0-4976-A3C3-6834B96B643E}"/>
              </a:ext>
            </a:extLst>
          </p:cNvPr>
          <p:cNvPicPr>
            <a:picLocks noChangeAspect="1"/>
          </p:cNvPicPr>
          <p:nvPr/>
        </p:nvPicPr>
        <p:blipFill rotWithShape="1">
          <a:blip r:embed="rId6"/>
          <a:srcRect l="1618" t="631" r="1069" b="31519"/>
          <a:stretch/>
        </p:blipFill>
        <p:spPr>
          <a:xfrm>
            <a:off x="5993229" y="4217714"/>
            <a:ext cx="3365243" cy="1893186"/>
          </a:xfrm>
          <a:prstGeom prst="rect">
            <a:avLst/>
          </a:prstGeom>
          <a:ln>
            <a:solidFill>
              <a:schemeClr val="accent1"/>
            </a:solidFill>
          </a:ln>
        </p:spPr>
      </p:pic>
      <p:sp>
        <p:nvSpPr>
          <p:cNvPr id="14" name="TextBox 13">
            <a:extLst>
              <a:ext uri="{FF2B5EF4-FFF2-40B4-BE49-F238E27FC236}">
                <a16:creationId xmlns:a16="http://schemas.microsoft.com/office/drawing/2014/main" id="{1B65534A-F29D-4C47-B0E1-ED57295C5424}"/>
              </a:ext>
            </a:extLst>
          </p:cNvPr>
          <p:cNvSpPr txBox="1"/>
          <p:nvPr/>
        </p:nvSpPr>
        <p:spPr>
          <a:xfrm>
            <a:off x="3690888" y="4530566"/>
            <a:ext cx="2050208" cy="15291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panose="020F0502020204030204"/>
                <a:ea typeface="+mn-ea"/>
                <a:cs typeface="+mn-cs"/>
              </a:rPr>
              <a:t>CQUIN AHD Dashboard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panose="020F0502020204030204"/>
                <a:ea typeface="+mn-ea"/>
                <a:cs typeface="+mn-cs"/>
              </a:rPr>
              <a:t>Staging Questionnaire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67"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panose="020F0502020204030204"/>
                <a:ea typeface="+mn-ea"/>
                <a:cs typeface="+mn-cs"/>
              </a:rPr>
              <a:t>Comprises of a set of </a:t>
            </a:r>
            <a:r>
              <a:rPr kumimoji="0" lang="en-GB" sz="1167" b="1" i="0" u="none" strike="noStrike" kern="1200" cap="none" spc="0" normalizeH="0" baseline="0" noProof="0" dirty="0">
                <a:ln>
                  <a:noFill/>
                </a:ln>
                <a:solidFill>
                  <a:prstClr val="black"/>
                </a:solidFill>
                <a:effectLst/>
                <a:uLnTx/>
                <a:uFillTx/>
                <a:latin typeface="Calibri" panose="020F0502020204030204"/>
                <a:ea typeface="+mn-ea"/>
                <a:cs typeface="+mn-cs"/>
              </a:rPr>
              <a:t>guiding questions </a:t>
            </a:r>
            <a:r>
              <a:rPr kumimoji="0" lang="en-GB" sz="1167" b="0" i="0" u="none" strike="noStrike" kern="1200" cap="none" spc="0" normalizeH="0" baseline="0" noProof="0" dirty="0">
                <a:ln>
                  <a:noFill/>
                </a:ln>
                <a:solidFill>
                  <a:prstClr val="black"/>
                </a:solidFill>
                <a:effectLst/>
                <a:uLnTx/>
                <a:uFillTx/>
                <a:latin typeface="Calibri" panose="020F0502020204030204"/>
                <a:ea typeface="+mn-ea"/>
                <a:cs typeface="+mn-cs"/>
              </a:rPr>
              <a:t>for each domain to allow for an objective review of the AHD domain under review</a:t>
            </a:r>
          </a:p>
        </p:txBody>
      </p:sp>
      <p:sp>
        <p:nvSpPr>
          <p:cNvPr id="15" name="TextBox 14">
            <a:extLst>
              <a:ext uri="{FF2B5EF4-FFF2-40B4-BE49-F238E27FC236}">
                <a16:creationId xmlns:a16="http://schemas.microsoft.com/office/drawing/2014/main" id="{4EA5E529-C554-4CE6-B0C3-F47E5597D452}"/>
              </a:ext>
            </a:extLst>
          </p:cNvPr>
          <p:cNvSpPr txBox="1"/>
          <p:nvPr/>
        </p:nvSpPr>
        <p:spPr>
          <a:xfrm>
            <a:off x="9389787" y="4404089"/>
            <a:ext cx="2718706" cy="17087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panose="020F0502020204030204"/>
                <a:ea typeface="+mn-ea"/>
                <a:cs typeface="+mn-cs"/>
              </a:rPr>
              <a:t>CQUIN AHD Dashboard Version 2.0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67"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67" b="1" i="0" u="none" strike="noStrike" kern="1200" cap="none" spc="0" normalizeH="0" baseline="0" noProof="0" dirty="0">
                <a:ln>
                  <a:noFill/>
                </a:ln>
                <a:solidFill>
                  <a:prstClr val="black"/>
                </a:solidFill>
                <a:effectLst/>
                <a:uLnTx/>
                <a:uFillTx/>
                <a:latin typeface="Calibri" panose="020F0502020204030204"/>
                <a:ea typeface="+mn-ea"/>
                <a:cs typeface="+mn-cs"/>
              </a:rPr>
              <a:t>A self staging capability maturity model with 18 domains </a:t>
            </a:r>
            <a:r>
              <a:rPr kumimoji="0" lang="en-US" sz="1167" b="0" i="0" u="none" strike="noStrike" kern="1200" cap="none" spc="0" normalizeH="0" baseline="0" noProof="0" dirty="0">
                <a:ln>
                  <a:noFill/>
                </a:ln>
                <a:solidFill>
                  <a:prstClr val="black"/>
                </a:solidFill>
                <a:effectLst/>
                <a:uLnTx/>
                <a:uFillTx/>
                <a:latin typeface="Calibri" panose="020F0502020204030204"/>
                <a:ea typeface="+mn-ea"/>
                <a:cs typeface="+mn-cs"/>
              </a:rPr>
              <a:t>representing necessary components for implementing AHD services at scale with </a:t>
            </a:r>
            <a:r>
              <a:rPr kumimoji="0" lang="en-US" sz="1167" b="1" i="0" u="none" strike="noStrike" kern="1200" cap="none" spc="0" normalizeH="0" baseline="0" noProof="0" dirty="0">
                <a:ln>
                  <a:noFill/>
                </a:ln>
                <a:solidFill>
                  <a:prstClr val="black"/>
                </a:solidFill>
                <a:effectLst/>
                <a:uLnTx/>
                <a:uFillTx/>
                <a:latin typeface="Calibri" panose="020F0502020204030204"/>
                <a:ea typeface="+mn-ea"/>
                <a:cs typeface="+mn-cs"/>
              </a:rPr>
              <a:t>5 stages </a:t>
            </a:r>
            <a:r>
              <a:rPr kumimoji="0" lang="en-US" sz="1167" b="0" i="0" u="none" strike="noStrike" kern="1200" cap="none" spc="0" normalizeH="0" baseline="0" noProof="0" dirty="0">
                <a:ln>
                  <a:noFill/>
                </a:ln>
                <a:solidFill>
                  <a:prstClr val="black"/>
                </a:solidFill>
                <a:effectLst/>
                <a:uLnTx/>
                <a:uFillTx/>
                <a:latin typeface="Calibri" panose="020F0502020204030204"/>
                <a:ea typeface="+mn-ea"/>
                <a:cs typeface="+mn-cs"/>
              </a:rPr>
              <a:t>of maturity represented by a color scale – from red (initial stage) to dark green (mature stage)</a:t>
            </a:r>
            <a:endParaRPr kumimoji="0" lang="en-GB" sz="11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DDE9CC7-0ED2-476A-B144-E375C9CDA4DD}"/>
              </a:ext>
            </a:extLst>
          </p:cNvPr>
          <p:cNvSpPr/>
          <p:nvPr/>
        </p:nvSpPr>
        <p:spPr>
          <a:xfrm>
            <a:off x="5796392" y="4021334"/>
            <a:ext cx="6218058" cy="25175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Tree>
    <p:extLst>
      <p:ext uri="{BB962C8B-B14F-4D97-AF65-F5344CB8AC3E}">
        <p14:creationId xmlns:p14="http://schemas.microsoft.com/office/powerpoint/2010/main" val="23377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5DDC2F-B910-4BAF-BFFB-D3FB0CE7B866}"/>
              </a:ext>
            </a:extLst>
          </p:cNvPr>
          <p:cNvSpPr>
            <a:spLocks noGrp="1"/>
          </p:cNvSpPr>
          <p:nvPr>
            <p:ph type="title"/>
          </p:nvPr>
        </p:nvSpPr>
        <p:spPr/>
        <p:txBody>
          <a:bodyPr/>
          <a:lstStyle/>
          <a:p>
            <a:r>
              <a:rPr lang="en-US" dirty="0"/>
              <a:t>The AHD Domains</a:t>
            </a:r>
            <a:endParaRPr lang="en-GB" dirty="0"/>
          </a:p>
        </p:txBody>
      </p:sp>
      <p:graphicFrame>
        <p:nvGraphicFramePr>
          <p:cNvPr id="5" name="Table 4">
            <a:extLst>
              <a:ext uri="{FF2B5EF4-FFF2-40B4-BE49-F238E27FC236}">
                <a16:creationId xmlns:a16="http://schemas.microsoft.com/office/drawing/2014/main" id="{3C97816F-2D94-4EAD-BEBB-C425CE0DB2E3}"/>
              </a:ext>
            </a:extLst>
          </p:cNvPr>
          <p:cNvGraphicFramePr>
            <a:graphicFrameLocks noGrp="1"/>
          </p:cNvGraphicFramePr>
          <p:nvPr/>
        </p:nvGraphicFramePr>
        <p:xfrm>
          <a:off x="42528" y="1416049"/>
          <a:ext cx="12106940" cy="4412876"/>
        </p:xfrm>
        <a:graphic>
          <a:graphicData uri="http://schemas.openxmlformats.org/drawingml/2006/table">
            <a:tbl>
              <a:tblPr>
                <a:tableStyleId>{5C22544A-7EE6-4342-B048-85BDC9FD1C3A}</a:tableStyleId>
              </a:tblPr>
              <a:tblGrid>
                <a:gridCol w="395326">
                  <a:extLst>
                    <a:ext uri="{9D8B030D-6E8A-4147-A177-3AD203B41FA5}">
                      <a16:colId xmlns:a16="http://schemas.microsoft.com/office/drawing/2014/main" val="1564201297"/>
                    </a:ext>
                  </a:extLst>
                </a:gridCol>
                <a:gridCol w="3720814">
                  <a:extLst>
                    <a:ext uri="{9D8B030D-6E8A-4147-A177-3AD203B41FA5}">
                      <a16:colId xmlns:a16="http://schemas.microsoft.com/office/drawing/2014/main" val="2439180830"/>
                    </a:ext>
                  </a:extLst>
                </a:gridCol>
                <a:gridCol w="7990800">
                  <a:extLst>
                    <a:ext uri="{9D8B030D-6E8A-4147-A177-3AD203B41FA5}">
                      <a16:colId xmlns:a16="http://schemas.microsoft.com/office/drawing/2014/main" val="1693614630"/>
                    </a:ext>
                  </a:extLst>
                </a:gridCol>
              </a:tblGrid>
              <a:tr h="271176">
                <a:tc>
                  <a:txBody>
                    <a:bodyPr/>
                    <a:lstStyle/>
                    <a:p>
                      <a:pPr algn="ctr" fontAlgn="b"/>
                      <a:r>
                        <a:rPr lang="en-GB" sz="1600" u="none" strike="noStrike" dirty="0">
                          <a:solidFill>
                            <a:schemeClr val="bg1"/>
                          </a:solidFill>
                          <a:effectLst/>
                        </a:rPr>
                        <a:t> </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GB" sz="1600" b="1" u="none" strike="noStrike" dirty="0">
                          <a:solidFill>
                            <a:schemeClr val="bg1"/>
                          </a:solidFill>
                          <a:effectLst/>
                        </a:rPr>
                        <a:t>AHD Domains</a:t>
                      </a:r>
                      <a:endParaRPr lang="en-GB" sz="1600" b="1"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Dark Green Domain Description</a:t>
                      </a:r>
                      <a:endParaRPr lang="en-GB" sz="1600" b="1"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87395610"/>
                  </a:ext>
                </a:extLst>
              </a:tr>
              <a:tr h="774075">
                <a:tc>
                  <a:txBody>
                    <a:bodyPr/>
                    <a:lstStyle/>
                    <a:p>
                      <a:pPr algn="ctr" fontAlgn="b"/>
                      <a:r>
                        <a:rPr lang="en-GB" sz="1600" u="none" strike="noStrike" dirty="0">
                          <a:solidFill>
                            <a:schemeClr val="bg1"/>
                          </a:solidFill>
                          <a:effectLst/>
                        </a:rPr>
                        <a:t>1</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b"/>
                      <a:r>
                        <a:rPr lang="en-GB" sz="1600" u="none" strike="noStrike" dirty="0">
                          <a:effectLst/>
                        </a:rPr>
                        <a:t>Policies</a:t>
                      </a:r>
                      <a:endParaRPr lang="en-GB"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rPr>
                        <a:t>National policies include an AHD strategy which actively promotes the implementation and monitoring of AHD services at scale at all levels of the health system (primary, secondary and tertiary health facilities) and include coverage targets for AHD service delivery</a:t>
                      </a:r>
                      <a:endParaRPr lang="en-GB" sz="16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26220209"/>
                  </a:ext>
                </a:extLst>
              </a:tr>
              <a:tr h="774075">
                <a:tc>
                  <a:txBody>
                    <a:bodyPr/>
                    <a:lstStyle/>
                    <a:p>
                      <a:pPr algn="ctr" fontAlgn="b"/>
                      <a:r>
                        <a:rPr lang="en-GB" sz="1600" u="none" strike="noStrike" dirty="0">
                          <a:solidFill>
                            <a:schemeClr val="bg1"/>
                          </a:solidFill>
                          <a:effectLst/>
                        </a:rPr>
                        <a:t>2</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b"/>
                      <a:r>
                        <a:rPr lang="en-GB" sz="1600" u="none" strike="noStrike">
                          <a:effectLst/>
                        </a:rPr>
                        <a:t>Guidelines</a:t>
                      </a:r>
                      <a:endParaRPr lang="en-GB"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marR="0" lvl="0" indent="0" algn="l" defTabSz="914400" rtl="0" eaLnBrk="1" fontAlgn="b"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National HIV treatment guidelines include AHD management in detail, there is an approved disease-specific operational guide to support implementation, and it is being actively used to inform implementation </a:t>
                      </a:r>
                      <a:r>
                        <a:rPr lang="en-US" sz="1600" i="1" kern="1200" dirty="0">
                          <a:solidFill>
                            <a:schemeClr val="dk1"/>
                          </a:solidFill>
                          <a:effectLst/>
                          <a:latin typeface="+mn-lt"/>
                          <a:ea typeface="+mn-ea"/>
                          <a:cs typeface="+mn-cs"/>
                        </a:rPr>
                        <a:t>(e.g., used in trainings, mentorship and by services providers). </a:t>
                      </a:r>
                      <a:endParaRPr lang="en-GB" sz="1600"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0638424"/>
                  </a:ext>
                </a:extLst>
              </a:tr>
              <a:tr h="518710">
                <a:tc>
                  <a:txBody>
                    <a:bodyPr/>
                    <a:lstStyle/>
                    <a:p>
                      <a:pPr algn="ctr" fontAlgn="b"/>
                      <a:r>
                        <a:rPr lang="en-GB" sz="1600" u="none" strike="noStrike" dirty="0">
                          <a:solidFill>
                            <a:schemeClr val="bg1"/>
                          </a:solidFill>
                          <a:effectLst/>
                        </a:rPr>
                        <a:t>3</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GB" sz="1600" u="none" strike="noStrike" dirty="0">
                          <a:effectLst/>
                        </a:rPr>
                        <a:t>National AHD Implementation Plan</a:t>
                      </a:r>
                      <a:endParaRPr lang="en-GB"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marR="0" lvl="0" indent="0" algn="l" defTabSz="914400" rtl="0" eaLnBrk="1" fontAlgn="ctr"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A national AHD scale-up plan has been developed, is being implemented nationwide, and key milestones are being regularly monitored</a:t>
                      </a:r>
                      <a:endParaRPr lang="en-GB" sz="1600" kern="1200" dirty="0">
                        <a:solidFill>
                          <a:schemeClr val="dk1"/>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48093429"/>
                  </a:ext>
                </a:extLst>
              </a:tr>
              <a:tr h="518710">
                <a:tc>
                  <a:txBody>
                    <a:bodyPr/>
                    <a:lstStyle/>
                    <a:p>
                      <a:pPr algn="ctr" fontAlgn="b"/>
                      <a:r>
                        <a:rPr lang="en-GB" sz="1600" u="none" strike="noStrike" dirty="0">
                          <a:solidFill>
                            <a:schemeClr val="bg1"/>
                          </a:solidFill>
                          <a:effectLst/>
                        </a:rPr>
                        <a:t>4</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GB" sz="1600" u="none" strike="noStrike" dirty="0">
                          <a:effectLst/>
                        </a:rPr>
                        <a:t>Standard Operating Protocols (SOPs)</a:t>
                      </a:r>
                      <a:endParaRPr lang="en-GB"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National AHD SOPs have been developed for all the diseases in the minimum AHD package AND all of them are in use</a:t>
                      </a:r>
                      <a:endParaRPr lang="en-GB"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38503408"/>
                  </a:ext>
                </a:extLst>
              </a:tr>
              <a:tr h="518710">
                <a:tc>
                  <a:txBody>
                    <a:bodyPr/>
                    <a:lstStyle/>
                    <a:p>
                      <a:pPr algn="ctr" fontAlgn="b"/>
                      <a:r>
                        <a:rPr lang="en-GB" sz="1600" u="none" strike="noStrike" dirty="0">
                          <a:solidFill>
                            <a:schemeClr val="bg1"/>
                          </a:solidFill>
                          <a:effectLst/>
                        </a:rPr>
                        <a:t>5</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GB" sz="1600" u="none" strike="noStrike">
                          <a:effectLst/>
                        </a:rPr>
                        <a:t>Coordination</a:t>
                      </a:r>
                      <a:endParaRPr lang="en-GB"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There is a National DSD Focal Person or someone in similar coordination role at the national level whose role includes spearheading AHD activities </a:t>
                      </a:r>
                      <a:endParaRPr lang="en-GB"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09510145"/>
                  </a:ext>
                </a:extLst>
              </a:tr>
              <a:tr h="518710">
                <a:tc>
                  <a:txBody>
                    <a:bodyPr/>
                    <a:lstStyle/>
                    <a:p>
                      <a:pPr algn="ctr" fontAlgn="b"/>
                      <a:r>
                        <a:rPr lang="en-GB" sz="1600" u="none" strike="noStrike">
                          <a:solidFill>
                            <a:schemeClr val="bg1"/>
                          </a:solidFill>
                          <a:effectLst/>
                        </a:rPr>
                        <a:t>6</a:t>
                      </a:r>
                      <a:endParaRPr lang="en-GB" sz="16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US" sz="1600" u="none" strike="noStrike">
                          <a:effectLst/>
                        </a:rPr>
                        <a:t>Engagement of Recipients of Care</a:t>
                      </a:r>
                      <a:endParaRPr lang="en-US"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PLHIV are meaningfully engaged in implementation and evaluation of AHD, as well as oversight of AHD policy (</a:t>
                      </a:r>
                      <a:r>
                        <a:rPr lang="en-US" sz="1600" i="1" kern="1200" dirty="0">
                          <a:solidFill>
                            <a:schemeClr val="dk1"/>
                          </a:solidFill>
                          <a:effectLst/>
                          <a:latin typeface="+mn-lt"/>
                          <a:ea typeface="+mn-ea"/>
                          <a:cs typeface="+mn-cs"/>
                        </a:rPr>
                        <a:t>e.g., through inclusion in DSD task force or other group)</a:t>
                      </a:r>
                      <a:r>
                        <a:rPr lang="en-US" sz="1600" kern="1200" dirty="0">
                          <a:solidFill>
                            <a:schemeClr val="dk1"/>
                          </a:solidFill>
                          <a:effectLst/>
                          <a:latin typeface="+mn-lt"/>
                          <a:ea typeface="+mn-ea"/>
                          <a:cs typeface="+mn-cs"/>
                        </a:rPr>
                        <a:t> </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0750449"/>
                  </a:ext>
                </a:extLst>
              </a:tr>
              <a:tr h="518710">
                <a:tc>
                  <a:txBody>
                    <a:bodyPr/>
                    <a:lstStyle/>
                    <a:p>
                      <a:pPr algn="ctr" fontAlgn="b"/>
                      <a:r>
                        <a:rPr lang="en-GB" sz="1600" u="none" strike="noStrike" dirty="0">
                          <a:solidFill>
                            <a:schemeClr val="bg1"/>
                          </a:solidFill>
                          <a:effectLst/>
                        </a:rPr>
                        <a:t>7</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GB" sz="1600" u="none" strike="noStrike">
                          <a:effectLst/>
                        </a:rPr>
                        <a:t>Training</a:t>
                      </a:r>
                      <a:endParaRPr lang="en-GB"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b="0" i="0" u="none" strike="noStrike" dirty="0">
                          <a:solidFill>
                            <a:srgbClr val="000000"/>
                          </a:solidFill>
                          <a:effectLst/>
                          <a:latin typeface="Calibri" panose="020F0502020204030204" pitchFamily="34" charset="0"/>
                        </a:rPr>
                        <a:t>There is a national in-service AHD training curriculum or module(s) in place and systematic trainings based on the scale up plan have been completed for all health facilities </a:t>
                      </a:r>
                      <a:endParaRPr lang="en-GB"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8746790"/>
                  </a:ext>
                </a:extLst>
              </a:tr>
            </a:tbl>
          </a:graphicData>
        </a:graphic>
      </p:graphicFrame>
    </p:spTree>
    <p:extLst>
      <p:ext uri="{BB962C8B-B14F-4D97-AF65-F5344CB8AC3E}">
        <p14:creationId xmlns:p14="http://schemas.microsoft.com/office/powerpoint/2010/main" val="284865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5DDC2F-B910-4BAF-BFFB-D3FB0CE7B866}"/>
              </a:ext>
            </a:extLst>
          </p:cNvPr>
          <p:cNvSpPr>
            <a:spLocks noGrp="1"/>
          </p:cNvSpPr>
          <p:nvPr>
            <p:ph type="title"/>
          </p:nvPr>
        </p:nvSpPr>
        <p:spPr/>
        <p:txBody>
          <a:bodyPr/>
          <a:lstStyle/>
          <a:p>
            <a:r>
              <a:rPr lang="en-US" dirty="0"/>
              <a:t>The AHD Domains</a:t>
            </a:r>
            <a:endParaRPr lang="en-GB" dirty="0"/>
          </a:p>
        </p:txBody>
      </p:sp>
      <p:graphicFrame>
        <p:nvGraphicFramePr>
          <p:cNvPr id="5" name="Table 4">
            <a:extLst>
              <a:ext uri="{FF2B5EF4-FFF2-40B4-BE49-F238E27FC236}">
                <a16:creationId xmlns:a16="http://schemas.microsoft.com/office/drawing/2014/main" id="{3C97816F-2D94-4EAD-BEBB-C425CE0DB2E3}"/>
              </a:ext>
            </a:extLst>
          </p:cNvPr>
          <p:cNvGraphicFramePr>
            <a:graphicFrameLocks noGrp="1"/>
          </p:cNvGraphicFramePr>
          <p:nvPr/>
        </p:nvGraphicFramePr>
        <p:xfrm>
          <a:off x="42528" y="1416049"/>
          <a:ext cx="12106940" cy="4457557"/>
        </p:xfrm>
        <a:graphic>
          <a:graphicData uri="http://schemas.openxmlformats.org/drawingml/2006/table">
            <a:tbl>
              <a:tblPr>
                <a:tableStyleId>{5C22544A-7EE6-4342-B048-85BDC9FD1C3A}</a:tableStyleId>
              </a:tblPr>
              <a:tblGrid>
                <a:gridCol w="395326">
                  <a:extLst>
                    <a:ext uri="{9D8B030D-6E8A-4147-A177-3AD203B41FA5}">
                      <a16:colId xmlns:a16="http://schemas.microsoft.com/office/drawing/2014/main" val="1564201297"/>
                    </a:ext>
                  </a:extLst>
                </a:gridCol>
                <a:gridCol w="3720814">
                  <a:extLst>
                    <a:ext uri="{9D8B030D-6E8A-4147-A177-3AD203B41FA5}">
                      <a16:colId xmlns:a16="http://schemas.microsoft.com/office/drawing/2014/main" val="2439180830"/>
                    </a:ext>
                  </a:extLst>
                </a:gridCol>
                <a:gridCol w="7990800">
                  <a:extLst>
                    <a:ext uri="{9D8B030D-6E8A-4147-A177-3AD203B41FA5}">
                      <a16:colId xmlns:a16="http://schemas.microsoft.com/office/drawing/2014/main" val="1693614630"/>
                    </a:ext>
                  </a:extLst>
                </a:gridCol>
              </a:tblGrid>
              <a:tr h="258937">
                <a:tc>
                  <a:txBody>
                    <a:bodyPr/>
                    <a:lstStyle/>
                    <a:p>
                      <a:pPr algn="ctr" fontAlgn="b"/>
                      <a:r>
                        <a:rPr lang="en-GB" sz="1600" u="none" strike="noStrike" dirty="0">
                          <a:solidFill>
                            <a:schemeClr val="bg1"/>
                          </a:solidFill>
                          <a:effectLst/>
                        </a:rPr>
                        <a:t> </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GB" sz="1600" b="1" u="none" strike="noStrike" dirty="0">
                          <a:solidFill>
                            <a:schemeClr val="bg1"/>
                          </a:solidFill>
                          <a:effectLst/>
                        </a:rPr>
                        <a:t>AHD Domains</a:t>
                      </a:r>
                      <a:endParaRPr lang="en-GB" sz="1600" b="1"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Dark Green Domain Description</a:t>
                      </a:r>
                      <a:endParaRPr lang="en-GB" sz="1600" b="1"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87395610"/>
                  </a:ext>
                </a:extLst>
              </a:tr>
              <a:tr h="267095">
                <a:tc>
                  <a:txBody>
                    <a:bodyPr/>
                    <a:lstStyle/>
                    <a:p>
                      <a:pPr algn="ctr" fontAlgn="b"/>
                      <a:r>
                        <a:rPr lang="en-GB" sz="1600" u="none" strike="noStrike" dirty="0">
                          <a:solidFill>
                            <a:schemeClr val="bg1"/>
                          </a:solidFill>
                          <a:effectLst/>
                        </a:rPr>
                        <a:t>8</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US" sz="1600" u="none" strike="noStrike" dirty="0">
                          <a:effectLst/>
                        </a:rPr>
                        <a:t>Diagnostic Capability 1 (Identifying AHD)</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PLHIV are routinely assessed for AHD using CD4 testing or alternative </a:t>
                      </a:r>
                      <a:r>
                        <a:rPr lang="en-US" sz="1600" i="1" kern="1200" dirty="0">
                          <a:solidFill>
                            <a:schemeClr val="dk1"/>
                          </a:solidFill>
                          <a:effectLst/>
                          <a:latin typeface="+mn-lt"/>
                          <a:ea typeface="+mn-ea"/>
                          <a:cs typeface="+mn-cs"/>
                        </a:rPr>
                        <a:t>(e.g., universal </a:t>
                      </a:r>
                      <a:r>
                        <a:rPr lang="en-US" sz="1600" i="1" kern="1200" dirty="0" err="1">
                          <a:solidFill>
                            <a:schemeClr val="dk1"/>
                          </a:solidFill>
                          <a:effectLst/>
                          <a:latin typeface="+mn-lt"/>
                          <a:ea typeface="+mn-ea"/>
                          <a:cs typeface="+mn-cs"/>
                        </a:rPr>
                        <a:t>CrAg</a:t>
                      </a:r>
                      <a:r>
                        <a:rPr lang="en-US" sz="1600" i="1" kern="1200" dirty="0">
                          <a:solidFill>
                            <a:schemeClr val="dk1"/>
                          </a:solidFill>
                          <a:effectLst/>
                          <a:latin typeface="+mn-lt"/>
                          <a:ea typeface="+mn-ea"/>
                          <a:cs typeface="+mn-cs"/>
                        </a:rPr>
                        <a:t> and/or TB LAM screening) in &gt; 75% of health facilities</a:t>
                      </a:r>
                      <a:r>
                        <a:rPr lang="en-US" sz="1600" kern="1200" dirty="0">
                          <a:solidFill>
                            <a:schemeClr val="dk1"/>
                          </a:solidFill>
                          <a:effectLst/>
                          <a:latin typeface="+mn-lt"/>
                          <a:ea typeface="+mn-ea"/>
                          <a:cs typeface="+mn-cs"/>
                        </a:rPr>
                        <a:t> </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34665867"/>
                  </a:ext>
                </a:extLst>
              </a:tr>
              <a:tr h="267095">
                <a:tc>
                  <a:txBody>
                    <a:bodyPr/>
                    <a:lstStyle/>
                    <a:p>
                      <a:pPr algn="ctr" fontAlgn="b"/>
                      <a:r>
                        <a:rPr lang="en-GB" sz="1600" u="none" strike="noStrike" dirty="0">
                          <a:solidFill>
                            <a:schemeClr val="bg1"/>
                          </a:solidFill>
                          <a:effectLst/>
                        </a:rPr>
                        <a:t>9</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US" sz="1600" u="none" strike="noStrike">
                          <a:effectLst/>
                        </a:rPr>
                        <a:t>Diagnostic Capability 2 (Identifying OI)</a:t>
                      </a:r>
                      <a:endParaRPr lang="en-US"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lvl="0"/>
                      <a:r>
                        <a:rPr lang="en-US" sz="1600" u="none" strike="noStrike" kern="1200" dirty="0">
                          <a:solidFill>
                            <a:schemeClr val="dk1"/>
                          </a:solidFill>
                          <a:effectLst/>
                          <a:latin typeface="+mn-lt"/>
                          <a:ea typeface="+mn-ea"/>
                          <a:cs typeface="+mn-cs"/>
                        </a:rPr>
                        <a:t>Access to all three of the “minimum package” diagnostic tests are available at &gt; 75% of all health facilities (on site or by referral)</a:t>
                      </a:r>
                      <a:endParaRPr lang="en-GB" sz="1600" u="none" strike="noStrike" kern="1200" dirty="0">
                        <a:solidFill>
                          <a:schemeClr val="dk1"/>
                        </a:solidFill>
                        <a:effectLst/>
                        <a:latin typeface="+mn-lt"/>
                        <a:ea typeface="+mn-ea"/>
                        <a:cs typeface="+mn-cs"/>
                      </a:endParaRPr>
                    </a:p>
                    <a:p>
                      <a:pPr marL="180000"/>
                      <a:r>
                        <a:rPr lang="en-US" sz="1600" u="none" strike="noStrike" kern="1200" dirty="0">
                          <a:solidFill>
                            <a:schemeClr val="dk1"/>
                          </a:solidFill>
                          <a:effectLst/>
                          <a:latin typeface="+mn-lt"/>
                          <a:ea typeface="+mn-ea"/>
                          <a:cs typeface="+mn-cs"/>
                        </a:rPr>
                        <a:t>AND</a:t>
                      </a:r>
                      <a:endParaRPr lang="en-GB" sz="1600" u="none" strike="noStrike" kern="1200" dirty="0">
                        <a:solidFill>
                          <a:schemeClr val="dk1"/>
                        </a:solidFill>
                        <a:effectLst/>
                        <a:latin typeface="+mn-lt"/>
                        <a:ea typeface="+mn-ea"/>
                        <a:cs typeface="+mn-cs"/>
                      </a:endParaRPr>
                    </a:p>
                    <a:p>
                      <a:pPr marL="180000"/>
                      <a:r>
                        <a:rPr lang="en-US" sz="1600" u="none" strike="noStrike" kern="1200" dirty="0">
                          <a:solidFill>
                            <a:schemeClr val="dk1"/>
                          </a:solidFill>
                          <a:effectLst/>
                          <a:latin typeface="+mn-lt"/>
                          <a:ea typeface="+mn-ea"/>
                          <a:cs typeface="+mn-cs"/>
                        </a:rPr>
                        <a:t>has a national sample &amp; patient referral system to ensure access to AHD diagnostics by lower-level HF</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78699384"/>
                  </a:ext>
                </a:extLst>
              </a:tr>
              <a:tr h="267095">
                <a:tc>
                  <a:txBody>
                    <a:bodyPr/>
                    <a:lstStyle/>
                    <a:p>
                      <a:pPr algn="ctr" fontAlgn="b"/>
                      <a:r>
                        <a:rPr lang="en-GB" sz="1600" u="none" strike="noStrike" dirty="0">
                          <a:solidFill>
                            <a:schemeClr val="bg1"/>
                          </a:solidFill>
                          <a:effectLst/>
                        </a:rPr>
                        <a:t>10</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GB" sz="1600" u="none" strike="noStrike">
                          <a:effectLst/>
                        </a:rPr>
                        <a:t>Facility Coverage</a:t>
                      </a:r>
                      <a:endParaRPr lang="en-GB"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marR="0" lvl="0" indent="0" algn="l" defTabSz="914400" rtl="0" eaLnBrk="1" fontAlgn="ctr"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Over 75% of health facilities providing ART have the minimum AHD service package available (on site or by referral)</a:t>
                      </a:r>
                      <a:endParaRPr lang="en-GB" sz="1600" kern="1200" dirty="0">
                        <a:solidFill>
                          <a:schemeClr val="dk1"/>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14062321"/>
                  </a:ext>
                </a:extLst>
              </a:tr>
              <a:tr h="267095">
                <a:tc>
                  <a:txBody>
                    <a:bodyPr/>
                    <a:lstStyle/>
                    <a:p>
                      <a:pPr algn="ctr" fontAlgn="b"/>
                      <a:r>
                        <a:rPr lang="en-GB" sz="1600" u="none" strike="noStrike" dirty="0">
                          <a:solidFill>
                            <a:schemeClr val="bg1"/>
                          </a:solidFill>
                          <a:effectLst/>
                        </a:rPr>
                        <a:t>11</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US" sz="1600" u="none" strike="noStrike">
                          <a:effectLst/>
                        </a:rPr>
                        <a:t>Patient Coverage 1 (Testing for AHD)</a:t>
                      </a:r>
                      <a:endParaRPr lang="en-US"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&gt; 75% of eligible PLHIV are routinely assessed for AHD using CD4 testing or alternative </a:t>
                      </a:r>
                      <a:r>
                        <a:rPr lang="en-US" sz="1600" i="1" kern="1200" dirty="0">
                          <a:solidFill>
                            <a:schemeClr val="dk1"/>
                          </a:solidFill>
                          <a:effectLst/>
                          <a:latin typeface="+mn-lt"/>
                          <a:ea typeface="+mn-ea"/>
                          <a:cs typeface="+mn-cs"/>
                        </a:rPr>
                        <a:t>(e.g., universal </a:t>
                      </a:r>
                      <a:r>
                        <a:rPr lang="en-US" sz="1600" i="1" kern="1200" dirty="0" err="1">
                          <a:solidFill>
                            <a:schemeClr val="dk1"/>
                          </a:solidFill>
                          <a:effectLst/>
                          <a:latin typeface="+mn-lt"/>
                          <a:ea typeface="+mn-ea"/>
                          <a:cs typeface="+mn-cs"/>
                        </a:rPr>
                        <a:t>CrAg</a:t>
                      </a:r>
                      <a:r>
                        <a:rPr lang="en-US" sz="1600" i="1" kern="1200" dirty="0">
                          <a:solidFill>
                            <a:schemeClr val="dk1"/>
                          </a:solidFill>
                          <a:effectLst/>
                          <a:latin typeface="+mn-lt"/>
                          <a:ea typeface="+mn-ea"/>
                          <a:cs typeface="+mn-cs"/>
                        </a:rPr>
                        <a:t> and/or TB LAM screening)</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8639228"/>
                  </a:ext>
                </a:extLst>
              </a:tr>
              <a:tr h="267095">
                <a:tc>
                  <a:txBody>
                    <a:bodyPr/>
                    <a:lstStyle/>
                    <a:p>
                      <a:pPr algn="ctr" fontAlgn="b"/>
                      <a:r>
                        <a:rPr lang="en-GB" sz="1600" u="none" strike="noStrike" dirty="0">
                          <a:solidFill>
                            <a:schemeClr val="bg1"/>
                          </a:solidFill>
                          <a:effectLst/>
                        </a:rPr>
                        <a:t>12</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US" sz="1600" u="none" strike="noStrike">
                          <a:effectLst/>
                        </a:rPr>
                        <a:t>Patient Coverage 2 (OI Screening)</a:t>
                      </a:r>
                      <a:endParaRPr lang="en-US"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Over 75% of patients with advanced immunosuppression receive the screening services for TB and CM as per the national AHD package </a:t>
                      </a:r>
                      <a:r>
                        <a:rPr lang="en-US" sz="1600" i="1" kern="1200" dirty="0">
                          <a:solidFill>
                            <a:schemeClr val="dk1"/>
                          </a:solidFill>
                          <a:effectLst/>
                          <a:latin typeface="+mn-lt"/>
                          <a:ea typeface="+mn-ea"/>
                          <a:cs typeface="+mn-cs"/>
                        </a:rPr>
                        <a:t>(e.g., TB LAM, </a:t>
                      </a:r>
                      <a:r>
                        <a:rPr lang="en-US" sz="1600" i="1" kern="1200" dirty="0" err="1">
                          <a:solidFill>
                            <a:schemeClr val="dk1"/>
                          </a:solidFill>
                          <a:effectLst/>
                          <a:latin typeface="+mn-lt"/>
                          <a:ea typeface="+mn-ea"/>
                          <a:cs typeface="+mn-cs"/>
                        </a:rPr>
                        <a:t>CrAg</a:t>
                      </a:r>
                      <a:r>
                        <a:rPr lang="en-US" sz="1600" i="1"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 </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84248105"/>
                  </a:ext>
                </a:extLst>
              </a:tr>
              <a:tr h="267095">
                <a:tc>
                  <a:txBody>
                    <a:bodyPr/>
                    <a:lstStyle/>
                    <a:p>
                      <a:pPr algn="ctr" fontAlgn="b"/>
                      <a:r>
                        <a:rPr lang="en-GB" sz="1600" u="none" strike="noStrike" dirty="0">
                          <a:solidFill>
                            <a:schemeClr val="bg1"/>
                          </a:solidFill>
                          <a:effectLst/>
                        </a:rPr>
                        <a:t>13</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GB" sz="1600" u="none" strike="noStrike">
                          <a:effectLst/>
                        </a:rPr>
                        <a:t>Patient Coverage 3 (OI Prophylaxis)</a:t>
                      </a:r>
                      <a:endParaRPr lang="en-GB"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More than 75% of eligible patients receive the OI prevention services in the national AHD package </a:t>
                      </a:r>
                      <a:r>
                        <a:rPr lang="en-US" sz="1600" i="1" kern="1200" dirty="0">
                          <a:solidFill>
                            <a:schemeClr val="dk1"/>
                          </a:solidFill>
                          <a:effectLst/>
                          <a:latin typeface="+mn-lt"/>
                          <a:ea typeface="+mn-ea"/>
                          <a:cs typeface="+mn-cs"/>
                        </a:rPr>
                        <a:t>(e.g., TPT, CTX, cryptococcal prophylaxis)</a:t>
                      </a:r>
                      <a:endParaRPr lang="en-GB"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52417675"/>
                  </a:ext>
                </a:extLst>
              </a:tr>
              <a:tr h="267095">
                <a:tc>
                  <a:txBody>
                    <a:bodyPr/>
                    <a:lstStyle/>
                    <a:p>
                      <a:pPr algn="ctr" fontAlgn="b"/>
                      <a:r>
                        <a:rPr lang="en-GB" sz="1600" u="none" strike="noStrike" dirty="0">
                          <a:solidFill>
                            <a:schemeClr val="bg1"/>
                          </a:solidFill>
                          <a:effectLst/>
                        </a:rPr>
                        <a:t>14</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GB" sz="1600" u="none" strike="noStrike">
                          <a:effectLst/>
                        </a:rPr>
                        <a:t>Patient Coverage 4 (OI Management)</a:t>
                      </a:r>
                      <a:endParaRPr lang="en-GB"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More than 75% of eligible patients receive the OI management services in the national AHD package </a:t>
                      </a:r>
                      <a:r>
                        <a:rPr lang="en-US" sz="1600" i="1" kern="1200" dirty="0">
                          <a:solidFill>
                            <a:schemeClr val="dk1"/>
                          </a:solidFill>
                          <a:effectLst/>
                          <a:latin typeface="+mn-lt"/>
                          <a:ea typeface="+mn-ea"/>
                          <a:cs typeface="+mn-cs"/>
                        </a:rPr>
                        <a:t>(e.g., treatment of TB, cryptococcus and other OIs)</a:t>
                      </a:r>
                      <a:r>
                        <a:rPr lang="en-US" sz="1600" kern="1200" dirty="0">
                          <a:solidFill>
                            <a:schemeClr val="dk1"/>
                          </a:solidFill>
                          <a:effectLst/>
                          <a:latin typeface="+mn-lt"/>
                          <a:ea typeface="+mn-ea"/>
                          <a:cs typeface="+mn-cs"/>
                        </a:rPr>
                        <a:t> </a:t>
                      </a:r>
                      <a:endParaRPr lang="en-GB"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52178614"/>
                  </a:ext>
                </a:extLst>
              </a:tr>
            </a:tbl>
          </a:graphicData>
        </a:graphic>
      </p:graphicFrame>
    </p:spTree>
    <p:extLst>
      <p:ext uri="{BB962C8B-B14F-4D97-AF65-F5344CB8AC3E}">
        <p14:creationId xmlns:p14="http://schemas.microsoft.com/office/powerpoint/2010/main" val="216512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5DDC2F-B910-4BAF-BFFB-D3FB0CE7B866}"/>
              </a:ext>
            </a:extLst>
          </p:cNvPr>
          <p:cNvSpPr>
            <a:spLocks noGrp="1"/>
          </p:cNvSpPr>
          <p:nvPr>
            <p:ph type="title"/>
          </p:nvPr>
        </p:nvSpPr>
        <p:spPr/>
        <p:txBody>
          <a:bodyPr/>
          <a:lstStyle/>
          <a:p>
            <a:r>
              <a:rPr lang="en-US" dirty="0"/>
              <a:t>The AHD Domains</a:t>
            </a:r>
            <a:endParaRPr lang="en-GB" dirty="0"/>
          </a:p>
        </p:txBody>
      </p:sp>
      <p:graphicFrame>
        <p:nvGraphicFramePr>
          <p:cNvPr id="5" name="Table 4">
            <a:extLst>
              <a:ext uri="{FF2B5EF4-FFF2-40B4-BE49-F238E27FC236}">
                <a16:creationId xmlns:a16="http://schemas.microsoft.com/office/drawing/2014/main" id="{3C97816F-2D94-4EAD-BEBB-C425CE0DB2E3}"/>
              </a:ext>
            </a:extLst>
          </p:cNvPr>
          <p:cNvGraphicFramePr>
            <a:graphicFrameLocks noGrp="1"/>
          </p:cNvGraphicFramePr>
          <p:nvPr/>
        </p:nvGraphicFramePr>
        <p:xfrm>
          <a:off x="42528" y="1416049"/>
          <a:ext cx="12106940" cy="2971657"/>
        </p:xfrm>
        <a:graphic>
          <a:graphicData uri="http://schemas.openxmlformats.org/drawingml/2006/table">
            <a:tbl>
              <a:tblPr>
                <a:tableStyleId>{5C22544A-7EE6-4342-B048-85BDC9FD1C3A}</a:tableStyleId>
              </a:tblPr>
              <a:tblGrid>
                <a:gridCol w="395326">
                  <a:extLst>
                    <a:ext uri="{9D8B030D-6E8A-4147-A177-3AD203B41FA5}">
                      <a16:colId xmlns:a16="http://schemas.microsoft.com/office/drawing/2014/main" val="1564201297"/>
                    </a:ext>
                  </a:extLst>
                </a:gridCol>
                <a:gridCol w="3720814">
                  <a:extLst>
                    <a:ext uri="{9D8B030D-6E8A-4147-A177-3AD203B41FA5}">
                      <a16:colId xmlns:a16="http://schemas.microsoft.com/office/drawing/2014/main" val="2439180830"/>
                    </a:ext>
                  </a:extLst>
                </a:gridCol>
                <a:gridCol w="7990800">
                  <a:extLst>
                    <a:ext uri="{9D8B030D-6E8A-4147-A177-3AD203B41FA5}">
                      <a16:colId xmlns:a16="http://schemas.microsoft.com/office/drawing/2014/main" val="1693614630"/>
                    </a:ext>
                  </a:extLst>
                </a:gridCol>
              </a:tblGrid>
              <a:tr h="258937">
                <a:tc>
                  <a:txBody>
                    <a:bodyPr/>
                    <a:lstStyle/>
                    <a:p>
                      <a:pPr algn="ctr" fontAlgn="b"/>
                      <a:r>
                        <a:rPr lang="en-GB" sz="1600" u="none" strike="noStrike" dirty="0">
                          <a:solidFill>
                            <a:schemeClr val="bg1"/>
                          </a:solidFill>
                          <a:effectLst/>
                        </a:rPr>
                        <a:t> </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GB" sz="1600" b="1" u="none" strike="noStrike" dirty="0">
                          <a:solidFill>
                            <a:schemeClr val="bg1"/>
                          </a:solidFill>
                          <a:effectLst/>
                        </a:rPr>
                        <a:t>AHD Domains</a:t>
                      </a:r>
                      <a:endParaRPr lang="en-GB" sz="1600" b="1"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Dark Green Domain Description</a:t>
                      </a:r>
                      <a:endParaRPr lang="en-GB" sz="1600" b="1"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87395610"/>
                  </a:ext>
                </a:extLst>
              </a:tr>
              <a:tr h="267095">
                <a:tc>
                  <a:txBody>
                    <a:bodyPr/>
                    <a:lstStyle/>
                    <a:p>
                      <a:pPr algn="ctr" fontAlgn="b"/>
                      <a:r>
                        <a:rPr lang="en-GB" sz="1600" u="none" strike="noStrike" dirty="0">
                          <a:solidFill>
                            <a:schemeClr val="bg1"/>
                          </a:solidFill>
                          <a:effectLst/>
                        </a:rPr>
                        <a:t>15</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US" sz="1600" u="none" strike="noStrike">
                          <a:effectLst/>
                        </a:rPr>
                        <a:t>Supply Chain Management for AHD Commodities</a:t>
                      </a:r>
                      <a:endParaRPr lang="en-US"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An </a:t>
                      </a:r>
                      <a:r>
                        <a:rPr lang="en-US" sz="1600" b="1" kern="1200" dirty="0">
                          <a:solidFill>
                            <a:schemeClr val="dk1"/>
                          </a:solidFill>
                          <a:effectLst/>
                          <a:latin typeface="+mn-lt"/>
                          <a:ea typeface="+mn-ea"/>
                          <a:cs typeface="+mn-cs"/>
                        </a:rPr>
                        <a:t>integrated</a:t>
                      </a:r>
                      <a:r>
                        <a:rPr lang="en-US" sz="1600" kern="1200" dirty="0">
                          <a:solidFill>
                            <a:schemeClr val="dk1"/>
                          </a:solidFill>
                          <a:effectLst/>
                          <a:latin typeface="+mn-lt"/>
                          <a:ea typeface="+mn-ea"/>
                          <a:cs typeface="+mn-cs"/>
                        </a:rPr>
                        <a:t> AHD related commodities forecasting, quantification and procurement implemented for </a:t>
                      </a:r>
                      <a:r>
                        <a:rPr lang="en-US" sz="1600" b="1" kern="1200" dirty="0">
                          <a:solidFill>
                            <a:schemeClr val="dk1"/>
                          </a:solidFill>
                          <a:effectLst/>
                          <a:latin typeface="+mn-lt"/>
                          <a:ea typeface="+mn-ea"/>
                          <a:cs typeface="+mn-cs"/>
                        </a:rPr>
                        <a:t>all relevant opportunistic infections</a:t>
                      </a:r>
                      <a:r>
                        <a:rPr lang="en-US" sz="1600" kern="1200" dirty="0">
                          <a:solidFill>
                            <a:schemeClr val="dk1"/>
                          </a:solidFill>
                          <a:effectLst/>
                          <a:latin typeface="+mn-lt"/>
                          <a:ea typeface="+mn-ea"/>
                          <a:cs typeface="+mn-cs"/>
                        </a:rPr>
                        <a:t> with effective procurement plan, warehousing and distribution and consumption in place and no stock-outs reported in the past 3 months.</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54923345"/>
                  </a:ext>
                </a:extLst>
              </a:tr>
              <a:tr h="267095">
                <a:tc>
                  <a:txBody>
                    <a:bodyPr/>
                    <a:lstStyle/>
                    <a:p>
                      <a:pPr algn="ctr" fontAlgn="b"/>
                      <a:r>
                        <a:rPr lang="en-GB" sz="1600" u="none" strike="noStrike" dirty="0">
                          <a:solidFill>
                            <a:schemeClr val="bg1"/>
                          </a:solidFill>
                          <a:effectLst/>
                        </a:rPr>
                        <a:t>16</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b"/>
                      <a:r>
                        <a:rPr lang="en-GB" sz="1600" u="none" strike="noStrike">
                          <a:effectLst/>
                        </a:rPr>
                        <a:t>M&amp;E System</a:t>
                      </a:r>
                      <a:endParaRPr lang="en-GB"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b"/>
                      <a:r>
                        <a:rPr lang="en-US" sz="1600" kern="1200" dirty="0">
                          <a:solidFill>
                            <a:schemeClr val="dk1"/>
                          </a:solidFill>
                          <a:effectLst/>
                          <a:latin typeface="+mn-lt"/>
                          <a:ea typeface="+mn-ea"/>
                          <a:cs typeface="+mn-cs"/>
                        </a:rPr>
                        <a:t>All of the necessary AHD-related data elements are being systematically collected, reported, analyzed and reviewed regularly and are integrated into national M&amp;E tools and the national HMIS for HIV/ART services.</a:t>
                      </a:r>
                      <a:endParaRPr lang="en-GB"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78869375"/>
                  </a:ext>
                </a:extLst>
              </a:tr>
              <a:tr h="267095">
                <a:tc>
                  <a:txBody>
                    <a:bodyPr/>
                    <a:lstStyle/>
                    <a:p>
                      <a:pPr algn="ctr" fontAlgn="b"/>
                      <a:r>
                        <a:rPr lang="en-GB" sz="1600" u="none" strike="noStrike" dirty="0">
                          <a:solidFill>
                            <a:schemeClr val="bg1"/>
                          </a:solidFill>
                          <a:effectLst/>
                        </a:rPr>
                        <a:t>17</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GB" sz="1600" u="none" strike="noStrike">
                          <a:effectLst/>
                        </a:rPr>
                        <a:t>Quality of AHD Services</a:t>
                      </a:r>
                      <a:endParaRPr lang="en-GB" sz="16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Repeated evaluations of AHD service quality have found that the program meets established national quality standards </a:t>
                      </a:r>
                      <a:endParaRPr lang="en-GB"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8427076"/>
                  </a:ext>
                </a:extLst>
              </a:tr>
              <a:tr h="267095">
                <a:tc>
                  <a:txBody>
                    <a:bodyPr/>
                    <a:lstStyle/>
                    <a:p>
                      <a:pPr algn="ctr" fontAlgn="b"/>
                      <a:r>
                        <a:rPr lang="en-GB" sz="1600" u="none" strike="noStrike" dirty="0">
                          <a:solidFill>
                            <a:schemeClr val="bg1"/>
                          </a:solidFill>
                          <a:effectLst/>
                        </a:rPr>
                        <a:t>18</a:t>
                      </a:r>
                      <a:endParaRPr lang="en-GB" sz="16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180000" algn="l" fontAlgn="ctr"/>
                      <a:r>
                        <a:rPr lang="en-GB" sz="1600" u="none" strike="noStrike" dirty="0">
                          <a:effectLst/>
                        </a:rPr>
                        <a:t>Impact of AHD Services</a:t>
                      </a:r>
                      <a:endParaRPr lang="en-GB"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80000" algn="l" fontAlgn="ctr"/>
                      <a:r>
                        <a:rPr lang="en-US" sz="1600" kern="1200" dirty="0">
                          <a:solidFill>
                            <a:schemeClr val="dk1"/>
                          </a:solidFill>
                          <a:effectLst/>
                          <a:latin typeface="+mn-lt"/>
                          <a:ea typeface="+mn-ea"/>
                          <a:cs typeface="+mn-cs"/>
                        </a:rPr>
                        <a:t>Repeated evaluations of implementation of the national AHD package of care have been conducted, with evidence indicating ongoing impact in both process and outcome indicators </a:t>
                      </a:r>
                      <a:endParaRPr lang="en-GB"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8202708"/>
                  </a:ext>
                </a:extLst>
              </a:tr>
            </a:tbl>
          </a:graphicData>
        </a:graphic>
      </p:graphicFrame>
    </p:spTree>
    <p:extLst>
      <p:ext uri="{BB962C8B-B14F-4D97-AF65-F5344CB8AC3E}">
        <p14:creationId xmlns:p14="http://schemas.microsoft.com/office/powerpoint/2010/main" val="209216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675920-0785-4278-93C5-D64AB67CD2EE}"/>
              </a:ext>
            </a:extLst>
          </p:cNvPr>
          <p:cNvSpPr txBox="1"/>
          <p:nvPr/>
        </p:nvSpPr>
        <p:spPr>
          <a:xfrm>
            <a:off x="1866900" y="4903530"/>
            <a:ext cx="4305299" cy="923330"/>
          </a:xfrm>
          <a:prstGeom prst="rect">
            <a:avLst/>
          </a:prstGeom>
          <a:noFill/>
        </p:spPr>
        <p:txBody>
          <a:bodyPr wrap="square">
            <a:spAutoFit/>
          </a:bodyPr>
          <a:lstStyle/>
          <a:p>
            <a:r>
              <a:rPr lang="en-US" sz="1800" dirty="0">
                <a:effectLst/>
                <a:latin typeface="Calibri" panose="020F0502020204030204" pitchFamily="34" charset="0"/>
                <a:ea typeface="Times New Roman" panose="02020603050405020304" pitchFamily="18" charset="0"/>
              </a:rPr>
              <a:t>Peter Ehrenkranz</a:t>
            </a:r>
          </a:p>
          <a:p>
            <a:r>
              <a:rPr lang="en-US" dirty="0"/>
              <a:t>Deputy Director, HIV Testing and Treatment</a:t>
            </a:r>
            <a:endParaRPr lang="en-US" dirty="0">
              <a:latin typeface="Calibri" panose="020F0502020204030204" pitchFamily="34" charset="0"/>
            </a:endParaRPr>
          </a:p>
          <a:p>
            <a:r>
              <a:rPr lang="en-US" sz="1800" dirty="0">
                <a:effectLst/>
                <a:latin typeface="Calibri" panose="020F0502020204030204" pitchFamily="34" charset="0"/>
                <a:ea typeface="Times New Roman" panose="02020603050405020304" pitchFamily="18" charset="0"/>
              </a:rPr>
              <a:t>Bill &amp; Melinda Gates Foundation, USA</a:t>
            </a:r>
            <a:endParaRPr lang="en-GB" dirty="0"/>
          </a:p>
        </p:txBody>
      </p:sp>
      <p:sp>
        <p:nvSpPr>
          <p:cNvPr id="7" name="TextBox 6">
            <a:extLst>
              <a:ext uri="{FF2B5EF4-FFF2-40B4-BE49-F238E27FC236}">
                <a16:creationId xmlns:a16="http://schemas.microsoft.com/office/drawing/2014/main" id="{3574258F-E3E4-4518-8922-03B223148E3D}"/>
              </a:ext>
            </a:extLst>
          </p:cNvPr>
          <p:cNvSpPr txBox="1"/>
          <p:nvPr/>
        </p:nvSpPr>
        <p:spPr>
          <a:xfrm>
            <a:off x="6759280" y="4903530"/>
            <a:ext cx="4591274" cy="923330"/>
          </a:xfrm>
          <a:prstGeom prst="rect">
            <a:avLst/>
          </a:prstGeom>
          <a:noFill/>
        </p:spPr>
        <p:txBody>
          <a:bodyPr wrap="square">
            <a:spAutoFit/>
          </a:bodyPr>
          <a:lstStyle/>
          <a:p>
            <a:r>
              <a:rPr lang="en-US" sz="1800" dirty="0">
                <a:effectLst/>
                <a:latin typeface="Calibri" panose="020F0502020204030204" pitchFamily="34" charset="0"/>
                <a:ea typeface="Times New Roman" panose="02020603050405020304" pitchFamily="18" charset="0"/>
              </a:rPr>
              <a:t>Maureen Syowai</a:t>
            </a:r>
          </a:p>
          <a:p>
            <a:r>
              <a:rPr lang="en-US" dirty="0">
                <a:latin typeface="Calibri" panose="020F0502020204030204" pitchFamily="34" charset="0"/>
                <a:ea typeface="Times New Roman" panose="02020603050405020304" pitchFamily="18" charset="0"/>
              </a:rPr>
              <a:t>Regional Technical Specialist</a:t>
            </a:r>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ICAP at Columbia University, Kenya</a:t>
            </a:r>
          </a:p>
        </p:txBody>
      </p:sp>
      <p:pic>
        <p:nvPicPr>
          <p:cNvPr id="9" name="Picture 8" descr="A picture containing person&#10;&#10;Description automatically generated">
            <a:extLst>
              <a:ext uri="{FF2B5EF4-FFF2-40B4-BE49-F238E27FC236}">
                <a16:creationId xmlns:a16="http://schemas.microsoft.com/office/drawing/2014/main" id="{9DF84D82-2E88-4E66-B0C1-D618399BB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051" y="1656278"/>
            <a:ext cx="1997116" cy="3200400"/>
          </a:xfrm>
          <a:prstGeom prst="rect">
            <a:avLst/>
          </a:prstGeom>
        </p:spPr>
      </p:pic>
      <p:pic>
        <p:nvPicPr>
          <p:cNvPr id="2050" name="Picture 2">
            <a:extLst>
              <a:ext uri="{FF2B5EF4-FFF2-40B4-BE49-F238E27FC236}">
                <a16:creationId xmlns:a16="http://schemas.microsoft.com/office/drawing/2014/main" id="{8B5482D1-8E31-4128-B551-5DAFA7792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14" r="11898"/>
          <a:stretch/>
        </p:blipFill>
        <p:spPr bwMode="auto">
          <a:xfrm>
            <a:off x="2209799" y="1656278"/>
            <a:ext cx="2895825" cy="32004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A318DD3A-33FB-4C49-B72B-3BBEC16F6371}"/>
              </a:ext>
            </a:extLst>
          </p:cNvPr>
          <p:cNvSpPr>
            <a:spLocks noGrp="1"/>
          </p:cNvSpPr>
          <p:nvPr>
            <p:ph type="title"/>
          </p:nvPr>
        </p:nvSpPr>
        <p:spPr>
          <a:xfrm>
            <a:off x="0" y="866927"/>
            <a:ext cx="12192000" cy="775778"/>
          </a:xfrm>
        </p:spPr>
        <p:txBody>
          <a:bodyPr/>
          <a:lstStyle/>
          <a:p>
            <a:r>
              <a:rPr lang="en-US" sz="4000" b="0" dirty="0">
                <a:solidFill>
                  <a:srgbClr val="001F64"/>
                </a:solidFill>
                <a:latin typeface="Arial" panose="020B0604020202020204" pitchFamily="34" charset="0"/>
                <a:cs typeface="Arial" panose="020B0604020202020204" pitchFamily="34" charset="0"/>
              </a:rPr>
              <a:t>Co-moderators</a:t>
            </a:r>
            <a:endParaRPr lang="en-GB" sz="4000" b="0" dirty="0">
              <a:solidFill>
                <a:srgbClr val="001F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842696" y="3264102"/>
            <a:ext cx="1135236" cy="1196479"/>
            <a:chOff x="2313832" y="3125873"/>
            <a:chExt cx="1135236" cy="1196479"/>
          </a:xfrm>
        </p:grpSpPr>
        <p:sp>
          <p:nvSpPr>
            <p:cNvPr id="21" name="Rounded Rectangle 20"/>
            <p:cNvSpPr/>
            <p:nvPr/>
          </p:nvSpPr>
          <p:spPr>
            <a:xfrm>
              <a:off x="2313832" y="3258286"/>
              <a:ext cx="1064066" cy="1064066"/>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TextBox 23"/>
            <p:cNvSpPr txBox="1"/>
            <p:nvPr/>
          </p:nvSpPr>
          <p:spPr>
            <a:xfrm>
              <a:off x="2596398" y="3125873"/>
              <a:ext cx="852670" cy="276999"/>
            </a:xfrm>
            <a:prstGeom prst="rect">
              <a:avLst/>
            </a:prstGeom>
            <a:noFill/>
          </p:spPr>
          <p:txBody>
            <a:bodyPr wrap="square" rtlCol="0" anchor="ctr">
              <a:spAutoFit/>
            </a:bodyPr>
            <a:lstStyle/>
            <a:p>
              <a:pPr algn="ctr"/>
              <a:endParaRPr lang="ko-KR" altLang="en-US" sz="1200" b="1" dirty="0">
                <a:solidFill>
                  <a:schemeClr val="bg1"/>
                </a:solidFill>
              </a:endParaRPr>
            </a:p>
          </p:txBody>
        </p:sp>
      </p:grpSp>
      <p:pic>
        <p:nvPicPr>
          <p:cNvPr id="77" name="Graphic 76" descr="Document with solid fill">
            <a:extLst>
              <a:ext uri="{FF2B5EF4-FFF2-40B4-BE49-F238E27FC236}">
                <a16:creationId xmlns:a16="http://schemas.microsoft.com/office/drawing/2014/main" id="{E7948ECD-4CA6-43DD-A4D9-AF4CDE9604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0044" y="3627628"/>
            <a:ext cx="551233" cy="551233"/>
          </a:xfrm>
          <a:prstGeom prst="rect">
            <a:avLst/>
          </a:prstGeom>
        </p:spPr>
      </p:pic>
      <p:pic>
        <p:nvPicPr>
          <p:cNvPr id="80" name="Graphic 79" descr="Document with solid fill">
            <a:extLst>
              <a:ext uri="{FF2B5EF4-FFF2-40B4-BE49-F238E27FC236}">
                <a16:creationId xmlns:a16="http://schemas.microsoft.com/office/drawing/2014/main" id="{CC66BB74-5948-4804-AB62-AA2287D49A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1025" y="3638079"/>
            <a:ext cx="551233" cy="551233"/>
          </a:xfrm>
          <a:prstGeom prst="rect">
            <a:avLst/>
          </a:prstGeom>
        </p:spPr>
      </p:pic>
      <p:sp>
        <p:nvSpPr>
          <p:cNvPr id="4" name="Title 3"/>
          <p:cNvSpPr>
            <a:spLocks noGrp="1"/>
          </p:cNvSpPr>
          <p:nvPr>
            <p:ph type="title"/>
          </p:nvPr>
        </p:nvSpPr>
        <p:spPr>
          <a:xfrm>
            <a:off x="841375" y="1022321"/>
            <a:ext cx="10512425" cy="761999"/>
          </a:xfrm>
        </p:spPr>
        <p:txBody>
          <a:bodyPr>
            <a:normAutofit/>
          </a:bodyPr>
          <a:lstStyle/>
          <a:p>
            <a:r>
              <a:rPr lang="en-US" dirty="0"/>
              <a:t>Process of Implementing the AHD Dashboard</a:t>
            </a:r>
          </a:p>
        </p:txBody>
      </p:sp>
      <p:grpSp>
        <p:nvGrpSpPr>
          <p:cNvPr id="5" name="Group 4"/>
          <p:cNvGrpSpPr/>
          <p:nvPr/>
        </p:nvGrpSpPr>
        <p:grpSpPr>
          <a:xfrm>
            <a:off x="203074" y="3396516"/>
            <a:ext cx="1115635" cy="1186781"/>
            <a:chOff x="724537" y="3258286"/>
            <a:chExt cx="1115635" cy="1186781"/>
          </a:xfrm>
        </p:grpSpPr>
        <p:sp>
          <p:nvSpPr>
            <p:cNvPr id="6" name="Rounded Rectangle 5"/>
            <p:cNvSpPr/>
            <p:nvPr/>
          </p:nvSpPr>
          <p:spPr>
            <a:xfrm>
              <a:off x="724537" y="3258286"/>
              <a:ext cx="1064066" cy="1064066"/>
            </a:xfrm>
            <a:prstGeom prst="roundRect">
              <a:avLst>
                <a:gd name="adj" fmla="val 10715"/>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987502" y="4168068"/>
              <a:ext cx="852670" cy="276999"/>
            </a:xfrm>
            <a:prstGeom prst="rect">
              <a:avLst/>
            </a:prstGeom>
            <a:noFill/>
          </p:spPr>
          <p:txBody>
            <a:bodyPr wrap="square" rtlCol="0" anchor="ctr">
              <a:spAutoFit/>
            </a:bodyPr>
            <a:lstStyle/>
            <a:p>
              <a:pPr algn="ctr"/>
              <a:endParaRPr lang="ko-KR" altLang="en-US" sz="1200" b="1" dirty="0">
                <a:solidFill>
                  <a:schemeClr val="bg1"/>
                </a:solidFill>
              </a:endParaRPr>
            </a:p>
          </p:txBody>
        </p:sp>
      </p:grpSp>
      <p:sp>
        <p:nvSpPr>
          <p:cNvPr id="11" name="Rounded Rectangle 10"/>
          <p:cNvSpPr/>
          <p:nvPr/>
        </p:nvSpPr>
        <p:spPr>
          <a:xfrm>
            <a:off x="6879168" y="3396516"/>
            <a:ext cx="1064066" cy="1064066"/>
          </a:xfrm>
          <a:prstGeom prst="roundRect">
            <a:avLst>
              <a:gd name="adj" fmla="val 10715"/>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Group 14"/>
          <p:cNvGrpSpPr/>
          <p:nvPr/>
        </p:nvGrpSpPr>
        <p:grpSpPr>
          <a:xfrm>
            <a:off x="3501919" y="3396516"/>
            <a:ext cx="1154837" cy="1186781"/>
            <a:chOff x="3903127" y="3258286"/>
            <a:chExt cx="1154837" cy="1186781"/>
          </a:xfrm>
        </p:grpSpPr>
        <p:sp>
          <p:nvSpPr>
            <p:cNvPr id="16" name="Rounded Rectangle 15"/>
            <p:cNvSpPr/>
            <p:nvPr/>
          </p:nvSpPr>
          <p:spPr>
            <a:xfrm>
              <a:off x="3903127" y="3258286"/>
              <a:ext cx="1064066" cy="1064066"/>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p:cNvSpPr txBox="1"/>
            <p:nvPr/>
          </p:nvSpPr>
          <p:spPr>
            <a:xfrm>
              <a:off x="4205294" y="4168068"/>
              <a:ext cx="852670" cy="276999"/>
            </a:xfrm>
            <a:prstGeom prst="rect">
              <a:avLst/>
            </a:prstGeom>
            <a:noFill/>
          </p:spPr>
          <p:txBody>
            <a:bodyPr wrap="square" rtlCol="0" anchor="ctr">
              <a:spAutoFit/>
            </a:bodyPr>
            <a:lstStyle/>
            <a:p>
              <a:pPr algn="ctr"/>
              <a:endParaRPr lang="ko-KR" altLang="en-US" sz="1200" b="1" dirty="0">
                <a:solidFill>
                  <a:schemeClr val="bg1"/>
                </a:solidFill>
              </a:endParaRPr>
            </a:p>
          </p:txBody>
        </p:sp>
      </p:grpSp>
      <p:sp>
        <p:nvSpPr>
          <p:cNvPr id="26" name="Rounded Rectangle 25"/>
          <p:cNvSpPr/>
          <p:nvPr/>
        </p:nvSpPr>
        <p:spPr>
          <a:xfrm>
            <a:off x="5180743" y="3396515"/>
            <a:ext cx="1064066" cy="1064066"/>
          </a:xfrm>
          <a:prstGeom prst="roundRect">
            <a:avLst>
              <a:gd name="adj" fmla="val 10715"/>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5" name="Group 34"/>
          <p:cNvGrpSpPr/>
          <p:nvPr/>
        </p:nvGrpSpPr>
        <p:grpSpPr>
          <a:xfrm>
            <a:off x="2243634" y="5051072"/>
            <a:ext cx="1411829" cy="923331"/>
            <a:chOff x="6210997" y="1433695"/>
            <a:chExt cx="1457348" cy="656879"/>
          </a:xfrm>
        </p:grpSpPr>
        <p:sp>
          <p:nvSpPr>
            <p:cNvPr id="36" name="TextBox 35"/>
            <p:cNvSpPr txBox="1"/>
            <p:nvPr/>
          </p:nvSpPr>
          <p:spPr>
            <a:xfrm>
              <a:off x="6210999" y="1433695"/>
              <a:ext cx="1457346" cy="197064"/>
            </a:xfrm>
            <a:prstGeom prst="rect">
              <a:avLst/>
            </a:prstGeom>
            <a:solidFill>
              <a:schemeClr val="accent1"/>
            </a:solidFill>
          </p:spPr>
          <p:txBody>
            <a:bodyPr wrap="square" rtlCol="0">
              <a:spAutoFit/>
            </a:bodyPr>
            <a:lstStyle/>
            <a:p>
              <a:r>
                <a:rPr lang="en-US" altLang="ko-KR" sz="1200" b="1" dirty="0">
                  <a:solidFill>
                    <a:schemeClr val="bg1"/>
                  </a:solidFill>
                  <a:cs typeface="Arial" pitchFamily="34" charset="0"/>
                </a:rPr>
                <a:t>AHD Toolkit </a:t>
              </a:r>
              <a:endParaRPr lang="ko-KR" altLang="en-US" sz="1200" b="1" dirty="0">
                <a:solidFill>
                  <a:schemeClr val="bg1"/>
                </a:solidFill>
                <a:cs typeface="Arial" pitchFamily="34" charset="0"/>
              </a:endParaRPr>
            </a:p>
          </p:txBody>
        </p:sp>
        <p:sp>
          <p:nvSpPr>
            <p:cNvPr id="37" name="TextBox 36"/>
            <p:cNvSpPr txBox="1"/>
            <p:nvPr/>
          </p:nvSpPr>
          <p:spPr>
            <a:xfrm>
              <a:off x="6210997" y="1630759"/>
              <a:ext cx="1457346" cy="45981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Review the CQUIN AHD Dashboard and SOPs </a:t>
              </a:r>
              <a:endParaRPr lang="ko-KR" altLang="en-US" sz="1200" dirty="0">
                <a:solidFill>
                  <a:schemeClr val="tx1">
                    <a:lumMod val="65000"/>
                    <a:lumOff val="35000"/>
                  </a:schemeClr>
                </a:solidFill>
                <a:cs typeface="Arial" pitchFamily="34" charset="0"/>
              </a:endParaRPr>
            </a:p>
          </p:txBody>
        </p:sp>
      </p:grpSp>
      <p:grpSp>
        <p:nvGrpSpPr>
          <p:cNvPr id="38" name="Group 37"/>
          <p:cNvGrpSpPr/>
          <p:nvPr/>
        </p:nvGrpSpPr>
        <p:grpSpPr>
          <a:xfrm>
            <a:off x="5690945" y="5004906"/>
            <a:ext cx="1411829" cy="738664"/>
            <a:chOff x="6210997" y="1433695"/>
            <a:chExt cx="1457348" cy="525503"/>
          </a:xfrm>
        </p:grpSpPr>
        <p:sp>
          <p:nvSpPr>
            <p:cNvPr id="39" name="TextBox 38"/>
            <p:cNvSpPr txBox="1"/>
            <p:nvPr/>
          </p:nvSpPr>
          <p:spPr>
            <a:xfrm>
              <a:off x="6210999" y="1433695"/>
              <a:ext cx="1457346" cy="197064"/>
            </a:xfrm>
            <a:prstGeom prst="rect">
              <a:avLst/>
            </a:prstGeom>
            <a:solidFill>
              <a:schemeClr val="accent3"/>
            </a:solidFill>
          </p:spPr>
          <p:txBody>
            <a:bodyPr wrap="square" rtlCol="0">
              <a:spAutoFit/>
            </a:bodyPr>
            <a:lstStyle/>
            <a:p>
              <a:r>
                <a:rPr lang="en-US" altLang="ko-KR" sz="1200" b="1" dirty="0">
                  <a:solidFill>
                    <a:schemeClr val="bg1"/>
                  </a:solidFill>
                  <a:cs typeface="Arial" pitchFamily="34" charset="0"/>
                </a:rPr>
                <a:t>AHD TWG</a:t>
              </a:r>
              <a:endParaRPr lang="ko-KR" altLang="en-US" sz="1200" b="1" dirty="0">
                <a:solidFill>
                  <a:schemeClr val="bg1"/>
                </a:solidFill>
                <a:cs typeface="Arial" pitchFamily="34" charset="0"/>
              </a:endParaRPr>
            </a:p>
          </p:txBody>
        </p:sp>
        <p:sp>
          <p:nvSpPr>
            <p:cNvPr id="40" name="TextBox 39"/>
            <p:cNvSpPr txBox="1"/>
            <p:nvPr/>
          </p:nvSpPr>
          <p:spPr>
            <a:xfrm>
              <a:off x="6210997" y="1630759"/>
              <a:ext cx="1457346"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Convene the AHD TWG</a:t>
              </a:r>
            </a:p>
          </p:txBody>
        </p:sp>
      </p:grpSp>
      <p:grpSp>
        <p:nvGrpSpPr>
          <p:cNvPr id="41" name="Group 40"/>
          <p:cNvGrpSpPr/>
          <p:nvPr/>
        </p:nvGrpSpPr>
        <p:grpSpPr>
          <a:xfrm>
            <a:off x="682055" y="1915968"/>
            <a:ext cx="1411829" cy="923330"/>
            <a:chOff x="6210997" y="1433695"/>
            <a:chExt cx="1457348" cy="656879"/>
          </a:xfrm>
        </p:grpSpPr>
        <p:sp>
          <p:nvSpPr>
            <p:cNvPr id="42" name="TextBox 41"/>
            <p:cNvSpPr txBox="1"/>
            <p:nvPr/>
          </p:nvSpPr>
          <p:spPr>
            <a:xfrm>
              <a:off x="6210999" y="1433695"/>
              <a:ext cx="1457346" cy="197064"/>
            </a:xfrm>
            <a:prstGeom prst="rect">
              <a:avLst/>
            </a:prstGeom>
            <a:solidFill>
              <a:schemeClr val="accent6"/>
            </a:solidFill>
          </p:spPr>
          <p:txBody>
            <a:bodyPr wrap="square" rtlCol="0">
              <a:spAutoFit/>
            </a:bodyPr>
            <a:lstStyle/>
            <a:p>
              <a:r>
                <a:rPr lang="en-US" altLang="ko-KR" sz="1200" b="1" dirty="0">
                  <a:solidFill>
                    <a:schemeClr val="bg1"/>
                  </a:solidFill>
                  <a:cs typeface="Arial" pitchFamily="34" charset="0"/>
                </a:rPr>
                <a:t>AHD Stakeholders</a:t>
              </a:r>
              <a:endParaRPr lang="ko-KR" altLang="en-US" sz="1200" b="1" dirty="0">
                <a:solidFill>
                  <a:schemeClr val="bg1"/>
                </a:solidFill>
                <a:cs typeface="Arial" pitchFamily="34" charset="0"/>
              </a:endParaRPr>
            </a:p>
          </p:txBody>
        </p:sp>
        <p:sp>
          <p:nvSpPr>
            <p:cNvPr id="43" name="TextBox 42"/>
            <p:cNvSpPr txBox="1"/>
            <p:nvPr/>
          </p:nvSpPr>
          <p:spPr>
            <a:xfrm>
              <a:off x="6210997" y="1630759"/>
              <a:ext cx="1457346" cy="45981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MOH to identify and co-opt key AHD stakeholders</a:t>
              </a:r>
            </a:p>
          </p:txBody>
        </p:sp>
      </p:grpSp>
      <p:grpSp>
        <p:nvGrpSpPr>
          <p:cNvPr id="44" name="Group 43"/>
          <p:cNvGrpSpPr/>
          <p:nvPr/>
        </p:nvGrpSpPr>
        <p:grpSpPr>
          <a:xfrm>
            <a:off x="3857309" y="1918672"/>
            <a:ext cx="1411828" cy="1125995"/>
            <a:chOff x="6210998" y="1433695"/>
            <a:chExt cx="1457347" cy="807916"/>
          </a:xfrm>
        </p:grpSpPr>
        <p:sp>
          <p:nvSpPr>
            <p:cNvPr id="45" name="TextBox 44"/>
            <p:cNvSpPr txBox="1"/>
            <p:nvPr/>
          </p:nvSpPr>
          <p:spPr>
            <a:xfrm>
              <a:off x="6210999" y="1433695"/>
              <a:ext cx="1457346" cy="328439"/>
            </a:xfrm>
            <a:prstGeom prst="rect">
              <a:avLst/>
            </a:prstGeom>
            <a:solidFill>
              <a:schemeClr val="accent2"/>
            </a:solidFill>
          </p:spPr>
          <p:txBody>
            <a:bodyPr wrap="square" rtlCol="0">
              <a:spAutoFit/>
            </a:bodyPr>
            <a:lstStyle/>
            <a:p>
              <a:r>
                <a:rPr lang="en-US" altLang="ko-KR" sz="1200" b="1" dirty="0">
                  <a:solidFill>
                    <a:schemeClr val="bg1"/>
                  </a:solidFill>
                  <a:cs typeface="Arial" pitchFamily="34" charset="0"/>
                </a:rPr>
                <a:t>Resources &amp; Data Collection</a:t>
              </a:r>
              <a:endParaRPr lang="ko-KR" altLang="en-US" sz="1200" b="1" dirty="0">
                <a:solidFill>
                  <a:schemeClr val="bg1"/>
                </a:solidFill>
                <a:cs typeface="Arial" pitchFamily="34" charset="0"/>
              </a:endParaRPr>
            </a:p>
          </p:txBody>
        </p:sp>
        <p:sp>
          <p:nvSpPr>
            <p:cNvPr id="46" name="TextBox 45"/>
            <p:cNvSpPr txBox="1"/>
            <p:nvPr/>
          </p:nvSpPr>
          <p:spPr>
            <a:xfrm>
              <a:off x="6210998" y="1777860"/>
              <a:ext cx="1457346" cy="46375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Collate the national AHD resources and data</a:t>
              </a:r>
            </a:p>
          </p:txBody>
        </p:sp>
      </p:grpSp>
      <p:grpSp>
        <p:nvGrpSpPr>
          <p:cNvPr id="47" name="Group 46"/>
          <p:cNvGrpSpPr/>
          <p:nvPr/>
        </p:nvGrpSpPr>
        <p:grpSpPr>
          <a:xfrm>
            <a:off x="7336657" y="1920887"/>
            <a:ext cx="1411829" cy="1107997"/>
            <a:chOff x="6210997" y="1433695"/>
            <a:chExt cx="1457348" cy="788255"/>
          </a:xfrm>
        </p:grpSpPr>
        <p:sp>
          <p:nvSpPr>
            <p:cNvPr id="48" name="TextBox 47"/>
            <p:cNvSpPr txBox="1"/>
            <p:nvPr/>
          </p:nvSpPr>
          <p:spPr>
            <a:xfrm>
              <a:off x="6210999" y="1433695"/>
              <a:ext cx="1457346" cy="197064"/>
            </a:xfrm>
            <a:prstGeom prst="rect">
              <a:avLst/>
            </a:prstGeom>
            <a:solidFill>
              <a:schemeClr val="accent4"/>
            </a:solidFill>
          </p:spPr>
          <p:txBody>
            <a:bodyPr wrap="square" rtlCol="0">
              <a:spAutoFit/>
            </a:bodyPr>
            <a:lstStyle/>
            <a:p>
              <a:r>
                <a:rPr lang="en-US" altLang="ko-KR" sz="1200" b="1" dirty="0">
                  <a:solidFill>
                    <a:schemeClr val="bg1"/>
                  </a:solidFill>
                  <a:cs typeface="Arial" pitchFamily="34" charset="0"/>
                </a:rPr>
                <a:t>AHD Staging</a:t>
              </a:r>
              <a:endParaRPr lang="ko-KR" altLang="en-US" sz="1200" b="1" dirty="0">
                <a:solidFill>
                  <a:schemeClr val="bg1"/>
                </a:solidFill>
                <a:cs typeface="Arial" pitchFamily="34" charset="0"/>
              </a:endParaRPr>
            </a:p>
          </p:txBody>
        </p:sp>
        <p:sp>
          <p:nvSpPr>
            <p:cNvPr id="49" name="TextBox 48"/>
            <p:cNvSpPr txBox="1"/>
            <p:nvPr/>
          </p:nvSpPr>
          <p:spPr>
            <a:xfrm>
              <a:off x="6210997" y="1630759"/>
              <a:ext cx="1457346" cy="59119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Collectively review the AHD questionnaire &amp; compile findings</a:t>
              </a:r>
            </a:p>
          </p:txBody>
        </p:sp>
      </p:grpSp>
      <p:sp>
        <p:nvSpPr>
          <p:cNvPr id="51" name="Rounded Rectangle 28">
            <a:extLst>
              <a:ext uri="{FF2B5EF4-FFF2-40B4-BE49-F238E27FC236}">
                <a16:creationId xmlns:a16="http://schemas.microsoft.com/office/drawing/2014/main" id="{619318B5-783B-47F9-A768-AC58B1C8C788}"/>
              </a:ext>
            </a:extLst>
          </p:cNvPr>
          <p:cNvSpPr/>
          <p:nvPr/>
        </p:nvSpPr>
        <p:spPr>
          <a:xfrm>
            <a:off x="8597194" y="3396515"/>
            <a:ext cx="1064066" cy="1064066"/>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7" name="Block Arc 32">
            <a:extLst>
              <a:ext uri="{FF2B5EF4-FFF2-40B4-BE49-F238E27FC236}">
                <a16:creationId xmlns:a16="http://schemas.microsoft.com/office/drawing/2014/main" id="{A4E6EBE5-6723-4E24-9590-FAFBC6E9D78C}"/>
              </a:ext>
            </a:extLst>
          </p:cNvPr>
          <p:cNvSpPr/>
          <p:nvPr/>
        </p:nvSpPr>
        <p:spPr>
          <a:xfrm rot="10800000">
            <a:off x="7617143" y="3698355"/>
            <a:ext cx="1496058" cy="1496058"/>
          </a:xfrm>
          <a:prstGeom prst="blockArc">
            <a:avLst>
              <a:gd name="adj1" fmla="val 10800000"/>
              <a:gd name="adj2" fmla="val 21403479"/>
              <a:gd name="adj3" fmla="val 36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8" name="Group 43">
            <a:extLst>
              <a:ext uri="{FF2B5EF4-FFF2-40B4-BE49-F238E27FC236}">
                <a16:creationId xmlns:a16="http://schemas.microsoft.com/office/drawing/2014/main" id="{B9842C4A-E962-47F6-95B2-EF8431DCB8A7}"/>
              </a:ext>
            </a:extLst>
          </p:cNvPr>
          <p:cNvGrpSpPr/>
          <p:nvPr/>
        </p:nvGrpSpPr>
        <p:grpSpPr>
          <a:xfrm>
            <a:off x="8987101" y="5004906"/>
            <a:ext cx="1411828" cy="874748"/>
            <a:chOff x="6210998" y="1433695"/>
            <a:chExt cx="1457347" cy="622316"/>
          </a:xfrm>
        </p:grpSpPr>
        <p:sp>
          <p:nvSpPr>
            <p:cNvPr id="59" name="TextBox 58">
              <a:extLst>
                <a:ext uri="{FF2B5EF4-FFF2-40B4-BE49-F238E27FC236}">
                  <a16:creationId xmlns:a16="http://schemas.microsoft.com/office/drawing/2014/main" id="{DA6DF410-9B3B-4B5E-8586-BB29C08CE8B2}"/>
                </a:ext>
              </a:extLst>
            </p:cNvPr>
            <p:cNvSpPr txBox="1"/>
            <p:nvPr/>
          </p:nvSpPr>
          <p:spPr>
            <a:xfrm>
              <a:off x="6210999" y="1433695"/>
              <a:ext cx="1457346" cy="328439"/>
            </a:xfrm>
            <a:prstGeom prst="rect">
              <a:avLst/>
            </a:prstGeom>
            <a:solidFill>
              <a:schemeClr val="accent5"/>
            </a:solidFill>
          </p:spPr>
          <p:txBody>
            <a:bodyPr wrap="square" rtlCol="0">
              <a:spAutoFit/>
            </a:bodyPr>
            <a:lstStyle/>
            <a:p>
              <a:r>
                <a:rPr lang="en-US" altLang="ko-KR" sz="1200" b="1" dirty="0">
                  <a:solidFill>
                    <a:schemeClr val="bg1"/>
                  </a:solidFill>
                  <a:cs typeface="Arial" pitchFamily="34" charset="0"/>
                </a:rPr>
                <a:t>AHD Dashboard submission</a:t>
              </a:r>
              <a:endParaRPr lang="ko-KR" altLang="en-US" sz="1200" b="1" dirty="0">
                <a:solidFill>
                  <a:schemeClr val="bg1"/>
                </a:solidFill>
                <a:cs typeface="Arial" pitchFamily="34" charset="0"/>
              </a:endParaRPr>
            </a:p>
          </p:txBody>
        </p:sp>
        <p:sp>
          <p:nvSpPr>
            <p:cNvPr id="60" name="TextBox 59">
              <a:extLst>
                <a:ext uri="{FF2B5EF4-FFF2-40B4-BE49-F238E27FC236}">
                  <a16:creationId xmlns:a16="http://schemas.microsoft.com/office/drawing/2014/main" id="{A970332E-8F8F-466F-BEE8-603DD1557D02}"/>
                </a:ext>
              </a:extLst>
            </p:cNvPr>
            <p:cNvSpPr txBox="1"/>
            <p:nvPr/>
          </p:nvSpPr>
          <p:spPr>
            <a:xfrm>
              <a:off x="6210998" y="1727572"/>
              <a:ext cx="1457346"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Submit the AHD documents</a:t>
              </a:r>
            </a:p>
          </p:txBody>
        </p:sp>
      </p:grpSp>
      <p:sp>
        <p:nvSpPr>
          <p:cNvPr id="62" name="Block Arc 32">
            <a:extLst>
              <a:ext uri="{FF2B5EF4-FFF2-40B4-BE49-F238E27FC236}">
                <a16:creationId xmlns:a16="http://schemas.microsoft.com/office/drawing/2014/main" id="{D2D28F29-A92C-410A-8C19-6A687C9F880E}"/>
              </a:ext>
            </a:extLst>
          </p:cNvPr>
          <p:cNvSpPr/>
          <p:nvPr/>
        </p:nvSpPr>
        <p:spPr>
          <a:xfrm rot="10800000">
            <a:off x="4259131" y="3709241"/>
            <a:ext cx="1496058" cy="1496058"/>
          </a:xfrm>
          <a:prstGeom prst="blockArc">
            <a:avLst>
              <a:gd name="adj1" fmla="val 10800000"/>
              <a:gd name="adj2" fmla="val 21403479"/>
              <a:gd name="adj3" fmla="val 36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3" name="Block Arc 32">
            <a:extLst>
              <a:ext uri="{FF2B5EF4-FFF2-40B4-BE49-F238E27FC236}">
                <a16:creationId xmlns:a16="http://schemas.microsoft.com/office/drawing/2014/main" id="{4398D2AA-4A3D-4485-AEF2-624E3F7439AB}"/>
              </a:ext>
            </a:extLst>
          </p:cNvPr>
          <p:cNvSpPr/>
          <p:nvPr/>
        </p:nvSpPr>
        <p:spPr>
          <a:xfrm rot="10800000">
            <a:off x="901119" y="3709241"/>
            <a:ext cx="1496058" cy="1496058"/>
          </a:xfrm>
          <a:prstGeom prst="blockArc">
            <a:avLst>
              <a:gd name="adj1" fmla="val 10800000"/>
              <a:gd name="adj2" fmla="val 21403479"/>
              <a:gd name="adj3" fmla="val 368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4" name="Block Arc 32">
            <a:extLst>
              <a:ext uri="{FF2B5EF4-FFF2-40B4-BE49-F238E27FC236}">
                <a16:creationId xmlns:a16="http://schemas.microsoft.com/office/drawing/2014/main" id="{A9D2B40C-6EA9-4816-954E-8D4D59043C2A}"/>
              </a:ext>
            </a:extLst>
          </p:cNvPr>
          <p:cNvSpPr/>
          <p:nvPr/>
        </p:nvSpPr>
        <p:spPr>
          <a:xfrm>
            <a:off x="5938137" y="2634660"/>
            <a:ext cx="1496058" cy="1496058"/>
          </a:xfrm>
          <a:prstGeom prst="blockArc">
            <a:avLst>
              <a:gd name="adj1" fmla="val 10800000"/>
              <a:gd name="adj2" fmla="val 21403479"/>
              <a:gd name="adj3" fmla="val 36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5" name="Block Arc 32">
            <a:extLst>
              <a:ext uri="{FF2B5EF4-FFF2-40B4-BE49-F238E27FC236}">
                <a16:creationId xmlns:a16="http://schemas.microsoft.com/office/drawing/2014/main" id="{8E37BF5F-30E0-47B2-A0C1-971995FE029F}"/>
              </a:ext>
            </a:extLst>
          </p:cNvPr>
          <p:cNvSpPr/>
          <p:nvPr/>
        </p:nvSpPr>
        <p:spPr>
          <a:xfrm>
            <a:off x="2580125" y="2645546"/>
            <a:ext cx="1496058" cy="1496058"/>
          </a:xfrm>
          <a:prstGeom prst="blockArc">
            <a:avLst>
              <a:gd name="adj1" fmla="val 10800000"/>
              <a:gd name="adj2" fmla="val 21403479"/>
              <a:gd name="adj3" fmla="val 36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7" name="Rounded Rectangle 15">
            <a:extLst>
              <a:ext uri="{FF2B5EF4-FFF2-40B4-BE49-F238E27FC236}">
                <a16:creationId xmlns:a16="http://schemas.microsoft.com/office/drawing/2014/main" id="{C2ADD933-BC98-43E5-9575-EE3858B7E347}"/>
              </a:ext>
            </a:extLst>
          </p:cNvPr>
          <p:cNvSpPr/>
          <p:nvPr/>
        </p:nvSpPr>
        <p:spPr>
          <a:xfrm>
            <a:off x="10272829" y="3407404"/>
            <a:ext cx="1064066" cy="1064066"/>
          </a:xfrm>
          <a:prstGeom prst="roundRect">
            <a:avLst>
              <a:gd name="adj" fmla="val 10715"/>
            </a:avLst>
          </a:prstGeom>
          <a:solidFill>
            <a:schemeClr val="bg1"/>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1" name="Group 70">
            <a:extLst>
              <a:ext uri="{FF2B5EF4-FFF2-40B4-BE49-F238E27FC236}">
                <a16:creationId xmlns:a16="http://schemas.microsoft.com/office/drawing/2014/main" id="{9079BD89-5D50-435D-A898-AB3CF35B1DE6}"/>
              </a:ext>
            </a:extLst>
          </p:cNvPr>
          <p:cNvGrpSpPr/>
          <p:nvPr/>
        </p:nvGrpSpPr>
        <p:grpSpPr>
          <a:xfrm>
            <a:off x="10655596" y="1920885"/>
            <a:ext cx="1411829" cy="923330"/>
            <a:chOff x="6210997" y="1433695"/>
            <a:chExt cx="1457348" cy="656879"/>
          </a:xfrm>
        </p:grpSpPr>
        <p:sp>
          <p:nvSpPr>
            <p:cNvPr id="72" name="TextBox 71">
              <a:extLst>
                <a:ext uri="{FF2B5EF4-FFF2-40B4-BE49-F238E27FC236}">
                  <a16:creationId xmlns:a16="http://schemas.microsoft.com/office/drawing/2014/main" id="{FB4A06D0-1E36-405F-8C7E-E772A1F6B1FB}"/>
                </a:ext>
              </a:extLst>
            </p:cNvPr>
            <p:cNvSpPr txBox="1"/>
            <p:nvPr/>
          </p:nvSpPr>
          <p:spPr>
            <a:xfrm>
              <a:off x="6210999" y="1433695"/>
              <a:ext cx="1457346" cy="197064"/>
            </a:xfrm>
            <a:prstGeom prst="rect">
              <a:avLst/>
            </a:prstGeom>
            <a:solidFill>
              <a:srgbClr val="7030A0"/>
            </a:solidFill>
          </p:spPr>
          <p:txBody>
            <a:bodyPr wrap="square" rtlCol="0">
              <a:spAutoFit/>
            </a:bodyPr>
            <a:lstStyle/>
            <a:p>
              <a:r>
                <a:rPr lang="en-US" altLang="ko-KR" sz="1200" b="1" dirty="0">
                  <a:solidFill>
                    <a:schemeClr val="bg1"/>
                  </a:solidFill>
                  <a:cs typeface="Arial" pitchFamily="34" charset="0"/>
                </a:rPr>
                <a:t>AHD Action Plan</a:t>
              </a:r>
              <a:endParaRPr lang="ko-KR" altLang="en-US" sz="1200" b="1" dirty="0">
                <a:solidFill>
                  <a:schemeClr val="bg1"/>
                </a:solidFill>
                <a:cs typeface="Arial" pitchFamily="34" charset="0"/>
              </a:endParaRPr>
            </a:p>
          </p:txBody>
        </p:sp>
        <p:sp>
          <p:nvSpPr>
            <p:cNvPr id="73" name="TextBox 72">
              <a:extLst>
                <a:ext uri="{FF2B5EF4-FFF2-40B4-BE49-F238E27FC236}">
                  <a16:creationId xmlns:a16="http://schemas.microsoft.com/office/drawing/2014/main" id="{9DD6A58D-E466-4FC5-9892-8D8B33AE1121}"/>
                </a:ext>
              </a:extLst>
            </p:cNvPr>
            <p:cNvSpPr txBox="1"/>
            <p:nvPr/>
          </p:nvSpPr>
          <p:spPr>
            <a:xfrm>
              <a:off x="6210997" y="1630759"/>
              <a:ext cx="1457346" cy="45981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Develop &amp; monitor a national AHD action plan</a:t>
              </a:r>
            </a:p>
          </p:txBody>
        </p:sp>
      </p:grpSp>
      <p:sp>
        <p:nvSpPr>
          <p:cNvPr id="74" name="Block Arc 32">
            <a:extLst>
              <a:ext uri="{FF2B5EF4-FFF2-40B4-BE49-F238E27FC236}">
                <a16:creationId xmlns:a16="http://schemas.microsoft.com/office/drawing/2014/main" id="{47D1FEC9-FB35-4FE4-9282-A53EE3FED668}"/>
              </a:ext>
            </a:extLst>
          </p:cNvPr>
          <p:cNvSpPr/>
          <p:nvPr/>
        </p:nvSpPr>
        <p:spPr>
          <a:xfrm>
            <a:off x="9351035" y="2634662"/>
            <a:ext cx="1496058" cy="1496058"/>
          </a:xfrm>
          <a:prstGeom prst="blockArc">
            <a:avLst>
              <a:gd name="adj1" fmla="val 10800000"/>
              <a:gd name="adj2" fmla="val 21403479"/>
              <a:gd name="adj3" fmla="val 36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75" name="Graphic 74" descr="AHD Stakeholders">
            <a:extLst>
              <a:ext uri="{FF2B5EF4-FFF2-40B4-BE49-F238E27FC236}">
                <a16:creationId xmlns:a16="http://schemas.microsoft.com/office/drawing/2014/main" id="{81573E84-2CD1-4274-BD8C-980D22C6BE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704" y="3579258"/>
            <a:ext cx="684596" cy="684596"/>
          </a:xfrm>
          <a:prstGeom prst="rect">
            <a:avLst/>
          </a:prstGeom>
        </p:spPr>
      </p:pic>
      <p:pic>
        <p:nvPicPr>
          <p:cNvPr id="82" name="Graphic 81" descr="Bar chart with solid fill">
            <a:extLst>
              <a:ext uri="{FF2B5EF4-FFF2-40B4-BE49-F238E27FC236}">
                <a16:creationId xmlns:a16="http://schemas.microsoft.com/office/drawing/2014/main" id="{BE0B12C8-0F53-496B-A975-333A7FA127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7205" y="3652186"/>
            <a:ext cx="560879" cy="560879"/>
          </a:xfrm>
          <a:prstGeom prst="rect">
            <a:avLst/>
          </a:prstGeom>
        </p:spPr>
      </p:pic>
      <p:pic>
        <p:nvPicPr>
          <p:cNvPr id="84" name="Graphic 83" descr="Books with solid fill">
            <a:extLst>
              <a:ext uri="{FF2B5EF4-FFF2-40B4-BE49-F238E27FC236}">
                <a16:creationId xmlns:a16="http://schemas.microsoft.com/office/drawing/2014/main" id="{1B3FBF48-F4CB-483E-8B2E-5AF86228FB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5258" y="3694389"/>
            <a:ext cx="518676" cy="518676"/>
          </a:xfrm>
          <a:prstGeom prst="rect">
            <a:avLst/>
          </a:prstGeom>
        </p:spPr>
      </p:pic>
      <p:pic>
        <p:nvPicPr>
          <p:cNvPr id="86" name="Graphic 85" descr="Online meeting with solid fill">
            <a:extLst>
              <a:ext uri="{FF2B5EF4-FFF2-40B4-BE49-F238E27FC236}">
                <a16:creationId xmlns:a16="http://schemas.microsoft.com/office/drawing/2014/main" id="{0EAF9C5A-EAC5-4BBA-92EF-A973BE6608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88907" y="3509456"/>
            <a:ext cx="521325" cy="521325"/>
          </a:xfrm>
          <a:prstGeom prst="rect">
            <a:avLst/>
          </a:prstGeom>
        </p:spPr>
      </p:pic>
      <p:pic>
        <p:nvPicPr>
          <p:cNvPr id="88" name="Graphic 87" descr="Meeting with solid fill">
            <a:extLst>
              <a:ext uri="{FF2B5EF4-FFF2-40B4-BE49-F238E27FC236}">
                <a16:creationId xmlns:a16="http://schemas.microsoft.com/office/drawing/2014/main" id="{54586031-5B43-4569-BA7E-3451DBFEAD2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30880" y="3788349"/>
            <a:ext cx="517950" cy="517950"/>
          </a:xfrm>
          <a:prstGeom prst="rect">
            <a:avLst/>
          </a:prstGeom>
        </p:spPr>
      </p:pic>
      <p:pic>
        <p:nvPicPr>
          <p:cNvPr id="90" name="Graphic 89" descr="Checklist with solid fill">
            <a:extLst>
              <a:ext uri="{FF2B5EF4-FFF2-40B4-BE49-F238E27FC236}">
                <a16:creationId xmlns:a16="http://schemas.microsoft.com/office/drawing/2014/main" id="{F641F7A0-E702-4EFD-8C81-2602FA55EF1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10331" y="3620907"/>
            <a:ext cx="585103" cy="585103"/>
          </a:xfrm>
          <a:prstGeom prst="rect">
            <a:avLst/>
          </a:prstGeom>
        </p:spPr>
      </p:pic>
      <p:pic>
        <p:nvPicPr>
          <p:cNvPr id="92" name="Graphic 91" descr="Email with solid fill">
            <a:extLst>
              <a:ext uri="{FF2B5EF4-FFF2-40B4-BE49-F238E27FC236}">
                <a16:creationId xmlns:a16="http://schemas.microsoft.com/office/drawing/2014/main" id="{B8D256ED-0C55-450D-9373-392DCA5E1B8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41996" y="3614619"/>
            <a:ext cx="598446" cy="598446"/>
          </a:xfrm>
          <a:prstGeom prst="rect">
            <a:avLst/>
          </a:prstGeom>
        </p:spPr>
      </p:pic>
      <p:pic>
        <p:nvPicPr>
          <p:cNvPr id="94" name="Graphic 93" descr="Gantt Chart with solid fill">
            <a:extLst>
              <a:ext uri="{FF2B5EF4-FFF2-40B4-BE49-F238E27FC236}">
                <a16:creationId xmlns:a16="http://schemas.microsoft.com/office/drawing/2014/main" id="{62695B76-49C4-43DC-BD01-99382FA929E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494187" y="3612548"/>
            <a:ext cx="653401" cy="653401"/>
          </a:xfrm>
          <a:prstGeom prst="rect">
            <a:avLst/>
          </a:prstGeom>
        </p:spPr>
      </p:pic>
      <p:sp>
        <p:nvSpPr>
          <p:cNvPr id="54" name="TextBox 53">
            <a:extLst>
              <a:ext uri="{FF2B5EF4-FFF2-40B4-BE49-F238E27FC236}">
                <a16:creationId xmlns:a16="http://schemas.microsoft.com/office/drawing/2014/main" id="{489F04C8-A307-4D2F-9AA6-D7BFD3DABDC9}"/>
              </a:ext>
            </a:extLst>
          </p:cNvPr>
          <p:cNvSpPr txBox="1"/>
          <p:nvPr/>
        </p:nvSpPr>
        <p:spPr>
          <a:xfrm>
            <a:off x="134295" y="5984164"/>
            <a:ext cx="11933128" cy="369332"/>
          </a:xfrm>
          <a:prstGeom prst="rect">
            <a:avLst/>
          </a:prstGeom>
          <a:noFill/>
        </p:spPr>
        <p:txBody>
          <a:bodyPr wrap="square">
            <a:spAutoFit/>
          </a:bodyPr>
          <a:lstStyle/>
          <a:p>
            <a:pPr algn="ctr"/>
            <a:r>
              <a:rPr lang="en-US" dirty="0"/>
              <a:t>Annual staging using the AHD capability maturity model is recommended with frequent monitoring of the AHD action plan </a:t>
            </a:r>
          </a:p>
        </p:txBody>
      </p:sp>
    </p:spTree>
    <p:extLst>
      <p:ext uri="{BB962C8B-B14F-4D97-AF65-F5344CB8AC3E}">
        <p14:creationId xmlns:p14="http://schemas.microsoft.com/office/powerpoint/2010/main" val="144145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B1139E-301F-47C0-A024-9B184C411C0C}"/>
              </a:ext>
            </a:extLst>
          </p:cNvPr>
          <p:cNvSpPr>
            <a:spLocks noGrp="1"/>
          </p:cNvSpPr>
          <p:nvPr>
            <p:ph idx="1"/>
          </p:nvPr>
        </p:nvSpPr>
        <p:spPr>
          <a:xfrm>
            <a:off x="256095" y="4960955"/>
            <a:ext cx="11679810" cy="1284620"/>
          </a:xfrm>
        </p:spPr>
        <p:txBody>
          <a:bodyPr>
            <a:normAutofit/>
          </a:bodyPr>
          <a:lstStyle/>
          <a:p>
            <a:pPr marL="0" indent="0">
              <a:lnSpc>
                <a:spcPct val="100000"/>
              </a:lnSpc>
              <a:buNone/>
            </a:pPr>
            <a:r>
              <a:rPr lang="en-US" sz="2400" dirty="0"/>
              <a:t>AHD Dashboard findings by country show variability in maturity of country health systems in supporting the implementation of the AHD package of care with many countries being in the early stages of AHD program implementation</a:t>
            </a:r>
            <a:endParaRPr lang="en-GB" sz="2400" dirty="0"/>
          </a:p>
        </p:txBody>
      </p:sp>
      <p:sp>
        <p:nvSpPr>
          <p:cNvPr id="3" name="Slide Number Placeholder 2">
            <a:extLst>
              <a:ext uri="{FF2B5EF4-FFF2-40B4-BE49-F238E27FC236}">
                <a16:creationId xmlns:a16="http://schemas.microsoft.com/office/drawing/2014/main" id="{BE3AA699-239D-4453-A853-841DD55B5928}"/>
              </a:ext>
            </a:extLst>
          </p:cNvPr>
          <p:cNvSpPr>
            <a:spLocks noGrp="1"/>
          </p:cNvSpPr>
          <p:nvPr>
            <p:ph type="sldNum" sz="quarter" idx="12"/>
          </p:nvPr>
        </p:nvSpPr>
        <p:spPr/>
        <p:txBody>
          <a:bodyPr/>
          <a:lstStyle/>
          <a:p>
            <a:fld id="{7C3ABBCA-EEB9-4909-AB36-4546095AE386}" type="slidenum">
              <a:rPr lang="en-US" smtClean="0"/>
              <a:t>21</a:t>
            </a:fld>
            <a:endParaRPr lang="en-US"/>
          </a:p>
        </p:txBody>
      </p:sp>
      <p:sp>
        <p:nvSpPr>
          <p:cNvPr id="4" name="Title 3">
            <a:extLst>
              <a:ext uri="{FF2B5EF4-FFF2-40B4-BE49-F238E27FC236}">
                <a16:creationId xmlns:a16="http://schemas.microsoft.com/office/drawing/2014/main" id="{AB27E177-E7D8-4AB1-AC1D-DBD4FB0FF36A}"/>
              </a:ext>
            </a:extLst>
          </p:cNvPr>
          <p:cNvSpPr>
            <a:spLocks noGrp="1"/>
          </p:cNvSpPr>
          <p:nvPr>
            <p:ph type="title"/>
          </p:nvPr>
        </p:nvSpPr>
        <p:spPr>
          <a:xfrm>
            <a:off x="841375" y="992393"/>
            <a:ext cx="10512425" cy="761999"/>
          </a:xfrm>
        </p:spPr>
        <p:txBody>
          <a:bodyPr/>
          <a:lstStyle/>
          <a:p>
            <a:r>
              <a:rPr lang="en-US" dirty="0"/>
              <a:t>Summary of AHD Dashboard Findings</a:t>
            </a:r>
            <a:endParaRPr lang="en-GB" dirty="0"/>
          </a:p>
        </p:txBody>
      </p:sp>
      <p:pic>
        <p:nvPicPr>
          <p:cNvPr id="6" name="Picture 5">
            <a:extLst>
              <a:ext uri="{FF2B5EF4-FFF2-40B4-BE49-F238E27FC236}">
                <a16:creationId xmlns:a16="http://schemas.microsoft.com/office/drawing/2014/main" id="{98E7B645-D8D8-47ED-B672-C02D7FC303F5}"/>
              </a:ext>
            </a:extLst>
          </p:cNvPr>
          <p:cNvPicPr>
            <a:picLocks noChangeAspect="1"/>
          </p:cNvPicPr>
          <p:nvPr/>
        </p:nvPicPr>
        <p:blipFill>
          <a:blip r:embed="rId3"/>
          <a:stretch>
            <a:fillRect/>
          </a:stretch>
        </p:blipFill>
        <p:spPr>
          <a:xfrm>
            <a:off x="0" y="1897045"/>
            <a:ext cx="12192000" cy="2922540"/>
          </a:xfrm>
          <a:prstGeom prst="rect">
            <a:avLst/>
          </a:prstGeom>
        </p:spPr>
      </p:pic>
    </p:spTree>
    <p:extLst>
      <p:ext uri="{BB962C8B-B14F-4D97-AF65-F5344CB8AC3E}">
        <p14:creationId xmlns:p14="http://schemas.microsoft.com/office/powerpoint/2010/main" val="388264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3AA699-239D-4453-A853-841DD55B5928}"/>
              </a:ext>
            </a:extLst>
          </p:cNvPr>
          <p:cNvSpPr>
            <a:spLocks noGrp="1"/>
          </p:cNvSpPr>
          <p:nvPr>
            <p:ph type="sldNum" sz="quarter" idx="12"/>
          </p:nvPr>
        </p:nvSpPr>
        <p:spPr/>
        <p:txBody>
          <a:bodyPr/>
          <a:lstStyle/>
          <a:p>
            <a:fld id="{7C3ABBCA-EEB9-4909-AB36-4546095AE386}" type="slidenum">
              <a:rPr lang="en-US" smtClean="0"/>
              <a:t>22</a:t>
            </a:fld>
            <a:endParaRPr lang="en-US"/>
          </a:p>
        </p:txBody>
      </p:sp>
      <p:sp>
        <p:nvSpPr>
          <p:cNvPr id="4" name="Title 3">
            <a:extLst>
              <a:ext uri="{FF2B5EF4-FFF2-40B4-BE49-F238E27FC236}">
                <a16:creationId xmlns:a16="http://schemas.microsoft.com/office/drawing/2014/main" id="{AB27E177-E7D8-4AB1-AC1D-DBD4FB0FF36A}"/>
              </a:ext>
            </a:extLst>
          </p:cNvPr>
          <p:cNvSpPr>
            <a:spLocks noGrp="1"/>
          </p:cNvSpPr>
          <p:nvPr>
            <p:ph type="title"/>
          </p:nvPr>
        </p:nvSpPr>
        <p:spPr>
          <a:xfrm>
            <a:off x="841375" y="982868"/>
            <a:ext cx="10512425" cy="761999"/>
          </a:xfrm>
        </p:spPr>
        <p:txBody>
          <a:bodyPr/>
          <a:lstStyle/>
          <a:p>
            <a:r>
              <a:rPr lang="en-US" dirty="0"/>
              <a:t>Summary of AHD Dashboard Findings</a:t>
            </a:r>
            <a:endParaRPr lang="en-GB" dirty="0"/>
          </a:p>
        </p:txBody>
      </p:sp>
      <p:sp>
        <p:nvSpPr>
          <p:cNvPr id="8" name="Content Placeholder 1">
            <a:extLst>
              <a:ext uri="{FF2B5EF4-FFF2-40B4-BE49-F238E27FC236}">
                <a16:creationId xmlns:a16="http://schemas.microsoft.com/office/drawing/2014/main" id="{3F8C7B88-D854-4654-83D6-20C4C4A776D8}"/>
              </a:ext>
            </a:extLst>
          </p:cNvPr>
          <p:cNvSpPr txBox="1">
            <a:spLocks/>
          </p:cNvSpPr>
          <p:nvPr/>
        </p:nvSpPr>
        <p:spPr>
          <a:xfrm>
            <a:off x="297704" y="4761956"/>
            <a:ext cx="11588615" cy="15943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rgbClr val="0935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09355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200" kern="1200">
                <a:solidFill>
                  <a:srgbClr val="09355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dirty="0"/>
              <a:t>Looking at the summary of AHD staging by Maturity of Domains, countries are in the initial stages of AHD implementation shown by the domains in dark green and green being predominantly on the left and the domains in red, orange and yellow colors predominantly on the right</a:t>
            </a:r>
          </a:p>
        </p:txBody>
      </p:sp>
      <p:pic>
        <p:nvPicPr>
          <p:cNvPr id="5" name="Picture 4">
            <a:extLst>
              <a:ext uri="{FF2B5EF4-FFF2-40B4-BE49-F238E27FC236}">
                <a16:creationId xmlns:a16="http://schemas.microsoft.com/office/drawing/2014/main" id="{5F9FA6BA-E5F1-4B59-B767-94570B252CA8}"/>
              </a:ext>
            </a:extLst>
          </p:cNvPr>
          <p:cNvPicPr>
            <a:picLocks noChangeAspect="1"/>
          </p:cNvPicPr>
          <p:nvPr/>
        </p:nvPicPr>
        <p:blipFill>
          <a:blip r:embed="rId3"/>
          <a:stretch>
            <a:fillRect/>
          </a:stretch>
        </p:blipFill>
        <p:spPr>
          <a:xfrm>
            <a:off x="0" y="1785284"/>
            <a:ext cx="12191999" cy="2976672"/>
          </a:xfrm>
          <a:prstGeom prst="rect">
            <a:avLst/>
          </a:prstGeom>
        </p:spPr>
      </p:pic>
    </p:spTree>
    <p:extLst>
      <p:ext uri="{BB962C8B-B14F-4D97-AF65-F5344CB8AC3E}">
        <p14:creationId xmlns:p14="http://schemas.microsoft.com/office/powerpoint/2010/main" val="1938706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64D52A-6348-744D-86C4-B61E32AF66CA}"/>
              </a:ext>
            </a:extLst>
          </p:cNvPr>
          <p:cNvSpPr>
            <a:spLocks noGrp="1"/>
          </p:cNvSpPr>
          <p:nvPr>
            <p:ph idx="1"/>
          </p:nvPr>
        </p:nvSpPr>
        <p:spPr>
          <a:xfrm>
            <a:off x="1014760" y="2345635"/>
            <a:ext cx="6902605" cy="3831328"/>
          </a:xfrm>
        </p:spPr>
        <p:txBody>
          <a:bodyPr>
            <a:normAutofit fontScale="70000" lnSpcReduction="20000"/>
          </a:bodyPr>
          <a:lstStyle/>
          <a:p>
            <a:r>
              <a:rPr lang="en-US" sz="3000" dirty="0"/>
              <a:t>50% of countries self staged as Red</a:t>
            </a:r>
          </a:p>
          <a:p>
            <a:pPr lvl="1"/>
            <a:r>
              <a:rPr lang="en-US" sz="2600" dirty="0"/>
              <a:t>Quality standards for AHD services have not been defined and are not currently in development</a:t>
            </a:r>
          </a:p>
          <a:p>
            <a:r>
              <a:rPr lang="en-US" sz="3000" dirty="0"/>
              <a:t>30% Orange</a:t>
            </a:r>
          </a:p>
          <a:p>
            <a:pPr lvl="1"/>
            <a:r>
              <a:rPr lang="en-US" sz="2600" dirty="0"/>
              <a:t>National quality standards for AHD services are in development or have been defined, but no evaluations of quality using national standards have been completed </a:t>
            </a:r>
          </a:p>
          <a:p>
            <a:r>
              <a:rPr lang="en-US" sz="3000" dirty="0"/>
              <a:t>20% Yellow</a:t>
            </a:r>
          </a:p>
          <a:p>
            <a:pPr lvl="1"/>
            <a:r>
              <a:rPr lang="en-US" sz="2600" dirty="0"/>
              <a:t>At least one evaluation of AHD service quality has been conducted using the national quality standards, but the results do not indicate that standards have been met </a:t>
            </a:r>
          </a:p>
          <a:p>
            <a:r>
              <a:rPr lang="en-US" sz="3000" dirty="0"/>
              <a:t>Evident gap to be addressed in defining and evaluating national AHD quality standards and indicators</a:t>
            </a:r>
          </a:p>
          <a:p>
            <a:endParaRPr lang="en-US" sz="3400" dirty="0"/>
          </a:p>
        </p:txBody>
      </p:sp>
      <p:sp>
        <p:nvSpPr>
          <p:cNvPr id="3" name="Slide Number Placeholder 2">
            <a:extLst>
              <a:ext uri="{FF2B5EF4-FFF2-40B4-BE49-F238E27FC236}">
                <a16:creationId xmlns:a16="http://schemas.microsoft.com/office/drawing/2014/main" id="{BFC623A6-9728-574E-95FE-532BE3748497}"/>
              </a:ext>
            </a:extLst>
          </p:cNvPr>
          <p:cNvSpPr>
            <a:spLocks noGrp="1"/>
          </p:cNvSpPr>
          <p:nvPr>
            <p:ph type="sldNum" sz="quarter" idx="12"/>
          </p:nvPr>
        </p:nvSpPr>
        <p:spPr/>
        <p:txBody>
          <a:bodyPr/>
          <a:lstStyle/>
          <a:p>
            <a:fld id="{7C3ABBCA-EEB9-4909-AB36-4546095AE386}" type="slidenum">
              <a:rPr lang="en-US" smtClean="0"/>
              <a:t>23</a:t>
            </a:fld>
            <a:endParaRPr lang="en-US"/>
          </a:p>
        </p:txBody>
      </p:sp>
      <p:sp>
        <p:nvSpPr>
          <p:cNvPr id="4" name="Title 3">
            <a:extLst>
              <a:ext uri="{FF2B5EF4-FFF2-40B4-BE49-F238E27FC236}">
                <a16:creationId xmlns:a16="http://schemas.microsoft.com/office/drawing/2014/main" id="{C5B20F9D-AB1B-CA44-AEFB-2CDAA2CCA902}"/>
              </a:ext>
            </a:extLst>
          </p:cNvPr>
          <p:cNvSpPr>
            <a:spLocks noGrp="1"/>
          </p:cNvSpPr>
          <p:nvPr>
            <p:ph type="title"/>
          </p:nvPr>
        </p:nvSpPr>
        <p:spPr/>
        <p:txBody>
          <a:bodyPr/>
          <a:lstStyle/>
          <a:p>
            <a:r>
              <a:rPr lang="en-US" dirty="0"/>
              <a:t>AHD Quality Findings </a:t>
            </a:r>
          </a:p>
        </p:txBody>
      </p:sp>
      <p:pic>
        <p:nvPicPr>
          <p:cNvPr id="6" name="Picture 5">
            <a:extLst>
              <a:ext uri="{FF2B5EF4-FFF2-40B4-BE49-F238E27FC236}">
                <a16:creationId xmlns:a16="http://schemas.microsoft.com/office/drawing/2014/main" id="{27F40DB7-08AC-4DD6-9870-F76D029AA3F5}"/>
              </a:ext>
            </a:extLst>
          </p:cNvPr>
          <p:cNvPicPr>
            <a:picLocks noChangeAspect="1"/>
          </p:cNvPicPr>
          <p:nvPr/>
        </p:nvPicPr>
        <p:blipFill>
          <a:blip r:embed="rId2"/>
          <a:stretch>
            <a:fillRect/>
          </a:stretch>
        </p:blipFill>
        <p:spPr>
          <a:xfrm>
            <a:off x="7917366" y="2315341"/>
            <a:ext cx="2743200" cy="3956310"/>
          </a:xfrm>
          <a:prstGeom prst="rect">
            <a:avLst/>
          </a:prstGeom>
        </p:spPr>
      </p:pic>
    </p:spTree>
    <p:extLst>
      <p:ext uri="{BB962C8B-B14F-4D97-AF65-F5344CB8AC3E}">
        <p14:creationId xmlns:p14="http://schemas.microsoft.com/office/powerpoint/2010/main" val="2675819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3C6C-D930-4D88-8F32-D4F173D131D6}"/>
              </a:ext>
            </a:extLst>
          </p:cNvPr>
          <p:cNvSpPr>
            <a:spLocks noGrp="1"/>
          </p:cNvSpPr>
          <p:nvPr>
            <p:ph type="title"/>
          </p:nvPr>
        </p:nvSpPr>
        <p:spPr>
          <a:xfrm>
            <a:off x="838200" y="2766218"/>
            <a:ext cx="10515600" cy="1325563"/>
          </a:xfrm>
        </p:spPr>
        <p:txBody>
          <a:bodyPr/>
          <a:lstStyle/>
          <a:p>
            <a:pPr algn="ctr"/>
            <a:r>
              <a:rPr lang="en-US" dirty="0"/>
              <a:t>Q&amp;A</a:t>
            </a:r>
            <a:endParaRPr lang="en-GB" dirty="0"/>
          </a:p>
        </p:txBody>
      </p:sp>
      <p:sp>
        <p:nvSpPr>
          <p:cNvPr id="3" name="Slide Number Placeholder 2">
            <a:extLst>
              <a:ext uri="{FF2B5EF4-FFF2-40B4-BE49-F238E27FC236}">
                <a16:creationId xmlns:a16="http://schemas.microsoft.com/office/drawing/2014/main" id="{792AD5D0-1871-416B-9568-561323208822}"/>
              </a:ext>
            </a:extLst>
          </p:cNvPr>
          <p:cNvSpPr>
            <a:spLocks noGrp="1"/>
          </p:cNvSpPr>
          <p:nvPr>
            <p:ph type="sldNum" sz="quarter" idx="12"/>
          </p:nvPr>
        </p:nvSpPr>
        <p:spPr/>
        <p:txBody>
          <a:bodyPr/>
          <a:lstStyle/>
          <a:p>
            <a:fld id="{7C3ABBCA-EEB9-4909-AB36-4546095AE386}" type="slidenum">
              <a:rPr lang="en-US" smtClean="0"/>
              <a:t>24</a:t>
            </a:fld>
            <a:endParaRPr lang="en-US"/>
          </a:p>
        </p:txBody>
      </p:sp>
    </p:spTree>
    <p:extLst>
      <p:ext uri="{BB962C8B-B14F-4D97-AF65-F5344CB8AC3E}">
        <p14:creationId xmlns:p14="http://schemas.microsoft.com/office/powerpoint/2010/main" val="259331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A2832-96BC-4FBE-83ED-C98F2F08BF73}"/>
              </a:ext>
            </a:extLst>
          </p:cNvPr>
          <p:cNvSpPr>
            <a:spLocks noGrp="1"/>
          </p:cNvSpPr>
          <p:nvPr>
            <p:ph idx="1"/>
          </p:nvPr>
        </p:nvSpPr>
        <p:spPr>
          <a:xfrm>
            <a:off x="838200" y="2345634"/>
            <a:ext cx="10515600" cy="4112315"/>
          </a:xfrm>
        </p:spPr>
        <p:txBody>
          <a:bodyPr>
            <a:normAutofit lnSpcReduction="10000"/>
          </a:bodyPr>
          <a:lstStyle/>
          <a:p>
            <a:r>
              <a:rPr lang="en-US" sz="2000" dirty="0">
                <a:solidFill>
                  <a:schemeClr val="bg2">
                    <a:lumMod val="75000"/>
                  </a:schemeClr>
                </a:solidFill>
                <a:effectLst/>
                <a:latin typeface="Calibri" panose="020F0502020204030204" pitchFamily="34" charset="0"/>
                <a:ea typeface="Times New Roman" panose="02020603050405020304" pitchFamily="18" charset="0"/>
              </a:rPr>
              <a:t>Welcome and Introductions: Peter Ehrenkranz</a:t>
            </a:r>
          </a:p>
          <a:p>
            <a:r>
              <a:rPr lang="en-US" sz="2000" b="1" dirty="0">
                <a:solidFill>
                  <a:schemeClr val="bg2">
                    <a:lumMod val="75000"/>
                  </a:schemeClr>
                </a:solidFill>
                <a:effectLst/>
                <a:latin typeface="Calibri" panose="020F0502020204030204" pitchFamily="34" charset="0"/>
                <a:ea typeface="Times New Roman" panose="02020603050405020304" pitchFamily="18" charset="0"/>
              </a:rPr>
              <a:t>Framing Remarks: </a:t>
            </a:r>
            <a:r>
              <a:rPr lang="en-US" sz="2000" dirty="0">
                <a:solidFill>
                  <a:schemeClr val="bg2">
                    <a:lumMod val="75000"/>
                  </a:schemeClr>
                </a:solidFill>
                <a:effectLst/>
                <a:latin typeface="Calibri" panose="020F0502020204030204" pitchFamily="34" charset="0"/>
                <a:ea typeface="Times New Roman" panose="02020603050405020304" pitchFamily="18" charset="0"/>
              </a:rPr>
              <a:t>Maureen Syowai</a:t>
            </a:r>
          </a:p>
          <a:p>
            <a:pPr algn="just" fontAlgn="base"/>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AHD </a:t>
            </a:r>
            <a:r>
              <a:rPr lang="en-US" sz="20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Jamboard</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Session</a:t>
            </a:r>
            <a:r>
              <a:rPr lang="en-GB"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accent1">
                    <a:lumMod val="75000"/>
                  </a:schemeClr>
                </a:solidFill>
                <a:effectLst/>
                <a:latin typeface="Calibri" panose="020F0502020204030204" pitchFamily="34" charset="0"/>
                <a:ea typeface="Times New Roman" panose="02020603050405020304" pitchFamily="18" charset="0"/>
              </a:rPr>
              <a:t>Maureen Syowai</a:t>
            </a:r>
            <a:r>
              <a:rPr lang="en-GB" sz="2000" dirty="0">
                <a:solidFill>
                  <a:schemeClr val="accent1">
                    <a:lumMod val="75000"/>
                  </a:schemeClr>
                </a:solidFill>
                <a:latin typeface="Calibri" panose="020F0502020204030204" pitchFamily="34" charset="0"/>
                <a:ea typeface="Times New Roman" panose="02020603050405020304" pitchFamily="18" charset="0"/>
              </a:rPr>
              <a:t> &amp; </a:t>
            </a:r>
            <a:r>
              <a:rPr lang="en-US" sz="2000" dirty="0">
                <a:solidFill>
                  <a:schemeClr val="accent1">
                    <a:lumMod val="75000"/>
                  </a:schemeClr>
                </a:solidFill>
                <a:effectLst/>
                <a:latin typeface="Calibri" panose="020F0502020204030204" pitchFamily="34" charset="0"/>
                <a:ea typeface="Times New Roman" panose="02020603050405020304" pitchFamily="18" charset="0"/>
              </a:rPr>
              <a:t>Peter Ehrenkranz </a:t>
            </a:r>
          </a:p>
          <a:p>
            <a:pPr marL="457200" lvl="1" indent="0" fontAlgn="base">
              <a:buNone/>
            </a:pPr>
            <a:r>
              <a:rPr lang="en-US" sz="2000" dirty="0">
                <a:solidFill>
                  <a:srgbClr val="000000"/>
                </a:solidFill>
                <a:effectLst/>
                <a:latin typeface="Calibri" panose="020F0502020204030204" pitchFamily="34" charset="0"/>
                <a:ea typeface="Times New Roman" panose="02020603050405020304" pitchFamily="18" charset="0"/>
              </a:rPr>
              <a:t>Review and discuss anonymous views from the audience on gaps and challenges in AHD service delivery</a:t>
            </a:r>
            <a:endPar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Panel Discussion</a:t>
            </a:r>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 perspectives on quality AHD services: Peter Ehrenkranz &amp; Maureen Syowai</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Lindiwe M. Simelane, National Coordinator Eswatini AIDS Support Organization</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bg2">
                    <a:lumMod val="75000"/>
                  </a:schemeClr>
                </a:solidFill>
                <a:latin typeface="Calibri" panose="020F0502020204030204" pitchFamily="34" charset="0"/>
                <a:ea typeface="Times New Roman" panose="02020603050405020304" pitchFamily="18" charset="0"/>
                <a:cs typeface="Calibri" panose="020F0502020204030204" pitchFamily="34" charset="0"/>
              </a:rPr>
              <a:t>Linah Kampilimba Mwango, CIHEB</a:t>
            </a:r>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Zambia</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pPr lvl="1"/>
            <a:r>
              <a:rPr lang="en-US" sz="2000" dirty="0">
                <a:solidFill>
                  <a:schemeClr val="bg2">
                    <a:lumMod val="75000"/>
                  </a:schemeClr>
                </a:solidFill>
                <a:effectLst/>
                <a:latin typeface="Calibri" panose="020F0502020204030204" pitchFamily="34" charset="0"/>
                <a:ea typeface="Times New Roman" panose="02020603050405020304" pitchFamily="18" charset="0"/>
              </a:rPr>
              <a:t>Paul </a:t>
            </a:r>
            <a:r>
              <a:rPr lang="en-US" sz="2000" dirty="0" err="1">
                <a:solidFill>
                  <a:schemeClr val="bg2">
                    <a:lumMod val="75000"/>
                  </a:schemeClr>
                </a:solidFill>
                <a:effectLst/>
                <a:latin typeface="Calibri" panose="020F0502020204030204" pitchFamily="34" charset="0"/>
                <a:ea typeface="Times New Roman" panose="02020603050405020304" pitchFamily="18" charset="0"/>
              </a:rPr>
              <a:t>Nyasulu</a:t>
            </a:r>
            <a:r>
              <a:rPr lang="en-US" sz="2000" dirty="0">
                <a:solidFill>
                  <a:schemeClr val="bg2">
                    <a:lumMod val="75000"/>
                  </a:schemeClr>
                </a:solidFill>
                <a:effectLst/>
                <a:latin typeface="Calibri" panose="020F0502020204030204" pitchFamily="34" charset="0"/>
                <a:ea typeface="Times New Roman" panose="02020603050405020304" pitchFamily="18" charset="0"/>
              </a:rPr>
              <a:t>, MOH Malawi </a:t>
            </a:r>
          </a:p>
          <a:p>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Discussion on AHD quality standards: </a:t>
            </a:r>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Peter Ehrenkranz &amp; Maureen Syowai</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r>
              <a:rPr lang="en-US" sz="2000" dirty="0">
                <a:solidFill>
                  <a:schemeClr val="bg2">
                    <a:lumMod val="75000"/>
                  </a:schemeClr>
                </a:solidFill>
                <a:effectLst/>
                <a:latin typeface="Calibri" panose="020F0502020204030204" pitchFamily="34" charset="0"/>
                <a:ea typeface="Times New Roman" panose="02020603050405020304" pitchFamily="18" charset="0"/>
              </a:rPr>
              <a:t>Closing remarks: Maureen Syowai  </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endParaRPr lang="en-GB" sz="2000" dirty="0"/>
          </a:p>
        </p:txBody>
      </p:sp>
      <p:sp>
        <p:nvSpPr>
          <p:cNvPr id="3" name="Slide Number Placeholder 2">
            <a:extLst>
              <a:ext uri="{FF2B5EF4-FFF2-40B4-BE49-F238E27FC236}">
                <a16:creationId xmlns:a16="http://schemas.microsoft.com/office/drawing/2014/main" id="{49447FB8-3BFF-4295-95D8-38B1A8A02E22}"/>
              </a:ext>
            </a:extLst>
          </p:cNvPr>
          <p:cNvSpPr>
            <a:spLocks noGrp="1"/>
          </p:cNvSpPr>
          <p:nvPr>
            <p:ph type="sldNum" sz="quarter" idx="12"/>
          </p:nvPr>
        </p:nvSpPr>
        <p:spPr/>
        <p:txBody>
          <a:bodyPr/>
          <a:lstStyle/>
          <a:p>
            <a:fld id="{7C3ABBCA-EEB9-4909-AB36-4546095AE386}" type="slidenum">
              <a:rPr lang="en-US" smtClean="0"/>
              <a:t>25</a:t>
            </a:fld>
            <a:endParaRPr lang="en-US"/>
          </a:p>
        </p:txBody>
      </p:sp>
      <p:sp>
        <p:nvSpPr>
          <p:cNvPr id="4" name="Title 3">
            <a:extLst>
              <a:ext uri="{FF2B5EF4-FFF2-40B4-BE49-F238E27FC236}">
                <a16:creationId xmlns:a16="http://schemas.microsoft.com/office/drawing/2014/main" id="{CBEEA425-A115-4CFD-8483-C15AF069A630}"/>
              </a:ext>
            </a:extLst>
          </p:cNvPr>
          <p:cNvSpPr>
            <a:spLocks noGrp="1"/>
          </p:cNvSpPr>
          <p:nvPr>
            <p:ph type="title"/>
          </p:nvPr>
        </p:nvSpPr>
        <p:spPr/>
        <p:txBody>
          <a:bodyPr/>
          <a:lstStyle/>
          <a:p>
            <a:r>
              <a:rPr lang="en-US" dirty="0"/>
              <a:t>Session Agenda</a:t>
            </a:r>
            <a:endParaRPr lang="en-GB" dirty="0"/>
          </a:p>
        </p:txBody>
      </p:sp>
      <p:sp>
        <p:nvSpPr>
          <p:cNvPr id="20" name="TextBox 19">
            <a:extLst>
              <a:ext uri="{FF2B5EF4-FFF2-40B4-BE49-F238E27FC236}">
                <a16:creationId xmlns:a16="http://schemas.microsoft.com/office/drawing/2014/main" id="{125CD15E-861F-4CAC-83B5-9CE012F54444}"/>
              </a:ext>
            </a:extLst>
          </p:cNvPr>
          <p:cNvSpPr txBox="1"/>
          <p:nvPr/>
        </p:nvSpPr>
        <p:spPr>
          <a:xfrm>
            <a:off x="9067801" y="3059668"/>
            <a:ext cx="1362075" cy="369332"/>
          </a:xfrm>
          <a:prstGeom prst="rect">
            <a:avLst/>
          </a:prstGeom>
          <a:noFill/>
        </p:spPr>
        <p:txBody>
          <a:bodyPr wrap="square" rtlCol="0">
            <a:spAutoFit/>
          </a:bodyPr>
          <a:lstStyle/>
          <a:p>
            <a:pPr algn="ctr"/>
            <a:r>
              <a:rPr lang="en-US" b="1" dirty="0">
                <a:solidFill>
                  <a:srgbClr val="00B050"/>
                </a:solidFill>
              </a:rPr>
              <a:t>Interactive!</a:t>
            </a:r>
            <a:endParaRPr lang="en-GB" b="1" dirty="0">
              <a:solidFill>
                <a:srgbClr val="00B050"/>
              </a:solidFill>
            </a:endParaRPr>
          </a:p>
        </p:txBody>
      </p:sp>
      <p:pic>
        <p:nvPicPr>
          <p:cNvPr id="22" name="Graphic 21" descr="Customer review with solid fill">
            <a:extLst>
              <a:ext uri="{FF2B5EF4-FFF2-40B4-BE49-F238E27FC236}">
                <a16:creationId xmlns:a16="http://schemas.microsoft.com/office/drawing/2014/main" id="{BC61F761-B65F-488B-927A-2E530F28F1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801" y="5320345"/>
            <a:ext cx="914399" cy="914399"/>
          </a:xfrm>
          <a:prstGeom prst="rect">
            <a:avLst/>
          </a:prstGeom>
        </p:spPr>
      </p:pic>
      <p:pic>
        <p:nvPicPr>
          <p:cNvPr id="28" name="Graphic 27" descr="Programmer female with solid fill">
            <a:extLst>
              <a:ext uri="{FF2B5EF4-FFF2-40B4-BE49-F238E27FC236}">
                <a16:creationId xmlns:a16="http://schemas.microsoft.com/office/drawing/2014/main" id="{24EC702B-CC70-4591-BD9D-3C66C836D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1449" y="2846293"/>
            <a:ext cx="683401" cy="683401"/>
          </a:xfrm>
          <a:prstGeom prst="rect">
            <a:avLst/>
          </a:prstGeom>
        </p:spPr>
      </p:pic>
      <p:pic>
        <p:nvPicPr>
          <p:cNvPr id="30" name="Graphic 29" descr="Programmer male with solid fill">
            <a:extLst>
              <a:ext uri="{FF2B5EF4-FFF2-40B4-BE49-F238E27FC236}">
                <a16:creationId xmlns:a16="http://schemas.microsoft.com/office/drawing/2014/main" id="{B4BB24DC-936D-4544-A2C0-8961A7C11E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8086" y="2846293"/>
            <a:ext cx="683402" cy="683402"/>
          </a:xfrm>
          <a:prstGeom prst="rect">
            <a:avLst/>
          </a:prstGeom>
        </p:spPr>
      </p:pic>
    </p:spTree>
    <p:extLst>
      <p:ext uri="{BB962C8B-B14F-4D97-AF65-F5344CB8AC3E}">
        <p14:creationId xmlns:p14="http://schemas.microsoft.com/office/powerpoint/2010/main" val="135227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04F947-A355-4314-A4C2-4172DF9CFEE0}"/>
              </a:ext>
            </a:extLst>
          </p:cNvPr>
          <p:cNvSpPr>
            <a:spLocks noGrp="1"/>
          </p:cNvSpPr>
          <p:nvPr>
            <p:ph idx="1"/>
          </p:nvPr>
        </p:nvSpPr>
        <p:spPr/>
        <p:txBody>
          <a:bodyPr>
            <a:normAutofit/>
          </a:bodyPr>
          <a:lstStyle/>
          <a:p>
            <a:pPr marL="0" indent="0">
              <a:lnSpc>
                <a:spcPct val="150000"/>
              </a:lnSpc>
              <a:buNone/>
            </a:pPr>
            <a:r>
              <a:rPr lang="en-US" sz="2400" dirty="0"/>
              <a:t>Aim:</a:t>
            </a:r>
          </a:p>
          <a:p>
            <a:pPr>
              <a:lnSpc>
                <a:spcPct val="150000"/>
              </a:lnSpc>
            </a:pPr>
            <a:r>
              <a:rPr lang="en-US" sz="2400" dirty="0"/>
              <a:t>Gather </a:t>
            </a:r>
            <a:r>
              <a:rPr lang="en-US" sz="2400" b="1" dirty="0"/>
              <a:t>anonymous</a:t>
            </a:r>
            <a:r>
              <a:rPr lang="en-US" sz="2400" dirty="0"/>
              <a:t> views from the audience on gaps and challenges in AHD service delivery and AHD quality standards</a:t>
            </a:r>
          </a:p>
          <a:p>
            <a:pPr>
              <a:lnSpc>
                <a:spcPct val="150000"/>
              </a:lnSpc>
            </a:pPr>
            <a:r>
              <a:rPr lang="en-US" sz="2400" dirty="0"/>
              <a:t>SO… feel free to let us know what your thoughts are!</a:t>
            </a:r>
          </a:p>
          <a:p>
            <a:pPr>
              <a:lnSpc>
                <a:spcPct val="150000"/>
              </a:lnSpc>
            </a:pPr>
            <a:r>
              <a:rPr lang="en-US" sz="2400" dirty="0"/>
              <a:t>Using your phone or computer, go to </a:t>
            </a:r>
            <a:r>
              <a:rPr lang="en-US" sz="2400" dirty="0">
                <a:highlight>
                  <a:srgbClr val="FFFF00"/>
                </a:highlight>
              </a:rPr>
              <a:t>xxx [Insert </a:t>
            </a:r>
            <a:r>
              <a:rPr lang="en-US" sz="2400" dirty="0" err="1">
                <a:highlight>
                  <a:srgbClr val="FFFF00"/>
                </a:highlight>
              </a:rPr>
              <a:t>Jamboard</a:t>
            </a:r>
            <a:r>
              <a:rPr lang="en-US" sz="2400" dirty="0">
                <a:highlight>
                  <a:srgbClr val="FFFF00"/>
                </a:highlight>
              </a:rPr>
              <a:t> link]</a:t>
            </a:r>
            <a:endParaRPr lang="en-US" sz="2400" dirty="0">
              <a:solidFill>
                <a:srgbClr val="C00000"/>
              </a:solidFill>
            </a:endParaRPr>
          </a:p>
        </p:txBody>
      </p:sp>
      <p:sp>
        <p:nvSpPr>
          <p:cNvPr id="3" name="Slide Number Placeholder 2">
            <a:extLst>
              <a:ext uri="{FF2B5EF4-FFF2-40B4-BE49-F238E27FC236}">
                <a16:creationId xmlns:a16="http://schemas.microsoft.com/office/drawing/2014/main" id="{6471DA12-DC43-48A4-9683-D133CD981331}"/>
              </a:ext>
            </a:extLst>
          </p:cNvPr>
          <p:cNvSpPr>
            <a:spLocks noGrp="1"/>
          </p:cNvSpPr>
          <p:nvPr>
            <p:ph type="sldNum" sz="quarter" idx="12"/>
          </p:nvPr>
        </p:nvSpPr>
        <p:spPr/>
        <p:txBody>
          <a:bodyPr/>
          <a:lstStyle/>
          <a:p>
            <a:fld id="{7C3ABBCA-EEB9-4909-AB36-4546095AE386}" type="slidenum">
              <a:rPr lang="en-US" smtClean="0"/>
              <a:t>26</a:t>
            </a:fld>
            <a:endParaRPr lang="en-US"/>
          </a:p>
        </p:txBody>
      </p:sp>
      <p:sp>
        <p:nvSpPr>
          <p:cNvPr id="4" name="Title 3">
            <a:extLst>
              <a:ext uri="{FF2B5EF4-FFF2-40B4-BE49-F238E27FC236}">
                <a16:creationId xmlns:a16="http://schemas.microsoft.com/office/drawing/2014/main" id="{B0EC3184-432A-4BA6-AFC2-ECBB7FCCCF1E}"/>
              </a:ext>
            </a:extLst>
          </p:cNvPr>
          <p:cNvSpPr>
            <a:spLocks noGrp="1"/>
          </p:cNvSpPr>
          <p:nvPr>
            <p:ph type="title"/>
          </p:nvPr>
        </p:nvSpPr>
        <p:spPr/>
        <p:txBody>
          <a:bodyPr/>
          <a:lstStyle/>
          <a:p>
            <a:r>
              <a:rPr lang="en-US" dirty="0"/>
              <a:t>AHD </a:t>
            </a:r>
            <a:r>
              <a:rPr lang="en-US" dirty="0" err="1"/>
              <a:t>Jamboard</a:t>
            </a:r>
            <a:r>
              <a:rPr lang="en-US" dirty="0"/>
              <a:t> Session</a:t>
            </a:r>
            <a:endParaRPr lang="en-GB" dirty="0"/>
          </a:p>
        </p:txBody>
      </p:sp>
      <p:sp>
        <p:nvSpPr>
          <p:cNvPr id="6" name="TextBox 5">
            <a:extLst>
              <a:ext uri="{FF2B5EF4-FFF2-40B4-BE49-F238E27FC236}">
                <a16:creationId xmlns:a16="http://schemas.microsoft.com/office/drawing/2014/main" id="{59C27665-8F29-404B-AE6A-41C7D74E538D}"/>
              </a:ext>
            </a:extLst>
          </p:cNvPr>
          <p:cNvSpPr txBox="1"/>
          <p:nvPr/>
        </p:nvSpPr>
        <p:spPr>
          <a:xfrm>
            <a:off x="10199014" y="1551372"/>
            <a:ext cx="1362075" cy="369332"/>
          </a:xfrm>
          <a:prstGeom prst="rect">
            <a:avLst/>
          </a:prstGeom>
          <a:noFill/>
        </p:spPr>
        <p:txBody>
          <a:bodyPr wrap="square" rtlCol="0">
            <a:spAutoFit/>
          </a:bodyPr>
          <a:lstStyle/>
          <a:p>
            <a:pPr algn="ctr"/>
            <a:r>
              <a:rPr lang="en-US" b="1" dirty="0">
                <a:solidFill>
                  <a:srgbClr val="00B050"/>
                </a:solidFill>
              </a:rPr>
              <a:t>Interactive!</a:t>
            </a:r>
            <a:endParaRPr lang="en-GB" b="1" dirty="0">
              <a:solidFill>
                <a:srgbClr val="00B050"/>
              </a:solidFill>
            </a:endParaRPr>
          </a:p>
        </p:txBody>
      </p:sp>
      <p:pic>
        <p:nvPicPr>
          <p:cNvPr id="7" name="Graphic 6" descr="Programmer female with solid fill">
            <a:extLst>
              <a:ext uri="{FF2B5EF4-FFF2-40B4-BE49-F238E27FC236}">
                <a16:creationId xmlns:a16="http://schemas.microsoft.com/office/drawing/2014/main" id="{236DBBDB-7D8D-4C66-8EC4-BE1D6DE1C6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2662" y="1337997"/>
            <a:ext cx="683401" cy="683401"/>
          </a:xfrm>
          <a:prstGeom prst="rect">
            <a:avLst/>
          </a:prstGeom>
        </p:spPr>
      </p:pic>
      <p:pic>
        <p:nvPicPr>
          <p:cNvPr id="8" name="Graphic 7" descr="Programmer male with solid fill">
            <a:extLst>
              <a:ext uri="{FF2B5EF4-FFF2-40B4-BE49-F238E27FC236}">
                <a16:creationId xmlns:a16="http://schemas.microsoft.com/office/drawing/2014/main" id="{41C27192-82E9-43A9-8FAF-472B5E8EC9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9299" y="1337997"/>
            <a:ext cx="683402" cy="683402"/>
          </a:xfrm>
          <a:prstGeom prst="rect">
            <a:avLst/>
          </a:prstGeom>
        </p:spPr>
      </p:pic>
    </p:spTree>
    <p:extLst>
      <p:ext uri="{BB962C8B-B14F-4D97-AF65-F5344CB8AC3E}">
        <p14:creationId xmlns:p14="http://schemas.microsoft.com/office/powerpoint/2010/main" val="3689003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5B83E-4E63-C24B-AB48-626C0DA18961}"/>
              </a:ext>
            </a:extLst>
          </p:cNvPr>
          <p:cNvSpPr>
            <a:spLocks noGrp="1"/>
          </p:cNvSpPr>
          <p:nvPr>
            <p:ph idx="1"/>
          </p:nvPr>
        </p:nvSpPr>
        <p:spPr/>
        <p:txBody>
          <a:bodyPr/>
          <a:lstStyle/>
          <a:p>
            <a:pPr marL="514350" indent="-514350">
              <a:buFont typeface="+mj-lt"/>
              <a:buAutoNum type="arabicPeriod"/>
            </a:pPr>
            <a:r>
              <a:rPr lang="en-US" dirty="0"/>
              <a:t>What global-level challenges have you encountered / anticipate in supporting AHD services? </a:t>
            </a:r>
          </a:p>
          <a:p>
            <a:pPr marL="0" indent="0">
              <a:buNone/>
            </a:pPr>
            <a:endParaRPr lang="en-US" dirty="0"/>
          </a:p>
          <a:p>
            <a:pPr marL="0" indent="0" algn="ctr">
              <a:buNone/>
            </a:pPr>
            <a:r>
              <a:rPr lang="en-US" dirty="0" err="1"/>
              <a:t>Jamboard</a:t>
            </a:r>
            <a:r>
              <a:rPr lang="en-US" dirty="0"/>
              <a:t> link: </a:t>
            </a:r>
            <a:r>
              <a:rPr lang="en-US" dirty="0">
                <a:solidFill>
                  <a:srgbClr val="C00000"/>
                </a:solidFill>
                <a:highlight>
                  <a:srgbClr val="FFFF00"/>
                </a:highlight>
              </a:rPr>
              <a:t>[To be inserted]</a:t>
            </a:r>
          </a:p>
          <a:p>
            <a:pPr marL="0" indent="0" algn="ctr">
              <a:buNone/>
            </a:pPr>
            <a:endParaRPr lang="en-US" dirty="0">
              <a:solidFill>
                <a:srgbClr val="C00000"/>
              </a:solidFill>
            </a:endParaRPr>
          </a:p>
        </p:txBody>
      </p:sp>
      <p:sp>
        <p:nvSpPr>
          <p:cNvPr id="3" name="Slide Number Placeholder 2">
            <a:extLst>
              <a:ext uri="{FF2B5EF4-FFF2-40B4-BE49-F238E27FC236}">
                <a16:creationId xmlns:a16="http://schemas.microsoft.com/office/drawing/2014/main" id="{9FD4AB7D-46FC-3543-84ED-482DF74F7038}"/>
              </a:ext>
            </a:extLst>
          </p:cNvPr>
          <p:cNvSpPr>
            <a:spLocks noGrp="1"/>
          </p:cNvSpPr>
          <p:nvPr>
            <p:ph type="sldNum" sz="quarter" idx="12"/>
          </p:nvPr>
        </p:nvSpPr>
        <p:spPr/>
        <p:txBody>
          <a:bodyPr/>
          <a:lstStyle/>
          <a:p>
            <a:fld id="{7C3ABBCA-EEB9-4909-AB36-4546095AE386}" type="slidenum">
              <a:rPr lang="en-US" smtClean="0"/>
              <a:t>27</a:t>
            </a:fld>
            <a:endParaRPr lang="en-US"/>
          </a:p>
        </p:txBody>
      </p:sp>
      <p:sp>
        <p:nvSpPr>
          <p:cNvPr id="4" name="Title 3">
            <a:extLst>
              <a:ext uri="{FF2B5EF4-FFF2-40B4-BE49-F238E27FC236}">
                <a16:creationId xmlns:a16="http://schemas.microsoft.com/office/drawing/2014/main" id="{6ACFB9D0-4B64-8140-9193-6E46AE37A6AA}"/>
              </a:ext>
            </a:extLst>
          </p:cNvPr>
          <p:cNvSpPr>
            <a:spLocks noGrp="1"/>
          </p:cNvSpPr>
          <p:nvPr>
            <p:ph type="title"/>
          </p:nvPr>
        </p:nvSpPr>
        <p:spPr/>
        <p:txBody>
          <a:bodyPr/>
          <a:lstStyle/>
          <a:p>
            <a:r>
              <a:rPr lang="en-US" dirty="0"/>
              <a:t>AHD </a:t>
            </a:r>
            <a:r>
              <a:rPr lang="en-US" dirty="0" err="1"/>
              <a:t>Jamboard</a:t>
            </a:r>
            <a:r>
              <a:rPr lang="en-US" dirty="0"/>
              <a:t> Session</a:t>
            </a:r>
          </a:p>
        </p:txBody>
      </p:sp>
    </p:spTree>
    <p:extLst>
      <p:ext uri="{BB962C8B-B14F-4D97-AF65-F5344CB8AC3E}">
        <p14:creationId xmlns:p14="http://schemas.microsoft.com/office/powerpoint/2010/main" val="299764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5B83E-4E63-C24B-AB48-626C0DA18961}"/>
              </a:ext>
            </a:extLst>
          </p:cNvPr>
          <p:cNvSpPr>
            <a:spLocks noGrp="1"/>
          </p:cNvSpPr>
          <p:nvPr>
            <p:ph idx="1"/>
          </p:nvPr>
        </p:nvSpPr>
        <p:spPr/>
        <p:txBody>
          <a:bodyPr/>
          <a:lstStyle/>
          <a:p>
            <a:pPr marL="514350" indent="-514350">
              <a:buFont typeface="+mj-lt"/>
              <a:buAutoNum type="arabicPeriod" startAt="2"/>
            </a:pPr>
            <a:r>
              <a:rPr lang="en-US" dirty="0"/>
              <a:t>What country-level (national, sub-national and facility level) challenges do you encounter / anticipate in establishing functional AHD hub and spoke networks?</a:t>
            </a:r>
          </a:p>
          <a:p>
            <a:pPr marL="0" indent="0" algn="ctr">
              <a:buNone/>
            </a:pPr>
            <a:r>
              <a:rPr lang="en-US" dirty="0" err="1"/>
              <a:t>Jamboard</a:t>
            </a:r>
            <a:r>
              <a:rPr lang="en-US" dirty="0"/>
              <a:t> link: </a:t>
            </a:r>
            <a:r>
              <a:rPr lang="en-US" dirty="0">
                <a:solidFill>
                  <a:srgbClr val="C00000"/>
                </a:solidFill>
                <a:highlight>
                  <a:srgbClr val="FFFF00"/>
                </a:highlight>
              </a:rPr>
              <a:t>[To be inserted]</a:t>
            </a:r>
          </a:p>
          <a:p>
            <a:pPr marL="0" indent="0" algn="ctr">
              <a:buNone/>
            </a:pPr>
            <a:endParaRPr lang="en-US" dirty="0">
              <a:solidFill>
                <a:srgbClr val="C00000"/>
              </a:solidFill>
            </a:endParaRPr>
          </a:p>
        </p:txBody>
      </p:sp>
      <p:sp>
        <p:nvSpPr>
          <p:cNvPr id="3" name="Slide Number Placeholder 2">
            <a:extLst>
              <a:ext uri="{FF2B5EF4-FFF2-40B4-BE49-F238E27FC236}">
                <a16:creationId xmlns:a16="http://schemas.microsoft.com/office/drawing/2014/main" id="{9FD4AB7D-46FC-3543-84ED-482DF74F7038}"/>
              </a:ext>
            </a:extLst>
          </p:cNvPr>
          <p:cNvSpPr>
            <a:spLocks noGrp="1"/>
          </p:cNvSpPr>
          <p:nvPr>
            <p:ph type="sldNum" sz="quarter" idx="12"/>
          </p:nvPr>
        </p:nvSpPr>
        <p:spPr/>
        <p:txBody>
          <a:bodyPr/>
          <a:lstStyle/>
          <a:p>
            <a:fld id="{7C3ABBCA-EEB9-4909-AB36-4546095AE386}" type="slidenum">
              <a:rPr lang="en-US" smtClean="0"/>
              <a:t>28</a:t>
            </a:fld>
            <a:endParaRPr lang="en-US"/>
          </a:p>
        </p:txBody>
      </p:sp>
      <p:sp>
        <p:nvSpPr>
          <p:cNvPr id="4" name="Title 3">
            <a:extLst>
              <a:ext uri="{FF2B5EF4-FFF2-40B4-BE49-F238E27FC236}">
                <a16:creationId xmlns:a16="http://schemas.microsoft.com/office/drawing/2014/main" id="{6ACFB9D0-4B64-8140-9193-6E46AE37A6AA}"/>
              </a:ext>
            </a:extLst>
          </p:cNvPr>
          <p:cNvSpPr>
            <a:spLocks noGrp="1"/>
          </p:cNvSpPr>
          <p:nvPr>
            <p:ph type="title"/>
          </p:nvPr>
        </p:nvSpPr>
        <p:spPr/>
        <p:txBody>
          <a:bodyPr/>
          <a:lstStyle/>
          <a:p>
            <a:r>
              <a:rPr lang="en-US" dirty="0"/>
              <a:t>AHD </a:t>
            </a:r>
            <a:r>
              <a:rPr lang="en-US" dirty="0" err="1"/>
              <a:t>Jamboard</a:t>
            </a:r>
            <a:r>
              <a:rPr lang="en-US" dirty="0"/>
              <a:t> Session</a:t>
            </a:r>
          </a:p>
        </p:txBody>
      </p:sp>
    </p:spTree>
    <p:extLst>
      <p:ext uri="{BB962C8B-B14F-4D97-AF65-F5344CB8AC3E}">
        <p14:creationId xmlns:p14="http://schemas.microsoft.com/office/powerpoint/2010/main" val="326794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5B83E-4E63-C24B-AB48-626C0DA18961}"/>
              </a:ext>
            </a:extLst>
          </p:cNvPr>
          <p:cNvSpPr>
            <a:spLocks noGrp="1"/>
          </p:cNvSpPr>
          <p:nvPr>
            <p:ph idx="1"/>
          </p:nvPr>
        </p:nvSpPr>
        <p:spPr/>
        <p:txBody>
          <a:bodyPr>
            <a:normAutofit/>
          </a:bodyPr>
          <a:lstStyle/>
          <a:p>
            <a:pPr marL="514350" indent="-514350">
              <a:buFont typeface="+mj-lt"/>
              <a:buAutoNum type="arabicPeriod" startAt="3"/>
            </a:pPr>
            <a:r>
              <a:rPr lang="en-US" dirty="0"/>
              <a:t>Given the new recommendation on using single high dose of liposomal amphotericin B, what challenges / </a:t>
            </a:r>
            <a:r>
              <a:rPr lang="en-US"/>
              <a:t>implementation considerations do </a:t>
            </a:r>
            <a:r>
              <a:rPr lang="en-US" dirty="0"/>
              <a:t>you anticipate your country will face in adapting to this guidance? </a:t>
            </a:r>
          </a:p>
          <a:p>
            <a:pPr marL="0" indent="0" algn="ctr">
              <a:buNone/>
            </a:pPr>
            <a:endParaRPr lang="en-US" dirty="0"/>
          </a:p>
          <a:p>
            <a:pPr marL="0" indent="0" algn="ctr">
              <a:buNone/>
            </a:pPr>
            <a:r>
              <a:rPr lang="en-US" dirty="0" err="1"/>
              <a:t>Jamboard</a:t>
            </a:r>
            <a:r>
              <a:rPr lang="en-US" dirty="0"/>
              <a:t> link: </a:t>
            </a:r>
            <a:r>
              <a:rPr lang="en-US" dirty="0">
                <a:solidFill>
                  <a:srgbClr val="C00000"/>
                </a:solidFill>
                <a:highlight>
                  <a:srgbClr val="FFFF00"/>
                </a:highlight>
              </a:rPr>
              <a:t>[To be inserted]</a:t>
            </a:r>
          </a:p>
          <a:p>
            <a:pPr marL="0" indent="0" algn="ctr">
              <a:buNone/>
            </a:pPr>
            <a:endParaRPr lang="en-US" dirty="0">
              <a:solidFill>
                <a:srgbClr val="C00000"/>
              </a:solidFill>
            </a:endParaRPr>
          </a:p>
        </p:txBody>
      </p:sp>
      <p:sp>
        <p:nvSpPr>
          <p:cNvPr id="3" name="Slide Number Placeholder 2">
            <a:extLst>
              <a:ext uri="{FF2B5EF4-FFF2-40B4-BE49-F238E27FC236}">
                <a16:creationId xmlns:a16="http://schemas.microsoft.com/office/drawing/2014/main" id="{9FD4AB7D-46FC-3543-84ED-482DF74F7038}"/>
              </a:ext>
            </a:extLst>
          </p:cNvPr>
          <p:cNvSpPr>
            <a:spLocks noGrp="1"/>
          </p:cNvSpPr>
          <p:nvPr>
            <p:ph type="sldNum" sz="quarter" idx="12"/>
          </p:nvPr>
        </p:nvSpPr>
        <p:spPr/>
        <p:txBody>
          <a:bodyPr/>
          <a:lstStyle/>
          <a:p>
            <a:fld id="{7C3ABBCA-EEB9-4909-AB36-4546095AE386}" type="slidenum">
              <a:rPr lang="en-US" smtClean="0"/>
              <a:t>29</a:t>
            </a:fld>
            <a:endParaRPr lang="en-US"/>
          </a:p>
        </p:txBody>
      </p:sp>
      <p:sp>
        <p:nvSpPr>
          <p:cNvPr id="4" name="Title 3">
            <a:extLst>
              <a:ext uri="{FF2B5EF4-FFF2-40B4-BE49-F238E27FC236}">
                <a16:creationId xmlns:a16="http://schemas.microsoft.com/office/drawing/2014/main" id="{6ACFB9D0-4B64-8140-9193-6E46AE37A6AA}"/>
              </a:ext>
            </a:extLst>
          </p:cNvPr>
          <p:cNvSpPr>
            <a:spLocks noGrp="1"/>
          </p:cNvSpPr>
          <p:nvPr>
            <p:ph type="title"/>
          </p:nvPr>
        </p:nvSpPr>
        <p:spPr/>
        <p:txBody>
          <a:bodyPr/>
          <a:lstStyle/>
          <a:p>
            <a:r>
              <a:rPr lang="en-US" dirty="0"/>
              <a:t>AHD </a:t>
            </a:r>
            <a:r>
              <a:rPr lang="en-US" dirty="0" err="1"/>
              <a:t>Jamboard</a:t>
            </a:r>
            <a:r>
              <a:rPr lang="en-US" dirty="0"/>
              <a:t> Session</a:t>
            </a:r>
          </a:p>
        </p:txBody>
      </p:sp>
    </p:spTree>
    <p:extLst>
      <p:ext uri="{BB962C8B-B14F-4D97-AF65-F5344CB8AC3E}">
        <p14:creationId xmlns:p14="http://schemas.microsoft.com/office/powerpoint/2010/main" val="309320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66E2EA-E377-4708-87D0-113FF9344A96}"/>
              </a:ext>
            </a:extLst>
          </p:cNvPr>
          <p:cNvSpPr>
            <a:spLocks noGrp="1"/>
          </p:cNvSpPr>
          <p:nvPr>
            <p:ph idx="1"/>
          </p:nvPr>
        </p:nvSpPr>
        <p:spPr/>
        <p:txBody>
          <a:bodyPr>
            <a:normAutofit fontScale="85000" lnSpcReduction="10000"/>
          </a:bodyPr>
          <a:lstStyle/>
          <a:p>
            <a:pPr marL="514350" indent="-514350">
              <a:lnSpc>
                <a:spcPct val="150000"/>
              </a:lnSpc>
              <a:buFont typeface="+mj-lt"/>
              <a:buAutoNum type="arabicPeriod"/>
            </a:pPr>
            <a:r>
              <a:rPr lang="en-US" dirty="0"/>
              <a:t>To understand the health systems approach to AHD using the CQUIN AHD Capability Maturity Model </a:t>
            </a:r>
          </a:p>
          <a:p>
            <a:pPr marL="514350" indent="-514350">
              <a:lnSpc>
                <a:spcPct val="150000"/>
              </a:lnSpc>
              <a:buFont typeface="+mj-lt"/>
              <a:buAutoNum type="arabicPeriod"/>
            </a:pPr>
            <a:r>
              <a:rPr lang="en-US" dirty="0"/>
              <a:t>To understand the global and country-level gaps and challenges in AHD service delivery and AHD quality standards</a:t>
            </a:r>
          </a:p>
          <a:p>
            <a:pPr marL="514350" indent="-514350">
              <a:lnSpc>
                <a:spcPct val="150000"/>
              </a:lnSpc>
              <a:buFont typeface="+mj-lt"/>
              <a:buAutoNum type="arabicPeriod"/>
            </a:pPr>
            <a:r>
              <a:rPr lang="en-US" dirty="0"/>
              <a:t>To begin to draft AHD quality standards</a:t>
            </a:r>
          </a:p>
          <a:p>
            <a:pPr>
              <a:lnSpc>
                <a:spcPct val="150000"/>
              </a:lnSpc>
            </a:pPr>
            <a:endParaRPr lang="en-GB" dirty="0"/>
          </a:p>
        </p:txBody>
      </p:sp>
      <p:sp>
        <p:nvSpPr>
          <p:cNvPr id="3" name="Slide Number Placeholder 2">
            <a:extLst>
              <a:ext uri="{FF2B5EF4-FFF2-40B4-BE49-F238E27FC236}">
                <a16:creationId xmlns:a16="http://schemas.microsoft.com/office/drawing/2014/main" id="{A8CE9A33-010A-4B54-97C5-E82A1D2709CE}"/>
              </a:ext>
            </a:extLst>
          </p:cNvPr>
          <p:cNvSpPr>
            <a:spLocks noGrp="1"/>
          </p:cNvSpPr>
          <p:nvPr>
            <p:ph type="sldNum" sz="quarter" idx="12"/>
          </p:nvPr>
        </p:nvSpPr>
        <p:spPr/>
        <p:txBody>
          <a:bodyPr/>
          <a:lstStyle/>
          <a:p>
            <a:fld id="{7C3ABBCA-EEB9-4909-AB36-4546095AE386}" type="slidenum">
              <a:rPr lang="en-US" smtClean="0"/>
              <a:t>3</a:t>
            </a:fld>
            <a:endParaRPr lang="en-US"/>
          </a:p>
        </p:txBody>
      </p:sp>
      <p:sp>
        <p:nvSpPr>
          <p:cNvPr id="4" name="Title 3">
            <a:extLst>
              <a:ext uri="{FF2B5EF4-FFF2-40B4-BE49-F238E27FC236}">
                <a16:creationId xmlns:a16="http://schemas.microsoft.com/office/drawing/2014/main" id="{82A37ECD-98BD-43C3-8232-06825D91996F}"/>
              </a:ext>
            </a:extLst>
          </p:cNvPr>
          <p:cNvSpPr>
            <a:spLocks noGrp="1"/>
          </p:cNvSpPr>
          <p:nvPr>
            <p:ph type="title"/>
          </p:nvPr>
        </p:nvSpPr>
        <p:spPr/>
        <p:txBody>
          <a:bodyPr/>
          <a:lstStyle/>
          <a:p>
            <a:r>
              <a:rPr lang="en-US" dirty="0"/>
              <a:t>Objectives</a:t>
            </a:r>
            <a:endParaRPr lang="en-GB" dirty="0"/>
          </a:p>
        </p:txBody>
      </p:sp>
    </p:spTree>
    <p:extLst>
      <p:ext uri="{BB962C8B-B14F-4D97-AF65-F5344CB8AC3E}">
        <p14:creationId xmlns:p14="http://schemas.microsoft.com/office/powerpoint/2010/main" val="3035384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5B83E-4E63-C24B-AB48-626C0DA18961}"/>
              </a:ext>
            </a:extLst>
          </p:cNvPr>
          <p:cNvSpPr>
            <a:spLocks noGrp="1"/>
          </p:cNvSpPr>
          <p:nvPr>
            <p:ph idx="1"/>
          </p:nvPr>
        </p:nvSpPr>
        <p:spPr/>
        <p:txBody>
          <a:bodyPr>
            <a:normAutofit/>
          </a:bodyPr>
          <a:lstStyle/>
          <a:p>
            <a:pPr marL="514350" indent="-514350">
              <a:buFont typeface="+mj-lt"/>
              <a:buAutoNum type="arabicPeriod" startAt="4"/>
            </a:pPr>
            <a:r>
              <a:rPr lang="en-US" dirty="0"/>
              <a:t>In your view, what support to countries should global agencies prioritize in addressing gaps in AHD ? E.g., WHO, UNITAID, UNAIDS, PEPFAR, GF, BMGF </a:t>
            </a:r>
          </a:p>
          <a:p>
            <a:pPr marL="0" indent="0" algn="ctr">
              <a:buNone/>
            </a:pPr>
            <a:endParaRPr lang="en-US" dirty="0"/>
          </a:p>
          <a:p>
            <a:pPr marL="0" indent="0" algn="ctr">
              <a:buNone/>
            </a:pPr>
            <a:r>
              <a:rPr lang="en-US" dirty="0" err="1"/>
              <a:t>Jamboard</a:t>
            </a:r>
            <a:r>
              <a:rPr lang="en-US" dirty="0"/>
              <a:t> link: </a:t>
            </a:r>
            <a:r>
              <a:rPr lang="en-US" dirty="0">
                <a:solidFill>
                  <a:srgbClr val="C00000"/>
                </a:solidFill>
                <a:highlight>
                  <a:srgbClr val="FFFF00"/>
                </a:highlight>
              </a:rPr>
              <a:t>[To be inserted]</a:t>
            </a:r>
          </a:p>
          <a:p>
            <a:pPr marL="0" indent="0" algn="ctr">
              <a:buNone/>
            </a:pPr>
            <a:endParaRPr lang="en-US" dirty="0">
              <a:solidFill>
                <a:srgbClr val="C00000"/>
              </a:solidFill>
            </a:endParaRPr>
          </a:p>
        </p:txBody>
      </p:sp>
      <p:sp>
        <p:nvSpPr>
          <p:cNvPr id="3" name="Slide Number Placeholder 2">
            <a:extLst>
              <a:ext uri="{FF2B5EF4-FFF2-40B4-BE49-F238E27FC236}">
                <a16:creationId xmlns:a16="http://schemas.microsoft.com/office/drawing/2014/main" id="{9FD4AB7D-46FC-3543-84ED-482DF74F7038}"/>
              </a:ext>
            </a:extLst>
          </p:cNvPr>
          <p:cNvSpPr>
            <a:spLocks noGrp="1"/>
          </p:cNvSpPr>
          <p:nvPr>
            <p:ph type="sldNum" sz="quarter" idx="12"/>
          </p:nvPr>
        </p:nvSpPr>
        <p:spPr/>
        <p:txBody>
          <a:bodyPr/>
          <a:lstStyle/>
          <a:p>
            <a:fld id="{7C3ABBCA-EEB9-4909-AB36-4546095AE386}" type="slidenum">
              <a:rPr lang="en-US" smtClean="0"/>
              <a:t>30</a:t>
            </a:fld>
            <a:endParaRPr lang="en-US"/>
          </a:p>
        </p:txBody>
      </p:sp>
      <p:sp>
        <p:nvSpPr>
          <p:cNvPr id="4" name="Title 3">
            <a:extLst>
              <a:ext uri="{FF2B5EF4-FFF2-40B4-BE49-F238E27FC236}">
                <a16:creationId xmlns:a16="http://schemas.microsoft.com/office/drawing/2014/main" id="{6ACFB9D0-4B64-8140-9193-6E46AE37A6AA}"/>
              </a:ext>
            </a:extLst>
          </p:cNvPr>
          <p:cNvSpPr>
            <a:spLocks noGrp="1"/>
          </p:cNvSpPr>
          <p:nvPr>
            <p:ph type="title"/>
          </p:nvPr>
        </p:nvSpPr>
        <p:spPr/>
        <p:txBody>
          <a:bodyPr/>
          <a:lstStyle/>
          <a:p>
            <a:r>
              <a:rPr lang="en-US" dirty="0"/>
              <a:t>AHD </a:t>
            </a:r>
            <a:r>
              <a:rPr lang="en-US" dirty="0" err="1"/>
              <a:t>Jamboard</a:t>
            </a:r>
            <a:r>
              <a:rPr lang="en-US" dirty="0"/>
              <a:t> Session</a:t>
            </a:r>
          </a:p>
        </p:txBody>
      </p:sp>
    </p:spTree>
    <p:extLst>
      <p:ext uri="{BB962C8B-B14F-4D97-AF65-F5344CB8AC3E}">
        <p14:creationId xmlns:p14="http://schemas.microsoft.com/office/powerpoint/2010/main" val="981179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A2832-96BC-4FBE-83ED-C98F2F08BF73}"/>
              </a:ext>
            </a:extLst>
          </p:cNvPr>
          <p:cNvSpPr>
            <a:spLocks noGrp="1"/>
          </p:cNvSpPr>
          <p:nvPr>
            <p:ph idx="1"/>
          </p:nvPr>
        </p:nvSpPr>
        <p:spPr>
          <a:xfrm>
            <a:off x="838200" y="2345634"/>
            <a:ext cx="10515600" cy="4112315"/>
          </a:xfrm>
        </p:spPr>
        <p:txBody>
          <a:bodyPr>
            <a:normAutofit lnSpcReduction="10000"/>
          </a:bodyPr>
          <a:lstStyle/>
          <a:p>
            <a:r>
              <a:rPr lang="en-US" sz="2000" dirty="0">
                <a:solidFill>
                  <a:schemeClr val="bg2">
                    <a:lumMod val="75000"/>
                  </a:schemeClr>
                </a:solidFill>
                <a:effectLst/>
                <a:latin typeface="Calibri" panose="020F0502020204030204" pitchFamily="34" charset="0"/>
                <a:ea typeface="Times New Roman" panose="02020603050405020304" pitchFamily="18" charset="0"/>
              </a:rPr>
              <a:t>Welcome and Introductions: Peter Ehrenkranz</a:t>
            </a:r>
          </a:p>
          <a:p>
            <a:r>
              <a:rPr lang="en-US" sz="2000" b="1" dirty="0">
                <a:solidFill>
                  <a:schemeClr val="bg2">
                    <a:lumMod val="75000"/>
                  </a:schemeClr>
                </a:solidFill>
                <a:effectLst/>
                <a:latin typeface="Calibri" panose="020F0502020204030204" pitchFamily="34" charset="0"/>
                <a:ea typeface="Times New Roman" panose="02020603050405020304" pitchFamily="18" charset="0"/>
              </a:rPr>
              <a:t>Framing Remarks: </a:t>
            </a:r>
            <a:r>
              <a:rPr lang="en-US" sz="2000" dirty="0">
                <a:solidFill>
                  <a:schemeClr val="bg2">
                    <a:lumMod val="75000"/>
                  </a:schemeClr>
                </a:solidFill>
                <a:effectLst/>
                <a:latin typeface="Calibri" panose="020F0502020204030204" pitchFamily="34" charset="0"/>
                <a:ea typeface="Times New Roman" panose="02020603050405020304" pitchFamily="18" charset="0"/>
              </a:rPr>
              <a:t>Maureen Syowai</a:t>
            </a:r>
          </a:p>
          <a:p>
            <a:pPr algn="just" fontAlgn="base"/>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AHD </a:t>
            </a:r>
            <a:r>
              <a:rPr lang="en-US" sz="2000" b="1" dirty="0" err="1">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Jamboard</a:t>
            </a:r>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Session</a:t>
            </a:r>
            <a:r>
              <a:rPr lang="en-GB" sz="2000" b="1" dirty="0">
                <a:solidFill>
                  <a:schemeClr val="bg2">
                    <a:lumMod val="75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bg2">
                    <a:lumMod val="75000"/>
                  </a:schemeClr>
                </a:solidFill>
                <a:effectLst/>
                <a:latin typeface="Calibri" panose="020F0502020204030204" pitchFamily="34" charset="0"/>
                <a:ea typeface="Times New Roman" panose="02020603050405020304" pitchFamily="18" charset="0"/>
              </a:rPr>
              <a:t>Maureen Syowai</a:t>
            </a:r>
            <a:r>
              <a:rPr lang="en-GB" sz="2000" dirty="0">
                <a:solidFill>
                  <a:schemeClr val="bg2">
                    <a:lumMod val="75000"/>
                  </a:schemeClr>
                </a:solidFill>
                <a:latin typeface="Calibri" panose="020F0502020204030204" pitchFamily="34" charset="0"/>
                <a:ea typeface="Times New Roman" panose="02020603050405020304" pitchFamily="18" charset="0"/>
              </a:rPr>
              <a:t> &amp; </a:t>
            </a:r>
            <a:r>
              <a:rPr lang="en-US" sz="2000" dirty="0">
                <a:solidFill>
                  <a:schemeClr val="bg2">
                    <a:lumMod val="75000"/>
                  </a:schemeClr>
                </a:solidFill>
                <a:effectLst/>
                <a:latin typeface="Calibri" panose="020F0502020204030204" pitchFamily="34" charset="0"/>
                <a:ea typeface="Times New Roman" panose="02020603050405020304" pitchFamily="18" charset="0"/>
              </a:rPr>
              <a:t>Peter Ehrenkranz </a:t>
            </a:r>
          </a:p>
          <a:p>
            <a:pPr marL="457200" lvl="1" indent="0" fontAlgn="base">
              <a:buNone/>
            </a:pPr>
            <a:r>
              <a:rPr lang="en-US" sz="2000" dirty="0">
                <a:solidFill>
                  <a:schemeClr val="bg2">
                    <a:lumMod val="75000"/>
                  </a:schemeClr>
                </a:solidFill>
                <a:effectLst/>
                <a:latin typeface="Calibri" panose="020F0502020204030204" pitchFamily="34" charset="0"/>
                <a:ea typeface="Times New Roman" panose="02020603050405020304" pitchFamily="18" charset="0"/>
              </a:rPr>
              <a:t>Review and discuss anonymous views from the audience on gaps and challenges in AHD service delivery</a:t>
            </a:r>
            <a:endPar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Panel Discussion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perspectives on quality AHD services: </a:t>
            </a:r>
            <a:r>
              <a:rPr lang="en-US" sz="20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Peter Ehrenkranz &amp; Maureen Syowai</a:t>
            </a:r>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Lindiwe M. Simelane, National Coordinator Eswatini AIDS Support Organization</a:t>
            </a:r>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Linah Kampilimba Mwango, CIHEB</a:t>
            </a:r>
            <a:r>
              <a:rPr lang="en-US" sz="20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Zambia</a:t>
            </a:r>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pPr lvl="1"/>
            <a:r>
              <a:rPr lang="en-US" sz="2000" dirty="0">
                <a:solidFill>
                  <a:schemeClr val="accent1">
                    <a:lumMod val="75000"/>
                  </a:schemeClr>
                </a:solidFill>
                <a:effectLst/>
                <a:latin typeface="Calibri" panose="020F0502020204030204" pitchFamily="34" charset="0"/>
                <a:ea typeface="Times New Roman" panose="02020603050405020304" pitchFamily="18" charset="0"/>
              </a:rPr>
              <a:t>Paul </a:t>
            </a:r>
            <a:r>
              <a:rPr lang="en-US" sz="2000" dirty="0" err="1">
                <a:solidFill>
                  <a:schemeClr val="accent1">
                    <a:lumMod val="75000"/>
                  </a:schemeClr>
                </a:solidFill>
                <a:effectLst/>
                <a:latin typeface="Calibri" panose="020F0502020204030204" pitchFamily="34" charset="0"/>
                <a:ea typeface="Times New Roman" panose="02020603050405020304" pitchFamily="18" charset="0"/>
              </a:rPr>
              <a:t>Nyasulu</a:t>
            </a:r>
            <a:r>
              <a:rPr lang="en-US" sz="2000" dirty="0">
                <a:solidFill>
                  <a:schemeClr val="accent1">
                    <a:lumMod val="75000"/>
                  </a:schemeClr>
                </a:solidFill>
                <a:effectLst/>
                <a:latin typeface="Calibri" panose="020F0502020204030204" pitchFamily="34" charset="0"/>
                <a:ea typeface="Times New Roman" panose="02020603050405020304" pitchFamily="18" charset="0"/>
              </a:rPr>
              <a:t>, MOH Malawi </a:t>
            </a:r>
          </a:p>
          <a:p>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Discussion on AHD quality standards: </a:t>
            </a:r>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Peter Ehrenkranz &amp; Maureen Syowai</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r>
              <a:rPr lang="en-US" sz="2000" dirty="0">
                <a:solidFill>
                  <a:schemeClr val="bg2">
                    <a:lumMod val="75000"/>
                  </a:schemeClr>
                </a:solidFill>
                <a:effectLst/>
                <a:latin typeface="Calibri" panose="020F0502020204030204" pitchFamily="34" charset="0"/>
                <a:ea typeface="Times New Roman" panose="02020603050405020304" pitchFamily="18" charset="0"/>
              </a:rPr>
              <a:t>Closing remarks: Maureen Syowai  </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endParaRPr lang="en-GB" sz="2000" dirty="0"/>
          </a:p>
        </p:txBody>
      </p:sp>
      <p:sp>
        <p:nvSpPr>
          <p:cNvPr id="3" name="Slide Number Placeholder 2">
            <a:extLst>
              <a:ext uri="{FF2B5EF4-FFF2-40B4-BE49-F238E27FC236}">
                <a16:creationId xmlns:a16="http://schemas.microsoft.com/office/drawing/2014/main" id="{49447FB8-3BFF-4295-95D8-38B1A8A02E22}"/>
              </a:ext>
            </a:extLst>
          </p:cNvPr>
          <p:cNvSpPr>
            <a:spLocks noGrp="1"/>
          </p:cNvSpPr>
          <p:nvPr>
            <p:ph type="sldNum" sz="quarter" idx="12"/>
          </p:nvPr>
        </p:nvSpPr>
        <p:spPr/>
        <p:txBody>
          <a:bodyPr/>
          <a:lstStyle/>
          <a:p>
            <a:fld id="{7C3ABBCA-EEB9-4909-AB36-4546095AE386}" type="slidenum">
              <a:rPr lang="en-US" smtClean="0"/>
              <a:t>31</a:t>
            </a:fld>
            <a:endParaRPr lang="en-US"/>
          </a:p>
        </p:txBody>
      </p:sp>
      <p:sp>
        <p:nvSpPr>
          <p:cNvPr id="4" name="Title 3">
            <a:extLst>
              <a:ext uri="{FF2B5EF4-FFF2-40B4-BE49-F238E27FC236}">
                <a16:creationId xmlns:a16="http://schemas.microsoft.com/office/drawing/2014/main" id="{CBEEA425-A115-4CFD-8483-C15AF069A630}"/>
              </a:ext>
            </a:extLst>
          </p:cNvPr>
          <p:cNvSpPr>
            <a:spLocks noGrp="1"/>
          </p:cNvSpPr>
          <p:nvPr>
            <p:ph type="title"/>
          </p:nvPr>
        </p:nvSpPr>
        <p:spPr/>
        <p:txBody>
          <a:bodyPr/>
          <a:lstStyle/>
          <a:p>
            <a:r>
              <a:rPr lang="en-US" dirty="0"/>
              <a:t>Session Agenda</a:t>
            </a:r>
            <a:endParaRPr lang="en-GB" dirty="0"/>
          </a:p>
        </p:txBody>
      </p:sp>
      <p:sp>
        <p:nvSpPr>
          <p:cNvPr id="20" name="TextBox 19">
            <a:extLst>
              <a:ext uri="{FF2B5EF4-FFF2-40B4-BE49-F238E27FC236}">
                <a16:creationId xmlns:a16="http://schemas.microsoft.com/office/drawing/2014/main" id="{125CD15E-861F-4CAC-83B5-9CE012F54444}"/>
              </a:ext>
            </a:extLst>
          </p:cNvPr>
          <p:cNvSpPr txBox="1"/>
          <p:nvPr/>
        </p:nvSpPr>
        <p:spPr>
          <a:xfrm>
            <a:off x="9067801" y="3059668"/>
            <a:ext cx="1362075" cy="369332"/>
          </a:xfrm>
          <a:prstGeom prst="rect">
            <a:avLst/>
          </a:prstGeom>
          <a:noFill/>
        </p:spPr>
        <p:txBody>
          <a:bodyPr wrap="square" rtlCol="0">
            <a:spAutoFit/>
          </a:bodyPr>
          <a:lstStyle/>
          <a:p>
            <a:pPr algn="ctr"/>
            <a:r>
              <a:rPr lang="en-US" b="1" dirty="0">
                <a:solidFill>
                  <a:schemeClr val="bg2">
                    <a:lumMod val="75000"/>
                  </a:schemeClr>
                </a:solidFill>
              </a:rPr>
              <a:t>Interactive!</a:t>
            </a:r>
            <a:endParaRPr lang="en-GB" b="1" dirty="0">
              <a:solidFill>
                <a:schemeClr val="bg2">
                  <a:lumMod val="75000"/>
                </a:schemeClr>
              </a:solidFill>
            </a:endParaRPr>
          </a:p>
        </p:txBody>
      </p:sp>
      <p:pic>
        <p:nvPicPr>
          <p:cNvPr id="22" name="Graphic 21" descr="Customer review with solid fill">
            <a:extLst>
              <a:ext uri="{FF2B5EF4-FFF2-40B4-BE49-F238E27FC236}">
                <a16:creationId xmlns:a16="http://schemas.microsoft.com/office/drawing/2014/main" id="{BC61F761-B65F-488B-927A-2E530F28F1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801" y="5320345"/>
            <a:ext cx="914399" cy="914399"/>
          </a:xfrm>
          <a:prstGeom prst="rect">
            <a:avLst/>
          </a:prstGeom>
        </p:spPr>
      </p:pic>
      <p:pic>
        <p:nvPicPr>
          <p:cNvPr id="28" name="Graphic 27" descr="Programmer female with solid fill">
            <a:extLst>
              <a:ext uri="{FF2B5EF4-FFF2-40B4-BE49-F238E27FC236}">
                <a16:creationId xmlns:a16="http://schemas.microsoft.com/office/drawing/2014/main" id="{24EC702B-CC70-4591-BD9D-3C66C836D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1449" y="2846293"/>
            <a:ext cx="683401" cy="683401"/>
          </a:xfrm>
          <a:prstGeom prst="rect">
            <a:avLst/>
          </a:prstGeom>
        </p:spPr>
      </p:pic>
      <p:pic>
        <p:nvPicPr>
          <p:cNvPr id="30" name="Graphic 29" descr="Programmer male with solid fill">
            <a:extLst>
              <a:ext uri="{FF2B5EF4-FFF2-40B4-BE49-F238E27FC236}">
                <a16:creationId xmlns:a16="http://schemas.microsoft.com/office/drawing/2014/main" id="{B4BB24DC-936D-4544-A2C0-8961A7C11E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8086" y="2846293"/>
            <a:ext cx="683402" cy="683402"/>
          </a:xfrm>
          <a:prstGeom prst="rect">
            <a:avLst/>
          </a:prstGeom>
        </p:spPr>
      </p:pic>
    </p:spTree>
    <p:extLst>
      <p:ext uri="{BB962C8B-B14F-4D97-AF65-F5344CB8AC3E}">
        <p14:creationId xmlns:p14="http://schemas.microsoft.com/office/powerpoint/2010/main" val="795563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1848F7-6F24-4A43-A862-F84D8C05026B}"/>
              </a:ext>
            </a:extLst>
          </p:cNvPr>
          <p:cNvSpPr>
            <a:spLocks noGrp="1"/>
          </p:cNvSpPr>
          <p:nvPr>
            <p:ph type="sldNum" sz="quarter" idx="12"/>
          </p:nvPr>
        </p:nvSpPr>
        <p:spPr/>
        <p:txBody>
          <a:bodyPr/>
          <a:lstStyle/>
          <a:p>
            <a:fld id="{7C3ABBCA-EEB9-4909-AB36-4546095AE386}" type="slidenum">
              <a:rPr lang="en-US" smtClean="0"/>
              <a:t>32</a:t>
            </a:fld>
            <a:endParaRPr lang="en-US"/>
          </a:p>
        </p:txBody>
      </p:sp>
      <p:sp>
        <p:nvSpPr>
          <p:cNvPr id="4" name="Title 3">
            <a:extLst>
              <a:ext uri="{FF2B5EF4-FFF2-40B4-BE49-F238E27FC236}">
                <a16:creationId xmlns:a16="http://schemas.microsoft.com/office/drawing/2014/main" id="{409EC67D-A8F2-4907-BD2B-9811EA128011}"/>
              </a:ext>
            </a:extLst>
          </p:cNvPr>
          <p:cNvSpPr>
            <a:spLocks noGrp="1"/>
          </p:cNvSpPr>
          <p:nvPr>
            <p:ph type="title"/>
          </p:nvPr>
        </p:nvSpPr>
        <p:spPr>
          <a:xfrm>
            <a:off x="765173" y="914400"/>
            <a:ext cx="10512425" cy="1200329"/>
          </a:xfrm>
        </p:spPr>
        <p:txBody>
          <a:bodyPr>
            <a:normAutofit/>
          </a:bodyPr>
          <a:lstStyle/>
          <a:p>
            <a:r>
              <a:rPr lang="en-US" dirty="0"/>
              <a:t>Panel Discussion</a:t>
            </a:r>
            <a:br>
              <a:rPr lang="en-US" dirty="0"/>
            </a:br>
            <a:r>
              <a:rPr lang="en-GB" sz="3600" dirty="0"/>
              <a:t>Perspectives on quality AHD services </a:t>
            </a:r>
            <a:endParaRPr lang="en-GB" dirty="0"/>
          </a:p>
        </p:txBody>
      </p:sp>
      <p:pic>
        <p:nvPicPr>
          <p:cNvPr id="7" name="Picture 6">
            <a:extLst>
              <a:ext uri="{FF2B5EF4-FFF2-40B4-BE49-F238E27FC236}">
                <a16:creationId xmlns:a16="http://schemas.microsoft.com/office/drawing/2014/main" id="{D39F9734-39F3-4081-9A3C-9FC8052756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7921" y="2323249"/>
            <a:ext cx="1657350" cy="2333841"/>
          </a:xfrm>
          <a:prstGeom prst="rect">
            <a:avLst/>
          </a:prstGeom>
          <a:noFill/>
          <a:ln>
            <a:noFill/>
          </a:ln>
        </p:spPr>
      </p:pic>
      <p:sp>
        <p:nvSpPr>
          <p:cNvPr id="9" name="TextBox 8">
            <a:extLst>
              <a:ext uri="{FF2B5EF4-FFF2-40B4-BE49-F238E27FC236}">
                <a16:creationId xmlns:a16="http://schemas.microsoft.com/office/drawing/2014/main" id="{13B54D41-E0A5-415D-AC25-0D7130544955}"/>
              </a:ext>
            </a:extLst>
          </p:cNvPr>
          <p:cNvSpPr txBox="1"/>
          <p:nvPr/>
        </p:nvSpPr>
        <p:spPr>
          <a:xfrm>
            <a:off x="4427640" y="4770966"/>
            <a:ext cx="3190874" cy="1169551"/>
          </a:xfrm>
          <a:prstGeom prst="rect">
            <a:avLst/>
          </a:prstGeom>
          <a:noFill/>
        </p:spPr>
        <p:txBody>
          <a:bodyPr wrap="square">
            <a:spAutoFit/>
          </a:bodyPr>
          <a:lstStyle/>
          <a:p>
            <a:pPr algn="ctr"/>
            <a:r>
              <a:rPr lang="en-US" sz="1400" dirty="0">
                <a:effectLst/>
                <a:ea typeface="Calibri" panose="020F0502020204030204" pitchFamily="34" charset="0"/>
                <a:cs typeface="Times New Roman" panose="02020603050405020304" pitchFamily="18" charset="0"/>
              </a:rPr>
              <a:t>Linah Kampilimba Mwango</a:t>
            </a:r>
          </a:p>
          <a:p>
            <a:pPr algn="ctr"/>
            <a:r>
              <a:rPr lang="en-US" sz="1400" dirty="0">
                <a:effectLst/>
                <a:ea typeface="Calibri" panose="020F0502020204030204" pitchFamily="34" charset="0"/>
                <a:cs typeface="Times New Roman" panose="02020603050405020304" pitchFamily="18" charset="0"/>
              </a:rPr>
              <a:t>Deputy Chief of Party (D-COP) at CIHEB Zambia in the Community HIV prevention, Community led monitoring and COVID 19 Vaccination program. </a:t>
            </a:r>
            <a:endParaRPr lang="en-GB" sz="1400" dirty="0"/>
          </a:p>
        </p:txBody>
      </p:sp>
      <p:sp>
        <p:nvSpPr>
          <p:cNvPr id="11" name="TextBox 10">
            <a:extLst>
              <a:ext uri="{FF2B5EF4-FFF2-40B4-BE49-F238E27FC236}">
                <a16:creationId xmlns:a16="http://schemas.microsoft.com/office/drawing/2014/main" id="{70B7EC5E-F8DB-4918-9280-2FD8104A7346}"/>
              </a:ext>
            </a:extLst>
          </p:cNvPr>
          <p:cNvSpPr txBox="1"/>
          <p:nvPr/>
        </p:nvSpPr>
        <p:spPr>
          <a:xfrm>
            <a:off x="1348445" y="4960532"/>
            <a:ext cx="2019815" cy="954107"/>
          </a:xfrm>
          <a:prstGeom prst="rect">
            <a:avLst/>
          </a:prstGeom>
          <a:noFill/>
        </p:spPr>
        <p:txBody>
          <a:bodyPr wrap="square">
            <a:spAutoFit/>
          </a:bodyPr>
          <a:lstStyle/>
          <a:p>
            <a:pPr algn="ctr"/>
            <a:r>
              <a:rPr lang="en-US" sz="1400" dirty="0"/>
              <a:t>Lindiwe M. Simelane </a:t>
            </a:r>
          </a:p>
          <a:p>
            <a:pPr algn="ctr"/>
            <a:r>
              <a:rPr lang="en-US" sz="1400" dirty="0"/>
              <a:t>National Coordinator, Eswatini AIDS Support Organization</a:t>
            </a:r>
          </a:p>
        </p:txBody>
      </p:sp>
      <p:sp>
        <p:nvSpPr>
          <p:cNvPr id="14" name="TextBox 13">
            <a:extLst>
              <a:ext uri="{FF2B5EF4-FFF2-40B4-BE49-F238E27FC236}">
                <a16:creationId xmlns:a16="http://schemas.microsoft.com/office/drawing/2014/main" id="{8D9CAD68-DA30-4F30-ADFA-D5FC4046A22F}"/>
              </a:ext>
            </a:extLst>
          </p:cNvPr>
          <p:cNvSpPr txBox="1"/>
          <p:nvPr/>
        </p:nvSpPr>
        <p:spPr>
          <a:xfrm>
            <a:off x="8508433" y="4770965"/>
            <a:ext cx="2356562"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S Mincho" panose="02020609040205080304" pitchFamily="49" charset="-128"/>
                <a:cs typeface="Calibri" panose="020F0502020204030204" pitchFamily="34" charset="0"/>
              </a:rPr>
              <a:t>Paul Nyasulu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S Mincho" panose="02020609040205080304" pitchFamily="49" charset="-128"/>
                <a:cs typeface="Calibri" panose="020F0502020204030204" pitchFamily="34" charset="0"/>
              </a:rPr>
              <a:t>HIV Care &amp; Treatment Program Officer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S Mincho" panose="02020609040205080304" pitchFamily="49" charset="-128"/>
                <a:cs typeface="Calibri" panose="020F0502020204030204" pitchFamily="34" charset="0"/>
              </a:rPr>
              <a:t>Ministry of Health, </a:t>
            </a:r>
            <a:r>
              <a:rPr lang="en-US" sz="1400" dirty="0">
                <a:solidFill>
                  <a:prstClr val="black"/>
                </a:solidFill>
                <a:ea typeface="MS Mincho" panose="02020609040205080304" pitchFamily="49" charset="-128"/>
                <a:cs typeface="Calibri" panose="020F0502020204030204" pitchFamily="34" charset="0"/>
              </a:rPr>
              <a:t>Malawi</a:t>
            </a:r>
            <a:endParaRPr kumimoji="0" lang="en-KE" sz="1400" b="0" i="0" u="none" strike="noStrike" kern="1200" cap="none" spc="0" normalizeH="0" baseline="0" noProof="0" dirty="0">
              <a:ln>
                <a:noFill/>
              </a:ln>
              <a:solidFill>
                <a:prstClr val="black"/>
              </a:solidFill>
              <a:effectLst/>
              <a:uLnTx/>
              <a:uFillTx/>
              <a:ea typeface="MS Mincho" panose="02020609040205080304" pitchFamily="49" charset="-128"/>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S Mincho" panose="02020609040205080304" pitchFamily="49" charset="-128"/>
                <a:cs typeface="Times New Roman" panose="02020603050405020304" pitchFamily="18" charset="0"/>
              </a:rPr>
              <a:t> </a:t>
            </a:r>
            <a:endParaRPr kumimoji="0" lang="en-KE" sz="1400" b="0" i="0" u="none" strike="noStrike" kern="1200" cap="none" spc="0" normalizeH="0" baseline="0" noProof="0" dirty="0">
              <a:ln>
                <a:noFill/>
              </a:ln>
              <a:solidFill>
                <a:prstClr val="black"/>
              </a:solidFill>
              <a:effectLst/>
              <a:uLnTx/>
              <a:uFillTx/>
              <a:ea typeface="MS Mincho" panose="02020609040205080304" pitchFamily="49" charset="-128"/>
              <a:cs typeface="Times New Roman" panose="02020603050405020304" pitchFamily="18" charset="0"/>
            </a:endParaRPr>
          </a:p>
        </p:txBody>
      </p:sp>
      <p:pic>
        <p:nvPicPr>
          <p:cNvPr id="15" name="Picture 14">
            <a:extLst>
              <a:ext uri="{FF2B5EF4-FFF2-40B4-BE49-F238E27FC236}">
                <a16:creationId xmlns:a16="http://schemas.microsoft.com/office/drawing/2014/main" id="{BAA9274D-7BEF-4406-94A2-1C4E2C2CB85B}"/>
              </a:ext>
            </a:extLst>
          </p:cNvPr>
          <p:cNvPicPr>
            <a:picLocks noChangeAspect="1"/>
          </p:cNvPicPr>
          <p:nvPr/>
        </p:nvPicPr>
        <p:blipFill rotWithShape="1">
          <a:blip r:embed="rId3"/>
          <a:srcRect l="14738" t="9448" r="11868"/>
          <a:stretch/>
        </p:blipFill>
        <p:spPr>
          <a:xfrm>
            <a:off x="8564933" y="2323249"/>
            <a:ext cx="2243563" cy="2333841"/>
          </a:xfrm>
          <a:prstGeom prst="rect">
            <a:avLst/>
          </a:prstGeom>
          <a:noFill/>
          <a:ln>
            <a:noFill/>
          </a:ln>
        </p:spPr>
      </p:pic>
      <p:pic>
        <p:nvPicPr>
          <p:cNvPr id="5" name="Picture 4" descr="A person wearing glasses&#10;&#10;Description automatically generated with low confidence">
            <a:extLst>
              <a:ext uri="{FF2B5EF4-FFF2-40B4-BE49-F238E27FC236}">
                <a16:creationId xmlns:a16="http://schemas.microsoft.com/office/drawing/2014/main" id="{7F9355BD-1461-4961-ACE1-18F873E342CB}"/>
              </a:ext>
            </a:extLst>
          </p:cNvPr>
          <p:cNvPicPr>
            <a:picLocks noChangeAspect="1"/>
          </p:cNvPicPr>
          <p:nvPr/>
        </p:nvPicPr>
        <p:blipFill rotWithShape="1">
          <a:blip r:embed="rId4">
            <a:extLst>
              <a:ext uri="{28A0092B-C50C-407E-A947-70E740481C1C}">
                <a14:useLocalDpi xmlns:a14="http://schemas.microsoft.com/office/drawing/2010/main" val="0"/>
              </a:ext>
            </a:extLst>
          </a:blip>
          <a:srcRect t="4946" b="8393"/>
          <a:stretch/>
        </p:blipFill>
        <p:spPr>
          <a:xfrm>
            <a:off x="1348446" y="2323249"/>
            <a:ext cx="2019814" cy="2333841"/>
          </a:xfrm>
          <a:prstGeom prst="rect">
            <a:avLst/>
          </a:prstGeom>
        </p:spPr>
      </p:pic>
    </p:spTree>
    <p:extLst>
      <p:ext uri="{BB962C8B-B14F-4D97-AF65-F5344CB8AC3E}">
        <p14:creationId xmlns:p14="http://schemas.microsoft.com/office/powerpoint/2010/main" val="1926402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A2832-96BC-4FBE-83ED-C98F2F08BF73}"/>
              </a:ext>
            </a:extLst>
          </p:cNvPr>
          <p:cNvSpPr>
            <a:spLocks noGrp="1"/>
          </p:cNvSpPr>
          <p:nvPr>
            <p:ph idx="1"/>
          </p:nvPr>
        </p:nvSpPr>
        <p:spPr>
          <a:xfrm>
            <a:off x="838200" y="2345634"/>
            <a:ext cx="10515600" cy="4112315"/>
          </a:xfrm>
        </p:spPr>
        <p:txBody>
          <a:bodyPr>
            <a:normAutofit lnSpcReduction="10000"/>
          </a:bodyPr>
          <a:lstStyle/>
          <a:p>
            <a:r>
              <a:rPr lang="en-US" sz="2000" dirty="0">
                <a:solidFill>
                  <a:schemeClr val="bg2">
                    <a:lumMod val="75000"/>
                  </a:schemeClr>
                </a:solidFill>
                <a:effectLst/>
                <a:latin typeface="Calibri" panose="020F0502020204030204" pitchFamily="34" charset="0"/>
                <a:ea typeface="Times New Roman" panose="02020603050405020304" pitchFamily="18" charset="0"/>
              </a:rPr>
              <a:t>Welcome and Introductions: Peter Ehrenkranz</a:t>
            </a:r>
          </a:p>
          <a:p>
            <a:r>
              <a:rPr lang="en-US" sz="2000" b="1" dirty="0">
                <a:solidFill>
                  <a:schemeClr val="bg2">
                    <a:lumMod val="75000"/>
                  </a:schemeClr>
                </a:solidFill>
                <a:effectLst/>
                <a:latin typeface="Calibri" panose="020F0502020204030204" pitchFamily="34" charset="0"/>
                <a:ea typeface="Times New Roman" panose="02020603050405020304" pitchFamily="18" charset="0"/>
              </a:rPr>
              <a:t>Framing Remarks: </a:t>
            </a:r>
            <a:r>
              <a:rPr lang="en-US" sz="2000" dirty="0">
                <a:solidFill>
                  <a:schemeClr val="bg2">
                    <a:lumMod val="75000"/>
                  </a:schemeClr>
                </a:solidFill>
                <a:effectLst/>
                <a:latin typeface="Calibri" panose="020F0502020204030204" pitchFamily="34" charset="0"/>
                <a:ea typeface="Times New Roman" panose="02020603050405020304" pitchFamily="18" charset="0"/>
              </a:rPr>
              <a:t>Maureen Syowai</a:t>
            </a:r>
          </a:p>
          <a:p>
            <a:pPr algn="just" fontAlgn="base"/>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AHD </a:t>
            </a:r>
            <a:r>
              <a:rPr lang="en-US" sz="2000" b="1" dirty="0" err="1">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Jamboard</a:t>
            </a:r>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Session</a:t>
            </a:r>
            <a:r>
              <a:rPr lang="en-GB" sz="2000" b="1" dirty="0">
                <a:solidFill>
                  <a:schemeClr val="bg2">
                    <a:lumMod val="75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bg2">
                    <a:lumMod val="75000"/>
                  </a:schemeClr>
                </a:solidFill>
                <a:effectLst/>
                <a:latin typeface="Calibri" panose="020F0502020204030204" pitchFamily="34" charset="0"/>
                <a:ea typeface="Times New Roman" panose="02020603050405020304" pitchFamily="18" charset="0"/>
              </a:rPr>
              <a:t>Maureen Syowai</a:t>
            </a:r>
            <a:r>
              <a:rPr lang="en-GB" sz="2000" dirty="0">
                <a:solidFill>
                  <a:schemeClr val="bg2">
                    <a:lumMod val="75000"/>
                  </a:schemeClr>
                </a:solidFill>
                <a:latin typeface="Calibri" panose="020F0502020204030204" pitchFamily="34" charset="0"/>
                <a:ea typeface="Times New Roman" panose="02020603050405020304" pitchFamily="18" charset="0"/>
              </a:rPr>
              <a:t> &amp; </a:t>
            </a:r>
            <a:r>
              <a:rPr lang="en-US" sz="2000" dirty="0">
                <a:solidFill>
                  <a:schemeClr val="bg2">
                    <a:lumMod val="75000"/>
                  </a:schemeClr>
                </a:solidFill>
                <a:effectLst/>
                <a:latin typeface="Calibri" panose="020F0502020204030204" pitchFamily="34" charset="0"/>
                <a:ea typeface="Times New Roman" panose="02020603050405020304" pitchFamily="18" charset="0"/>
              </a:rPr>
              <a:t>Peter Ehrenkranz </a:t>
            </a:r>
          </a:p>
          <a:p>
            <a:pPr marL="457200" lvl="1" indent="0" fontAlgn="base">
              <a:buNone/>
            </a:pPr>
            <a:r>
              <a:rPr lang="en-US" sz="2000" dirty="0">
                <a:solidFill>
                  <a:schemeClr val="bg2">
                    <a:lumMod val="75000"/>
                  </a:schemeClr>
                </a:solidFill>
                <a:effectLst/>
                <a:latin typeface="Calibri" panose="020F0502020204030204" pitchFamily="34" charset="0"/>
                <a:ea typeface="Times New Roman" panose="02020603050405020304" pitchFamily="18" charset="0"/>
              </a:rPr>
              <a:t>Review and discuss anonymous views from the audience on gaps and challenges in AHD service delivery</a:t>
            </a:r>
            <a:endPar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Panel Discussion</a:t>
            </a:r>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 perspectives on quality AHD services: Peter Ehrenkranz &amp; Maureen Syowai</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Lindiwe M. Simelane, National Coordinator Eswatini AIDS Support Organization</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bg2">
                    <a:lumMod val="75000"/>
                  </a:schemeClr>
                </a:solidFill>
                <a:latin typeface="Calibri" panose="020F0502020204030204" pitchFamily="34" charset="0"/>
                <a:ea typeface="Times New Roman" panose="02020603050405020304" pitchFamily="18" charset="0"/>
                <a:cs typeface="Calibri" panose="020F0502020204030204" pitchFamily="34" charset="0"/>
              </a:rPr>
              <a:t>Linah Kampilimba Mwango, CIHEB</a:t>
            </a:r>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Zambia</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pPr lvl="1"/>
            <a:r>
              <a:rPr lang="en-US" sz="2000" dirty="0">
                <a:solidFill>
                  <a:schemeClr val="bg2">
                    <a:lumMod val="75000"/>
                  </a:schemeClr>
                </a:solidFill>
                <a:effectLst/>
                <a:latin typeface="Calibri" panose="020F0502020204030204" pitchFamily="34" charset="0"/>
                <a:ea typeface="Times New Roman" panose="02020603050405020304" pitchFamily="18" charset="0"/>
              </a:rPr>
              <a:t>Paul </a:t>
            </a:r>
            <a:r>
              <a:rPr lang="en-US" sz="2000" dirty="0" err="1">
                <a:solidFill>
                  <a:schemeClr val="bg2">
                    <a:lumMod val="75000"/>
                  </a:schemeClr>
                </a:solidFill>
                <a:effectLst/>
                <a:latin typeface="Calibri" panose="020F0502020204030204" pitchFamily="34" charset="0"/>
                <a:ea typeface="Times New Roman" panose="02020603050405020304" pitchFamily="18" charset="0"/>
              </a:rPr>
              <a:t>Nyasulu</a:t>
            </a:r>
            <a:r>
              <a:rPr lang="en-US" sz="2000" dirty="0">
                <a:solidFill>
                  <a:schemeClr val="bg2">
                    <a:lumMod val="75000"/>
                  </a:schemeClr>
                </a:solidFill>
                <a:effectLst/>
                <a:latin typeface="Calibri" panose="020F0502020204030204" pitchFamily="34" charset="0"/>
                <a:ea typeface="Times New Roman" panose="02020603050405020304" pitchFamily="18" charset="0"/>
              </a:rPr>
              <a:t>, MOH Malawi </a:t>
            </a:r>
          </a:p>
          <a:p>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Discussion on AHD quality standards: </a:t>
            </a:r>
            <a:r>
              <a:rPr lang="en-US" sz="20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Peter Ehrenkranz &amp; Maureen Syowai</a:t>
            </a:r>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r>
              <a:rPr lang="en-US" sz="2000" dirty="0">
                <a:solidFill>
                  <a:schemeClr val="bg2">
                    <a:lumMod val="75000"/>
                  </a:schemeClr>
                </a:solidFill>
                <a:effectLst/>
                <a:latin typeface="Calibri" panose="020F0502020204030204" pitchFamily="34" charset="0"/>
                <a:ea typeface="Times New Roman" panose="02020603050405020304" pitchFamily="18" charset="0"/>
              </a:rPr>
              <a:t>Closing remarks: Maureen Syowai  </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endParaRPr lang="en-GB" sz="2000" dirty="0"/>
          </a:p>
        </p:txBody>
      </p:sp>
      <p:sp>
        <p:nvSpPr>
          <p:cNvPr id="3" name="Slide Number Placeholder 2">
            <a:extLst>
              <a:ext uri="{FF2B5EF4-FFF2-40B4-BE49-F238E27FC236}">
                <a16:creationId xmlns:a16="http://schemas.microsoft.com/office/drawing/2014/main" id="{49447FB8-3BFF-4295-95D8-38B1A8A02E22}"/>
              </a:ext>
            </a:extLst>
          </p:cNvPr>
          <p:cNvSpPr>
            <a:spLocks noGrp="1"/>
          </p:cNvSpPr>
          <p:nvPr>
            <p:ph type="sldNum" sz="quarter" idx="12"/>
          </p:nvPr>
        </p:nvSpPr>
        <p:spPr/>
        <p:txBody>
          <a:bodyPr/>
          <a:lstStyle/>
          <a:p>
            <a:fld id="{7C3ABBCA-EEB9-4909-AB36-4546095AE386}" type="slidenum">
              <a:rPr lang="en-US" smtClean="0"/>
              <a:t>33</a:t>
            </a:fld>
            <a:endParaRPr lang="en-US"/>
          </a:p>
        </p:txBody>
      </p:sp>
      <p:sp>
        <p:nvSpPr>
          <p:cNvPr id="4" name="Title 3">
            <a:extLst>
              <a:ext uri="{FF2B5EF4-FFF2-40B4-BE49-F238E27FC236}">
                <a16:creationId xmlns:a16="http://schemas.microsoft.com/office/drawing/2014/main" id="{CBEEA425-A115-4CFD-8483-C15AF069A630}"/>
              </a:ext>
            </a:extLst>
          </p:cNvPr>
          <p:cNvSpPr>
            <a:spLocks noGrp="1"/>
          </p:cNvSpPr>
          <p:nvPr>
            <p:ph type="title"/>
          </p:nvPr>
        </p:nvSpPr>
        <p:spPr/>
        <p:txBody>
          <a:bodyPr/>
          <a:lstStyle/>
          <a:p>
            <a:r>
              <a:rPr lang="en-US" dirty="0"/>
              <a:t>Session Agenda</a:t>
            </a:r>
            <a:endParaRPr lang="en-GB" dirty="0"/>
          </a:p>
        </p:txBody>
      </p:sp>
      <p:sp>
        <p:nvSpPr>
          <p:cNvPr id="20" name="TextBox 19">
            <a:extLst>
              <a:ext uri="{FF2B5EF4-FFF2-40B4-BE49-F238E27FC236}">
                <a16:creationId xmlns:a16="http://schemas.microsoft.com/office/drawing/2014/main" id="{125CD15E-861F-4CAC-83B5-9CE012F54444}"/>
              </a:ext>
            </a:extLst>
          </p:cNvPr>
          <p:cNvSpPr txBox="1"/>
          <p:nvPr/>
        </p:nvSpPr>
        <p:spPr>
          <a:xfrm>
            <a:off x="9067801" y="3059668"/>
            <a:ext cx="1362075" cy="369332"/>
          </a:xfrm>
          <a:prstGeom prst="rect">
            <a:avLst/>
          </a:prstGeom>
          <a:noFill/>
        </p:spPr>
        <p:txBody>
          <a:bodyPr wrap="square" rtlCol="0">
            <a:spAutoFit/>
          </a:bodyPr>
          <a:lstStyle/>
          <a:p>
            <a:pPr algn="ctr"/>
            <a:r>
              <a:rPr lang="en-US" b="1" dirty="0">
                <a:solidFill>
                  <a:schemeClr val="bg2">
                    <a:lumMod val="75000"/>
                  </a:schemeClr>
                </a:solidFill>
              </a:rPr>
              <a:t>Interactive!</a:t>
            </a:r>
            <a:endParaRPr lang="en-GB" b="1" dirty="0">
              <a:solidFill>
                <a:schemeClr val="bg2">
                  <a:lumMod val="75000"/>
                </a:schemeClr>
              </a:solidFill>
            </a:endParaRPr>
          </a:p>
        </p:txBody>
      </p:sp>
      <p:pic>
        <p:nvPicPr>
          <p:cNvPr id="22" name="Graphic 21" descr="Customer review with solid fill">
            <a:extLst>
              <a:ext uri="{FF2B5EF4-FFF2-40B4-BE49-F238E27FC236}">
                <a16:creationId xmlns:a16="http://schemas.microsoft.com/office/drawing/2014/main" id="{BC61F761-B65F-488B-927A-2E530F28F1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801" y="5320345"/>
            <a:ext cx="914399" cy="914399"/>
          </a:xfrm>
          <a:prstGeom prst="rect">
            <a:avLst/>
          </a:prstGeom>
        </p:spPr>
      </p:pic>
      <p:pic>
        <p:nvPicPr>
          <p:cNvPr id="28" name="Graphic 27" descr="Programmer female with solid fill">
            <a:extLst>
              <a:ext uri="{FF2B5EF4-FFF2-40B4-BE49-F238E27FC236}">
                <a16:creationId xmlns:a16="http://schemas.microsoft.com/office/drawing/2014/main" id="{24EC702B-CC70-4591-BD9D-3C66C836D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1449" y="2846293"/>
            <a:ext cx="683401" cy="683401"/>
          </a:xfrm>
          <a:prstGeom prst="rect">
            <a:avLst/>
          </a:prstGeom>
        </p:spPr>
      </p:pic>
      <p:pic>
        <p:nvPicPr>
          <p:cNvPr id="30" name="Graphic 29" descr="Programmer male with solid fill">
            <a:extLst>
              <a:ext uri="{FF2B5EF4-FFF2-40B4-BE49-F238E27FC236}">
                <a16:creationId xmlns:a16="http://schemas.microsoft.com/office/drawing/2014/main" id="{B4BB24DC-936D-4544-A2C0-8961A7C11E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8086" y="2846293"/>
            <a:ext cx="683402" cy="683402"/>
          </a:xfrm>
          <a:prstGeom prst="rect">
            <a:avLst/>
          </a:prstGeom>
        </p:spPr>
      </p:pic>
    </p:spTree>
    <p:extLst>
      <p:ext uri="{BB962C8B-B14F-4D97-AF65-F5344CB8AC3E}">
        <p14:creationId xmlns:p14="http://schemas.microsoft.com/office/powerpoint/2010/main" val="104330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75984E-374A-49EC-9B24-C2053DC0864A}"/>
              </a:ext>
            </a:extLst>
          </p:cNvPr>
          <p:cNvSpPr>
            <a:spLocks noGrp="1"/>
          </p:cNvSpPr>
          <p:nvPr>
            <p:ph idx="1"/>
          </p:nvPr>
        </p:nvSpPr>
        <p:spPr/>
        <p:txBody>
          <a:bodyPr>
            <a:normAutofit fontScale="85000" lnSpcReduction="20000"/>
          </a:bodyPr>
          <a:lstStyle/>
          <a:p>
            <a:pPr>
              <a:lnSpc>
                <a:spcPct val="110000"/>
              </a:lnSpc>
            </a:pPr>
            <a:r>
              <a:rPr lang="en-US" sz="2800" dirty="0"/>
              <a:t>As highlighted during the framing remarks, majority of CQUIN member countries that have used AHD capability maturity model reported that they have not yet  defined quality standards for AHD services, and these are not currently in development</a:t>
            </a:r>
          </a:p>
          <a:p>
            <a:pPr>
              <a:lnSpc>
                <a:spcPct val="110000"/>
              </a:lnSpc>
            </a:pPr>
            <a:r>
              <a:rPr lang="en-US" sz="2800" dirty="0"/>
              <a:t>During this next session we will jointly review a recently developed draft of quality standards for AHD services, as part of an initial process to begin crafting a generic set of AHD quality standards and indicators that CQUIN member countries can begin to adapt and use in-country</a:t>
            </a:r>
          </a:p>
          <a:p>
            <a:pPr>
              <a:lnSpc>
                <a:spcPct val="110000"/>
              </a:lnSpc>
            </a:pPr>
            <a:r>
              <a:rPr lang="en-US" sz="2800" dirty="0"/>
              <a:t>As such this will form a first of a series of discussions towards finalizing AHD quality standards and indicators </a:t>
            </a:r>
          </a:p>
        </p:txBody>
      </p:sp>
      <p:sp>
        <p:nvSpPr>
          <p:cNvPr id="3" name="Slide Number Placeholder 2">
            <a:extLst>
              <a:ext uri="{FF2B5EF4-FFF2-40B4-BE49-F238E27FC236}">
                <a16:creationId xmlns:a16="http://schemas.microsoft.com/office/drawing/2014/main" id="{6FFF9CFD-EFCF-4A65-A3E0-FCA42B685A05}"/>
              </a:ext>
            </a:extLst>
          </p:cNvPr>
          <p:cNvSpPr>
            <a:spLocks noGrp="1"/>
          </p:cNvSpPr>
          <p:nvPr>
            <p:ph type="sldNum" sz="quarter" idx="12"/>
          </p:nvPr>
        </p:nvSpPr>
        <p:spPr/>
        <p:txBody>
          <a:bodyPr/>
          <a:lstStyle/>
          <a:p>
            <a:fld id="{7C3ABBCA-EEB9-4909-AB36-4546095AE386}" type="slidenum">
              <a:rPr lang="en-US" smtClean="0"/>
              <a:t>34</a:t>
            </a:fld>
            <a:endParaRPr lang="en-US"/>
          </a:p>
        </p:txBody>
      </p:sp>
      <p:sp>
        <p:nvSpPr>
          <p:cNvPr id="4" name="Title 3">
            <a:extLst>
              <a:ext uri="{FF2B5EF4-FFF2-40B4-BE49-F238E27FC236}">
                <a16:creationId xmlns:a16="http://schemas.microsoft.com/office/drawing/2014/main" id="{687A0F56-4725-4EDB-B776-1B53C0920898}"/>
              </a:ext>
            </a:extLst>
          </p:cNvPr>
          <p:cNvSpPr>
            <a:spLocks noGrp="1"/>
          </p:cNvSpPr>
          <p:nvPr>
            <p:ph type="title"/>
          </p:nvPr>
        </p:nvSpPr>
        <p:spPr/>
        <p:txBody>
          <a:bodyPr/>
          <a:lstStyle/>
          <a:p>
            <a:r>
              <a:rPr lang="en-US" dirty="0"/>
              <a:t>AHD Quality Standards</a:t>
            </a:r>
            <a:endParaRPr lang="en-GB" dirty="0"/>
          </a:p>
        </p:txBody>
      </p:sp>
    </p:spTree>
    <p:extLst>
      <p:ext uri="{BB962C8B-B14F-4D97-AF65-F5344CB8AC3E}">
        <p14:creationId xmlns:p14="http://schemas.microsoft.com/office/powerpoint/2010/main" val="1958090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75984E-374A-49EC-9B24-C2053DC0864A}"/>
              </a:ext>
            </a:extLst>
          </p:cNvPr>
          <p:cNvSpPr>
            <a:spLocks noGrp="1"/>
          </p:cNvSpPr>
          <p:nvPr>
            <p:ph idx="1"/>
          </p:nvPr>
        </p:nvSpPr>
        <p:spPr/>
        <p:txBody>
          <a:bodyPr>
            <a:normAutofit/>
          </a:bodyPr>
          <a:lstStyle/>
          <a:p>
            <a:pPr marL="0" indent="0">
              <a:lnSpc>
                <a:spcPct val="110000"/>
              </a:lnSpc>
              <a:buNone/>
            </a:pPr>
            <a:r>
              <a:rPr lang="en-US" sz="4000" dirty="0"/>
              <a:t>Key Output:</a:t>
            </a:r>
          </a:p>
          <a:p>
            <a:pPr>
              <a:lnSpc>
                <a:spcPct val="110000"/>
              </a:lnSpc>
            </a:pPr>
            <a:r>
              <a:rPr lang="en-US" sz="4000" dirty="0"/>
              <a:t>Recommendations to the draft AHD quality </a:t>
            </a:r>
            <a:r>
              <a:rPr lang="en-US" sz="4000"/>
              <a:t>standards for further development</a:t>
            </a:r>
            <a:endParaRPr lang="en-US" sz="4000" dirty="0"/>
          </a:p>
        </p:txBody>
      </p:sp>
      <p:sp>
        <p:nvSpPr>
          <p:cNvPr id="3" name="Slide Number Placeholder 2">
            <a:extLst>
              <a:ext uri="{FF2B5EF4-FFF2-40B4-BE49-F238E27FC236}">
                <a16:creationId xmlns:a16="http://schemas.microsoft.com/office/drawing/2014/main" id="{6FFF9CFD-EFCF-4A65-A3E0-FCA42B685A05}"/>
              </a:ext>
            </a:extLst>
          </p:cNvPr>
          <p:cNvSpPr>
            <a:spLocks noGrp="1"/>
          </p:cNvSpPr>
          <p:nvPr>
            <p:ph type="sldNum" sz="quarter" idx="12"/>
          </p:nvPr>
        </p:nvSpPr>
        <p:spPr/>
        <p:txBody>
          <a:bodyPr/>
          <a:lstStyle/>
          <a:p>
            <a:fld id="{7C3ABBCA-EEB9-4909-AB36-4546095AE386}" type="slidenum">
              <a:rPr lang="en-US" smtClean="0"/>
              <a:t>35</a:t>
            </a:fld>
            <a:endParaRPr lang="en-US"/>
          </a:p>
        </p:txBody>
      </p:sp>
      <p:sp>
        <p:nvSpPr>
          <p:cNvPr id="4" name="Title 3">
            <a:extLst>
              <a:ext uri="{FF2B5EF4-FFF2-40B4-BE49-F238E27FC236}">
                <a16:creationId xmlns:a16="http://schemas.microsoft.com/office/drawing/2014/main" id="{687A0F56-4725-4EDB-B776-1B53C0920898}"/>
              </a:ext>
            </a:extLst>
          </p:cNvPr>
          <p:cNvSpPr>
            <a:spLocks noGrp="1"/>
          </p:cNvSpPr>
          <p:nvPr>
            <p:ph type="title"/>
          </p:nvPr>
        </p:nvSpPr>
        <p:spPr/>
        <p:txBody>
          <a:bodyPr/>
          <a:lstStyle/>
          <a:p>
            <a:r>
              <a:rPr lang="en-US" dirty="0"/>
              <a:t>AHD Quality Standards</a:t>
            </a:r>
            <a:endParaRPr lang="en-GB" dirty="0"/>
          </a:p>
        </p:txBody>
      </p:sp>
    </p:spTree>
    <p:extLst>
      <p:ext uri="{BB962C8B-B14F-4D97-AF65-F5344CB8AC3E}">
        <p14:creationId xmlns:p14="http://schemas.microsoft.com/office/powerpoint/2010/main" val="305601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618F3E-3735-41CE-B18C-51DB9A9FD118}"/>
              </a:ext>
            </a:extLst>
          </p:cNvPr>
          <p:cNvSpPr>
            <a:spLocks noGrp="1"/>
          </p:cNvSpPr>
          <p:nvPr>
            <p:ph type="title"/>
          </p:nvPr>
        </p:nvSpPr>
        <p:spPr>
          <a:xfrm>
            <a:off x="0" y="3041111"/>
            <a:ext cx="12192000" cy="775778"/>
          </a:xfrm>
        </p:spPr>
        <p:txBody>
          <a:bodyPr/>
          <a:lstStyle/>
          <a:p>
            <a:r>
              <a:rPr lang="en-US" dirty="0"/>
              <a:t>Thank you!</a:t>
            </a:r>
            <a:endParaRPr lang="en-GB" dirty="0"/>
          </a:p>
        </p:txBody>
      </p:sp>
    </p:spTree>
    <p:extLst>
      <p:ext uri="{BB962C8B-B14F-4D97-AF65-F5344CB8AC3E}">
        <p14:creationId xmlns:p14="http://schemas.microsoft.com/office/powerpoint/2010/main" val="335463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A2832-96BC-4FBE-83ED-C98F2F08BF73}"/>
              </a:ext>
            </a:extLst>
          </p:cNvPr>
          <p:cNvSpPr>
            <a:spLocks noGrp="1"/>
          </p:cNvSpPr>
          <p:nvPr>
            <p:ph idx="1"/>
          </p:nvPr>
        </p:nvSpPr>
        <p:spPr>
          <a:xfrm>
            <a:off x="838200" y="2345634"/>
            <a:ext cx="10515600" cy="4112315"/>
          </a:xfrm>
        </p:spPr>
        <p:txBody>
          <a:bodyPr>
            <a:normAutofit lnSpcReduction="10000"/>
          </a:bodyPr>
          <a:lstStyle/>
          <a:p>
            <a:r>
              <a:rPr lang="en-US" sz="2000" dirty="0">
                <a:solidFill>
                  <a:srgbClr val="000000"/>
                </a:solidFill>
                <a:effectLst/>
                <a:latin typeface="Calibri" panose="020F0502020204030204" pitchFamily="34" charset="0"/>
                <a:ea typeface="Times New Roman" panose="02020603050405020304" pitchFamily="18" charset="0"/>
              </a:rPr>
              <a:t>Welcome and Introductions: </a:t>
            </a:r>
            <a:r>
              <a:rPr lang="en-US" sz="2000" dirty="0">
                <a:solidFill>
                  <a:schemeClr val="accent1">
                    <a:lumMod val="75000"/>
                  </a:schemeClr>
                </a:solidFill>
                <a:effectLst/>
                <a:latin typeface="Calibri" panose="020F0502020204030204" pitchFamily="34" charset="0"/>
                <a:ea typeface="Times New Roman" panose="02020603050405020304" pitchFamily="18" charset="0"/>
              </a:rPr>
              <a:t>Peter Ehrenkranz</a:t>
            </a:r>
          </a:p>
          <a:p>
            <a:r>
              <a:rPr lang="en-US" sz="2000" b="1" dirty="0">
                <a:solidFill>
                  <a:srgbClr val="000000"/>
                </a:solidFill>
                <a:effectLst/>
                <a:latin typeface="Calibri" panose="020F0502020204030204" pitchFamily="34" charset="0"/>
                <a:ea typeface="Times New Roman" panose="02020603050405020304" pitchFamily="18" charset="0"/>
              </a:rPr>
              <a:t>Framing Remarks: </a:t>
            </a:r>
            <a:r>
              <a:rPr lang="en-US" sz="2000" dirty="0">
                <a:solidFill>
                  <a:schemeClr val="accent1">
                    <a:lumMod val="75000"/>
                  </a:schemeClr>
                </a:solidFill>
                <a:effectLst/>
                <a:latin typeface="Calibri" panose="020F0502020204030204" pitchFamily="34" charset="0"/>
                <a:ea typeface="Times New Roman" panose="02020603050405020304" pitchFamily="18" charset="0"/>
              </a:rPr>
              <a:t>Maureen Syowai</a:t>
            </a:r>
          </a:p>
          <a:p>
            <a:pPr algn="just" fontAlgn="base"/>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AHD </a:t>
            </a:r>
            <a:r>
              <a:rPr lang="en-US" sz="20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Jamboard</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Session</a:t>
            </a:r>
            <a:r>
              <a:rPr lang="en-GB"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accent1">
                    <a:lumMod val="75000"/>
                  </a:schemeClr>
                </a:solidFill>
                <a:effectLst/>
                <a:latin typeface="Calibri" panose="020F0502020204030204" pitchFamily="34" charset="0"/>
                <a:ea typeface="Times New Roman" panose="02020603050405020304" pitchFamily="18" charset="0"/>
              </a:rPr>
              <a:t>Maureen Syowai</a:t>
            </a:r>
            <a:r>
              <a:rPr lang="en-GB" sz="2000" dirty="0">
                <a:solidFill>
                  <a:schemeClr val="accent1">
                    <a:lumMod val="75000"/>
                  </a:schemeClr>
                </a:solidFill>
                <a:latin typeface="Calibri" panose="020F0502020204030204" pitchFamily="34" charset="0"/>
                <a:ea typeface="Times New Roman" panose="02020603050405020304" pitchFamily="18" charset="0"/>
              </a:rPr>
              <a:t> &amp; </a:t>
            </a:r>
            <a:r>
              <a:rPr lang="en-US" sz="2000" dirty="0">
                <a:solidFill>
                  <a:schemeClr val="accent1">
                    <a:lumMod val="75000"/>
                  </a:schemeClr>
                </a:solidFill>
                <a:effectLst/>
                <a:latin typeface="Calibri" panose="020F0502020204030204" pitchFamily="34" charset="0"/>
                <a:ea typeface="Times New Roman" panose="02020603050405020304" pitchFamily="18" charset="0"/>
              </a:rPr>
              <a:t>Peter Ehrenkranz </a:t>
            </a:r>
          </a:p>
          <a:p>
            <a:pPr marL="457200" lvl="1" indent="0" fontAlgn="base">
              <a:buNone/>
            </a:pPr>
            <a:r>
              <a:rPr lang="en-US" sz="2000" dirty="0">
                <a:solidFill>
                  <a:srgbClr val="000000"/>
                </a:solidFill>
                <a:effectLst/>
                <a:latin typeface="Calibri" panose="020F0502020204030204" pitchFamily="34" charset="0"/>
                <a:ea typeface="Times New Roman" panose="02020603050405020304" pitchFamily="18" charset="0"/>
              </a:rPr>
              <a:t>Review and discuss anonymous views from the audience on gaps and challenges in AHD service delivery</a:t>
            </a:r>
            <a:endPar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Panel Discussion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perspectives on quality AHD services: </a:t>
            </a:r>
            <a:r>
              <a:rPr lang="en-US" sz="20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Peter Ehrenkranz &amp; Maureen Syowai</a:t>
            </a:r>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Lindiwe M. Simelane, National Coordinator Eswatini AIDS Support Organization</a:t>
            </a:r>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Linah Kampilimba Mwango, CIHEB</a:t>
            </a:r>
            <a:r>
              <a:rPr lang="en-US" sz="20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Zambia</a:t>
            </a:r>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pPr lvl="1"/>
            <a:r>
              <a:rPr lang="en-US" sz="2000" dirty="0">
                <a:solidFill>
                  <a:schemeClr val="accent1">
                    <a:lumMod val="75000"/>
                  </a:schemeClr>
                </a:solidFill>
                <a:effectLst/>
                <a:latin typeface="Calibri" panose="020F0502020204030204" pitchFamily="34" charset="0"/>
                <a:ea typeface="Times New Roman" panose="02020603050405020304" pitchFamily="18" charset="0"/>
              </a:rPr>
              <a:t>Paul </a:t>
            </a:r>
            <a:r>
              <a:rPr lang="en-US" sz="2000" dirty="0" err="1">
                <a:solidFill>
                  <a:schemeClr val="accent1">
                    <a:lumMod val="75000"/>
                  </a:schemeClr>
                </a:solidFill>
                <a:effectLst/>
                <a:latin typeface="Calibri" panose="020F0502020204030204" pitchFamily="34" charset="0"/>
                <a:ea typeface="Times New Roman" panose="02020603050405020304" pitchFamily="18" charset="0"/>
              </a:rPr>
              <a:t>Nyasulu</a:t>
            </a:r>
            <a:r>
              <a:rPr lang="en-US" sz="2000" dirty="0">
                <a:solidFill>
                  <a:schemeClr val="accent1">
                    <a:lumMod val="75000"/>
                  </a:schemeClr>
                </a:solidFill>
                <a:effectLst/>
                <a:latin typeface="Calibri" panose="020F0502020204030204" pitchFamily="34" charset="0"/>
                <a:ea typeface="Times New Roman" panose="02020603050405020304" pitchFamily="18" charset="0"/>
              </a:rPr>
              <a:t>, MOH Malawi </a:t>
            </a:r>
          </a:p>
          <a:p>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Discussion on AHD quality standards: </a:t>
            </a:r>
            <a:r>
              <a:rPr lang="en-US" sz="20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Peter Ehrenkranz &amp; Maureen Syowai</a:t>
            </a:r>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r>
              <a:rPr lang="en-US" sz="2000" dirty="0">
                <a:solidFill>
                  <a:srgbClr val="000000"/>
                </a:solidFill>
                <a:effectLst/>
                <a:latin typeface="Calibri" panose="020F0502020204030204" pitchFamily="34" charset="0"/>
                <a:ea typeface="Times New Roman" panose="02020603050405020304" pitchFamily="18" charset="0"/>
              </a:rPr>
              <a:t>Closing remarks: </a:t>
            </a:r>
            <a:r>
              <a:rPr lang="en-US" sz="2000" dirty="0">
                <a:solidFill>
                  <a:schemeClr val="accent1">
                    <a:lumMod val="75000"/>
                  </a:schemeClr>
                </a:solidFill>
                <a:effectLst/>
                <a:latin typeface="Calibri" panose="020F0502020204030204" pitchFamily="34" charset="0"/>
                <a:ea typeface="Times New Roman" panose="02020603050405020304" pitchFamily="18" charset="0"/>
              </a:rPr>
              <a:t>Maureen Syowai  </a:t>
            </a:r>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endParaRPr lang="en-GB" sz="2000" dirty="0"/>
          </a:p>
        </p:txBody>
      </p:sp>
      <p:sp>
        <p:nvSpPr>
          <p:cNvPr id="3" name="Slide Number Placeholder 2">
            <a:extLst>
              <a:ext uri="{FF2B5EF4-FFF2-40B4-BE49-F238E27FC236}">
                <a16:creationId xmlns:a16="http://schemas.microsoft.com/office/drawing/2014/main" id="{49447FB8-3BFF-4295-95D8-38B1A8A02E22}"/>
              </a:ext>
            </a:extLst>
          </p:cNvPr>
          <p:cNvSpPr>
            <a:spLocks noGrp="1"/>
          </p:cNvSpPr>
          <p:nvPr>
            <p:ph type="sldNum" sz="quarter" idx="12"/>
          </p:nvPr>
        </p:nvSpPr>
        <p:spPr/>
        <p:txBody>
          <a:bodyPr/>
          <a:lstStyle/>
          <a:p>
            <a:fld id="{7C3ABBCA-EEB9-4909-AB36-4546095AE386}" type="slidenum">
              <a:rPr lang="en-US" smtClean="0"/>
              <a:t>4</a:t>
            </a:fld>
            <a:endParaRPr lang="en-US"/>
          </a:p>
        </p:txBody>
      </p:sp>
      <p:sp>
        <p:nvSpPr>
          <p:cNvPr id="4" name="Title 3">
            <a:extLst>
              <a:ext uri="{FF2B5EF4-FFF2-40B4-BE49-F238E27FC236}">
                <a16:creationId xmlns:a16="http://schemas.microsoft.com/office/drawing/2014/main" id="{CBEEA425-A115-4CFD-8483-C15AF069A630}"/>
              </a:ext>
            </a:extLst>
          </p:cNvPr>
          <p:cNvSpPr>
            <a:spLocks noGrp="1"/>
          </p:cNvSpPr>
          <p:nvPr>
            <p:ph type="title"/>
          </p:nvPr>
        </p:nvSpPr>
        <p:spPr/>
        <p:txBody>
          <a:bodyPr/>
          <a:lstStyle/>
          <a:p>
            <a:r>
              <a:rPr lang="en-US" dirty="0"/>
              <a:t>Session Agenda</a:t>
            </a:r>
            <a:endParaRPr lang="en-GB" dirty="0"/>
          </a:p>
        </p:txBody>
      </p:sp>
      <p:sp>
        <p:nvSpPr>
          <p:cNvPr id="20" name="TextBox 19">
            <a:extLst>
              <a:ext uri="{FF2B5EF4-FFF2-40B4-BE49-F238E27FC236}">
                <a16:creationId xmlns:a16="http://schemas.microsoft.com/office/drawing/2014/main" id="{125CD15E-861F-4CAC-83B5-9CE012F54444}"/>
              </a:ext>
            </a:extLst>
          </p:cNvPr>
          <p:cNvSpPr txBox="1"/>
          <p:nvPr/>
        </p:nvSpPr>
        <p:spPr>
          <a:xfrm>
            <a:off x="9067801" y="3059668"/>
            <a:ext cx="1362075" cy="369332"/>
          </a:xfrm>
          <a:prstGeom prst="rect">
            <a:avLst/>
          </a:prstGeom>
          <a:noFill/>
        </p:spPr>
        <p:txBody>
          <a:bodyPr wrap="square" rtlCol="0">
            <a:spAutoFit/>
          </a:bodyPr>
          <a:lstStyle/>
          <a:p>
            <a:pPr algn="ctr"/>
            <a:r>
              <a:rPr lang="en-US" b="1" dirty="0">
                <a:solidFill>
                  <a:srgbClr val="00B050"/>
                </a:solidFill>
              </a:rPr>
              <a:t>Interactive!</a:t>
            </a:r>
            <a:endParaRPr lang="en-GB" b="1" dirty="0">
              <a:solidFill>
                <a:srgbClr val="00B050"/>
              </a:solidFill>
            </a:endParaRPr>
          </a:p>
        </p:txBody>
      </p:sp>
      <p:pic>
        <p:nvPicPr>
          <p:cNvPr id="22" name="Graphic 21" descr="Customer review with solid fill">
            <a:extLst>
              <a:ext uri="{FF2B5EF4-FFF2-40B4-BE49-F238E27FC236}">
                <a16:creationId xmlns:a16="http://schemas.microsoft.com/office/drawing/2014/main" id="{BC61F761-B65F-488B-927A-2E530F28F1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801" y="5320345"/>
            <a:ext cx="914399" cy="914399"/>
          </a:xfrm>
          <a:prstGeom prst="rect">
            <a:avLst/>
          </a:prstGeom>
        </p:spPr>
      </p:pic>
      <p:pic>
        <p:nvPicPr>
          <p:cNvPr id="28" name="Graphic 27" descr="Programmer female with solid fill">
            <a:extLst>
              <a:ext uri="{FF2B5EF4-FFF2-40B4-BE49-F238E27FC236}">
                <a16:creationId xmlns:a16="http://schemas.microsoft.com/office/drawing/2014/main" id="{24EC702B-CC70-4591-BD9D-3C66C836D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1449" y="2846293"/>
            <a:ext cx="683401" cy="683401"/>
          </a:xfrm>
          <a:prstGeom prst="rect">
            <a:avLst/>
          </a:prstGeom>
        </p:spPr>
      </p:pic>
      <p:pic>
        <p:nvPicPr>
          <p:cNvPr id="30" name="Graphic 29" descr="Programmer male with solid fill">
            <a:extLst>
              <a:ext uri="{FF2B5EF4-FFF2-40B4-BE49-F238E27FC236}">
                <a16:creationId xmlns:a16="http://schemas.microsoft.com/office/drawing/2014/main" id="{B4BB24DC-936D-4544-A2C0-8961A7C11E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8086" y="2846293"/>
            <a:ext cx="683402" cy="683402"/>
          </a:xfrm>
          <a:prstGeom prst="rect">
            <a:avLst/>
          </a:prstGeom>
        </p:spPr>
      </p:pic>
    </p:spTree>
    <p:extLst>
      <p:ext uri="{BB962C8B-B14F-4D97-AF65-F5344CB8AC3E}">
        <p14:creationId xmlns:p14="http://schemas.microsoft.com/office/powerpoint/2010/main" val="148734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A2832-96BC-4FBE-83ED-C98F2F08BF73}"/>
              </a:ext>
            </a:extLst>
          </p:cNvPr>
          <p:cNvSpPr>
            <a:spLocks noGrp="1"/>
          </p:cNvSpPr>
          <p:nvPr>
            <p:ph idx="1"/>
          </p:nvPr>
        </p:nvSpPr>
        <p:spPr>
          <a:xfrm>
            <a:off x="838200" y="2345634"/>
            <a:ext cx="10515600" cy="4112315"/>
          </a:xfrm>
        </p:spPr>
        <p:txBody>
          <a:bodyPr>
            <a:normAutofit lnSpcReduction="10000"/>
          </a:bodyPr>
          <a:lstStyle/>
          <a:p>
            <a:r>
              <a:rPr lang="en-US" sz="2000" dirty="0">
                <a:solidFill>
                  <a:schemeClr val="bg2">
                    <a:lumMod val="75000"/>
                  </a:schemeClr>
                </a:solidFill>
                <a:effectLst/>
                <a:latin typeface="Calibri" panose="020F0502020204030204" pitchFamily="34" charset="0"/>
                <a:ea typeface="Times New Roman" panose="02020603050405020304" pitchFamily="18" charset="0"/>
              </a:rPr>
              <a:t>Welcome and Introductions: Peter Ehrenkranz</a:t>
            </a:r>
          </a:p>
          <a:p>
            <a:r>
              <a:rPr lang="en-US" sz="2000" b="1" dirty="0">
                <a:solidFill>
                  <a:srgbClr val="000000"/>
                </a:solidFill>
                <a:effectLst/>
                <a:latin typeface="Calibri" panose="020F0502020204030204" pitchFamily="34" charset="0"/>
                <a:ea typeface="Times New Roman" panose="02020603050405020304" pitchFamily="18" charset="0"/>
              </a:rPr>
              <a:t>Framing Remarks: </a:t>
            </a:r>
            <a:r>
              <a:rPr lang="en-US" sz="2000" dirty="0">
                <a:solidFill>
                  <a:schemeClr val="accent1">
                    <a:lumMod val="75000"/>
                  </a:schemeClr>
                </a:solidFill>
                <a:effectLst/>
                <a:latin typeface="Calibri" panose="020F0502020204030204" pitchFamily="34" charset="0"/>
                <a:ea typeface="Times New Roman" panose="02020603050405020304" pitchFamily="18" charset="0"/>
              </a:rPr>
              <a:t>Maureen Syowai</a:t>
            </a:r>
          </a:p>
          <a:p>
            <a:pPr algn="just" fontAlgn="base"/>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AHD </a:t>
            </a:r>
            <a:r>
              <a:rPr lang="en-US" sz="2000" b="1" dirty="0" err="1">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Jamboard</a:t>
            </a:r>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Session</a:t>
            </a:r>
            <a:r>
              <a:rPr lang="en-GB" sz="2000" b="1" dirty="0">
                <a:solidFill>
                  <a:schemeClr val="bg2">
                    <a:lumMod val="75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bg2">
                    <a:lumMod val="75000"/>
                  </a:schemeClr>
                </a:solidFill>
                <a:effectLst/>
                <a:latin typeface="Calibri" panose="020F0502020204030204" pitchFamily="34" charset="0"/>
                <a:ea typeface="Times New Roman" panose="02020603050405020304" pitchFamily="18" charset="0"/>
              </a:rPr>
              <a:t>Maureen Syowai</a:t>
            </a:r>
            <a:r>
              <a:rPr lang="en-GB" sz="2000" dirty="0">
                <a:solidFill>
                  <a:schemeClr val="bg2">
                    <a:lumMod val="75000"/>
                  </a:schemeClr>
                </a:solidFill>
                <a:latin typeface="Calibri" panose="020F0502020204030204" pitchFamily="34" charset="0"/>
                <a:ea typeface="Times New Roman" panose="02020603050405020304" pitchFamily="18" charset="0"/>
              </a:rPr>
              <a:t> &amp; </a:t>
            </a:r>
            <a:r>
              <a:rPr lang="en-US" sz="2000" dirty="0">
                <a:solidFill>
                  <a:schemeClr val="bg2">
                    <a:lumMod val="75000"/>
                  </a:schemeClr>
                </a:solidFill>
                <a:effectLst/>
                <a:latin typeface="Calibri" panose="020F0502020204030204" pitchFamily="34" charset="0"/>
                <a:ea typeface="Times New Roman" panose="02020603050405020304" pitchFamily="18" charset="0"/>
              </a:rPr>
              <a:t>Peter Ehrenkranz </a:t>
            </a:r>
          </a:p>
          <a:p>
            <a:pPr marL="457200" lvl="1" indent="0" fontAlgn="base">
              <a:buNone/>
            </a:pPr>
            <a:r>
              <a:rPr lang="en-US" sz="2000" dirty="0">
                <a:solidFill>
                  <a:schemeClr val="bg2">
                    <a:lumMod val="75000"/>
                  </a:schemeClr>
                </a:solidFill>
                <a:effectLst/>
                <a:latin typeface="Calibri" panose="020F0502020204030204" pitchFamily="34" charset="0"/>
                <a:ea typeface="Times New Roman" panose="02020603050405020304" pitchFamily="18" charset="0"/>
              </a:rPr>
              <a:t>Review and discuss anonymous views from the audience on gaps and challenges in AHD service delivery</a:t>
            </a:r>
            <a:endPar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Panel Discussion</a:t>
            </a:r>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 perspectives on quality AHD services: Peter Ehrenkranz &amp; Maureen Syowai</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Lindiwe M. Simelane, National Coordinator Eswatini AIDS Support Organization</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pPr lvl="1" fontAlgn="base"/>
            <a:r>
              <a:rPr lang="en-US" sz="2000" dirty="0">
                <a:solidFill>
                  <a:schemeClr val="bg2">
                    <a:lumMod val="75000"/>
                  </a:schemeClr>
                </a:solidFill>
                <a:latin typeface="Calibri" panose="020F0502020204030204" pitchFamily="34" charset="0"/>
                <a:ea typeface="Times New Roman" panose="02020603050405020304" pitchFamily="18" charset="0"/>
                <a:cs typeface="Calibri" panose="020F0502020204030204" pitchFamily="34" charset="0"/>
              </a:rPr>
              <a:t>Linah Kampilimba Mwango, CIHEB</a:t>
            </a:r>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Zambia</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pPr lvl="1"/>
            <a:r>
              <a:rPr lang="en-US" sz="2000" dirty="0">
                <a:solidFill>
                  <a:schemeClr val="bg2">
                    <a:lumMod val="75000"/>
                  </a:schemeClr>
                </a:solidFill>
                <a:effectLst/>
                <a:latin typeface="Calibri" panose="020F0502020204030204" pitchFamily="34" charset="0"/>
                <a:ea typeface="Times New Roman" panose="02020603050405020304" pitchFamily="18" charset="0"/>
              </a:rPr>
              <a:t>Paul </a:t>
            </a:r>
            <a:r>
              <a:rPr lang="en-US" sz="2000" dirty="0" err="1">
                <a:solidFill>
                  <a:schemeClr val="bg2">
                    <a:lumMod val="75000"/>
                  </a:schemeClr>
                </a:solidFill>
                <a:effectLst/>
                <a:latin typeface="Calibri" panose="020F0502020204030204" pitchFamily="34" charset="0"/>
                <a:ea typeface="Times New Roman" panose="02020603050405020304" pitchFamily="18" charset="0"/>
              </a:rPr>
              <a:t>Nyasulu</a:t>
            </a:r>
            <a:r>
              <a:rPr lang="en-US" sz="2000" dirty="0">
                <a:solidFill>
                  <a:schemeClr val="bg2">
                    <a:lumMod val="75000"/>
                  </a:schemeClr>
                </a:solidFill>
                <a:effectLst/>
                <a:latin typeface="Calibri" panose="020F0502020204030204" pitchFamily="34" charset="0"/>
                <a:ea typeface="Times New Roman" panose="02020603050405020304" pitchFamily="18" charset="0"/>
              </a:rPr>
              <a:t>, MOH Malawi </a:t>
            </a:r>
          </a:p>
          <a:p>
            <a:r>
              <a:rPr lang="en-US" sz="20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Discussion on AHD quality standards: </a:t>
            </a:r>
            <a:r>
              <a:rPr lang="en-US" sz="2000"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Peter Ehrenkranz &amp; Maureen Syowai</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r>
              <a:rPr lang="en-US" sz="2000" dirty="0">
                <a:solidFill>
                  <a:schemeClr val="bg2">
                    <a:lumMod val="75000"/>
                  </a:schemeClr>
                </a:solidFill>
                <a:effectLst/>
                <a:latin typeface="Calibri" panose="020F0502020204030204" pitchFamily="34" charset="0"/>
                <a:ea typeface="Times New Roman" panose="02020603050405020304" pitchFamily="18" charset="0"/>
              </a:rPr>
              <a:t>Closing remarks: Maureen Syowai  </a:t>
            </a:r>
            <a:endParaRPr lang="en-GB" sz="2000" dirty="0">
              <a:solidFill>
                <a:schemeClr val="bg2">
                  <a:lumMod val="75000"/>
                </a:schemeClr>
              </a:solidFill>
              <a:effectLst/>
              <a:latin typeface="Calibri" panose="020F0502020204030204" pitchFamily="34" charset="0"/>
              <a:ea typeface="Calibri" panose="020F0502020204030204" pitchFamily="34" charset="0"/>
            </a:endParaRPr>
          </a:p>
          <a:p>
            <a:endParaRPr lang="en-GB" sz="2000" dirty="0"/>
          </a:p>
        </p:txBody>
      </p:sp>
      <p:sp>
        <p:nvSpPr>
          <p:cNvPr id="3" name="Slide Number Placeholder 2">
            <a:extLst>
              <a:ext uri="{FF2B5EF4-FFF2-40B4-BE49-F238E27FC236}">
                <a16:creationId xmlns:a16="http://schemas.microsoft.com/office/drawing/2014/main" id="{49447FB8-3BFF-4295-95D8-38B1A8A02E22}"/>
              </a:ext>
            </a:extLst>
          </p:cNvPr>
          <p:cNvSpPr>
            <a:spLocks noGrp="1"/>
          </p:cNvSpPr>
          <p:nvPr>
            <p:ph type="sldNum" sz="quarter" idx="12"/>
          </p:nvPr>
        </p:nvSpPr>
        <p:spPr/>
        <p:txBody>
          <a:bodyPr/>
          <a:lstStyle/>
          <a:p>
            <a:fld id="{7C3ABBCA-EEB9-4909-AB36-4546095AE386}" type="slidenum">
              <a:rPr lang="en-US" smtClean="0"/>
              <a:t>5</a:t>
            </a:fld>
            <a:endParaRPr lang="en-US"/>
          </a:p>
        </p:txBody>
      </p:sp>
      <p:sp>
        <p:nvSpPr>
          <p:cNvPr id="4" name="Title 3">
            <a:extLst>
              <a:ext uri="{FF2B5EF4-FFF2-40B4-BE49-F238E27FC236}">
                <a16:creationId xmlns:a16="http://schemas.microsoft.com/office/drawing/2014/main" id="{CBEEA425-A115-4CFD-8483-C15AF069A630}"/>
              </a:ext>
            </a:extLst>
          </p:cNvPr>
          <p:cNvSpPr>
            <a:spLocks noGrp="1"/>
          </p:cNvSpPr>
          <p:nvPr>
            <p:ph type="title"/>
          </p:nvPr>
        </p:nvSpPr>
        <p:spPr/>
        <p:txBody>
          <a:bodyPr/>
          <a:lstStyle/>
          <a:p>
            <a:r>
              <a:rPr lang="en-US" dirty="0"/>
              <a:t>Session Agenda</a:t>
            </a:r>
            <a:endParaRPr lang="en-GB" dirty="0"/>
          </a:p>
        </p:txBody>
      </p:sp>
      <p:sp>
        <p:nvSpPr>
          <p:cNvPr id="20" name="TextBox 19">
            <a:extLst>
              <a:ext uri="{FF2B5EF4-FFF2-40B4-BE49-F238E27FC236}">
                <a16:creationId xmlns:a16="http://schemas.microsoft.com/office/drawing/2014/main" id="{125CD15E-861F-4CAC-83B5-9CE012F54444}"/>
              </a:ext>
            </a:extLst>
          </p:cNvPr>
          <p:cNvSpPr txBox="1"/>
          <p:nvPr/>
        </p:nvSpPr>
        <p:spPr>
          <a:xfrm>
            <a:off x="9067801" y="3059668"/>
            <a:ext cx="1362075" cy="369332"/>
          </a:xfrm>
          <a:prstGeom prst="rect">
            <a:avLst/>
          </a:prstGeom>
          <a:noFill/>
        </p:spPr>
        <p:txBody>
          <a:bodyPr wrap="square" rtlCol="0">
            <a:spAutoFit/>
          </a:bodyPr>
          <a:lstStyle/>
          <a:p>
            <a:pPr algn="ctr"/>
            <a:r>
              <a:rPr lang="en-US" b="1" dirty="0">
                <a:solidFill>
                  <a:schemeClr val="bg2">
                    <a:lumMod val="75000"/>
                  </a:schemeClr>
                </a:solidFill>
              </a:rPr>
              <a:t>Interactive!</a:t>
            </a:r>
            <a:endParaRPr lang="en-GB" b="1" dirty="0">
              <a:solidFill>
                <a:schemeClr val="bg2">
                  <a:lumMod val="75000"/>
                </a:schemeClr>
              </a:solidFill>
            </a:endParaRPr>
          </a:p>
        </p:txBody>
      </p:sp>
      <p:pic>
        <p:nvPicPr>
          <p:cNvPr id="22" name="Graphic 21" descr="Customer review with solid fill">
            <a:extLst>
              <a:ext uri="{FF2B5EF4-FFF2-40B4-BE49-F238E27FC236}">
                <a16:creationId xmlns:a16="http://schemas.microsoft.com/office/drawing/2014/main" id="{BC61F761-B65F-488B-927A-2E530F28F1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801" y="5320345"/>
            <a:ext cx="914399" cy="914399"/>
          </a:xfrm>
          <a:prstGeom prst="rect">
            <a:avLst/>
          </a:prstGeom>
        </p:spPr>
      </p:pic>
      <p:pic>
        <p:nvPicPr>
          <p:cNvPr id="28" name="Graphic 27" descr="Programmer female with solid fill">
            <a:extLst>
              <a:ext uri="{FF2B5EF4-FFF2-40B4-BE49-F238E27FC236}">
                <a16:creationId xmlns:a16="http://schemas.microsoft.com/office/drawing/2014/main" id="{24EC702B-CC70-4591-BD9D-3C66C836D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1449" y="2846293"/>
            <a:ext cx="683401" cy="683401"/>
          </a:xfrm>
          <a:prstGeom prst="rect">
            <a:avLst/>
          </a:prstGeom>
        </p:spPr>
      </p:pic>
      <p:pic>
        <p:nvPicPr>
          <p:cNvPr id="30" name="Graphic 29" descr="Programmer male with solid fill">
            <a:extLst>
              <a:ext uri="{FF2B5EF4-FFF2-40B4-BE49-F238E27FC236}">
                <a16:creationId xmlns:a16="http://schemas.microsoft.com/office/drawing/2014/main" id="{B4BB24DC-936D-4544-A2C0-8961A7C11E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8086" y="2846293"/>
            <a:ext cx="683402" cy="683402"/>
          </a:xfrm>
          <a:prstGeom prst="rect">
            <a:avLst/>
          </a:prstGeom>
        </p:spPr>
      </p:pic>
    </p:spTree>
    <p:extLst>
      <p:ext uri="{BB962C8B-B14F-4D97-AF65-F5344CB8AC3E}">
        <p14:creationId xmlns:p14="http://schemas.microsoft.com/office/powerpoint/2010/main" val="390131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E8C3D0-EE7B-8F4D-9E0F-7FB78A6BF5CD}"/>
              </a:ext>
            </a:extLst>
          </p:cNvPr>
          <p:cNvSpPr>
            <a:spLocks noGrp="1"/>
          </p:cNvSpPr>
          <p:nvPr>
            <p:ph idx="1"/>
          </p:nvPr>
        </p:nvSpPr>
        <p:spPr/>
        <p:txBody>
          <a:bodyPr>
            <a:normAutofit fontScale="85000" lnSpcReduction="20000"/>
          </a:bodyPr>
          <a:lstStyle/>
          <a:p>
            <a:pPr fontAlgn="base">
              <a:lnSpc>
                <a:spcPct val="150000"/>
              </a:lnSpc>
            </a:pPr>
            <a:r>
              <a:rPr lang="en-US" sz="2800" dirty="0"/>
              <a:t>Epidemiology of AHD</a:t>
            </a:r>
          </a:p>
          <a:p>
            <a:pPr fontAlgn="base">
              <a:lnSpc>
                <a:spcPct val="150000"/>
              </a:lnSpc>
            </a:pPr>
            <a:r>
              <a:rPr lang="en-US" sz="2800" dirty="0"/>
              <a:t>A Health System Approach to AHD </a:t>
            </a:r>
            <a:endParaRPr lang="en-GB" sz="2800" dirty="0"/>
          </a:p>
          <a:p>
            <a:pPr fontAlgn="base">
              <a:lnSpc>
                <a:spcPct val="150000"/>
              </a:lnSpc>
            </a:pPr>
            <a:r>
              <a:rPr lang="en-US" sz="2800" dirty="0"/>
              <a:t>The CQUIN AHD Journey</a:t>
            </a:r>
          </a:p>
          <a:p>
            <a:pPr fontAlgn="base">
              <a:lnSpc>
                <a:spcPct val="150000"/>
              </a:lnSpc>
            </a:pPr>
            <a:r>
              <a:rPr lang="en-US" sz="2800" dirty="0"/>
              <a:t>The CQUIN AHD Capability Maturity Model</a:t>
            </a:r>
          </a:p>
          <a:p>
            <a:pPr fontAlgn="base">
              <a:lnSpc>
                <a:spcPct val="150000"/>
              </a:lnSpc>
            </a:pPr>
            <a:r>
              <a:rPr lang="en-US" sz="2800" dirty="0"/>
              <a:t>Findings from the CQUIN AHD Capability Maturity Model</a:t>
            </a:r>
          </a:p>
          <a:p>
            <a:pPr lvl="1" fontAlgn="base">
              <a:lnSpc>
                <a:spcPct val="150000"/>
              </a:lnSpc>
            </a:pPr>
            <a:r>
              <a:rPr lang="en-US" sz="2000" dirty="0"/>
              <a:t>Overall Findings 2021 / 2022</a:t>
            </a:r>
          </a:p>
          <a:p>
            <a:pPr lvl="1" fontAlgn="base">
              <a:lnSpc>
                <a:spcPct val="150000"/>
              </a:lnSpc>
            </a:pPr>
            <a:r>
              <a:rPr lang="en-US" sz="2000" dirty="0"/>
              <a:t>Quality Domain Findings </a:t>
            </a:r>
          </a:p>
        </p:txBody>
      </p:sp>
      <p:sp>
        <p:nvSpPr>
          <p:cNvPr id="4" name="Title 3">
            <a:extLst>
              <a:ext uri="{FF2B5EF4-FFF2-40B4-BE49-F238E27FC236}">
                <a16:creationId xmlns:a16="http://schemas.microsoft.com/office/drawing/2014/main" id="{61DE16BD-786F-1E4F-A327-32DB2FDDAE5D}"/>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4692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AC6AC-1CDF-40E3-A5BF-68F6849130F8}"/>
              </a:ext>
            </a:extLst>
          </p:cNvPr>
          <p:cNvSpPr>
            <a:spLocks noGrp="1"/>
          </p:cNvSpPr>
          <p:nvPr>
            <p:ph idx="1"/>
          </p:nvPr>
        </p:nvSpPr>
        <p:spPr>
          <a:xfrm>
            <a:off x="653143" y="2345635"/>
            <a:ext cx="4266954" cy="3831328"/>
          </a:xfrm>
        </p:spPr>
        <p:txBody>
          <a:bodyPr>
            <a:normAutofit lnSpcReduction="10000"/>
          </a:bodyPr>
          <a:lstStyle/>
          <a:p>
            <a:pPr>
              <a:lnSpc>
                <a:spcPct val="120000"/>
              </a:lnSpc>
            </a:pPr>
            <a:r>
              <a:rPr lang="en-US" sz="2400" dirty="0"/>
              <a:t>At the end of 2020 an estimated 27.5 million [26.5 million–27.7 million] PLHIV globally were on ARV medicines </a:t>
            </a:r>
          </a:p>
          <a:p>
            <a:pPr>
              <a:lnSpc>
                <a:spcPct val="120000"/>
              </a:lnSpc>
            </a:pPr>
            <a:r>
              <a:rPr lang="en-US" sz="2400" dirty="0"/>
              <a:t>There has been increasing access to ART over the years particularly following the test and treat guidance</a:t>
            </a:r>
          </a:p>
        </p:txBody>
      </p:sp>
      <p:sp>
        <p:nvSpPr>
          <p:cNvPr id="3" name="Slide Number Placeholder 2">
            <a:extLst>
              <a:ext uri="{FF2B5EF4-FFF2-40B4-BE49-F238E27FC236}">
                <a16:creationId xmlns:a16="http://schemas.microsoft.com/office/drawing/2014/main" id="{46482962-4E34-4E36-8C8C-2BF34B409A26}"/>
              </a:ext>
            </a:extLst>
          </p:cNvPr>
          <p:cNvSpPr>
            <a:spLocks noGrp="1"/>
          </p:cNvSpPr>
          <p:nvPr>
            <p:ph type="sldNum" sz="quarter" idx="12"/>
          </p:nvPr>
        </p:nvSpPr>
        <p:spPr/>
        <p:txBody>
          <a:bodyPr/>
          <a:lstStyle/>
          <a:p>
            <a:fld id="{7C3ABBCA-EEB9-4909-AB36-4546095AE386}" type="slidenum">
              <a:rPr lang="en-US" smtClean="0"/>
              <a:t>7</a:t>
            </a:fld>
            <a:endParaRPr lang="en-US"/>
          </a:p>
        </p:txBody>
      </p:sp>
      <p:sp>
        <p:nvSpPr>
          <p:cNvPr id="4" name="Title 3">
            <a:extLst>
              <a:ext uri="{FF2B5EF4-FFF2-40B4-BE49-F238E27FC236}">
                <a16:creationId xmlns:a16="http://schemas.microsoft.com/office/drawing/2014/main" id="{DEDB671F-4592-45FE-8FFA-2F9B9E148212}"/>
              </a:ext>
            </a:extLst>
          </p:cNvPr>
          <p:cNvSpPr>
            <a:spLocks noGrp="1"/>
          </p:cNvSpPr>
          <p:nvPr>
            <p:ph type="title"/>
          </p:nvPr>
        </p:nvSpPr>
        <p:spPr/>
        <p:txBody>
          <a:bodyPr/>
          <a:lstStyle/>
          <a:p>
            <a:r>
              <a:rPr lang="en-US" dirty="0"/>
              <a:t>Epidemiology of AHD</a:t>
            </a:r>
            <a:endParaRPr lang="en-GB" dirty="0"/>
          </a:p>
        </p:txBody>
      </p:sp>
      <p:pic>
        <p:nvPicPr>
          <p:cNvPr id="7" name="Picture 6">
            <a:extLst>
              <a:ext uri="{FF2B5EF4-FFF2-40B4-BE49-F238E27FC236}">
                <a16:creationId xmlns:a16="http://schemas.microsoft.com/office/drawing/2014/main" id="{33CE0D23-D4C3-4B32-B2F0-D4072D657618}"/>
              </a:ext>
            </a:extLst>
          </p:cNvPr>
          <p:cNvPicPr>
            <a:picLocks noChangeAspect="1"/>
          </p:cNvPicPr>
          <p:nvPr/>
        </p:nvPicPr>
        <p:blipFill>
          <a:blip r:embed="rId3"/>
          <a:stretch>
            <a:fillRect/>
          </a:stretch>
        </p:blipFill>
        <p:spPr>
          <a:xfrm>
            <a:off x="4920096" y="2842700"/>
            <a:ext cx="6796561" cy="3253297"/>
          </a:xfrm>
          <a:prstGeom prst="rect">
            <a:avLst/>
          </a:prstGeom>
        </p:spPr>
      </p:pic>
      <p:sp>
        <p:nvSpPr>
          <p:cNvPr id="9" name="TextBox 8">
            <a:extLst>
              <a:ext uri="{FF2B5EF4-FFF2-40B4-BE49-F238E27FC236}">
                <a16:creationId xmlns:a16="http://schemas.microsoft.com/office/drawing/2014/main" id="{43608718-30F2-45D0-BCE1-2C00542F9CE1}"/>
              </a:ext>
            </a:extLst>
          </p:cNvPr>
          <p:cNvSpPr txBox="1"/>
          <p:nvPr/>
        </p:nvSpPr>
        <p:spPr>
          <a:xfrm>
            <a:off x="4920095" y="2334346"/>
            <a:ext cx="6796561" cy="369332"/>
          </a:xfrm>
          <a:prstGeom prst="rect">
            <a:avLst/>
          </a:prstGeom>
          <a:noFill/>
        </p:spPr>
        <p:txBody>
          <a:bodyPr wrap="square">
            <a:spAutoFit/>
          </a:bodyPr>
          <a:lstStyle/>
          <a:p>
            <a:pPr algn="ctr"/>
            <a:r>
              <a:rPr lang="en-US" b="1" dirty="0"/>
              <a:t>HIV TESTING AND TREATMENT CASCADE, GLOBAL, 2020</a:t>
            </a:r>
            <a:endParaRPr lang="en-GB" b="1" dirty="0"/>
          </a:p>
        </p:txBody>
      </p:sp>
    </p:spTree>
    <p:extLst>
      <p:ext uri="{BB962C8B-B14F-4D97-AF65-F5344CB8AC3E}">
        <p14:creationId xmlns:p14="http://schemas.microsoft.com/office/powerpoint/2010/main" val="63904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AC6AC-1CDF-40E3-A5BF-68F6849130F8}"/>
              </a:ext>
            </a:extLst>
          </p:cNvPr>
          <p:cNvSpPr>
            <a:spLocks noGrp="1"/>
          </p:cNvSpPr>
          <p:nvPr>
            <p:ph idx="1"/>
          </p:nvPr>
        </p:nvSpPr>
        <p:spPr>
          <a:xfrm>
            <a:off x="838199" y="2345635"/>
            <a:ext cx="4111171" cy="3831328"/>
          </a:xfrm>
        </p:spPr>
        <p:txBody>
          <a:bodyPr>
            <a:normAutofit fontScale="92500" lnSpcReduction="20000"/>
          </a:bodyPr>
          <a:lstStyle/>
          <a:p>
            <a:pPr>
              <a:lnSpc>
                <a:spcPct val="120000"/>
              </a:lnSpc>
            </a:pPr>
            <a:r>
              <a:rPr lang="en-US" sz="2400" dirty="0"/>
              <a:t>There has been a decline in HIV-associated mortality over the years as access to ART has increased, nonetheless there is evident plateauing of this decline</a:t>
            </a:r>
          </a:p>
          <a:p>
            <a:pPr>
              <a:lnSpc>
                <a:spcPct val="120000"/>
              </a:lnSpc>
            </a:pPr>
            <a:r>
              <a:rPr lang="en-US" sz="2400" dirty="0"/>
              <a:t>An estimated  680 000 [480 000–1 000 000] deaths from AIDS-related causes occurred in 2020</a:t>
            </a:r>
          </a:p>
        </p:txBody>
      </p:sp>
      <p:sp>
        <p:nvSpPr>
          <p:cNvPr id="3" name="Slide Number Placeholder 2">
            <a:extLst>
              <a:ext uri="{FF2B5EF4-FFF2-40B4-BE49-F238E27FC236}">
                <a16:creationId xmlns:a16="http://schemas.microsoft.com/office/drawing/2014/main" id="{46482962-4E34-4E36-8C8C-2BF34B409A26}"/>
              </a:ext>
            </a:extLst>
          </p:cNvPr>
          <p:cNvSpPr>
            <a:spLocks noGrp="1"/>
          </p:cNvSpPr>
          <p:nvPr>
            <p:ph type="sldNum" sz="quarter" idx="12"/>
          </p:nvPr>
        </p:nvSpPr>
        <p:spPr/>
        <p:txBody>
          <a:bodyPr/>
          <a:lstStyle/>
          <a:p>
            <a:fld id="{7C3ABBCA-EEB9-4909-AB36-4546095AE386}" type="slidenum">
              <a:rPr lang="en-US" smtClean="0"/>
              <a:t>8</a:t>
            </a:fld>
            <a:endParaRPr lang="en-US"/>
          </a:p>
        </p:txBody>
      </p:sp>
      <p:sp>
        <p:nvSpPr>
          <p:cNvPr id="4" name="Title 3">
            <a:extLst>
              <a:ext uri="{FF2B5EF4-FFF2-40B4-BE49-F238E27FC236}">
                <a16:creationId xmlns:a16="http://schemas.microsoft.com/office/drawing/2014/main" id="{DEDB671F-4592-45FE-8FFA-2F9B9E148212}"/>
              </a:ext>
            </a:extLst>
          </p:cNvPr>
          <p:cNvSpPr>
            <a:spLocks noGrp="1"/>
          </p:cNvSpPr>
          <p:nvPr>
            <p:ph type="title"/>
          </p:nvPr>
        </p:nvSpPr>
        <p:spPr/>
        <p:txBody>
          <a:bodyPr/>
          <a:lstStyle/>
          <a:p>
            <a:r>
              <a:rPr lang="en-US" dirty="0"/>
              <a:t>Epidemiology of AHD</a:t>
            </a:r>
            <a:endParaRPr lang="en-GB" dirty="0"/>
          </a:p>
        </p:txBody>
      </p:sp>
      <p:pic>
        <p:nvPicPr>
          <p:cNvPr id="7" name="Picture 6">
            <a:extLst>
              <a:ext uri="{FF2B5EF4-FFF2-40B4-BE49-F238E27FC236}">
                <a16:creationId xmlns:a16="http://schemas.microsoft.com/office/drawing/2014/main" id="{E28F9EF3-00A7-4D82-80A5-8A8DCFD93E18}"/>
              </a:ext>
            </a:extLst>
          </p:cNvPr>
          <p:cNvPicPr>
            <a:picLocks noChangeAspect="1"/>
          </p:cNvPicPr>
          <p:nvPr/>
        </p:nvPicPr>
        <p:blipFill>
          <a:blip r:embed="rId2"/>
          <a:stretch>
            <a:fillRect/>
          </a:stretch>
        </p:blipFill>
        <p:spPr>
          <a:xfrm>
            <a:off x="5191489" y="2622526"/>
            <a:ext cx="6547691" cy="3633129"/>
          </a:xfrm>
          <a:prstGeom prst="rect">
            <a:avLst/>
          </a:prstGeom>
        </p:spPr>
      </p:pic>
      <p:sp>
        <p:nvSpPr>
          <p:cNvPr id="9" name="TextBox 8">
            <a:extLst>
              <a:ext uri="{FF2B5EF4-FFF2-40B4-BE49-F238E27FC236}">
                <a16:creationId xmlns:a16="http://schemas.microsoft.com/office/drawing/2014/main" id="{B68E0740-18C7-4185-AC7E-55C8C2BBC2FC}"/>
              </a:ext>
            </a:extLst>
          </p:cNvPr>
          <p:cNvSpPr txBox="1"/>
          <p:nvPr/>
        </p:nvSpPr>
        <p:spPr>
          <a:xfrm>
            <a:off x="5191488" y="2196637"/>
            <a:ext cx="6547691" cy="646331"/>
          </a:xfrm>
          <a:prstGeom prst="rect">
            <a:avLst/>
          </a:prstGeom>
          <a:noFill/>
        </p:spPr>
        <p:txBody>
          <a:bodyPr wrap="square">
            <a:spAutoFit/>
          </a:bodyPr>
          <a:lstStyle/>
          <a:p>
            <a:pPr algn="ctr"/>
            <a:r>
              <a:rPr lang="en-US" b="1" dirty="0"/>
              <a:t>AIDS-RELATED DEATHS, GLOBAL, 2000–2020, AND 2020 AND 2025 TARGETS</a:t>
            </a:r>
            <a:endParaRPr lang="en-GB" b="1" dirty="0"/>
          </a:p>
        </p:txBody>
      </p:sp>
    </p:spTree>
    <p:extLst>
      <p:ext uri="{BB962C8B-B14F-4D97-AF65-F5344CB8AC3E}">
        <p14:creationId xmlns:p14="http://schemas.microsoft.com/office/powerpoint/2010/main" val="281329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AC6AC-1CDF-40E3-A5BF-68F6849130F8}"/>
              </a:ext>
            </a:extLst>
          </p:cNvPr>
          <p:cNvSpPr>
            <a:spLocks noGrp="1"/>
          </p:cNvSpPr>
          <p:nvPr>
            <p:ph idx="1"/>
          </p:nvPr>
        </p:nvSpPr>
        <p:spPr>
          <a:xfrm>
            <a:off x="838200" y="2345635"/>
            <a:ext cx="10515600" cy="3296882"/>
          </a:xfrm>
        </p:spPr>
        <p:txBody>
          <a:bodyPr>
            <a:normAutofit fontScale="85000" lnSpcReduction="20000"/>
          </a:bodyPr>
          <a:lstStyle/>
          <a:p>
            <a:r>
              <a:rPr lang="en-US" dirty="0"/>
              <a:t>AHD is seen in about a third of PLHIV presenting to care</a:t>
            </a:r>
            <a:r>
              <a:rPr lang="en-US" baseline="30000" dirty="0"/>
              <a:t>1</a:t>
            </a:r>
            <a:r>
              <a:rPr lang="en-US" dirty="0"/>
              <a:t> with a wide range from 14.5% in Uganda to 29.8% in Cameroon</a:t>
            </a:r>
            <a:r>
              <a:rPr lang="en-US" baseline="30000" dirty="0"/>
              <a:t>2</a:t>
            </a:r>
            <a:endParaRPr lang="en-US" dirty="0"/>
          </a:p>
          <a:p>
            <a:pPr marL="342900" indent="-342900">
              <a:lnSpc>
                <a:spcPct val="150000"/>
              </a:lnSpc>
            </a:pPr>
            <a:r>
              <a:rPr lang="en-US" sz="3200" dirty="0"/>
              <a:t>PLHIV with AHD have a </a:t>
            </a:r>
            <a:r>
              <a:rPr lang="en-US" dirty="0"/>
              <a:t>h</a:t>
            </a:r>
            <a:r>
              <a:rPr lang="en-US" sz="3200" dirty="0"/>
              <a:t>igh risk of OIs</a:t>
            </a:r>
          </a:p>
          <a:p>
            <a:pPr marL="342900" indent="-342900">
              <a:lnSpc>
                <a:spcPct val="150000"/>
              </a:lnSpc>
              <a:buFont typeface="Arial" panose="020B0604020202020204" pitchFamily="34" charset="0"/>
              <a:buChar char="•"/>
            </a:pPr>
            <a:r>
              <a:rPr lang="en-US" sz="3200" dirty="0"/>
              <a:t>High risk of mortality and morbidity - Worse with CD4 &lt;50 cell/mm</a:t>
            </a:r>
            <a:r>
              <a:rPr lang="en-US" sz="3200" baseline="30000" dirty="0"/>
              <a:t>3</a:t>
            </a:r>
          </a:p>
          <a:p>
            <a:pPr marL="342900" indent="-342900">
              <a:lnSpc>
                <a:spcPct val="150000"/>
              </a:lnSpc>
              <a:buFont typeface="Arial" panose="020B0604020202020204" pitchFamily="34" charset="0"/>
              <a:buChar char="•"/>
            </a:pPr>
            <a:r>
              <a:rPr lang="en-US" dirty="0"/>
              <a:t>It is estimated that &gt;50% mortality is associated with AHD</a:t>
            </a:r>
          </a:p>
        </p:txBody>
      </p:sp>
      <p:sp>
        <p:nvSpPr>
          <p:cNvPr id="3" name="Slide Number Placeholder 2">
            <a:extLst>
              <a:ext uri="{FF2B5EF4-FFF2-40B4-BE49-F238E27FC236}">
                <a16:creationId xmlns:a16="http://schemas.microsoft.com/office/drawing/2014/main" id="{46482962-4E34-4E36-8C8C-2BF34B409A26}"/>
              </a:ext>
            </a:extLst>
          </p:cNvPr>
          <p:cNvSpPr>
            <a:spLocks noGrp="1"/>
          </p:cNvSpPr>
          <p:nvPr>
            <p:ph type="sldNum" sz="quarter" idx="12"/>
          </p:nvPr>
        </p:nvSpPr>
        <p:spPr/>
        <p:txBody>
          <a:bodyPr/>
          <a:lstStyle/>
          <a:p>
            <a:fld id="{7C3ABBCA-EEB9-4909-AB36-4546095AE386}" type="slidenum">
              <a:rPr lang="en-US" smtClean="0"/>
              <a:t>9</a:t>
            </a:fld>
            <a:endParaRPr lang="en-US"/>
          </a:p>
        </p:txBody>
      </p:sp>
      <p:sp>
        <p:nvSpPr>
          <p:cNvPr id="4" name="Title 3">
            <a:extLst>
              <a:ext uri="{FF2B5EF4-FFF2-40B4-BE49-F238E27FC236}">
                <a16:creationId xmlns:a16="http://schemas.microsoft.com/office/drawing/2014/main" id="{DEDB671F-4592-45FE-8FFA-2F9B9E148212}"/>
              </a:ext>
            </a:extLst>
          </p:cNvPr>
          <p:cNvSpPr>
            <a:spLocks noGrp="1"/>
          </p:cNvSpPr>
          <p:nvPr>
            <p:ph type="title"/>
          </p:nvPr>
        </p:nvSpPr>
        <p:spPr/>
        <p:txBody>
          <a:bodyPr/>
          <a:lstStyle/>
          <a:p>
            <a:r>
              <a:rPr lang="en-US" dirty="0"/>
              <a:t>Epidemiology of AHD</a:t>
            </a:r>
            <a:endParaRPr lang="en-GB" dirty="0"/>
          </a:p>
        </p:txBody>
      </p:sp>
      <p:sp>
        <p:nvSpPr>
          <p:cNvPr id="7" name="TextBox 6">
            <a:extLst>
              <a:ext uri="{FF2B5EF4-FFF2-40B4-BE49-F238E27FC236}">
                <a16:creationId xmlns:a16="http://schemas.microsoft.com/office/drawing/2014/main" id="{B395B054-78BE-4AAC-AE88-AB1CF1596DA5}"/>
              </a:ext>
            </a:extLst>
          </p:cNvPr>
          <p:cNvSpPr txBox="1"/>
          <p:nvPr/>
        </p:nvSpPr>
        <p:spPr>
          <a:xfrm>
            <a:off x="838200" y="5677698"/>
            <a:ext cx="10515600" cy="707886"/>
          </a:xfrm>
          <a:prstGeom prst="rect">
            <a:avLst/>
          </a:prstGeom>
          <a:noFill/>
        </p:spPr>
        <p:txBody>
          <a:bodyPr wrap="square">
            <a:spAutoFit/>
          </a:bodyPr>
          <a:lstStyle/>
          <a:p>
            <a:r>
              <a:rPr lang="en-US" sz="1000" baseline="30000" dirty="0"/>
              <a:t>1</a:t>
            </a:r>
            <a:r>
              <a:rPr lang="en-GB" sz="1000" b="0" i="0" dirty="0">
                <a:solidFill>
                  <a:srgbClr val="333333"/>
                </a:solidFill>
                <a:effectLst/>
              </a:rPr>
              <a:t>Carmona S, </a:t>
            </a:r>
            <a:r>
              <a:rPr lang="en-GB" sz="1000" b="0" i="0" dirty="0" err="1">
                <a:solidFill>
                  <a:srgbClr val="333333"/>
                </a:solidFill>
                <a:effectLst/>
              </a:rPr>
              <a:t>Bor</a:t>
            </a:r>
            <a:r>
              <a:rPr lang="en-GB" sz="1000" b="0" i="0" dirty="0">
                <a:solidFill>
                  <a:srgbClr val="333333"/>
                </a:solidFill>
                <a:effectLst/>
              </a:rPr>
              <a:t> J, </a:t>
            </a:r>
            <a:r>
              <a:rPr lang="en-GB" sz="1000" b="0" i="0" dirty="0" err="1">
                <a:solidFill>
                  <a:srgbClr val="333333"/>
                </a:solidFill>
                <a:effectLst/>
              </a:rPr>
              <a:t>Nattey</a:t>
            </a:r>
            <a:r>
              <a:rPr lang="en-GB" sz="1000" b="0" i="0" dirty="0">
                <a:solidFill>
                  <a:srgbClr val="333333"/>
                </a:solidFill>
                <a:effectLst/>
              </a:rPr>
              <a:t> C, Maughan-Brown B, </a:t>
            </a:r>
            <a:r>
              <a:rPr lang="en-GB" sz="1000" b="0" i="0" dirty="0" err="1">
                <a:solidFill>
                  <a:srgbClr val="333333"/>
                </a:solidFill>
                <a:effectLst/>
              </a:rPr>
              <a:t>Maskew</a:t>
            </a:r>
            <a:r>
              <a:rPr lang="en-GB" sz="1000" b="0" i="0" dirty="0">
                <a:solidFill>
                  <a:srgbClr val="333333"/>
                </a:solidFill>
                <a:effectLst/>
              </a:rPr>
              <a:t> M, Fox MP, et al. Persistent high burden of advanced HIV disease among patients seeking care in South Africa’s National HIV Program: data from a Nationwide Laboratory Cohort. Clin Infect Dis. 2018;66(2):S111–7.</a:t>
            </a:r>
          </a:p>
          <a:p>
            <a:r>
              <a:rPr lang="en-US" sz="1000" baseline="30000" dirty="0"/>
              <a:t>2</a:t>
            </a:r>
            <a:r>
              <a:rPr lang="en-GB" sz="1000" dirty="0"/>
              <a:t>Lamp K, McGovern S, Fong Y, </a:t>
            </a:r>
            <a:r>
              <a:rPr lang="en-GB" sz="1000" dirty="0" err="1"/>
              <a:t>Atem</a:t>
            </a:r>
            <a:r>
              <a:rPr lang="en-GB" sz="1000" dirty="0"/>
              <a:t> CD, </a:t>
            </a:r>
            <a:r>
              <a:rPr lang="en-GB" sz="1000" dirty="0" err="1"/>
              <a:t>Nfetam</a:t>
            </a:r>
            <a:r>
              <a:rPr lang="en-GB" sz="1000" dirty="0"/>
              <a:t> JBE, </a:t>
            </a:r>
            <a:r>
              <a:rPr lang="en-GB" sz="1000" dirty="0" err="1"/>
              <a:t>Nzuobontane</a:t>
            </a:r>
            <a:r>
              <a:rPr lang="en-GB" sz="1000" dirty="0"/>
              <a:t> D, et al. (2020) Proportions of CD4 test results indicating advanced HIV disease remain consistently high at primary health care facilities across four high HIV burden countries. </a:t>
            </a:r>
            <a:r>
              <a:rPr lang="en-GB" sz="1000" dirty="0" err="1"/>
              <a:t>PLoS</a:t>
            </a:r>
            <a:r>
              <a:rPr lang="en-GB" sz="1000" dirty="0"/>
              <a:t> ONE 15(1): e0226987. https://doi. org/10.1371/journal.pone.0226987</a:t>
            </a:r>
          </a:p>
        </p:txBody>
      </p:sp>
    </p:spTree>
    <p:extLst>
      <p:ext uri="{BB962C8B-B14F-4D97-AF65-F5344CB8AC3E}">
        <p14:creationId xmlns:p14="http://schemas.microsoft.com/office/powerpoint/2010/main" val="2028397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AEDF74B945F846A329DC4899FD96E2" ma:contentTypeVersion="11" ma:contentTypeDescription="Create a new document." ma:contentTypeScope="" ma:versionID="49906a65e1e8b63a5994a833ecb52b8d">
  <xsd:schema xmlns:xsd="http://www.w3.org/2001/XMLSchema" xmlns:xs="http://www.w3.org/2001/XMLSchema" xmlns:p="http://schemas.microsoft.com/office/2006/metadata/properties" xmlns:ns3="0cdcd6d3-51b6-40f2-a5cc-1803648c2878" targetNamespace="http://schemas.microsoft.com/office/2006/metadata/properties" ma:root="true" ma:fieldsID="8d53dc0adc8711777df0fdba9039bfaf" ns3:_="">
    <xsd:import namespace="0cdcd6d3-51b6-40f2-a5cc-1803648c28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cd6d3-51b6-40f2-a5cc-1803648c2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5DE0AB-C804-4002-A2B3-1DCB269255EE}">
  <ds:schemaRef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0cdcd6d3-51b6-40f2-a5cc-1803648c2878"/>
    <ds:schemaRef ds:uri="http://purl.org/dc/dcmitype/"/>
  </ds:schemaRefs>
</ds:datastoreItem>
</file>

<file path=customXml/itemProps2.xml><?xml version="1.0" encoding="utf-8"?>
<ds:datastoreItem xmlns:ds="http://schemas.openxmlformats.org/officeDocument/2006/customXml" ds:itemID="{A37E16D3-9314-4E2A-885F-81454D71F090}">
  <ds:schemaRefs>
    <ds:schemaRef ds:uri="http://schemas.microsoft.com/sharepoint/v3/contenttype/forms"/>
  </ds:schemaRefs>
</ds:datastoreItem>
</file>

<file path=customXml/itemProps3.xml><?xml version="1.0" encoding="utf-8"?>
<ds:datastoreItem xmlns:ds="http://schemas.openxmlformats.org/officeDocument/2006/customXml" ds:itemID="{8BD4E79D-4E65-4DA8-9144-EC0AA5A7B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cd6d3-51b6-40f2-a5cc-1803648c28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27877</TotalTime>
  <Words>3427</Words>
  <Application>Microsoft Office PowerPoint</Application>
  <PresentationFormat>Widescreen</PresentationFormat>
  <Paragraphs>365</Paragraphs>
  <Slides>36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BlinkMacSystemFont</vt:lpstr>
      <vt:lpstr>Calibri</vt:lpstr>
      <vt:lpstr>ff-quadraat-web-pro</vt:lpstr>
      <vt:lpstr>Office Theme</vt:lpstr>
      <vt:lpstr>PowerPoint Presentation</vt:lpstr>
      <vt:lpstr>Co-moderators</vt:lpstr>
      <vt:lpstr>Objectives</vt:lpstr>
      <vt:lpstr>Session Agenda</vt:lpstr>
      <vt:lpstr>Session Agenda</vt:lpstr>
      <vt:lpstr>Outline</vt:lpstr>
      <vt:lpstr>Epidemiology of AHD</vt:lpstr>
      <vt:lpstr>Epidemiology of AHD</vt:lpstr>
      <vt:lpstr>Epidemiology of AHD</vt:lpstr>
      <vt:lpstr>WHO AHD Package of Care</vt:lpstr>
      <vt:lpstr>WHO AHD Package of Care</vt:lpstr>
      <vt:lpstr>WHO Guidance on CM Treatment</vt:lpstr>
      <vt:lpstr>A Health System Approach to AHD </vt:lpstr>
      <vt:lpstr>The CQUIN AHD Journey</vt:lpstr>
      <vt:lpstr>The CQUIN AHD Capability Maturity Model</vt:lpstr>
      <vt:lpstr>CQUIN AHD Dashboard and AHD Dashboard SOPs</vt:lpstr>
      <vt:lpstr>The AHD Domains</vt:lpstr>
      <vt:lpstr>The AHD Domains</vt:lpstr>
      <vt:lpstr>The AHD Domains</vt:lpstr>
      <vt:lpstr>Process of Implementing the AHD Dashboard</vt:lpstr>
      <vt:lpstr>Summary of AHD Dashboard Findings</vt:lpstr>
      <vt:lpstr>Summary of AHD Dashboard Findings</vt:lpstr>
      <vt:lpstr>AHD Quality Findings </vt:lpstr>
      <vt:lpstr>Q&amp;A</vt:lpstr>
      <vt:lpstr>Session Agenda</vt:lpstr>
      <vt:lpstr>AHD Jamboard Session</vt:lpstr>
      <vt:lpstr>AHD Jamboard Session</vt:lpstr>
      <vt:lpstr>AHD Jamboard Session</vt:lpstr>
      <vt:lpstr>AHD Jamboard Session</vt:lpstr>
      <vt:lpstr>AHD Jamboard Session</vt:lpstr>
      <vt:lpstr>Session Agenda</vt:lpstr>
      <vt:lpstr>Panel Discussion Perspectives on quality AHD services </vt:lpstr>
      <vt:lpstr>Session Agenda</vt:lpstr>
      <vt:lpstr>AHD Quality Standards</vt:lpstr>
      <vt:lpstr>AHD Quality Standards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Michael Cestare</dc:creator>
  <cp:lastModifiedBy>Maureen Syowai</cp:lastModifiedBy>
  <cp:revision>78</cp:revision>
  <dcterms:created xsi:type="dcterms:W3CDTF">2018-10-17T16:28:55Z</dcterms:created>
  <dcterms:modified xsi:type="dcterms:W3CDTF">2022-04-25T16:32:38Z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0x01010074AEDF74B945F846A329DC4899FD96E2</vt:lpwstr>
  </property>
  <property fmtid="{D5CDD505-2E9C-101B-9397-08002B2CF9AE}" pid="3" name="NGOOnlineKeywords">
    <vt:lpwstr/>
  </property>
  <property fmtid="{D5CDD505-2E9C-101B-9397-08002B2CF9AE}" pid="4" name="NGOOnlineDocumentType">
    <vt:lpwstr/>
  </property>
</Properties>
</file>