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77" r:id="rId5"/>
    <p:sldId id="276" r:id="rId6"/>
    <p:sldId id="278" r:id="rId7"/>
    <p:sldId id="257" r:id="rId8"/>
    <p:sldId id="289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552"/>
    <a:srgbClr val="021A4E"/>
    <a:srgbClr val="001F64"/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80680" autoAdjust="0"/>
  </p:normalViewPr>
  <p:slideViewPr>
    <p:cSldViewPr snapToGrid="0">
      <p:cViewPr varScale="1">
        <p:scale>
          <a:sx n="97" d="100"/>
          <a:sy n="97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42270-742F-46B3-9424-6FF16A2D8C65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C39C9-D49B-434F-B337-CC75C2E27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Tatenda Makoni</a:t>
            </a:r>
            <a:r>
              <a:rPr lang="en-Z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executive director for ZNNP+.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has over a decade of experience implementing health, HIV, protection and rights-based interventions in Zimbabwe, Zambia, Malawi, Eswatini, and Nigeria. He holds a Master of Science Degree in International Relations, a Master of Science Degree in Strategic Management, a bachelor’s degree in Political Science and a Bachelor of Laws Degree (LLB). Mr. Makoni is a member of the Law Society of Zimbabwe and sits on the Institutional Review Board of the Biomedical Research and Training Institute (BRTI-IRB) and as well as on the ARASA Board of Trustees.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C39C9-D49B-434F-B337-CC75C2E271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C39C9-D49B-434F-B337-CC75C2E271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C39C9-D49B-434F-B337-CC75C2E271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9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www.theacsi.org</a:t>
            </a:r>
            <a:r>
              <a:rPr lang="en-US" dirty="0"/>
              <a:t>/company/the-science-of-customer-satisfaction/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C39C9-D49B-434F-B337-CC75C2E271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Better info study  from Zambia too showed that 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patients were willing to wait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​ </a:t>
            </a: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up to 19 hours 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cover </a:t>
            </a: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up to 45 km for “kind” health care workers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C39C9-D49B-434F-B337-CC75C2E271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1F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748C621-1DDD-0043-97F0-736116D3E024}"/>
              </a:ext>
            </a:extLst>
          </p:cNvPr>
          <p:cNvSpPr/>
          <p:nvPr userDrawn="1"/>
        </p:nvSpPr>
        <p:spPr>
          <a:xfrm>
            <a:off x="0" y="5652655"/>
            <a:ext cx="12192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DEE0D3-EA9E-214A-AF0C-80F51BAE4683}"/>
              </a:ext>
            </a:extLst>
          </p:cNvPr>
          <p:cNvSpPr/>
          <p:nvPr userDrawn="1"/>
        </p:nvSpPr>
        <p:spPr>
          <a:xfrm>
            <a:off x="0" y="284703"/>
            <a:ext cx="12192000" cy="54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E8EA3C-0650-2840-ADED-4545C48A2FE3}"/>
              </a:ext>
            </a:extLst>
          </p:cNvPr>
          <p:cNvGrpSpPr/>
          <p:nvPr userDrawn="1"/>
        </p:nvGrpSpPr>
        <p:grpSpPr>
          <a:xfrm>
            <a:off x="15003" y="327760"/>
            <a:ext cx="12227326" cy="460134"/>
            <a:chOff x="-840" y="120494"/>
            <a:chExt cx="13789406" cy="4209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B6FD62-BFD2-2A4F-A475-F1FFC7D92BA3}"/>
                </a:ext>
              </a:extLst>
            </p:cNvPr>
            <p:cNvGrpSpPr/>
            <p:nvPr userDrawn="1"/>
          </p:nvGrpSpPr>
          <p:grpSpPr>
            <a:xfrm>
              <a:off x="-840" y="120494"/>
              <a:ext cx="13789406" cy="420972"/>
              <a:chOff x="288063" y="7239870"/>
              <a:chExt cx="19187557" cy="585773"/>
            </a:xfrm>
          </p:grpSpPr>
          <p:pic>
            <p:nvPicPr>
              <p:cNvPr id="11" name="Picture 10" descr="A picture containing flower, drawing&#10;&#10;Description automatically generated">
                <a:extLst>
                  <a:ext uri="{FF2B5EF4-FFF2-40B4-BE49-F238E27FC236}">
                    <a16:creationId xmlns:a16="http://schemas.microsoft.com/office/drawing/2014/main" id="{E1C48B8B-B4C9-5944-B3FB-641DBE9697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01251" y="7256626"/>
                <a:ext cx="849765" cy="566954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666A02C-6D3F-CD40-BC8E-3DDC9F5C98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047" y="7256285"/>
                <a:ext cx="846681" cy="564233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24147F5-8606-AC4E-8AB3-E153C1F1C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45288" y="7248995"/>
                <a:ext cx="864141" cy="568791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8DE7031-D550-7443-AB42-06CEAFE34C4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3701"/>
              <a:stretch/>
            </p:blipFill>
            <p:spPr>
              <a:xfrm>
                <a:off x="18516272" y="7255925"/>
                <a:ext cx="959348" cy="564951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5B8A557-F985-BD44-BCAC-0A6204E6E5D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48" t="3299" r="8685" b="2976"/>
              <a:stretch/>
            </p:blipFill>
            <p:spPr>
              <a:xfrm>
                <a:off x="4824852" y="7248994"/>
                <a:ext cx="896260" cy="568790"/>
              </a:xfrm>
              <a:prstGeom prst="rect">
                <a:avLst/>
              </a:prstGeom>
            </p:spPr>
          </p:pic>
          <p:pic>
            <p:nvPicPr>
              <p:cNvPr id="17" name="Picture 16" descr="A drawing of a face&#10;&#10;Description automatically generated">
                <a:extLst>
                  <a:ext uri="{FF2B5EF4-FFF2-40B4-BE49-F238E27FC236}">
                    <a16:creationId xmlns:a16="http://schemas.microsoft.com/office/drawing/2014/main" id="{BD0D048C-7341-6C49-BFF9-D999211D58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63" y="7239870"/>
                <a:ext cx="926482" cy="55589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baseball, drawing&#10;&#10;Description automatically generated">
                <a:extLst>
                  <a:ext uri="{FF2B5EF4-FFF2-40B4-BE49-F238E27FC236}">
                    <a16:creationId xmlns:a16="http://schemas.microsoft.com/office/drawing/2014/main" id="{FEACFFE0-C589-504E-988E-E7FEC1BD66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02282" y="7247981"/>
                <a:ext cx="857055" cy="569803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DF56089-937C-594D-A23E-613D36AC8F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6870" y="7245555"/>
                <a:ext cx="886533" cy="580088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33669A3-E04F-0B43-ABBE-9762901BDB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4160" y="7248994"/>
                <a:ext cx="862698" cy="568983"/>
              </a:xfrm>
              <a:prstGeom prst="rect">
                <a:avLst/>
              </a:prstGeom>
            </p:spPr>
          </p:pic>
          <p:pic>
            <p:nvPicPr>
              <p:cNvPr id="21" name="Picture 20" descr="A close up of a flag&#10;&#10;Description automatically generated">
                <a:extLst>
                  <a:ext uri="{FF2B5EF4-FFF2-40B4-BE49-F238E27FC236}">
                    <a16:creationId xmlns:a16="http://schemas.microsoft.com/office/drawing/2014/main" id="{46DB3636-96EB-6C49-AF97-CCAF24FF04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562"/>
              <a:stretch/>
            </p:blipFill>
            <p:spPr>
              <a:xfrm>
                <a:off x="7517715" y="7248994"/>
                <a:ext cx="899295" cy="568983"/>
              </a:xfrm>
              <a:prstGeom prst="rect">
                <a:avLst/>
              </a:prstGeom>
            </p:spPr>
          </p:pic>
          <p:pic>
            <p:nvPicPr>
              <p:cNvPr id="22" name="Picture 21" descr="A close up of a flag&#10;&#10;Description automatically generated">
                <a:extLst>
                  <a:ext uri="{FF2B5EF4-FFF2-40B4-BE49-F238E27FC236}">
                    <a16:creationId xmlns:a16="http://schemas.microsoft.com/office/drawing/2014/main" id="{2F4DA676-B8C9-044C-A236-F143E44BFD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05" y="7244746"/>
                <a:ext cx="880480" cy="566202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B1FD17A-9F60-6640-B8CD-0A4852EE22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25511" y="7258466"/>
                <a:ext cx="836126" cy="555892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2B03EEB-E404-C14C-872B-C0A54E4D4E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6959" y="7245730"/>
                <a:ext cx="869860" cy="572054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drawing, table&#10;&#10;Description automatically generated">
                <a:extLst>
                  <a:ext uri="{FF2B5EF4-FFF2-40B4-BE49-F238E27FC236}">
                    <a16:creationId xmlns:a16="http://schemas.microsoft.com/office/drawing/2014/main" id="{1E9C64F9-099E-FE40-9954-DD82A65787E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02"/>
              <a:stretch/>
            </p:blipFill>
            <p:spPr>
              <a:xfrm>
                <a:off x="2130792" y="7245730"/>
                <a:ext cx="864768" cy="564236"/>
              </a:xfrm>
              <a:prstGeom prst="rect">
                <a:avLst/>
              </a:prstGeom>
            </p:spPr>
          </p:pic>
          <p:pic>
            <p:nvPicPr>
              <p:cNvPr id="26" name="Picture 2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CA844197-7719-9244-8D7D-E8652F9844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53761" y="7256293"/>
                <a:ext cx="847295" cy="558066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AAEB1BF3-9CE3-EC4E-AE5B-CE129C689C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7320" y="7255771"/>
                <a:ext cx="845120" cy="561863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2E637C5-331F-924C-81CC-B4BEB13178D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20385" y="7256774"/>
                <a:ext cx="852307" cy="566641"/>
              </a:xfrm>
              <a:prstGeom prst="rect">
                <a:avLst/>
              </a:prstGeom>
            </p:spPr>
          </p:pic>
          <p:pic>
            <p:nvPicPr>
              <p:cNvPr id="29" name="Picture 28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C6700858-BB4D-3444-BAB0-2CDF9132C2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50754" y="7256774"/>
                <a:ext cx="852305" cy="566641"/>
              </a:xfrm>
              <a:prstGeom prst="rect">
                <a:avLst/>
              </a:prstGeom>
            </p:spPr>
          </p:pic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089B4288-313C-3145-91CD-186AE114F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20" y="124418"/>
              <a:ext cx="614272" cy="408769"/>
            </a:xfrm>
            <a:prstGeom prst="rect">
              <a:avLst/>
            </a:prstGeom>
          </p:spPr>
        </p:pic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00299A3-3C35-9B47-BB94-1A90608583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1" y="5865601"/>
            <a:ext cx="1341558" cy="779452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C85C937D-CA08-4D4B-B2F7-E70B9C030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7970"/>
          <a:stretch/>
        </p:blipFill>
        <p:spPr>
          <a:xfrm>
            <a:off x="5794756" y="334925"/>
            <a:ext cx="583974" cy="4545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17458E-A2F0-9042-B7B0-A1A555CA8A2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0" y="5865601"/>
            <a:ext cx="5172881" cy="928052"/>
          </a:xfrm>
          <a:prstGeom prst="rect">
            <a:avLst/>
          </a:prstGeom>
        </p:spPr>
      </p:pic>
      <p:pic>
        <p:nvPicPr>
          <p:cNvPr id="39" name="Picture 38" descr="Shape, rectangle&#10;&#10;Description automatically generated">
            <a:extLst>
              <a:ext uri="{FF2B5EF4-FFF2-40B4-BE49-F238E27FC236}">
                <a16:creationId xmlns:a16="http://schemas.microsoft.com/office/drawing/2014/main" id="{4F9A7963-2178-3845-81B1-8A052BAA906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38" y="340658"/>
            <a:ext cx="757389" cy="443213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4E3FDF6F-431C-C24B-B017-0B55DFD1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42" y="131869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706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1080" userDrawn="1">
          <p15:clr>
            <a:srgbClr val="FBAE40"/>
          </p15:clr>
        </p15:guide>
        <p15:guide id="3" orient="horz" pos="4128" userDrawn="1">
          <p15:clr>
            <a:srgbClr val="FBAE40"/>
          </p15:clr>
        </p15:guide>
        <p15:guide id="4" pos="3696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1073-326E-4A7A-AE00-77FE0F75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2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F1411-3F0D-4B45-80E9-A41CF6BC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BB88-C7DC-43AC-A967-43ECD4E52C41}"/>
              </a:ext>
            </a:extLst>
          </p:cNvPr>
          <p:cNvSpPr/>
          <p:nvPr userDrawn="1"/>
        </p:nvSpPr>
        <p:spPr>
          <a:xfrm>
            <a:off x="0" y="-1"/>
            <a:ext cx="12188825" cy="1168401"/>
          </a:xfrm>
          <a:prstGeom prst="rect">
            <a:avLst/>
          </a:prstGeom>
          <a:solidFill>
            <a:srgbClr val="001F64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4EE39A1-CBBF-4751-A70C-055B31782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3199"/>
            <a:ext cx="10512425" cy="761999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C9C1B61-370C-412A-A5C4-BA5FCE234696}"/>
              </a:ext>
            </a:extLst>
          </p:cNvPr>
          <p:cNvSpPr txBox="1">
            <a:spLocks/>
          </p:cNvSpPr>
          <p:nvPr userDrawn="1"/>
        </p:nvSpPr>
        <p:spPr>
          <a:xfrm>
            <a:off x="83820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The CQUIN Project</a:t>
            </a:r>
          </a:p>
        </p:txBody>
      </p:sp>
    </p:spTree>
    <p:extLst>
      <p:ext uri="{BB962C8B-B14F-4D97-AF65-F5344CB8AC3E}">
        <p14:creationId xmlns:p14="http://schemas.microsoft.com/office/powerpoint/2010/main" val="189737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A7D8-EDBC-6929-9810-4D75E94C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D4BA8-F0BA-6BA5-1F13-DD1690EB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AB1-9283-7D40-B6B3-69F326855DAB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AA65F-C243-1E54-360B-C1208F5D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9FF03-D1A6-D8AB-961E-8553DF52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ECD4-2E67-DC47-B7E8-CEDD621D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1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08A08-D16D-4C7A-AC6C-1D15FC93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F8F88-CF78-4D2F-8C81-153A3361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9D3A-E4E6-4336-9A65-D90EDBB11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B910-0713-48A4-A8AE-C1D235F17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EF79-A3F7-4DC7-9449-08E103B84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355F-7A42-D143-897C-D2CA6972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28" y="18520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10e: </a:t>
            </a:r>
            <a:br>
              <a:rPr lang="en-US" dirty="0"/>
            </a:br>
            <a:r>
              <a:rPr lang="en-US" sz="2700" dirty="0"/>
              <a:t> </a:t>
            </a:r>
            <a:br>
              <a:rPr lang="en-US" dirty="0"/>
            </a:br>
            <a:r>
              <a:rPr lang="en-US" dirty="0"/>
              <a:t>How to assess client satisfaction and use the information to improve programs – methods, experiences, and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17940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94B498-3F23-8377-5238-C49BF849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Sampling strategy: </a:t>
            </a:r>
          </a:p>
          <a:p>
            <a:r>
              <a:rPr lang="en-US" dirty="0"/>
              <a:t>People retained in care?  </a:t>
            </a:r>
          </a:p>
          <a:p>
            <a:r>
              <a:rPr lang="en-US" dirty="0"/>
              <a:t>People who are late or interrupt engagement?</a:t>
            </a:r>
          </a:p>
          <a:p>
            <a:r>
              <a:rPr lang="en-US" dirty="0"/>
              <a:t>People lost to follow up?</a:t>
            </a:r>
          </a:p>
          <a:p>
            <a:r>
              <a:rPr lang="en-US" dirty="0"/>
              <a:t>People who never linked to the HF?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FDE43-F569-FCF2-53F0-6E07CD2F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B48213-A813-6F8E-75D5-2FD5C1BC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clients should we ask? </a:t>
            </a:r>
          </a:p>
        </p:txBody>
      </p:sp>
    </p:spTree>
    <p:extLst>
      <p:ext uri="{BB962C8B-B14F-4D97-AF65-F5344CB8AC3E}">
        <p14:creationId xmlns:p14="http://schemas.microsoft.com/office/powerpoint/2010/main" val="150311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C26EE-C6FF-718C-1FA3-B4FA93496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6248"/>
            <a:ext cx="4897582" cy="4351338"/>
          </a:xfrm>
        </p:spPr>
        <p:txBody>
          <a:bodyPr/>
          <a:lstStyle/>
          <a:p>
            <a:r>
              <a:rPr lang="en-US" dirty="0"/>
              <a:t>Exit interview </a:t>
            </a:r>
          </a:p>
          <a:p>
            <a:r>
              <a:rPr lang="en-US" dirty="0"/>
              <a:t>Exit SMS survey</a:t>
            </a:r>
          </a:p>
          <a:p>
            <a:r>
              <a:rPr lang="en-US" dirty="0"/>
              <a:t>Suggestion box</a:t>
            </a:r>
          </a:p>
          <a:p>
            <a:r>
              <a:rPr lang="en-US" dirty="0"/>
              <a:t>Client relations officer</a:t>
            </a:r>
          </a:p>
          <a:p>
            <a:r>
              <a:rPr lang="en-US" dirty="0"/>
              <a:t>Phone survey</a:t>
            </a:r>
          </a:p>
          <a:p>
            <a:r>
              <a:rPr lang="en-US" dirty="0"/>
              <a:t>Focus group discussion</a:t>
            </a:r>
          </a:p>
          <a:p>
            <a:r>
              <a:rPr lang="en-US" dirty="0"/>
              <a:t>Trained expert clients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2EC11-CFBE-BA0C-8FA3-CF5C0A2D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60809F-E569-815B-4B7F-5202E6C0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Tools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758CEC6-99DF-09AA-61C1-3BF0691DF373}"/>
              </a:ext>
            </a:extLst>
          </p:cNvPr>
          <p:cNvSpPr txBox="1">
            <a:spLocks/>
          </p:cNvSpPr>
          <p:nvPr/>
        </p:nvSpPr>
        <p:spPr>
          <a:xfrm>
            <a:off x="6161809" y="1766248"/>
            <a:ext cx="54285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Illustrative variables: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/>
              <a:t>Qualitative vs. quantitative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/>
              <a:t>Short </a:t>
            </a:r>
            <a:r>
              <a:rPr lang="en-US" sz="2800" i="1" dirty="0"/>
              <a:t>vs. </a:t>
            </a:r>
            <a:r>
              <a:rPr lang="en-US" sz="2800" dirty="0"/>
              <a:t>long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/>
              <a:t>Frequent </a:t>
            </a:r>
            <a:r>
              <a:rPr lang="en-US" sz="2800" i="1" dirty="0"/>
              <a:t>vs. </a:t>
            </a:r>
            <a:r>
              <a:rPr lang="en-US" sz="2800" dirty="0"/>
              <a:t>infrequent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/>
              <a:t>“Real time” </a:t>
            </a:r>
            <a:r>
              <a:rPr lang="en-US" sz="2800" i="1" dirty="0"/>
              <a:t>vs. </a:t>
            </a:r>
            <a:r>
              <a:rPr lang="en-US" sz="2800" dirty="0"/>
              <a:t>deferred data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/>
              <a:t>Research </a:t>
            </a:r>
            <a:r>
              <a:rPr lang="en-US" sz="2800" i="1" dirty="0"/>
              <a:t>vs. </a:t>
            </a:r>
            <a:r>
              <a:rPr lang="en-US" sz="2800" dirty="0"/>
              <a:t>program </a:t>
            </a:r>
          </a:p>
        </p:txBody>
      </p:sp>
      <p:pic>
        <p:nvPicPr>
          <p:cNvPr id="6" name="Picture 5" descr="Client Satisfaction Survey Questions with Examples | QuestionPro">
            <a:extLst>
              <a:ext uri="{FF2B5EF4-FFF2-40B4-BE49-F238E27FC236}">
                <a16:creationId xmlns:a16="http://schemas.microsoft.com/office/drawing/2014/main" id="{BBB15A83-2343-32ED-A7FE-CA1FA4F1B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b="7405"/>
          <a:stretch/>
        </p:blipFill>
        <p:spPr bwMode="auto">
          <a:xfrm>
            <a:off x="6161809" y="4530599"/>
            <a:ext cx="5577293" cy="23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0CCE0D-4B9F-2B79-F087-F3FA00EB5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Facility staff</a:t>
            </a:r>
          </a:p>
          <a:p>
            <a:r>
              <a:rPr lang="en-US" dirty="0"/>
              <a:t>Health system staff external to the facility </a:t>
            </a:r>
          </a:p>
          <a:p>
            <a:r>
              <a:rPr lang="en-US" dirty="0"/>
              <a:t>Community (community-led monitoring) </a:t>
            </a:r>
          </a:p>
          <a:p>
            <a:r>
              <a:rPr lang="en-US" dirty="0"/>
              <a:t>All of the above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F4CBE-E1DE-31EE-E29C-7C2AD69C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B469CF-B0C9-2AC1-A61F-9EE8C72E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ask? </a:t>
            </a:r>
          </a:p>
        </p:txBody>
      </p:sp>
      <p:pic>
        <p:nvPicPr>
          <p:cNvPr id="5122" name="Picture 2" descr="Business Interview Person | Great PowerPoint ClipArt for Presentations -  PresenterMedia.com">
            <a:extLst>
              <a:ext uri="{FF2B5EF4-FFF2-40B4-BE49-F238E27FC236}">
                <a16:creationId xmlns:a16="http://schemas.microsoft.com/office/drawing/2014/main" id="{FD9CEB64-8338-6D0F-66E1-47DF558C8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1"/>
          <a:stretch/>
        </p:blipFill>
        <p:spPr bwMode="auto">
          <a:xfrm>
            <a:off x="9104992" y="1646238"/>
            <a:ext cx="3087008" cy="382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4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4B49D-F6A9-927C-1AB6-87EA106C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7E595-E35B-5A3D-CB41-7531AF6E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use data to improve programs?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14F44-D922-2E23-FCDD-42FCF91EA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7" r="3" b="3"/>
          <a:stretch/>
        </p:blipFill>
        <p:spPr>
          <a:xfrm>
            <a:off x="3581401" y="1325294"/>
            <a:ext cx="5147733" cy="52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6C11E4-48A1-3BB6-C49A-5550F074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7EA49E7-3812-9667-337A-0A4936C91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93"/>
          <a:stretch/>
        </p:blipFill>
        <p:spPr>
          <a:xfrm>
            <a:off x="8945653" y="1716255"/>
            <a:ext cx="2582918" cy="28557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EC8800-BB4F-9DAF-2ECD-A5B8AA24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" y="1626622"/>
            <a:ext cx="2945377" cy="29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614347-3BAB-E30E-4BEC-F8A6598F3124}"/>
              </a:ext>
            </a:extLst>
          </p:cNvPr>
          <p:cNvSpPr txBox="1"/>
          <p:nvPr/>
        </p:nvSpPr>
        <p:spPr>
          <a:xfrm>
            <a:off x="8937736" y="4689189"/>
            <a:ext cx="22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Kombatende</a:t>
            </a:r>
            <a:r>
              <a:rPr lang="en-US" dirty="0"/>
              <a:t> </a:t>
            </a:r>
            <a:r>
              <a:rPr lang="en-US" dirty="0" err="1"/>
              <a:t>Sikombe</a:t>
            </a:r>
            <a:endParaRPr lang="en-US" dirty="0"/>
          </a:p>
          <a:p>
            <a:r>
              <a:rPr lang="en-US" dirty="0"/>
              <a:t>CIDRZ Zambia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230CF-5715-AA5B-DF07-86882BEE8FCA}"/>
              </a:ext>
            </a:extLst>
          </p:cNvPr>
          <p:cNvSpPr txBox="1"/>
          <p:nvPr/>
        </p:nvSpPr>
        <p:spPr>
          <a:xfrm>
            <a:off x="3468732" y="4761057"/>
            <a:ext cx="1906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Mary G.H. Jackson</a:t>
            </a:r>
          </a:p>
          <a:p>
            <a:r>
              <a:rPr lang="en-US" dirty="0"/>
              <a:t>MOH Liberia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F6A2E-1292-E430-398E-F2777FFFC9A6}"/>
              </a:ext>
            </a:extLst>
          </p:cNvPr>
          <p:cNvSpPr txBox="1"/>
          <p:nvPr/>
        </p:nvSpPr>
        <p:spPr>
          <a:xfrm>
            <a:off x="948827" y="4761058"/>
            <a:ext cx="176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Baker </a:t>
            </a:r>
            <a:r>
              <a:rPr lang="en-US" dirty="0" err="1"/>
              <a:t>Bakashaba</a:t>
            </a:r>
            <a:endParaRPr lang="en-US" dirty="0"/>
          </a:p>
          <a:p>
            <a:r>
              <a:rPr lang="en-US" dirty="0"/>
              <a:t>TASO Uganda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ABF1D69-AD9C-6087-094B-0686794C3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8"/>
          <a:stretch/>
        </p:blipFill>
        <p:spPr>
          <a:xfrm>
            <a:off x="3468732" y="1728891"/>
            <a:ext cx="2715269" cy="2843108"/>
          </a:xfrm>
          <a:prstGeom prst="rect">
            <a:avLst/>
          </a:prstGeom>
        </p:spPr>
      </p:pic>
      <p:pic>
        <p:nvPicPr>
          <p:cNvPr id="15" name="Picture 2" descr="Headshot of Tatenda Makoni">
            <a:extLst>
              <a:ext uri="{FF2B5EF4-FFF2-40B4-BE49-F238E27FC236}">
                <a16:creationId xmlns:a16="http://schemas.microsoft.com/office/drawing/2014/main" id="{F21EAF69-84D8-AC74-8146-568B24917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17452"/>
          <a:stretch/>
        </p:blipFill>
        <p:spPr bwMode="auto">
          <a:xfrm>
            <a:off x="6451536" y="1716256"/>
            <a:ext cx="2226582" cy="28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5A0E5A-FB8E-05C6-6DEF-E00E53ABD6BA}"/>
              </a:ext>
            </a:extLst>
          </p:cNvPr>
          <p:cNvSpPr txBox="1"/>
          <p:nvPr/>
        </p:nvSpPr>
        <p:spPr>
          <a:xfrm>
            <a:off x="6451536" y="4761056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Tatenda Makoni</a:t>
            </a:r>
          </a:p>
          <a:p>
            <a:r>
              <a:rPr lang="en-US" dirty="0"/>
              <a:t>ZNNP+ Zimbabwe</a:t>
            </a:r>
          </a:p>
        </p:txBody>
      </p:sp>
    </p:spTree>
    <p:extLst>
      <p:ext uri="{BB962C8B-B14F-4D97-AF65-F5344CB8AC3E}">
        <p14:creationId xmlns:p14="http://schemas.microsoft.com/office/powerpoint/2010/main" val="61716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8C3D0-EE7B-8F4D-9E0F-7FB78A6B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1" y="2122713"/>
            <a:ext cx="8817429" cy="34959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Tatenda Makoni, MSc, LLB </a:t>
            </a:r>
          </a:p>
          <a:p>
            <a:pPr marL="0" indent="0">
              <a:buNone/>
            </a:pPr>
            <a:r>
              <a:rPr lang="en-US" dirty="0"/>
              <a:t>Executive director of the Zimbabwe National Network of People Living with HIV (ZNNP+)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DE16BD-786F-1E4F-A327-32DB2FDD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Moderator</a:t>
            </a:r>
            <a:endParaRPr lang="en-US" dirty="0"/>
          </a:p>
        </p:txBody>
      </p:sp>
      <p:pic>
        <p:nvPicPr>
          <p:cNvPr id="6" name="Picture 2" descr="Headshot of Tatenda Makoni">
            <a:extLst>
              <a:ext uri="{FF2B5EF4-FFF2-40B4-BE49-F238E27FC236}">
                <a16:creationId xmlns:a16="http://schemas.microsoft.com/office/drawing/2014/main" id="{2023F79A-3BE7-B894-149F-80A4509B9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17452"/>
          <a:stretch/>
        </p:blipFill>
        <p:spPr bwMode="auto">
          <a:xfrm>
            <a:off x="0" y="1267279"/>
            <a:ext cx="3124199" cy="40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8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189F74-E450-CD63-40A3-2CDEEF2DD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Brief framing remarks</a:t>
            </a:r>
          </a:p>
          <a:p>
            <a:r>
              <a:rPr lang="en-US" dirty="0"/>
              <a:t>Panel discussion and 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E3A53-FADE-8E39-C6BC-108B5606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D97ECF-6A56-33FD-DEB5-2DB105A7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3715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6C11E4-48A1-3BB6-C49A-5550F074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and Panel Moderators</a:t>
            </a:r>
          </a:p>
        </p:txBody>
      </p:sp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7EA49E7-3812-9667-337A-0A4936C91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93"/>
          <a:stretch/>
        </p:blipFill>
        <p:spPr>
          <a:xfrm>
            <a:off x="4612620" y="1777043"/>
            <a:ext cx="2216645" cy="245078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EC8800-BB4F-9DAF-2ECD-A5B8AA24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80" y="1764518"/>
            <a:ext cx="2419176" cy="24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E1E1DC-6A66-5BA5-50B7-179EF175D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r="10759"/>
          <a:stretch/>
        </p:blipFill>
        <p:spPr bwMode="auto">
          <a:xfrm>
            <a:off x="2220378" y="1796942"/>
            <a:ext cx="2168569" cy="24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F722201-A731-6C86-4B4E-1D6C4C32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4" y="1777043"/>
            <a:ext cx="1828851" cy="24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75ABF-0A43-59A1-745C-C8B5B8D5536B}"/>
              </a:ext>
            </a:extLst>
          </p:cNvPr>
          <p:cNvSpPr txBox="1"/>
          <p:nvPr/>
        </p:nvSpPr>
        <p:spPr>
          <a:xfrm>
            <a:off x="167854" y="4311331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Miriam Rabkin</a:t>
            </a:r>
          </a:p>
          <a:p>
            <a:r>
              <a:rPr lang="en-US" dirty="0"/>
              <a:t>ICAP Columbia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14347-3BAB-E30E-4BEC-F8A6598F3124}"/>
              </a:ext>
            </a:extLst>
          </p:cNvPr>
          <p:cNvSpPr txBox="1"/>
          <p:nvPr/>
        </p:nvSpPr>
        <p:spPr>
          <a:xfrm>
            <a:off x="4595987" y="4311332"/>
            <a:ext cx="22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Kombatende</a:t>
            </a:r>
            <a:r>
              <a:rPr lang="en-US" dirty="0"/>
              <a:t> </a:t>
            </a:r>
            <a:r>
              <a:rPr lang="en-US" dirty="0" err="1"/>
              <a:t>Sikombe</a:t>
            </a:r>
            <a:endParaRPr lang="en-US" dirty="0"/>
          </a:p>
          <a:p>
            <a:r>
              <a:rPr lang="en-US" dirty="0"/>
              <a:t>CIDRZ Zambia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230CF-5715-AA5B-DF07-86882BEE8FCA}"/>
              </a:ext>
            </a:extLst>
          </p:cNvPr>
          <p:cNvSpPr txBox="1"/>
          <p:nvPr/>
        </p:nvSpPr>
        <p:spPr>
          <a:xfrm>
            <a:off x="6924894" y="4227825"/>
            <a:ext cx="1906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Mary G.H. Jackson</a:t>
            </a:r>
          </a:p>
          <a:p>
            <a:r>
              <a:rPr lang="en-US" dirty="0"/>
              <a:t>MOH Liberia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F6A2E-1292-E430-398E-F2777FFFC9A6}"/>
              </a:ext>
            </a:extLst>
          </p:cNvPr>
          <p:cNvSpPr txBox="1"/>
          <p:nvPr/>
        </p:nvSpPr>
        <p:spPr>
          <a:xfrm>
            <a:off x="9309316" y="4250418"/>
            <a:ext cx="176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Baker </a:t>
            </a:r>
            <a:r>
              <a:rPr lang="en-US" dirty="0" err="1"/>
              <a:t>Bakashaba</a:t>
            </a:r>
            <a:endParaRPr lang="en-US" dirty="0"/>
          </a:p>
          <a:p>
            <a:r>
              <a:rPr lang="en-US" dirty="0"/>
              <a:t>TASO Uganda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2B9FB-4310-E5FB-891A-7718DDA16CBC}"/>
              </a:ext>
            </a:extLst>
          </p:cNvPr>
          <p:cNvSpPr txBox="1"/>
          <p:nvPr/>
        </p:nvSpPr>
        <p:spPr>
          <a:xfrm>
            <a:off x="2182205" y="4278907"/>
            <a:ext cx="195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Rudo Kuwengwa</a:t>
            </a:r>
          </a:p>
          <a:p>
            <a:r>
              <a:rPr lang="en-US" dirty="0"/>
              <a:t>ICAP Zimbabwe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ABF1D69-AD9C-6087-094B-0686794C3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8"/>
          <a:stretch/>
        </p:blipFill>
        <p:spPr>
          <a:xfrm>
            <a:off x="6918289" y="1764518"/>
            <a:ext cx="2352546" cy="24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2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0A226-FF95-3A05-AAB5-98FB20AB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ECD4-2E67-DC47-B7E8-CEDD621D80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7E7392-BFDB-3228-FA87-4FCB8AF8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1749425"/>
            <a:ext cx="10515600" cy="4351338"/>
          </a:xfrm>
        </p:spPr>
        <p:txBody>
          <a:bodyPr/>
          <a:lstStyle/>
          <a:p>
            <a:r>
              <a:rPr lang="en-US" dirty="0"/>
              <a:t>What do we mean by “satisfaction”?</a:t>
            </a:r>
          </a:p>
          <a:p>
            <a:r>
              <a:rPr lang="en-US" dirty="0"/>
              <a:t>Which clients should we ask? </a:t>
            </a:r>
          </a:p>
          <a:p>
            <a:r>
              <a:rPr lang="en-US" dirty="0"/>
              <a:t>How should we ask them? What methods and tools should we use? </a:t>
            </a:r>
          </a:p>
          <a:p>
            <a:r>
              <a:rPr lang="en-US" dirty="0"/>
              <a:t>Who should ask them?  </a:t>
            </a:r>
          </a:p>
          <a:p>
            <a:r>
              <a:rPr lang="en-US" dirty="0"/>
              <a:t>How should we use the data to improve programs? 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BE4C7-BBDB-C40E-5E62-EE94E2DE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8421D-76BB-DB6C-D0E5-BFEDB7E5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Client Satisfaction: Key Questions </a:t>
            </a:r>
          </a:p>
        </p:txBody>
      </p:sp>
    </p:spTree>
    <p:extLst>
      <p:ext uri="{BB962C8B-B14F-4D97-AF65-F5344CB8AC3E}">
        <p14:creationId xmlns:p14="http://schemas.microsoft.com/office/powerpoint/2010/main" val="111197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65654-097E-B553-BD66-A446C714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7" y="13364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“Fulfillment of a need or want”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75E6F-C6AC-E3A9-0261-94805204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5399F-0B0A-F07B-96B1-88A30FB9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“satisfaction”?</a:t>
            </a:r>
          </a:p>
        </p:txBody>
      </p:sp>
      <p:pic>
        <p:nvPicPr>
          <p:cNvPr id="1026" name="Picture 2" descr="Oxford English Dictionary extends hunt for regional words around the world  | Reference and languages books | The Guardian">
            <a:extLst>
              <a:ext uri="{FF2B5EF4-FFF2-40B4-BE49-F238E27FC236}">
                <a16:creationId xmlns:a16="http://schemas.microsoft.com/office/drawing/2014/main" id="{2EF8C4E6-691F-751E-34D3-1EECD97F6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2353"/>
          <a:stretch/>
        </p:blipFill>
        <p:spPr bwMode="auto">
          <a:xfrm>
            <a:off x="3746334" y="4248641"/>
            <a:ext cx="4973618" cy="26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B18BF-6900-3A40-0A11-511232D8E2D9}"/>
              </a:ext>
            </a:extLst>
          </p:cNvPr>
          <p:cNvSpPr txBox="1"/>
          <p:nvPr/>
        </p:nvSpPr>
        <p:spPr>
          <a:xfrm>
            <a:off x="167243" y="2818544"/>
            <a:ext cx="844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“The pleasant feeling that you get when you receive something you wanted or when you have done something you wanted to do”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6DBF5-E867-1966-756D-2782102A3ABD}"/>
              </a:ext>
            </a:extLst>
          </p:cNvPr>
          <p:cNvSpPr txBox="1"/>
          <p:nvPr/>
        </p:nvSpPr>
        <p:spPr>
          <a:xfrm>
            <a:off x="1290457" y="3786976"/>
            <a:ext cx="10967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“Fulfilment of one's wishes, expectations, or needs, or the pleasure derived from this.”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937F1-AF36-9841-74A7-14C32E318D06}"/>
              </a:ext>
            </a:extLst>
          </p:cNvPr>
          <p:cNvSpPr txBox="1"/>
          <p:nvPr/>
        </p:nvSpPr>
        <p:spPr>
          <a:xfrm>
            <a:off x="4215740" y="1974240"/>
            <a:ext cx="720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“The pleasure that you feel when you do something or get something that you wanted or needed to do or get”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68EB73-2DC0-735C-0673-59BE3AD308DA}"/>
              </a:ext>
            </a:extLst>
          </p:cNvPr>
          <p:cNvSpPr txBox="1"/>
          <p:nvPr/>
        </p:nvSpPr>
        <p:spPr>
          <a:xfrm>
            <a:off x="344385" y="4456923"/>
            <a:ext cx="1059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“A happy or pleased feeling because of something that you did or something that happened to you.”</a:t>
            </a:r>
          </a:p>
        </p:txBody>
      </p:sp>
    </p:spTree>
    <p:extLst>
      <p:ext uri="{BB962C8B-B14F-4D97-AF65-F5344CB8AC3E}">
        <p14:creationId xmlns:p14="http://schemas.microsoft.com/office/powerpoint/2010/main" val="190457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B406C-30F4-B44F-2169-2A21262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F9F62-7A40-01B2-06FA-2BA83C03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Customer Satisfaction Index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30A7FB-5A79-DC03-4A13-068F7EEE0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8503" r="46024" b="8586"/>
          <a:stretch/>
        </p:blipFill>
        <p:spPr bwMode="auto">
          <a:xfrm>
            <a:off x="0" y="1181595"/>
            <a:ext cx="4987635" cy="56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22349-8769-11A5-2249-E494838DE0BB}"/>
              </a:ext>
            </a:extLst>
          </p:cNvPr>
          <p:cNvSpPr txBox="1"/>
          <p:nvPr/>
        </p:nvSpPr>
        <p:spPr>
          <a:xfrm>
            <a:off x="5248894" y="3705101"/>
            <a:ext cx="3028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Satisfaction </a:t>
            </a:r>
          </a:p>
        </p:txBody>
      </p:sp>
    </p:spTree>
    <p:extLst>
      <p:ext uri="{BB962C8B-B14F-4D97-AF65-F5344CB8AC3E}">
        <p14:creationId xmlns:p14="http://schemas.microsoft.com/office/powerpoint/2010/main" val="403899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512AB-0B9B-756E-9A24-5CC62F7D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77" y="1306283"/>
            <a:ext cx="3686299" cy="21236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Communication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Provider empathy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Coordination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B49D1-E2CB-EFD5-7724-E082919E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E7679-D617-62E6-44DD-F824D641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Domains for Healthcare Client Satisfaction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BAB3-2FB3-5A4A-AC85-E060352F2688}"/>
              </a:ext>
            </a:extLst>
          </p:cNvPr>
          <p:cNvSpPr txBox="1"/>
          <p:nvPr/>
        </p:nvSpPr>
        <p:spPr>
          <a:xfrm>
            <a:off x="6569652" y="1306283"/>
            <a:ext cx="55413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200" dirty="0"/>
              <a:t>AMBIT: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Provider attitude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Trust in the providers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Time spent with the provider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Clinic administrative processes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Information received regarding HIV/ART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0C56-DC70-567D-7867-698E4CE54C6E}"/>
              </a:ext>
            </a:extLst>
          </p:cNvPr>
          <p:cNvSpPr txBox="1"/>
          <p:nvPr/>
        </p:nvSpPr>
        <p:spPr>
          <a:xfrm>
            <a:off x="-200304" y="3771027"/>
            <a:ext cx="120236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dirty="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 Uganda: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Accessibility/convenience: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place, time of day, day of the week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Environment: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cleanliness, easy to find where to go, privacy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Efficiency: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time, contact time, cost during visit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Comprehensiveness: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education, counseling, 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Humaneness: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friendly, confidentiality, respect, listen, given enough time, involved</a:t>
            </a:r>
          </a:p>
          <a:p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EB76CD8-12A4-9652-F67F-FCB2EAA5AE6B}"/>
              </a:ext>
            </a:extLst>
          </p:cNvPr>
          <p:cNvSpPr txBox="1">
            <a:spLocks/>
          </p:cNvSpPr>
          <p:nvPr/>
        </p:nvSpPr>
        <p:spPr>
          <a:xfrm>
            <a:off x="3467965" y="2344073"/>
            <a:ext cx="3101687" cy="1266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Technical skills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Interpersonal skills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Convenience </a:t>
            </a:r>
          </a:p>
        </p:txBody>
      </p:sp>
    </p:spTree>
    <p:extLst>
      <p:ext uri="{BB962C8B-B14F-4D97-AF65-F5344CB8AC3E}">
        <p14:creationId xmlns:p14="http://schemas.microsoft.com/office/powerpoint/2010/main" val="328882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16" ma:contentTypeDescription="NGO Document content type" ma:contentTypeScope="" ma:versionID="ba9270536d4264b58bbaefc092ee91bd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6c029f7174d89705e091f2b778bb8a00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5DE0AB-C804-4002-A2B3-1DCB269255EE}">
  <ds:schemaRefs>
    <ds:schemaRef ds:uri="c629780e-db83-45bc-a257-7c8c4fd6b9cb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3d8cb44-f7b4-4e4c-94ec-92fa8e254e0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37E16D3-9314-4E2A-885F-81454D71F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A92DA-5BE3-441B-82DE-88519F0E6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9780e-db83-45bc-a257-7c8c4fd6b9cb"/>
    <ds:schemaRef ds:uri="13d8cb44-f7b4-4e4c-94ec-92fa8e254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653</Words>
  <Application>Microsoft Macintosh PowerPoint</Application>
  <PresentationFormat>Widescreen</PresentationFormat>
  <Paragraphs>107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Trade Gothic LT Std Bold</vt:lpstr>
      <vt:lpstr>Office Theme</vt:lpstr>
      <vt:lpstr>Session 10e:    How to assess client satisfaction and use the information to improve programs – methods, experiences, and lessons learned</vt:lpstr>
      <vt:lpstr>Session Moderator</vt:lpstr>
      <vt:lpstr>Agenda</vt:lpstr>
      <vt:lpstr>Panelist and Panel Moderators</vt:lpstr>
      <vt:lpstr>PowerPoint Presentation</vt:lpstr>
      <vt:lpstr>Assessing Client Satisfaction: Key Questions </vt:lpstr>
      <vt:lpstr>What do we mean by “satisfaction”?</vt:lpstr>
      <vt:lpstr>The American Customer Satisfaction Index</vt:lpstr>
      <vt:lpstr>Typical Domains for Healthcare Client Satisfaction</vt:lpstr>
      <vt:lpstr>Which clients should we ask? </vt:lpstr>
      <vt:lpstr>Methods and Tools</vt:lpstr>
      <vt:lpstr>Who should ask? </vt:lpstr>
      <vt:lpstr>How can we use data to improve programs?</vt:lpstr>
      <vt:lpstr>Panelists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Michael Cestare</dc:creator>
  <cp:lastModifiedBy>Rabkin, Miriam</cp:lastModifiedBy>
  <cp:revision>75</cp:revision>
  <dcterms:created xsi:type="dcterms:W3CDTF">2018-10-17T16:28:55Z</dcterms:created>
  <dcterms:modified xsi:type="dcterms:W3CDTF">2022-04-29T04:11:18Z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</Properties>
</file>