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4"/>
  </p:sldMasterIdLst>
  <p:notesMasterIdLst>
    <p:notesMasterId r:id="rId14"/>
  </p:notesMasterIdLst>
  <p:handoutMasterIdLst>
    <p:handoutMasterId r:id="rId15"/>
  </p:handoutMasterIdLst>
  <p:sldIdLst>
    <p:sldId id="258" r:id="rId5"/>
    <p:sldId id="263" r:id="rId6"/>
    <p:sldId id="260" r:id="rId7"/>
    <p:sldId id="264" r:id="rId8"/>
    <p:sldId id="262" r:id="rId9"/>
    <p:sldId id="267" r:id="rId10"/>
    <p:sldId id="268" r:id="rId11"/>
    <p:sldId id="266" r:id="rId12"/>
    <p:sldId id="256"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onica Negrete" initials="MN [2]" lastIdx="1" clrIdx="6">
    <p:extLst>
      <p:ext uri="{19B8F6BF-5375-455C-9EA6-DF929625EA0E}">
        <p15:presenceInfo xmlns:p15="http://schemas.microsoft.com/office/powerpoint/2012/main" userId="Monica Negrete" providerId="None"/>
      </p:ext>
    </p:extLst>
  </p:cmAuthor>
  <p:cmAuthor id="1" name="Mirriah" initials="M" lastIdx="15" clrIdx="0">
    <p:extLst>
      <p:ext uri="{19B8F6BF-5375-455C-9EA6-DF929625EA0E}">
        <p15:presenceInfo xmlns:p15="http://schemas.microsoft.com/office/powerpoint/2012/main" userId="Mirriah" providerId="None"/>
      </p:ext>
    </p:extLst>
  </p:cmAuthor>
  <p:cmAuthor id="8" name="Vitale, Mirriah A." initials="VMA" lastIdx="28" clrIdx="7">
    <p:extLst>
      <p:ext uri="{19B8F6BF-5375-455C-9EA6-DF929625EA0E}">
        <p15:presenceInfo xmlns:p15="http://schemas.microsoft.com/office/powerpoint/2012/main" userId="S::mv2540@cumc.columbia.edu::ac73314b-03ab-4c50-8db0-5df536fd8cc3" providerId="AD"/>
      </p:ext>
    </p:extLst>
  </p:cmAuthor>
  <p:cmAuthor id="2" name="Thais Ferreira" initials="TF" lastIdx="2" clrIdx="1">
    <p:extLst>
      <p:ext uri="{19B8F6BF-5375-455C-9EA6-DF929625EA0E}">
        <p15:presenceInfo xmlns:p15="http://schemas.microsoft.com/office/powerpoint/2012/main" userId="S::tcf2114@ICAPatColumbia.onmicrosoft.com::00ab9d32-d5e7-49ba-86f6-b7f0631c45b9" providerId="AD"/>
      </p:ext>
    </p:extLst>
  </p:cmAuthor>
  <p:cmAuthor id="9" name="Hamilton Mutemba" initials="HM" lastIdx="10" clrIdx="8">
    <p:extLst>
      <p:ext uri="{19B8F6BF-5375-455C-9EA6-DF929625EA0E}">
        <p15:presenceInfo xmlns:p15="http://schemas.microsoft.com/office/powerpoint/2012/main" userId="S::hm2827@icapatcolumbia.onmicrosoft.com::30ce4146-d861-4577-8316-b7969df0eb33" providerId="AD"/>
      </p:ext>
    </p:extLst>
  </p:cmAuthor>
  <p:cmAuthor id="3" name="Eduarda Pimentel de Gusmao" initials="EPdG" lastIdx="47" clrIdx="2">
    <p:extLst>
      <p:ext uri="{19B8F6BF-5375-455C-9EA6-DF929625EA0E}">
        <p15:presenceInfo xmlns:p15="http://schemas.microsoft.com/office/powerpoint/2012/main" userId="S::ep2538@ICAPatColumbia.onmicrosoft.com::75d5ad34-5e00-45c2-8e22-b1b33aa13fd8" providerId="AD"/>
      </p:ext>
    </p:extLst>
  </p:cmAuthor>
  <p:cmAuthor id="10" name="Buene, Manuel" initials="BM" lastIdx="7" clrIdx="9">
    <p:extLst>
      <p:ext uri="{19B8F6BF-5375-455C-9EA6-DF929625EA0E}">
        <p15:presenceInfo xmlns:p15="http://schemas.microsoft.com/office/powerpoint/2012/main" userId="Buene, Manuel" providerId="None"/>
      </p:ext>
    </p:extLst>
  </p:cmAuthor>
  <p:cmAuthor id="4" name="Pimentel De Gusmao, Eduarda" initials="PDGE [2]" lastIdx="89" clrIdx="3">
    <p:extLst>
      <p:ext uri="{19B8F6BF-5375-455C-9EA6-DF929625EA0E}">
        <p15:presenceInfo xmlns:p15="http://schemas.microsoft.com/office/powerpoint/2012/main" userId="Pimentel De Gusmao, Eduarda" providerId="None"/>
      </p:ext>
    </p:extLst>
  </p:cmAuthor>
  <p:cmAuthor id="5" name="Monica Negrete" initials="MN" lastIdx="33" clrIdx="4">
    <p:extLst>
      <p:ext uri="{19B8F6BF-5375-455C-9EA6-DF929625EA0E}">
        <p15:presenceInfo xmlns:p15="http://schemas.microsoft.com/office/powerpoint/2012/main" userId="9f4759fc7266b2e1" providerId="Windows Live"/>
      </p:ext>
    </p:extLst>
  </p:cmAuthor>
  <p:cmAuthor id="6" name="Langa, Bina" initials="LB" lastIdx="1" clrIdx="5">
    <p:extLst>
      <p:ext uri="{19B8F6BF-5375-455C-9EA6-DF929625EA0E}">
        <p15:presenceInfo xmlns:p15="http://schemas.microsoft.com/office/powerpoint/2012/main" userId="S::brl2136@cumc.columbia.edu::8e87eb9a-447e-4d76-b31d-8f90e74bde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169"/>
    <a:srgbClr val="7B8CAA"/>
    <a:srgbClr val="7BBCAA"/>
    <a:srgbClr val="737D84"/>
    <a:srgbClr val="FFFFFF"/>
    <a:srgbClr val="00B5DE"/>
    <a:srgbClr val="000000"/>
    <a:srgbClr val="8A78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6197"/>
  </p:normalViewPr>
  <p:slideViewPr>
    <p:cSldViewPr snapToGrid="0">
      <p:cViewPr varScale="1">
        <p:scale>
          <a:sx n="64" d="100"/>
          <a:sy n="64" d="100"/>
        </p:scale>
        <p:origin x="724"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2" d="100"/>
          <a:sy n="92" d="100"/>
        </p:scale>
        <p:origin x="252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D1D1B35-6FA9-8845-A3E6-B5BF73ACF6AB}" type="datetimeFigureOut">
              <a:rPr lang="en-US" smtClean="0"/>
              <a:t>8/10/2022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BF7E15F-D269-1649-8FFC-FE911534F8DE}" type="slidenum">
              <a:rPr lang="en-US" smtClean="0"/>
              <a:t>‹#›</a:t>
            </a:fld>
            <a:endParaRPr lang="en-US"/>
          </a:p>
        </p:txBody>
      </p:sp>
    </p:spTree>
    <p:extLst>
      <p:ext uri="{BB962C8B-B14F-4D97-AF65-F5344CB8AC3E}">
        <p14:creationId xmlns:p14="http://schemas.microsoft.com/office/powerpoint/2010/main" val="2941066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9DEDDDD-250C-482E-9DE6-C403974E4336}" type="datetimeFigureOut">
              <a:rPr lang="en-US" smtClean="0"/>
              <a:t>8/10/2022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78A90D8-2647-4560-8208-F58DCE3DB525}" type="slidenum">
              <a:rPr lang="en-US" smtClean="0"/>
              <a:t>‹#›</a:t>
            </a:fld>
            <a:endParaRPr lang="en-US"/>
          </a:p>
        </p:txBody>
      </p:sp>
    </p:spTree>
    <p:extLst>
      <p:ext uri="{BB962C8B-B14F-4D97-AF65-F5344CB8AC3E}">
        <p14:creationId xmlns:p14="http://schemas.microsoft.com/office/powerpoint/2010/main" val="93423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FA948239-2895-5688-7DA6-13509515E0A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B885095-3251-89CB-C14E-E7171E52ACE8}"/>
              </a:ext>
            </a:extLst>
          </p:cNvPr>
          <p:cNvSpPr>
            <a:spLocks noGrp="1"/>
          </p:cNvSpPr>
          <p:nvPr>
            <p:ph type="title" hasCustomPrompt="1"/>
          </p:nvPr>
        </p:nvSpPr>
        <p:spPr>
          <a:xfrm>
            <a:off x="3241964" y="1372307"/>
            <a:ext cx="7162800" cy="1248208"/>
          </a:xfrm>
        </p:spPr>
        <p:txBody>
          <a:bodyPr anchor="b">
            <a:normAutofit/>
          </a:bodyPr>
          <a:lstStyle>
            <a:lvl1pPr>
              <a:defRPr sz="4000" b="1" i="0" baseline="0">
                <a:solidFill>
                  <a:schemeClr val="bg1"/>
                </a:solidFill>
                <a:latin typeface="Calibri" panose="020F0502020204030204" pitchFamily="34" charset="0"/>
              </a:defRPr>
            </a:lvl1pPr>
          </a:lstStyle>
          <a:p>
            <a:r>
              <a:rPr lang="en-US" dirty="0"/>
              <a:t>Title</a:t>
            </a:r>
          </a:p>
        </p:txBody>
      </p:sp>
      <p:sp>
        <p:nvSpPr>
          <p:cNvPr id="3" name="Text Placeholder 2">
            <a:extLst>
              <a:ext uri="{FF2B5EF4-FFF2-40B4-BE49-F238E27FC236}">
                <a16:creationId xmlns:a16="http://schemas.microsoft.com/office/drawing/2014/main" id="{3EF884A8-8F50-7FC7-2125-E143438CF796}"/>
              </a:ext>
            </a:extLst>
          </p:cNvPr>
          <p:cNvSpPr>
            <a:spLocks noGrp="1"/>
          </p:cNvSpPr>
          <p:nvPr>
            <p:ph type="body" idx="1" hasCustomPrompt="1"/>
          </p:nvPr>
        </p:nvSpPr>
        <p:spPr>
          <a:xfrm>
            <a:off x="3241963" y="2745865"/>
            <a:ext cx="7162800" cy="1246958"/>
          </a:xfrm>
        </p:spPr>
        <p:txBody>
          <a:bodyPr/>
          <a:lstStyle>
            <a:lvl1pPr marL="0" indent="0">
              <a:lnSpc>
                <a:spcPct val="100000"/>
              </a:lnSpc>
              <a:spcBef>
                <a:spcPts val="300"/>
              </a:spcBef>
              <a:buNone/>
              <a:defRPr sz="2400" baseline="0">
                <a:solidFill>
                  <a:schemeClr val="bg1"/>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 </a:t>
            </a:r>
          </a:p>
          <a:p>
            <a:pPr lvl="0"/>
            <a:r>
              <a:rPr lang="en-US" dirty="0"/>
              <a:t>Designation</a:t>
            </a:r>
          </a:p>
          <a:p>
            <a:pPr lvl="0"/>
            <a:r>
              <a:rPr lang="en-US" dirty="0"/>
              <a:t>Date</a:t>
            </a:r>
          </a:p>
        </p:txBody>
      </p:sp>
      <p:cxnSp>
        <p:nvCxnSpPr>
          <p:cNvPr id="8" name="Straight Connector 7">
            <a:extLst>
              <a:ext uri="{FF2B5EF4-FFF2-40B4-BE49-F238E27FC236}">
                <a16:creationId xmlns:a16="http://schemas.microsoft.com/office/drawing/2014/main" id="{0305A01A-91F6-41FD-A323-96F11FA6F8E0}"/>
              </a:ext>
            </a:extLst>
          </p:cNvPr>
          <p:cNvCxnSpPr>
            <a:cxnSpLocks/>
          </p:cNvCxnSpPr>
          <p:nvPr userDrawn="1"/>
        </p:nvCxnSpPr>
        <p:spPr bwMode="auto">
          <a:xfrm>
            <a:off x="3034144" y="1394677"/>
            <a:ext cx="0" cy="2101280"/>
          </a:xfrm>
          <a:prstGeom prst="line">
            <a:avLst/>
          </a:prstGeom>
          <a:solidFill>
            <a:schemeClr val="accent1"/>
          </a:solidFill>
          <a:ln w="9525" cap="flat" cmpd="sng" algn="ctr">
            <a:solidFill>
              <a:srgbClr val="FFFFFF"/>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EA109FD5-109A-FDDB-314F-296DE4C8D050}"/>
              </a:ext>
            </a:extLst>
          </p:cNvPr>
          <p:cNvSpPr txBox="1"/>
          <p:nvPr userDrawn="1"/>
        </p:nvSpPr>
        <p:spPr>
          <a:xfrm>
            <a:off x="1458192" y="4657962"/>
            <a:ext cx="9275615" cy="707886"/>
          </a:xfrm>
          <a:prstGeom prst="rect">
            <a:avLst/>
          </a:prstGeom>
          <a:noFill/>
        </p:spPr>
        <p:txBody>
          <a:bodyPr wrap="square" rtlCol="0">
            <a:spAutoFit/>
          </a:bodyPr>
          <a:lstStyle/>
          <a:p>
            <a:pPr algn="ctr"/>
            <a:r>
              <a:rPr lang="en-US" sz="2000" b="0" baseline="0" dirty="0">
                <a:solidFill>
                  <a:schemeClr val="bg1"/>
                </a:solidFill>
                <a:latin typeface="Century Gothic" panose="020B0502020202020204" pitchFamily="34" charset="0"/>
              </a:rPr>
              <a:t>HIV</a:t>
            </a:r>
            <a:r>
              <a:rPr lang="en-US" sz="2000" b="1" baseline="0" dirty="0">
                <a:solidFill>
                  <a:schemeClr val="bg1"/>
                </a:solidFill>
                <a:latin typeface="Century Gothic" panose="020B0502020202020204" pitchFamily="34" charset="0"/>
              </a:rPr>
              <a:t> Coverage, Quality, and Impact Network</a:t>
            </a:r>
            <a:endParaRPr lang="en-US" sz="2000" baseline="0" dirty="0">
              <a:solidFill>
                <a:schemeClr val="bg1"/>
              </a:solidFill>
              <a:latin typeface="+mn-lt"/>
            </a:endParaRPr>
          </a:p>
          <a:p>
            <a:endParaRPr lang="en-US" sz="2000" baseline="0" dirty="0">
              <a:solidFill>
                <a:schemeClr val="bg1"/>
              </a:solidFill>
            </a:endParaRPr>
          </a:p>
        </p:txBody>
      </p:sp>
    </p:spTree>
    <p:extLst>
      <p:ext uri="{BB962C8B-B14F-4D97-AF65-F5344CB8AC3E}">
        <p14:creationId xmlns:p14="http://schemas.microsoft.com/office/powerpoint/2010/main" val="157353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er">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0A0CBA5C-A98F-2897-1BFF-F33C642BCCA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172E09-5550-2636-A0A9-A6DD1BBC1504}"/>
              </a:ext>
            </a:extLst>
          </p:cNvPr>
          <p:cNvSpPr>
            <a:spLocks noGrp="1"/>
          </p:cNvSpPr>
          <p:nvPr>
            <p:ph type="title" hasCustomPrompt="1"/>
          </p:nvPr>
        </p:nvSpPr>
        <p:spPr>
          <a:xfrm>
            <a:off x="1506682" y="2623417"/>
            <a:ext cx="8956964" cy="1325563"/>
          </a:xfrm>
        </p:spPr>
        <p:txBody>
          <a:bodyPr>
            <a:normAutofit/>
          </a:bodyPr>
          <a:lstStyle>
            <a:lvl1pPr>
              <a:defRPr sz="4000" baseline="0">
                <a:solidFill>
                  <a:schemeClr val="bg1"/>
                </a:solidFill>
                <a:latin typeface="Century Gothic" panose="020B0502020202020204" pitchFamily="34" charset="0"/>
              </a:defRPr>
            </a:lvl1pPr>
          </a:lstStyle>
          <a:p>
            <a:r>
              <a:rPr lang="en-US" dirty="0"/>
              <a:t>Click to edit section title</a:t>
            </a:r>
          </a:p>
        </p:txBody>
      </p:sp>
    </p:spTree>
    <p:extLst>
      <p:ext uri="{BB962C8B-B14F-4D97-AF65-F5344CB8AC3E}">
        <p14:creationId xmlns:p14="http://schemas.microsoft.com/office/powerpoint/2010/main" val="50762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ntent 3_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F7FE98-6B0C-4514-B978-11C7B1F2E18D}"/>
              </a:ext>
            </a:extLst>
          </p:cNvPr>
          <p:cNvSpPr/>
          <p:nvPr userDrawn="1"/>
        </p:nvSpPr>
        <p:spPr>
          <a:xfrm>
            <a:off x="0" y="0"/>
            <a:ext cx="1535185" cy="6857999"/>
          </a:xfrm>
          <a:prstGeom prst="rect">
            <a:avLst/>
          </a:prstGeom>
          <a:gradFill flip="none" rotWithShape="1">
            <a:gsLst>
              <a:gs pos="0">
                <a:srgbClr val="7B8CAA"/>
              </a:gs>
              <a:gs pos="50000">
                <a:srgbClr val="7B8CAA"/>
              </a:gs>
              <a:gs pos="100000">
                <a:srgbClr val="7B8CAA"/>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964317" y="696286"/>
            <a:ext cx="9144456" cy="545286"/>
          </a:xfrm>
        </p:spPr>
        <p:txBody>
          <a:bodyPr anchor="t">
            <a:normAutofit/>
          </a:bodyPr>
          <a:lstStyle>
            <a:lvl1pPr algn="l">
              <a:defRPr sz="2400" b="1" baseline="0">
                <a:solidFill>
                  <a:srgbClr val="022169"/>
                </a:solidFill>
                <a:latin typeface="Century Gothic" panose="020B0502020202020204" pitchFamily="34" charset="0"/>
              </a:defRPr>
            </a:lvl1pPr>
          </a:lstStyle>
          <a:p>
            <a:r>
              <a:rPr lang="en-US" dirty="0"/>
              <a:t>Click to edit Master title style</a:t>
            </a:r>
          </a:p>
        </p:txBody>
      </p:sp>
      <p:sp>
        <p:nvSpPr>
          <p:cNvPr id="12" name="Text Placeholder 3"/>
          <p:cNvSpPr>
            <a:spLocks noGrp="1"/>
          </p:cNvSpPr>
          <p:nvPr>
            <p:ph type="body" sz="half" idx="13"/>
          </p:nvPr>
        </p:nvSpPr>
        <p:spPr>
          <a:xfrm>
            <a:off x="1964317" y="1348285"/>
            <a:ext cx="9144456" cy="4551028"/>
          </a:xfrm>
        </p:spPr>
        <p:txBody>
          <a:bodyPr>
            <a:normAutofit/>
          </a:bodyPr>
          <a:lstStyle>
            <a:lvl1pPr marL="0" indent="0">
              <a:lnSpc>
                <a:spcPct val="100000"/>
              </a:lnSpc>
              <a:buNone/>
              <a:defRPr sz="2000" baseline="0">
                <a:solidFill>
                  <a:schemeClr val="tx1"/>
                </a:solidFill>
              </a:defRPr>
            </a:lvl1pPr>
            <a:lvl2pPr marL="457200" indent="0">
              <a:lnSpc>
                <a:spcPct val="100000"/>
              </a:lnSpc>
              <a:buNone/>
              <a:defRPr sz="2000" baseline="0"/>
            </a:lvl2pPr>
            <a:lvl3pPr marL="914400" indent="0">
              <a:lnSpc>
                <a:spcPct val="100000"/>
              </a:lnSpc>
              <a:buNone/>
              <a:defRPr sz="2000" baseline="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FF9A8FE1-A1DD-48D8-B4F2-7792540B48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854390" y="6199689"/>
            <a:ext cx="816161" cy="477461"/>
          </a:xfrm>
          <a:prstGeom prst="rect">
            <a:avLst/>
          </a:prstGeom>
        </p:spPr>
      </p:pic>
      <p:sp>
        <p:nvSpPr>
          <p:cNvPr id="9" name="Slide Number Placeholder 3">
            <a:extLst>
              <a:ext uri="{FF2B5EF4-FFF2-40B4-BE49-F238E27FC236}">
                <a16:creationId xmlns:a16="http://schemas.microsoft.com/office/drawing/2014/main" id="{BA7D6322-8B41-9EDF-E061-65663E9754E6}"/>
              </a:ext>
            </a:extLst>
          </p:cNvPr>
          <p:cNvSpPr>
            <a:spLocks noGrp="1"/>
          </p:cNvSpPr>
          <p:nvPr>
            <p:ph type="sldNum" sz="quarter" idx="12"/>
          </p:nvPr>
        </p:nvSpPr>
        <p:spPr>
          <a:xfrm>
            <a:off x="9919855" y="6255856"/>
            <a:ext cx="1188918" cy="365125"/>
          </a:xfrm>
        </p:spPr>
        <p:txBody>
          <a:bodyPr/>
          <a:lstStyle/>
          <a:p>
            <a:fld id="{4CB18AF1-BBDD-5C45-BD8A-357304E54C07}" type="slidenum">
              <a:rPr lang="en-US" smtClean="0"/>
              <a:t>‹#›</a:t>
            </a:fld>
            <a:endParaRPr lang="en-US"/>
          </a:p>
        </p:txBody>
      </p:sp>
      <p:pic>
        <p:nvPicPr>
          <p:cNvPr id="3" name="Picture 2">
            <a:extLst>
              <a:ext uri="{FF2B5EF4-FFF2-40B4-BE49-F238E27FC236}">
                <a16:creationId xmlns:a16="http://schemas.microsoft.com/office/drawing/2014/main" id="{63206322-8345-9AE2-892B-F856EB00F484}"/>
              </a:ext>
            </a:extLst>
          </p:cNvPr>
          <p:cNvPicPr>
            <a:picLocks noChangeAspect="1"/>
          </p:cNvPicPr>
          <p:nvPr userDrawn="1"/>
        </p:nvPicPr>
        <p:blipFill>
          <a:blip r:embed="rId3"/>
          <a:stretch>
            <a:fillRect/>
          </a:stretch>
        </p:blipFill>
        <p:spPr>
          <a:xfrm>
            <a:off x="2989756" y="6309782"/>
            <a:ext cx="3276600" cy="355600"/>
          </a:xfrm>
          <a:prstGeom prst="rect">
            <a:avLst/>
          </a:prstGeom>
        </p:spPr>
      </p:pic>
    </p:spTree>
    <p:extLst>
      <p:ext uri="{BB962C8B-B14F-4D97-AF65-F5344CB8AC3E}">
        <p14:creationId xmlns:p14="http://schemas.microsoft.com/office/powerpoint/2010/main" val="3470865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8598FB-024F-FCA1-25AB-EE946C01FB46}"/>
              </a:ext>
            </a:extLst>
          </p:cNvPr>
          <p:cNvSpPr>
            <a:spLocks noGrp="1"/>
          </p:cNvSpPr>
          <p:nvPr>
            <p:ph type="sldNum" sz="quarter" idx="12"/>
          </p:nvPr>
        </p:nvSpPr>
        <p:spPr>
          <a:xfrm>
            <a:off x="10169235" y="6356350"/>
            <a:ext cx="1184563" cy="365125"/>
          </a:xfrm>
        </p:spPr>
        <p:txBody>
          <a:bodyPr/>
          <a:lstStyle/>
          <a:p>
            <a:fld id="{4CB18AF1-BBDD-5C45-BD8A-357304E54C07}" type="slidenum">
              <a:rPr lang="en-US" smtClean="0"/>
              <a:t>‹#›</a:t>
            </a:fld>
            <a:endParaRPr lang="en-US"/>
          </a:p>
        </p:txBody>
      </p:sp>
      <p:sp>
        <p:nvSpPr>
          <p:cNvPr id="5" name="Rectangle 4">
            <a:extLst>
              <a:ext uri="{FF2B5EF4-FFF2-40B4-BE49-F238E27FC236}">
                <a16:creationId xmlns:a16="http://schemas.microsoft.com/office/drawing/2014/main" id="{95E5B84E-A6C3-8BD7-10D0-8641B4CECE37}"/>
              </a:ext>
            </a:extLst>
          </p:cNvPr>
          <p:cNvSpPr/>
          <p:nvPr userDrawn="1"/>
        </p:nvSpPr>
        <p:spPr>
          <a:xfrm>
            <a:off x="0" y="1"/>
            <a:ext cx="12192000" cy="992401"/>
          </a:xfrm>
          <a:prstGeom prst="rect">
            <a:avLst/>
          </a:prstGeom>
          <a:gradFill flip="none" rotWithShape="1">
            <a:gsLst>
              <a:gs pos="0">
                <a:srgbClr val="7B8CAA"/>
              </a:gs>
              <a:gs pos="50000">
                <a:srgbClr val="7B8CAA"/>
              </a:gs>
              <a:gs pos="100000">
                <a:srgbClr val="7B8CAA"/>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DC4D388-93FF-804B-BCE4-33966B41BC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202" y="6197446"/>
            <a:ext cx="816161" cy="477461"/>
          </a:xfrm>
          <a:prstGeom prst="rect">
            <a:avLst/>
          </a:prstGeom>
        </p:spPr>
      </p:pic>
      <p:sp>
        <p:nvSpPr>
          <p:cNvPr id="8" name="Title 1">
            <a:extLst>
              <a:ext uri="{FF2B5EF4-FFF2-40B4-BE49-F238E27FC236}">
                <a16:creationId xmlns:a16="http://schemas.microsoft.com/office/drawing/2014/main" id="{A4BD0879-16B9-ED4B-BBC7-4250200EF985}"/>
              </a:ext>
            </a:extLst>
          </p:cNvPr>
          <p:cNvSpPr>
            <a:spLocks noGrp="1"/>
          </p:cNvSpPr>
          <p:nvPr>
            <p:ph type="title"/>
          </p:nvPr>
        </p:nvSpPr>
        <p:spPr>
          <a:xfrm>
            <a:off x="838202" y="1286847"/>
            <a:ext cx="10515596" cy="615361"/>
          </a:xfrm>
        </p:spPr>
        <p:txBody>
          <a:bodyPr anchor="t">
            <a:normAutofit/>
          </a:bodyPr>
          <a:lstStyle>
            <a:lvl1pPr algn="l">
              <a:defRPr sz="2400" b="1" baseline="0">
                <a:solidFill>
                  <a:srgbClr val="022169"/>
                </a:solidFill>
                <a:latin typeface="Century Gothic" panose="020B0502020202020204" pitchFamily="34" charset="0"/>
              </a:defRPr>
            </a:lvl1pPr>
          </a:lstStyle>
          <a:p>
            <a:r>
              <a:rPr lang="en-US" dirty="0"/>
              <a:t>Click to edit Master title style</a:t>
            </a:r>
          </a:p>
        </p:txBody>
      </p:sp>
      <p:sp>
        <p:nvSpPr>
          <p:cNvPr id="9" name="Text Placeholder 3">
            <a:extLst>
              <a:ext uri="{FF2B5EF4-FFF2-40B4-BE49-F238E27FC236}">
                <a16:creationId xmlns:a16="http://schemas.microsoft.com/office/drawing/2014/main" id="{94B62AD7-39A1-C679-37D0-FFCAFC57453E}"/>
              </a:ext>
            </a:extLst>
          </p:cNvPr>
          <p:cNvSpPr>
            <a:spLocks noGrp="1"/>
          </p:cNvSpPr>
          <p:nvPr>
            <p:ph type="body" sz="half" idx="13"/>
          </p:nvPr>
        </p:nvSpPr>
        <p:spPr>
          <a:xfrm>
            <a:off x="838203" y="2144345"/>
            <a:ext cx="10515596" cy="3864262"/>
          </a:xfrm>
        </p:spPr>
        <p:txBody>
          <a:bodyPr>
            <a:normAutofit/>
          </a:bodyPr>
          <a:lstStyle>
            <a:lvl1pPr marL="0" indent="0">
              <a:lnSpc>
                <a:spcPct val="100000"/>
              </a:lnSpc>
              <a:buNone/>
              <a:defRPr sz="2000" baseline="0">
                <a:solidFill>
                  <a:schemeClr val="tx1"/>
                </a:solidFill>
              </a:defRPr>
            </a:lvl1pPr>
            <a:lvl2pPr marL="457200" indent="0">
              <a:lnSpc>
                <a:spcPct val="100000"/>
              </a:lnSpc>
              <a:buNone/>
              <a:defRPr sz="2000" baseline="0"/>
            </a:lvl2pPr>
            <a:lvl3pPr marL="914400" indent="0">
              <a:lnSpc>
                <a:spcPct val="100000"/>
              </a:lnSpc>
              <a:buNone/>
              <a:defRPr sz="2000" baseline="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F24A8D89-3D4E-65AF-D34D-2C0882B2AC27}"/>
              </a:ext>
            </a:extLst>
          </p:cNvPr>
          <p:cNvPicPr>
            <a:picLocks noChangeAspect="1"/>
          </p:cNvPicPr>
          <p:nvPr userDrawn="1"/>
        </p:nvPicPr>
        <p:blipFill>
          <a:blip r:embed="rId3"/>
          <a:stretch>
            <a:fillRect/>
          </a:stretch>
        </p:blipFill>
        <p:spPr>
          <a:xfrm>
            <a:off x="1909101" y="6319307"/>
            <a:ext cx="3276600" cy="355600"/>
          </a:xfrm>
          <a:prstGeom prst="rect">
            <a:avLst/>
          </a:prstGeom>
        </p:spPr>
      </p:pic>
    </p:spTree>
    <p:extLst>
      <p:ext uri="{BB962C8B-B14F-4D97-AF65-F5344CB8AC3E}">
        <p14:creationId xmlns:p14="http://schemas.microsoft.com/office/powerpoint/2010/main" val="17618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 1_photo &amp;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E28A67-3D2A-47FE-8FEE-BEDC483737C0}"/>
              </a:ext>
            </a:extLst>
          </p:cNvPr>
          <p:cNvSpPr/>
          <p:nvPr userDrawn="1"/>
        </p:nvSpPr>
        <p:spPr>
          <a:xfrm>
            <a:off x="7021586" y="0"/>
            <a:ext cx="5170414" cy="6858000"/>
          </a:xfrm>
          <a:prstGeom prst="rect">
            <a:avLst/>
          </a:prstGeom>
          <a:gradFill flip="none" rotWithShape="1">
            <a:gsLst>
              <a:gs pos="0">
                <a:srgbClr val="737D84"/>
              </a:gs>
              <a:gs pos="50000">
                <a:srgbClr val="7B8CAA"/>
              </a:gs>
              <a:gs pos="100000">
                <a:srgbClr val="7B8CAA"/>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3"/>
          <p:cNvSpPr>
            <a:spLocks noGrp="1"/>
          </p:cNvSpPr>
          <p:nvPr>
            <p:ph type="body" sz="half" idx="2"/>
          </p:nvPr>
        </p:nvSpPr>
        <p:spPr>
          <a:xfrm>
            <a:off x="7584831" y="1610686"/>
            <a:ext cx="3997569" cy="4551028"/>
          </a:xfrm>
        </p:spPr>
        <p:txBody>
          <a:bodyPr>
            <a:normAutofit/>
          </a:bodyPr>
          <a:lstStyle>
            <a:lvl1pPr marL="0" indent="0">
              <a:lnSpc>
                <a:spcPct val="100000"/>
              </a:lnSpc>
              <a:buNone/>
              <a:defRPr sz="2000">
                <a:solidFill>
                  <a:schemeClr val="bg1"/>
                </a:solidFill>
              </a:defRPr>
            </a:lvl1pPr>
            <a:lvl2pPr marL="457200" indent="0">
              <a:lnSpc>
                <a:spcPct val="100000"/>
              </a:lnSpc>
              <a:buNone/>
              <a:defRPr sz="2000">
                <a:solidFill>
                  <a:schemeClr val="bg1"/>
                </a:solidFill>
              </a:defRPr>
            </a:lvl2pPr>
            <a:lvl3pPr marL="914400" indent="0">
              <a:lnSpc>
                <a:spcPct val="100000"/>
              </a:lnSpc>
              <a:buNone/>
              <a:defRPr sz="2000">
                <a:solidFill>
                  <a:schemeClr val="bg1"/>
                </a:solidFill>
              </a:defRPr>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1"/>
            <a:r>
              <a:rPr lang="en-US" dirty="0"/>
              <a:t>Second level</a:t>
            </a:r>
          </a:p>
          <a:p>
            <a:pPr lvl="2"/>
            <a:r>
              <a:rPr lang="en-US" dirty="0"/>
              <a:t>Third level</a:t>
            </a:r>
          </a:p>
        </p:txBody>
      </p:sp>
      <p:sp>
        <p:nvSpPr>
          <p:cNvPr id="13" name="Picture Placeholder 2"/>
          <p:cNvSpPr>
            <a:spLocks noGrp="1"/>
          </p:cNvSpPr>
          <p:nvPr>
            <p:ph type="pic" idx="1"/>
          </p:nvPr>
        </p:nvSpPr>
        <p:spPr>
          <a:xfrm>
            <a:off x="2" y="0"/>
            <a:ext cx="7021584" cy="6858000"/>
          </a:xfrm>
        </p:spPr>
        <p:txBody>
          <a:bodyPr>
            <a:normAutofit/>
          </a:bodyPr>
          <a:lstStyle>
            <a:lvl1pPr marL="0" indent="0" algn="ctr">
              <a:buNone/>
              <a:defRPr sz="28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Title 1"/>
          <p:cNvSpPr>
            <a:spLocks noGrp="1"/>
          </p:cNvSpPr>
          <p:nvPr>
            <p:ph type="title"/>
          </p:nvPr>
        </p:nvSpPr>
        <p:spPr>
          <a:xfrm>
            <a:off x="7584831" y="696286"/>
            <a:ext cx="3997569" cy="783502"/>
          </a:xfrm>
        </p:spPr>
        <p:txBody>
          <a:bodyPr anchor="t">
            <a:normAutofit/>
          </a:bodyPr>
          <a:lstStyle>
            <a:lvl1pPr algn="l">
              <a:defRPr sz="2400" b="1">
                <a:solidFill>
                  <a:srgbClr val="FFFFFF"/>
                </a:solidFill>
                <a:latin typeface="Century Gothic" panose="020B0502020202020204" pitchFamily="34" charset="0"/>
              </a:defRPr>
            </a:lvl1pPr>
          </a:lstStyle>
          <a:p>
            <a:r>
              <a:rPr lang="en-US" dirty="0"/>
              <a:t>Click to edit Master title style</a:t>
            </a:r>
          </a:p>
        </p:txBody>
      </p:sp>
      <p:pic>
        <p:nvPicPr>
          <p:cNvPr id="7" name="Picture 6" descr="Logo&#10;&#10;Description automatically generated">
            <a:extLst>
              <a:ext uri="{FF2B5EF4-FFF2-40B4-BE49-F238E27FC236}">
                <a16:creationId xmlns:a16="http://schemas.microsoft.com/office/drawing/2014/main" id="{DBF1C276-04E2-4835-9926-ECFE7CE350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73154" y="6249641"/>
            <a:ext cx="816163" cy="477461"/>
          </a:xfrm>
          <a:prstGeom prst="rect">
            <a:avLst/>
          </a:prstGeom>
        </p:spPr>
      </p:pic>
      <p:pic>
        <p:nvPicPr>
          <p:cNvPr id="11" name="Picture 10">
            <a:extLst>
              <a:ext uri="{FF2B5EF4-FFF2-40B4-BE49-F238E27FC236}">
                <a16:creationId xmlns:a16="http://schemas.microsoft.com/office/drawing/2014/main" id="{8786A5C2-56CF-9D00-7C08-478ABAC91C74}"/>
              </a:ext>
            </a:extLst>
          </p:cNvPr>
          <p:cNvPicPr>
            <a:picLocks noChangeAspect="1"/>
          </p:cNvPicPr>
          <p:nvPr userDrawn="1"/>
        </p:nvPicPr>
        <p:blipFill>
          <a:blip r:embed="rId3"/>
          <a:stretch>
            <a:fillRect/>
          </a:stretch>
        </p:blipFill>
        <p:spPr>
          <a:xfrm>
            <a:off x="234194" y="6310571"/>
            <a:ext cx="3276600" cy="355600"/>
          </a:xfrm>
          <a:prstGeom prst="rect">
            <a:avLst/>
          </a:prstGeom>
        </p:spPr>
      </p:pic>
    </p:spTree>
    <p:extLst>
      <p:ext uri="{BB962C8B-B14F-4D97-AF65-F5344CB8AC3E}">
        <p14:creationId xmlns:p14="http://schemas.microsoft.com/office/powerpoint/2010/main" val="1404078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 2_text &amp; side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1CA628-26B5-4CAE-9A31-14421D634184}"/>
              </a:ext>
            </a:extLst>
          </p:cNvPr>
          <p:cNvSpPr/>
          <p:nvPr userDrawn="1"/>
        </p:nvSpPr>
        <p:spPr>
          <a:xfrm>
            <a:off x="7013196" y="0"/>
            <a:ext cx="5178804" cy="6858000"/>
          </a:xfrm>
          <a:prstGeom prst="rect">
            <a:avLst/>
          </a:prstGeom>
          <a:gradFill flip="none" rotWithShape="1">
            <a:gsLst>
              <a:gs pos="0">
                <a:srgbClr val="737D84"/>
              </a:gs>
              <a:gs pos="50000">
                <a:srgbClr val="7B8CAA"/>
              </a:gs>
              <a:gs pos="100000">
                <a:srgbClr val="7B8CAA"/>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A2D9CABF-487D-4FB9-BC88-D0B7D203B7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71573" y="6249703"/>
            <a:ext cx="816062" cy="477402"/>
          </a:xfrm>
          <a:prstGeom prst="rect">
            <a:avLst/>
          </a:prstGeom>
        </p:spPr>
      </p:pic>
      <p:sp>
        <p:nvSpPr>
          <p:cNvPr id="10" name="Text Placeholder 3"/>
          <p:cNvSpPr>
            <a:spLocks noGrp="1"/>
          </p:cNvSpPr>
          <p:nvPr>
            <p:ph type="body" sz="half" idx="2" hasCustomPrompt="1"/>
          </p:nvPr>
        </p:nvSpPr>
        <p:spPr>
          <a:xfrm>
            <a:off x="7619999" y="696227"/>
            <a:ext cx="3959605" cy="5465546"/>
          </a:xfrm>
        </p:spPr>
        <p:txBody>
          <a:bodyPr/>
          <a:lstStyle>
            <a:lvl1pPr marL="0" indent="0" algn="ctr">
              <a:buNone/>
              <a:defRPr sz="2000" b="1" baseline="0">
                <a:solidFill>
                  <a:schemeClr val="bg1">
                    <a:lumMod val="95000"/>
                  </a:schemeClr>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a:t>
            </a:r>
          </a:p>
          <a:p>
            <a:pPr lvl="0"/>
            <a:endParaRPr lang="en-US" dirty="0"/>
          </a:p>
        </p:txBody>
      </p:sp>
      <p:sp>
        <p:nvSpPr>
          <p:cNvPr id="14" name="Title 1"/>
          <p:cNvSpPr>
            <a:spLocks noGrp="1"/>
          </p:cNvSpPr>
          <p:nvPr>
            <p:ph type="title"/>
          </p:nvPr>
        </p:nvSpPr>
        <p:spPr>
          <a:xfrm>
            <a:off x="612396" y="696227"/>
            <a:ext cx="6140742" cy="537239"/>
          </a:xfrm>
        </p:spPr>
        <p:txBody>
          <a:bodyPr anchor="t">
            <a:normAutofit/>
          </a:bodyPr>
          <a:lstStyle>
            <a:lvl1pPr algn="l">
              <a:defRPr sz="2400" b="1">
                <a:solidFill>
                  <a:srgbClr val="022169"/>
                </a:solidFill>
                <a:latin typeface="Century Gothic" panose="020B0502020202020204" pitchFamily="34" charset="0"/>
              </a:defRPr>
            </a:lvl1pPr>
          </a:lstStyle>
          <a:p>
            <a:r>
              <a:rPr lang="en-US" dirty="0"/>
              <a:t>Click to edit Master title style</a:t>
            </a:r>
          </a:p>
        </p:txBody>
      </p:sp>
      <p:sp>
        <p:nvSpPr>
          <p:cNvPr id="12" name="Text Placeholder 3"/>
          <p:cNvSpPr>
            <a:spLocks noGrp="1"/>
          </p:cNvSpPr>
          <p:nvPr>
            <p:ph type="body" sz="half" idx="13"/>
          </p:nvPr>
        </p:nvSpPr>
        <p:spPr>
          <a:xfrm>
            <a:off x="612395" y="1427018"/>
            <a:ext cx="6140743" cy="4734755"/>
          </a:xfrm>
        </p:spPr>
        <p:txBody>
          <a:bodyPr>
            <a:normAutofit/>
          </a:bodyPr>
          <a:lstStyle>
            <a:lvl1pPr marL="0" indent="0">
              <a:lnSpc>
                <a:spcPct val="100000"/>
              </a:lnSpc>
              <a:buNone/>
              <a:defRPr sz="2000">
                <a:solidFill>
                  <a:schemeClr val="tx1"/>
                </a:solidFill>
              </a:defRPr>
            </a:lvl1pPr>
            <a:lvl2pPr marL="457200" indent="0">
              <a:lnSpc>
                <a:spcPct val="100000"/>
              </a:lnSpc>
              <a:buNone/>
              <a:defRPr sz="2000"/>
            </a:lvl2pPr>
            <a:lvl3pPr marL="914400" indent="0">
              <a:lnSpc>
                <a:spcPct val="100000"/>
              </a:lnSpc>
              <a:buNone/>
              <a:defRPr sz="2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23A64A05-DE75-DC94-E634-3822A371AC32}"/>
              </a:ext>
            </a:extLst>
          </p:cNvPr>
          <p:cNvPicPr>
            <a:picLocks noChangeAspect="1"/>
          </p:cNvPicPr>
          <p:nvPr userDrawn="1"/>
        </p:nvPicPr>
        <p:blipFill>
          <a:blip r:embed="rId3"/>
          <a:stretch>
            <a:fillRect/>
          </a:stretch>
        </p:blipFill>
        <p:spPr>
          <a:xfrm>
            <a:off x="612395" y="6355325"/>
            <a:ext cx="3276600" cy="355600"/>
          </a:xfrm>
          <a:prstGeom prst="rect">
            <a:avLst/>
          </a:prstGeom>
        </p:spPr>
      </p:pic>
    </p:spTree>
    <p:extLst>
      <p:ext uri="{BB962C8B-B14F-4D97-AF65-F5344CB8AC3E}">
        <p14:creationId xmlns:p14="http://schemas.microsoft.com/office/powerpoint/2010/main" val="22281125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A38CD-797F-6506-0F0F-E84121216637}"/>
              </a:ext>
            </a:extLst>
          </p:cNvPr>
          <p:cNvSpPr>
            <a:spLocks noGrp="1"/>
          </p:cNvSpPr>
          <p:nvPr>
            <p:ph type="title"/>
          </p:nvPr>
        </p:nvSpPr>
        <p:spPr>
          <a:xfrm>
            <a:off x="838200" y="365126"/>
            <a:ext cx="10515600" cy="784802"/>
          </a:xfrm>
        </p:spPr>
        <p:txBody>
          <a:bodyPr>
            <a:normAutofit/>
          </a:bodyPr>
          <a:lstStyle>
            <a:lvl1pPr>
              <a:defRPr sz="2400" b="1">
                <a:solidFill>
                  <a:srgbClr val="022169"/>
                </a:solidFill>
                <a:latin typeface="Century Gothic" panose="020B0502020202020204" pitchFamily="34"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E8CA5406-370F-2064-C92B-4D6201FC096E}"/>
              </a:ext>
            </a:extLst>
          </p:cNvPr>
          <p:cNvSpPr>
            <a:spLocks noGrp="1"/>
          </p:cNvSpPr>
          <p:nvPr>
            <p:ph type="sldNum" sz="quarter" idx="12"/>
          </p:nvPr>
        </p:nvSpPr>
        <p:spPr>
          <a:xfrm>
            <a:off x="10169236" y="6356350"/>
            <a:ext cx="1184564" cy="365125"/>
          </a:xfrm>
        </p:spPr>
        <p:txBody>
          <a:bodyPr/>
          <a:lstStyle/>
          <a:p>
            <a:fld id="{4CB18AF1-BBDD-5C45-BD8A-357304E54C07}" type="slidenum">
              <a:rPr lang="en-US" smtClean="0"/>
              <a:t>‹#›</a:t>
            </a:fld>
            <a:endParaRPr lang="en-US"/>
          </a:p>
        </p:txBody>
      </p:sp>
      <p:sp>
        <p:nvSpPr>
          <p:cNvPr id="7" name="Text Placeholder 3">
            <a:extLst>
              <a:ext uri="{FF2B5EF4-FFF2-40B4-BE49-F238E27FC236}">
                <a16:creationId xmlns:a16="http://schemas.microsoft.com/office/drawing/2014/main" id="{DF445105-7749-888B-0C10-E170566D1181}"/>
              </a:ext>
            </a:extLst>
          </p:cNvPr>
          <p:cNvSpPr>
            <a:spLocks noGrp="1"/>
          </p:cNvSpPr>
          <p:nvPr>
            <p:ph type="body" sz="half" idx="13"/>
          </p:nvPr>
        </p:nvSpPr>
        <p:spPr>
          <a:xfrm>
            <a:off x="838199" y="1302326"/>
            <a:ext cx="10515600" cy="4904509"/>
          </a:xfrm>
        </p:spPr>
        <p:txBody>
          <a:bodyPr>
            <a:normAutofit/>
          </a:bodyPr>
          <a:lstStyle>
            <a:lvl1pPr marL="0" indent="0">
              <a:lnSpc>
                <a:spcPct val="100000"/>
              </a:lnSpc>
              <a:buNone/>
              <a:defRPr sz="2000" baseline="0">
                <a:solidFill>
                  <a:schemeClr val="tx1"/>
                </a:solidFill>
              </a:defRPr>
            </a:lvl1pPr>
            <a:lvl2pPr marL="457200" indent="0">
              <a:lnSpc>
                <a:spcPct val="100000"/>
              </a:lnSpc>
              <a:buNone/>
              <a:defRPr sz="2000" baseline="0"/>
            </a:lvl2pPr>
            <a:lvl3pPr marL="914400" indent="0">
              <a:lnSpc>
                <a:spcPct val="100000"/>
              </a:lnSpc>
              <a:buNone/>
              <a:defRPr sz="2000" baseline="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1"/>
            <a:r>
              <a:rPr lang="en-US" dirty="0"/>
              <a:t>Second level</a:t>
            </a:r>
          </a:p>
          <a:p>
            <a:pPr lvl="2"/>
            <a:r>
              <a:rPr lang="en-US" dirty="0"/>
              <a:t>Third level</a:t>
            </a:r>
          </a:p>
        </p:txBody>
      </p:sp>
      <p:pic>
        <p:nvPicPr>
          <p:cNvPr id="10" name="Picture 9" descr="Logo, company name&#10;&#10;Description automatically generated">
            <a:extLst>
              <a:ext uri="{FF2B5EF4-FFF2-40B4-BE49-F238E27FC236}">
                <a16:creationId xmlns:a16="http://schemas.microsoft.com/office/drawing/2014/main" id="{71E5A769-6ADC-C192-D51E-5453F31422C7}"/>
              </a:ext>
            </a:extLst>
          </p:cNvPr>
          <p:cNvPicPr>
            <a:picLocks noChangeAspect="1"/>
          </p:cNvPicPr>
          <p:nvPr userDrawn="1"/>
        </p:nvPicPr>
        <p:blipFill>
          <a:blip r:embed="rId2"/>
          <a:stretch>
            <a:fillRect/>
          </a:stretch>
        </p:blipFill>
        <p:spPr>
          <a:xfrm>
            <a:off x="838199" y="6226269"/>
            <a:ext cx="838577" cy="487218"/>
          </a:xfrm>
          <a:prstGeom prst="rect">
            <a:avLst/>
          </a:prstGeom>
        </p:spPr>
      </p:pic>
      <p:pic>
        <p:nvPicPr>
          <p:cNvPr id="8" name="Picture 7">
            <a:extLst>
              <a:ext uri="{FF2B5EF4-FFF2-40B4-BE49-F238E27FC236}">
                <a16:creationId xmlns:a16="http://schemas.microsoft.com/office/drawing/2014/main" id="{CC1DB593-50FF-5141-2A7B-65B26BFF7A22}"/>
              </a:ext>
            </a:extLst>
          </p:cNvPr>
          <p:cNvPicPr>
            <a:picLocks noChangeAspect="1"/>
          </p:cNvPicPr>
          <p:nvPr userDrawn="1"/>
        </p:nvPicPr>
        <p:blipFill>
          <a:blip r:embed="rId3"/>
          <a:stretch>
            <a:fillRect/>
          </a:stretch>
        </p:blipFill>
        <p:spPr>
          <a:xfrm>
            <a:off x="1881392" y="6356350"/>
            <a:ext cx="3276600" cy="355600"/>
          </a:xfrm>
          <a:prstGeom prst="rect">
            <a:avLst/>
          </a:prstGeom>
        </p:spPr>
      </p:pic>
    </p:spTree>
    <p:extLst>
      <p:ext uri="{BB962C8B-B14F-4D97-AF65-F5344CB8AC3E}">
        <p14:creationId xmlns:p14="http://schemas.microsoft.com/office/powerpoint/2010/main" val="146468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Photos-3">
    <p:spTree>
      <p:nvGrpSpPr>
        <p:cNvPr id="1" name=""/>
        <p:cNvGrpSpPr/>
        <p:nvPr/>
      </p:nvGrpSpPr>
      <p:grpSpPr>
        <a:xfrm>
          <a:off x="0" y="0"/>
          <a:ext cx="0" cy="0"/>
          <a:chOff x="0" y="0"/>
          <a:chExt cx="0" cy="0"/>
        </a:xfrm>
      </p:grpSpPr>
      <p:sp>
        <p:nvSpPr>
          <p:cNvPr id="26" name="Picture Placeholder 2"/>
          <p:cNvSpPr>
            <a:spLocks noGrp="1"/>
          </p:cNvSpPr>
          <p:nvPr>
            <p:ph type="pic" idx="1"/>
          </p:nvPr>
        </p:nvSpPr>
        <p:spPr>
          <a:xfrm>
            <a:off x="658552" y="411820"/>
            <a:ext cx="5245587" cy="2522409"/>
          </a:xfrm>
        </p:spPr>
        <p:txBody>
          <a:bodyPr>
            <a:normAutofit/>
          </a:bodyPr>
          <a:lstStyle>
            <a:lvl1pPr marL="0" indent="0" algn="ctr">
              <a:buNone/>
              <a:defRPr sz="28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7" name="Picture Placeholder 2"/>
          <p:cNvSpPr>
            <a:spLocks noGrp="1"/>
          </p:cNvSpPr>
          <p:nvPr>
            <p:ph type="pic" idx="13"/>
          </p:nvPr>
        </p:nvSpPr>
        <p:spPr>
          <a:xfrm>
            <a:off x="6186904" y="411821"/>
            <a:ext cx="5384765" cy="5692411"/>
          </a:xfrm>
        </p:spPr>
        <p:txBody>
          <a:bodyPr>
            <a:normAutofit/>
          </a:bodyPr>
          <a:lstStyle>
            <a:lvl1pPr marL="0" indent="0" algn="ctr">
              <a:buNone/>
              <a:defRPr sz="28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8" name="Picture Placeholder 2"/>
          <p:cNvSpPr>
            <a:spLocks noGrp="1"/>
          </p:cNvSpPr>
          <p:nvPr>
            <p:ph type="pic" idx="14"/>
          </p:nvPr>
        </p:nvSpPr>
        <p:spPr>
          <a:xfrm>
            <a:off x="658552" y="2981616"/>
            <a:ext cx="5245587" cy="3122616"/>
          </a:xfrm>
        </p:spPr>
        <p:txBody>
          <a:bodyPr>
            <a:normAutofit/>
          </a:bodyPr>
          <a:lstStyle>
            <a:lvl1pPr marL="0" indent="0" algn="ctr">
              <a:buNone/>
              <a:defRPr sz="2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Slide Number Placeholder 4">
            <a:extLst>
              <a:ext uri="{FF2B5EF4-FFF2-40B4-BE49-F238E27FC236}">
                <a16:creationId xmlns:a16="http://schemas.microsoft.com/office/drawing/2014/main" id="{4A7FA769-8719-5F86-5617-659A3D351C9C}"/>
              </a:ext>
            </a:extLst>
          </p:cNvPr>
          <p:cNvSpPr>
            <a:spLocks noGrp="1"/>
          </p:cNvSpPr>
          <p:nvPr>
            <p:ph type="sldNum" sz="quarter" idx="12"/>
          </p:nvPr>
        </p:nvSpPr>
        <p:spPr>
          <a:xfrm>
            <a:off x="10169236" y="6356350"/>
            <a:ext cx="1184564" cy="365125"/>
          </a:xfrm>
        </p:spPr>
        <p:txBody>
          <a:bodyPr/>
          <a:lstStyle/>
          <a:p>
            <a:fld id="{4CB18AF1-BBDD-5C45-BD8A-357304E54C07}" type="slidenum">
              <a:rPr lang="en-US" smtClean="0"/>
              <a:t>‹#›</a:t>
            </a:fld>
            <a:endParaRPr lang="en-US"/>
          </a:p>
        </p:txBody>
      </p:sp>
      <p:pic>
        <p:nvPicPr>
          <p:cNvPr id="7" name="Picture 6">
            <a:extLst>
              <a:ext uri="{FF2B5EF4-FFF2-40B4-BE49-F238E27FC236}">
                <a16:creationId xmlns:a16="http://schemas.microsoft.com/office/drawing/2014/main" id="{A45077FF-AE1C-F0EE-9F06-205166DE800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202" y="6197446"/>
            <a:ext cx="816161" cy="477461"/>
          </a:xfrm>
          <a:prstGeom prst="rect">
            <a:avLst/>
          </a:prstGeom>
        </p:spPr>
      </p:pic>
      <p:pic>
        <p:nvPicPr>
          <p:cNvPr id="8" name="Picture 7">
            <a:extLst>
              <a:ext uri="{FF2B5EF4-FFF2-40B4-BE49-F238E27FC236}">
                <a16:creationId xmlns:a16="http://schemas.microsoft.com/office/drawing/2014/main" id="{E10ED3C0-EE54-E93A-6D0A-41F80D24D048}"/>
              </a:ext>
            </a:extLst>
          </p:cNvPr>
          <p:cNvPicPr>
            <a:picLocks noChangeAspect="1"/>
          </p:cNvPicPr>
          <p:nvPr userDrawn="1"/>
        </p:nvPicPr>
        <p:blipFill>
          <a:blip r:embed="rId3"/>
          <a:stretch>
            <a:fillRect/>
          </a:stretch>
        </p:blipFill>
        <p:spPr>
          <a:xfrm>
            <a:off x="1881392" y="6319307"/>
            <a:ext cx="3276600" cy="355600"/>
          </a:xfrm>
          <a:prstGeom prst="rect">
            <a:avLst/>
          </a:prstGeom>
        </p:spPr>
      </p:pic>
    </p:spTree>
    <p:extLst>
      <p:ext uri="{BB962C8B-B14F-4D97-AF65-F5344CB8AC3E}">
        <p14:creationId xmlns:p14="http://schemas.microsoft.com/office/powerpoint/2010/main" val="36812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C0B78C7-C5AD-9DF1-173C-2F384849DAE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CBAA201-0679-C88E-8DCB-3BD4A09D1ED0}"/>
              </a:ext>
            </a:extLst>
          </p:cNvPr>
          <p:cNvSpPr txBox="1"/>
          <p:nvPr userDrawn="1"/>
        </p:nvSpPr>
        <p:spPr>
          <a:xfrm>
            <a:off x="4294909" y="2840183"/>
            <a:ext cx="5112328" cy="707886"/>
          </a:xfrm>
          <a:prstGeom prst="rect">
            <a:avLst/>
          </a:prstGeom>
          <a:noFill/>
        </p:spPr>
        <p:txBody>
          <a:bodyPr wrap="square" rtlCol="0">
            <a:spAutoFit/>
          </a:bodyPr>
          <a:lstStyle/>
          <a:p>
            <a:r>
              <a:rPr lang="en-US" sz="4000" dirty="0">
                <a:solidFill>
                  <a:schemeClr val="bg1"/>
                </a:solidFill>
                <a:latin typeface="Century Gothic" panose="020B0502020202020204" pitchFamily="34" charset="0"/>
              </a:rPr>
              <a:t>Thank you!</a:t>
            </a:r>
          </a:p>
        </p:txBody>
      </p:sp>
    </p:spTree>
    <p:extLst>
      <p:ext uri="{BB962C8B-B14F-4D97-AF65-F5344CB8AC3E}">
        <p14:creationId xmlns:p14="http://schemas.microsoft.com/office/powerpoint/2010/main" val="1090342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88A851-9154-4EDA-89EA-8F4534F94A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A33BA4-2DB5-9023-83EA-BE31A15DBC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812D3-3D9D-8543-5771-192818073E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7F108-21D7-B64E-BB54-3B70E8EF9249}" type="datetimeFigureOut">
              <a:rPr lang="en-US" smtClean="0"/>
              <a:t>8/10/2022</a:t>
            </a:fld>
            <a:endParaRPr lang="en-US"/>
          </a:p>
        </p:txBody>
      </p:sp>
      <p:sp>
        <p:nvSpPr>
          <p:cNvPr id="5" name="Footer Placeholder 4">
            <a:extLst>
              <a:ext uri="{FF2B5EF4-FFF2-40B4-BE49-F238E27FC236}">
                <a16:creationId xmlns:a16="http://schemas.microsoft.com/office/drawing/2014/main" id="{2184B77A-A75E-ACAB-5782-F364B34129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8FC179-16CC-4211-9CC9-2D1C18A6C3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4D14C-4734-5F49-AC8B-A676D5BB9FE7}" type="slidenum">
              <a:rPr lang="en-US" smtClean="0"/>
              <a:t>‹#›</a:t>
            </a:fld>
            <a:endParaRPr lang="en-US"/>
          </a:p>
        </p:txBody>
      </p:sp>
    </p:spTree>
    <p:extLst>
      <p:ext uri="{BB962C8B-B14F-4D97-AF65-F5344CB8AC3E}">
        <p14:creationId xmlns:p14="http://schemas.microsoft.com/office/powerpoint/2010/main" val="295737973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18" r:id="rId7"/>
    <p:sldLayoutId id="2147483717" r:id="rId8"/>
    <p:sldLayoutId id="214748371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45D4-A216-40B4-EF42-73EF4698AC90}"/>
              </a:ext>
            </a:extLst>
          </p:cNvPr>
          <p:cNvSpPr>
            <a:spLocks noGrp="1"/>
          </p:cNvSpPr>
          <p:nvPr>
            <p:ph type="title"/>
          </p:nvPr>
        </p:nvSpPr>
        <p:spPr/>
        <p:txBody>
          <a:bodyPr/>
          <a:lstStyle/>
          <a:p>
            <a:r>
              <a:rPr lang="en-US" dirty="0"/>
              <a:t>Community Engagement Tracking Tool</a:t>
            </a:r>
          </a:p>
        </p:txBody>
      </p:sp>
      <p:sp>
        <p:nvSpPr>
          <p:cNvPr id="3" name="Text Placeholder 2">
            <a:extLst>
              <a:ext uri="{FF2B5EF4-FFF2-40B4-BE49-F238E27FC236}">
                <a16:creationId xmlns:a16="http://schemas.microsoft.com/office/drawing/2014/main" id="{822E2B72-34A0-4C7B-6555-26ECD9061E97}"/>
              </a:ext>
            </a:extLst>
          </p:cNvPr>
          <p:cNvSpPr>
            <a:spLocks noGrp="1"/>
          </p:cNvSpPr>
          <p:nvPr>
            <p:ph type="body" idx="1"/>
          </p:nvPr>
        </p:nvSpPr>
        <p:spPr/>
        <p:txBody>
          <a:bodyPr/>
          <a:lstStyle/>
          <a:p>
            <a:r>
              <a:rPr lang="en-US" dirty="0"/>
              <a:t>ITPC &amp; Community Advocacy Network</a:t>
            </a:r>
          </a:p>
        </p:txBody>
      </p:sp>
    </p:spTree>
    <p:extLst>
      <p:ext uri="{BB962C8B-B14F-4D97-AF65-F5344CB8AC3E}">
        <p14:creationId xmlns:p14="http://schemas.microsoft.com/office/powerpoint/2010/main" val="47774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8AA3C6-A24E-C651-5DAF-47370FAECC67}"/>
              </a:ext>
            </a:extLst>
          </p:cNvPr>
          <p:cNvSpPr/>
          <p:nvPr/>
        </p:nvSpPr>
        <p:spPr>
          <a:xfrm>
            <a:off x="1656552" y="1278653"/>
            <a:ext cx="9267896" cy="246830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88" b="0" i="1" u="none" strike="noStrike" kern="0" cap="none" spc="0" normalizeH="0" baseline="0" noProof="0" dirty="0">
                <a:ln>
                  <a:noFill/>
                </a:ln>
                <a:solidFill>
                  <a:srgbClr val="000000"/>
                </a:solidFill>
                <a:effectLst/>
                <a:uLnTx/>
                <a:uFillTx/>
              </a:rPr>
              <a:t>“…a structured, supported, meaningful and accountable process that ensures </a:t>
            </a:r>
            <a:r>
              <a:rPr kumimoji="0" lang="en-US" sz="3088" b="1" i="1" u="none" strike="noStrike" kern="0" cap="none" spc="0" normalizeH="0" baseline="0" noProof="0" dirty="0">
                <a:ln>
                  <a:noFill/>
                </a:ln>
                <a:solidFill>
                  <a:srgbClr val="C00000"/>
                </a:solidFill>
                <a:effectLst/>
                <a:uLnTx/>
                <a:uFillTx/>
              </a:rPr>
              <a:t>that people living with HIV have a SEAT and a VOICE </a:t>
            </a:r>
            <a:r>
              <a:rPr kumimoji="0" lang="en-US" sz="3088" b="0" i="1" u="none" strike="noStrike" kern="0" cap="none" spc="0" normalizeH="0" baseline="0" noProof="0" dirty="0">
                <a:ln>
                  <a:noFill/>
                </a:ln>
                <a:solidFill>
                  <a:srgbClr val="000000"/>
                </a:solidFill>
                <a:effectLst/>
                <a:uLnTx/>
                <a:uFillTx/>
              </a:rPr>
              <a:t>in decision-making, planning, implementation, monitoring and evaluation, in order to achieve access to quality HIV care for all.”</a:t>
            </a:r>
            <a:endParaRPr kumimoji="0" lang="en-US" sz="3088" b="0" i="0" u="none" strike="noStrike" kern="0" cap="none" spc="0" normalizeH="0" baseline="0" noProof="0" dirty="0">
              <a:ln>
                <a:noFill/>
              </a:ln>
              <a:solidFill>
                <a:srgbClr val="000000"/>
              </a:solidFill>
              <a:effectLst/>
              <a:uLnTx/>
              <a:uFillTx/>
            </a:endParaRPr>
          </a:p>
        </p:txBody>
      </p:sp>
      <p:grpSp>
        <p:nvGrpSpPr>
          <p:cNvPr id="5" name="Group 4">
            <a:extLst>
              <a:ext uri="{FF2B5EF4-FFF2-40B4-BE49-F238E27FC236}">
                <a16:creationId xmlns:a16="http://schemas.microsoft.com/office/drawing/2014/main" id="{26CD8BA5-0123-1188-74BA-6F9263CC34DE}"/>
              </a:ext>
            </a:extLst>
          </p:cNvPr>
          <p:cNvGrpSpPr/>
          <p:nvPr/>
        </p:nvGrpSpPr>
        <p:grpSpPr>
          <a:xfrm>
            <a:off x="2314857" y="4350624"/>
            <a:ext cx="7951285" cy="1886734"/>
            <a:chOff x="2370713" y="5637391"/>
            <a:chExt cx="4243811" cy="1007000"/>
          </a:xfrm>
          <a:solidFill>
            <a:srgbClr val="FFFFFF">
              <a:lumMod val="75000"/>
            </a:srgbClr>
          </a:solidFill>
        </p:grpSpPr>
        <p:pic>
          <p:nvPicPr>
            <p:cNvPr id="6" name="Graphic 5" descr="Baby">
              <a:extLst>
                <a:ext uri="{FF2B5EF4-FFF2-40B4-BE49-F238E27FC236}">
                  <a16:creationId xmlns:a16="http://schemas.microsoft.com/office/drawing/2014/main" id="{148DB166-6528-B1BE-CFDB-71567595C6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05383" y="6100525"/>
              <a:ext cx="509141" cy="509141"/>
            </a:xfrm>
            <a:prstGeom prst="rect">
              <a:avLst/>
            </a:prstGeom>
          </p:spPr>
        </p:pic>
        <p:pic>
          <p:nvPicPr>
            <p:cNvPr id="7" name="Graphic 6" descr="Woman">
              <a:extLst>
                <a:ext uri="{FF2B5EF4-FFF2-40B4-BE49-F238E27FC236}">
                  <a16:creationId xmlns:a16="http://schemas.microsoft.com/office/drawing/2014/main" id="{29E5E114-9293-1381-9491-FAF3BD2059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7727" y="5726828"/>
              <a:ext cx="871731" cy="871731"/>
            </a:xfrm>
            <a:prstGeom prst="rect">
              <a:avLst/>
            </a:prstGeom>
          </p:spPr>
        </p:pic>
        <p:pic>
          <p:nvPicPr>
            <p:cNvPr id="8" name="Graphic 7" descr="Pregnant lady">
              <a:extLst>
                <a:ext uri="{FF2B5EF4-FFF2-40B4-BE49-F238E27FC236}">
                  <a16:creationId xmlns:a16="http://schemas.microsoft.com/office/drawing/2014/main" id="{A36667AF-CBA0-77F7-FC96-074F7510ED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70713" y="5683691"/>
              <a:ext cx="914400" cy="914400"/>
            </a:xfrm>
            <a:prstGeom prst="rect">
              <a:avLst/>
            </a:prstGeom>
          </p:spPr>
        </p:pic>
        <p:pic>
          <p:nvPicPr>
            <p:cNvPr id="9" name="Graphic 8" descr="Man with baby">
              <a:extLst>
                <a:ext uri="{FF2B5EF4-FFF2-40B4-BE49-F238E27FC236}">
                  <a16:creationId xmlns:a16="http://schemas.microsoft.com/office/drawing/2014/main" id="{2E2AB9A5-9040-957C-5ACE-16052A82092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27912" y="5683691"/>
              <a:ext cx="914400" cy="914400"/>
            </a:xfrm>
            <a:prstGeom prst="rect">
              <a:avLst/>
            </a:prstGeom>
          </p:spPr>
        </p:pic>
        <p:pic>
          <p:nvPicPr>
            <p:cNvPr id="10" name="Graphic 9" descr="Woman with kid">
              <a:extLst>
                <a:ext uri="{FF2B5EF4-FFF2-40B4-BE49-F238E27FC236}">
                  <a16:creationId xmlns:a16="http://schemas.microsoft.com/office/drawing/2014/main" id="{E5D59CE3-C2CC-F2CC-F58C-07C202E1D2A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34213" y="5729991"/>
              <a:ext cx="914400" cy="914400"/>
            </a:xfrm>
            <a:prstGeom prst="rect">
              <a:avLst/>
            </a:prstGeom>
          </p:spPr>
        </p:pic>
        <p:pic>
          <p:nvPicPr>
            <p:cNvPr id="11" name="Graphic 10" descr="Person in wheelchair">
              <a:extLst>
                <a:ext uri="{FF2B5EF4-FFF2-40B4-BE49-F238E27FC236}">
                  <a16:creationId xmlns:a16="http://schemas.microsoft.com/office/drawing/2014/main" id="{143AA78C-662B-0B08-78CB-85DE22E673B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4012345" y="5897354"/>
              <a:ext cx="723887" cy="723887"/>
            </a:xfrm>
            <a:prstGeom prst="rect">
              <a:avLst/>
            </a:prstGeom>
          </p:spPr>
        </p:pic>
        <p:pic>
          <p:nvPicPr>
            <p:cNvPr id="12" name="Graphic 11" descr="Two Men">
              <a:extLst>
                <a:ext uri="{FF2B5EF4-FFF2-40B4-BE49-F238E27FC236}">
                  <a16:creationId xmlns:a16="http://schemas.microsoft.com/office/drawing/2014/main" id="{5113369C-99CA-0E5D-B8DC-59EFBAF2FB2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53370" y="5726829"/>
              <a:ext cx="914400" cy="914400"/>
            </a:xfrm>
            <a:prstGeom prst="rect">
              <a:avLst/>
            </a:prstGeom>
          </p:spPr>
        </p:pic>
        <p:pic>
          <p:nvPicPr>
            <p:cNvPr id="13" name="Graphic 12" descr="Child with balloon">
              <a:extLst>
                <a:ext uri="{FF2B5EF4-FFF2-40B4-BE49-F238E27FC236}">
                  <a16:creationId xmlns:a16="http://schemas.microsoft.com/office/drawing/2014/main" id="{792F74F4-1D03-95AA-C207-2E63BEDC152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082547" y="5637391"/>
              <a:ext cx="914400" cy="914400"/>
            </a:xfrm>
            <a:prstGeom prst="rect">
              <a:avLst/>
            </a:prstGeom>
          </p:spPr>
        </p:pic>
      </p:grpSp>
      <p:pic>
        <p:nvPicPr>
          <p:cNvPr id="14" name="Picture 13" descr="A picture containing drawing&#10;&#10;Description automatically generated">
            <a:extLst>
              <a:ext uri="{FF2B5EF4-FFF2-40B4-BE49-F238E27FC236}">
                <a16:creationId xmlns:a16="http://schemas.microsoft.com/office/drawing/2014/main" id="{A8522D13-9721-4AB0-3628-0AFDD25C93B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40521" y="1061192"/>
            <a:ext cx="908108" cy="689704"/>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8B6CFA6C-A359-09CE-EE2D-3E10D01F3506}"/>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flipH="1">
            <a:off x="10635839" y="3402105"/>
            <a:ext cx="993063" cy="689704"/>
          </a:xfrm>
          <a:prstGeom prst="rect">
            <a:avLst/>
          </a:prstGeom>
        </p:spPr>
      </p:pic>
      <p:sp>
        <p:nvSpPr>
          <p:cNvPr id="16" name="Rectangle 15">
            <a:extLst>
              <a:ext uri="{FF2B5EF4-FFF2-40B4-BE49-F238E27FC236}">
                <a16:creationId xmlns:a16="http://schemas.microsoft.com/office/drawing/2014/main" id="{0313CB49-A087-5A42-F1EC-2C66719D7FF3}"/>
              </a:ext>
            </a:extLst>
          </p:cNvPr>
          <p:cNvSpPr/>
          <p:nvPr/>
        </p:nvSpPr>
        <p:spPr>
          <a:xfrm>
            <a:off x="1223437" y="146875"/>
            <a:ext cx="9267896"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u="none" strike="noStrike" kern="0" cap="none" spc="0" normalizeH="0" baseline="0" noProof="0" dirty="0">
                <a:ln>
                  <a:noFill/>
                </a:ln>
                <a:solidFill>
                  <a:schemeClr val="bg1"/>
                </a:solidFill>
                <a:effectLst/>
                <a:uLnTx/>
                <a:uFillTx/>
              </a:rPr>
              <a:t>Community engagement</a:t>
            </a:r>
          </a:p>
        </p:txBody>
      </p:sp>
    </p:spTree>
    <p:extLst>
      <p:ext uri="{BB962C8B-B14F-4D97-AF65-F5344CB8AC3E}">
        <p14:creationId xmlns:p14="http://schemas.microsoft.com/office/powerpoint/2010/main" val="3245366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48879A-BB22-769A-B627-A0C3037730E4}"/>
              </a:ext>
            </a:extLst>
          </p:cNvPr>
          <p:cNvPicPr>
            <a:picLocks noChangeAspect="1"/>
          </p:cNvPicPr>
          <p:nvPr/>
        </p:nvPicPr>
        <p:blipFill>
          <a:blip r:embed="rId2"/>
          <a:stretch>
            <a:fillRect/>
          </a:stretch>
        </p:blipFill>
        <p:spPr>
          <a:xfrm>
            <a:off x="1897279" y="188839"/>
            <a:ext cx="9967824" cy="5858764"/>
          </a:xfrm>
          <a:prstGeom prst="rect">
            <a:avLst/>
          </a:prstGeom>
        </p:spPr>
      </p:pic>
      <p:sp>
        <p:nvSpPr>
          <p:cNvPr id="5" name="TextBox 4">
            <a:extLst>
              <a:ext uri="{FF2B5EF4-FFF2-40B4-BE49-F238E27FC236}">
                <a16:creationId xmlns:a16="http://schemas.microsoft.com/office/drawing/2014/main" id="{B315EDB4-0F3A-EF58-DC2C-E76271613AFF}"/>
              </a:ext>
            </a:extLst>
          </p:cNvPr>
          <p:cNvSpPr txBox="1"/>
          <p:nvPr/>
        </p:nvSpPr>
        <p:spPr>
          <a:xfrm rot="16200000">
            <a:off x="-2609566" y="3111764"/>
            <a:ext cx="6669156" cy="584775"/>
          </a:xfrm>
          <a:prstGeom prst="rect">
            <a:avLst/>
          </a:prstGeom>
          <a:noFill/>
        </p:spPr>
        <p:txBody>
          <a:bodyPr wrap="square" rtlCol="0">
            <a:spAutoFit/>
          </a:bodyPr>
          <a:lstStyle/>
          <a:p>
            <a:r>
              <a:rPr lang="en-US" sz="3200" b="1" dirty="0">
                <a:solidFill>
                  <a:schemeClr val="bg1"/>
                </a:solidFill>
              </a:rPr>
              <a:t>Community Engagement Framework</a:t>
            </a:r>
          </a:p>
        </p:txBody>
      </p:sp>
    </p:spTree>
    <p:extLst>
      <p:ext uri="{BB962C8B-B14F-4D97-AF65-F5344CB8AC3E}">
        <p14:creationId xmlns:p14="http://schemas.microsoft.com/office/powerpoint/2010/main" val="344629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7" descr="A person on a computer&#10;&#10;Description automatically generated">
            <a:extLst>
              <a:ext uri="{FF2B5EF4-FFF2-40B4-BE49-F238E27FC236}">
                <a16:creationId xmlns:a16="http://schemas.microsoft.com/office/drawing/2014/main" id="{33B9792E-0425-E1E8-BC54-73E499035B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8625" y="1252314"/>
            <a:ext cx="6281030" cy="4712158"/>
          </a:xfrm>
          <a:prstGeom prst="rect">
            <a:avLst/>
          </a:prstGeom>
          <a:ln w="28575">
            <a:solidFill>
              <a:srgbClr val="7BBCAA"/>
            </a:solidFill>
          </a:ln>
        </p:spPr>
      </p:pic>
      <p:sp>
        <p:nvSpPr>
          <p:cNvPr id="17" name="TextBox 16">
            <a:extLst>
              <a:ext uri="{FF2B5EF4-FFF2-40B4-BE49-F238E27FC236}">
                <a16:creationId xmlns:a16="http://schemas.microsoft.com/office/drawing/2014/main" id="{C411E828-FC9E-6E7D-66C1-E5E08D998C20}"/>
              </a:ext>
            </a:extLst>
          </p:cNvPr>
          <p:cNvSpPr txBox="1"/>
          <p:nvPr/>
        </p:nvSpPr>
        <p:spPr>
          <a:xfrm>
            <a:off x="222650" y="1425153"/>
            <a:ext cx="4629582" cy="4110356"/>
          </a:xfrm>
          <a:prstGeom prst="rect">
            <a:avLst/>
          </a:prstGeom>
          <a:noFill/>
        </p:spPr>
        <p:txBody>
          <a:bodyPr wrap="square" rtlCol="0">
            <a:spAutoFit/>
          </a:bodyPr>
          <a:lstStyle/>
          <a:p>
            <a:pPr marL="259118" indent="-259118">
              <a:buFont typeface="Arial" panose="020B0604020202020204" pitchFamily="34" charset="0"/>
              <a:buChar char="•"/>
            </a:pPr>
            <a:r>
              <a:rPr lang="en-US" sz="2176" dirty="0"/>
              <a:t>The community engagement tracking tool was </a:t>
            </a:r>
            <a:r>
              <a:rPr lang="en-US" sz="2176" b="1" dirty="0">
                <a:solidFill>
                  <a:srgbClr val="7BBCAA"/>
                </a:solidFill>
              </a:rPr>
              <a:t>developed by the ROC community of practice </a:t>
            </a:r>
            <a:r>
              <a:rPr lang="en-US" sz="2176" dirty="0"/>
              <a:t>of ICAP CQUIN network, now the Community Advocacy Network (CAN)</a:t>
            </a:r>
          </a:p>
          <a:p>
            <a:pPr marL="259118" indent="-259118">
              <a:buFont typeface="Arial" panose="020B0604020202020204" pitchFamily="34" charset="0"/>
              <a:buChar char="•"/>
            </a:pPr>
            <a:r>
              <a:rPr lang="en-US" sz="2176" dirty="0"/>
              <a:t>The data collection is to be </a:t>
            </a:r>
            <a:r>
              <a:rPr lang="en-US" sz="2176" b="1" dirty="0">
                <a:solidFill>
                  <a:srgbClr val="7BBCAA"/>
                </a:solidFill>
              </a:rPr>
              <a:t>carried out by members of the CAN </a:t>
            </a:r>
            <a:r>
              <a:rPr lang="en-US" sz="2176" dirty="0"/>
              <a:t>in their respective countries</a:t>
            </a:r>
          </a:p>
          <a:p>
            <a:pPr marL="259118" indent="-259118">
              <a:buFont typeface="Arial" panose="020B0604020202020204" pitchFamily="34" charset="0"/>
              <a:buChar char="•"/>
            </a:pPr>
            <a:r>
              <a:rPr lang="en-US" sz="2176" dirty="0"/>
              <a:t>This comes as </a:t>
            </a:r>
            <a:r>
              <a:rPr lang="en-US" sz="2176" b="1" dirty="0">
                <a:solidFill>
                  <a:srgbClr val="7BBCAA"/>
                </a:solidFill>
              </a:rPr>
              <a:t>a supplement to the ICAP CQUIN dashboard</a:t>
            </a:r>
            <a:r>
              <a:rPr lang="en-US" sz="2176" dirty="0"/>
              <a:t>, completed by ministries, program implementers and communities </a:t>
            </a:r>
          </a:p>
        </p:txBody>
      </p:sp>
      <p:sp>
        <p:nvSpPr>
          <p:cNvPr id="2" name="TextBox 1">
            <a:extLst>
              <a:ext uri="{FF2B5EF4-FFF2-40B4-BE49-F238E27FC236}">
                <a16:creationId xmlns:a16="http://schemas.microsoft.com/office/drawing/2014/main" id="{8FDD16AB-7AAC-BD4E-0067-054F964A4226}"/>
              </a:ext>
            </a:extLst>
          </p:cNvPr>
          <p:cNvSpPr txBox="1"/>
          <p:nvPr/>
        </p:nvSpPr>
        <p:spPr>
          <a:xfrm>
            <a:off x="476862" y="149087"/>
            <a:ext cx="7792278" cy="646331"/>
          </a:xfrm>
          <a:prstGeom prst="rect">
            <a:avLst/>
          </a:prstGeom>
          <a:noFill/>
        </p:spPr>
        <p:txBody>
          <a:bodyPr wrap="square" rtlCol="0">
            <a:spAutoFit/>
          </a:bodyPr>
          <a:lstStyle/>
          <a:p>
            <a:r>
              <a:rPr lang="en-US" sz="3600" b="1" dirty="0">
                <a:solidFill>
                  <a:schemeClr val="bg1"/>
                </a:solidFill>
              </a:rPr>
              <a:t>For communities, by communities</a:t>
            </a:r>
          </a:p>
        </p:txBody>
      </p:sp>
    </p:spTree>
    <p:extLst>
      <p:ext uri="{BB962C8B-B14F-4D97-AF65-F5344CB8AC3E}">
        <p14:creationId xmlns:p14="http://schemas.microsoft.com/office/powerpoint/2010/main" val="3465794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CAEF0F6-32AD-C4ED-5C67-7B4D1B431237}"/>
              </a:ext>
            </a:extLst>
          </p:cNvPr>
          <p:cNvGraphicFramePr>
            <a:graphicFrameLocks noGrp="1"/>
          </p:cNvGraphicFramePr>
          <p:nvPr>
            <p:extLst>
              <p:ext uri="{D42A27DB-BD31-4B8C-83A1-F6EECF244321}">
                <p14:modId xmlns:p14="http://schemas.microsoft.com/office/powerpoint/2010/main" val="4159749509"/>
              </p:ext>
            </p:extLst>
          </p:nvPr>
        </p:nvGraphicFramePr>
        <p:xfrm>
          <a:off x="108503" y="128801"/>
          <a:ext cx="11974994" cy="6570173"/>
        </p:xfrm>
        <a:graphic>
          <a:graphicData uri="http://schemas.openxmlformats.org/drawingml/2006/table">
            <a:tbl>
              <a:tblPr firstRow="1" firstCol="1" bandRow="1"/>
              <a:tblGrid>
                <a:gridCol w="2048288">
                  <a:extLst>
                    <a:ext uri="{9D8B030D-6E8A-4147-A177-3AD203B41FA5}">
                      <a16:colId xmlns:a16="http://schemas.microsoft.com/office/drawing/2014/main" val="3817308945"/>
                    </a:ext>
                  </a:extLst>
                </a:gridCol>
                <a:gridCol w="3279913">
                  <a:extLst>
                    <a:ext uri="{9D8B030D-6E8A-4147-A177-3AD203B41FA5}">
                      <a16:colId xmlns:a16="http://schemas.microsoft.com/office/drawing/2014/main" val="3773482423"/>
                    </a:ext>
                  </a:extLst>
                </a:gridCol>
                <a:gridCol w="3253500">
                  <a:extLst>
                    <a:ext uri="{9D8B030D-6E8A-4147-A177-3AD203B41FA5}">
                      <a16:colId xmlns:a16="http://schemas.microsoft.com/office/drawing/2014/main" val="1238908580"/>
                    </a:ext>
                  </a:extLst>
                </a:gridCol>
                <a:gridCol w="3393293">
                  <a:extLst>
                    <a:ext uri="{9D8B030D-6E8A-4147-A177-3AD203B41FA5}">
                      <a16:colId xmlns:a16="http://schemas.microsoft.com/office/drawing/2014/main" val="2156903527"/>
                    </a:ext>
                  </a:extLst>
                </a:gridCol>
              </a:tblGrid>
              <a:tr h="677884">
                <a:tc>
                  <a:txBody>
                    <a:bodyPr/>
                    <a:lstStyle/>
                    <a:p>
                      <a:endParaRPr lang="en-US" sz="1800" dirty="0">
                        <a:solidFill>
                          <a:schemeClr val="bg1"/>
                        </a:solidFill>
                      </a:endParaRPr>
                    </a:p>
                  </a:txBody>
                  <a:tcPr marL="49425" marR="494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8CA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ZW"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W"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POLICY LEVEL (6)</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25" marR="494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8CA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ZW"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W"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PROGRAMMES LEVEL (7)</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25" marR="494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8CA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ZW"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W"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COMMUNITY LEVEL (6)</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25" marR="494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8CAA"/>
                    </a:solidFill>
                  </a:tcPr>
                </a:tc>
                <a:extLst>
                  <a:ext uri="{0D108BD9-81ED-4DB2-BD59-A6C34878D82A}">
                    <a16:rowId xmlns:a16="http://schemas.microsoft.com/office/drawing/2014/main" val="2145805908"/>
                  </a:ext>
                </a:extLst>
              </a:tr>
              <a:tr h="21037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ZW" sz="1800" b="1" i="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W" sz="1800" b="1" i="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W" sz="1800" b="1"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DESIGN</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txBody>
                  <a:tcPr marL="87867" marR="87867" marT="43933" marB="439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14589" indent="-414589">
                        <a:buFont typeface="+mj-lt"/>
                        <a:buAutoNum type="arabicPeriod"/>
                      </a:pPr>
                      <a:r>
                        <a:rPr lang="en-US" sz="1500" dirty="0">
                          <a:solidFill>
                            <a:schemeClr val="tx1"/>
                          </a:solidFill>
                          <a:latin typeface="Arial" panose="020B0604020202020204" pitchFamily="34" charset="0"/>
                          <a:cs typeface="Arial" panose="020B0604020202020204" pitchFamily="34" charset="0"/>
                        </a:rPr>
                        <a:t>% of TWG on DSD where </a:t>
                      </a:r>
                      <a:r>
                        <a:rPr lang="en-US" sz="1500" dirty="0" err="1">
                          <a:solidFill>
                            <a:schemeClr val="tx1"/>
                          </a:solidFill>
                          <a:latin typeface="Arial" panose="020B0604020202020204" pitchFamily="34" charset="0"/>
                          <a:cs typeface="Arial" panose="020B0604020202020204" pitchFamily="34" charset="0"/>
                        </a:rPr>
                        <a:t>RoC</a:t>
                      </a:r>
                      <a:r>
                        <a:rPr lang="en-US" sz="1500" dirty="0">
                          <a:solidFill>
                            <a:schemeClr val="tx1"/>
                          </a:solidFill>
                          <a:latin typeface="Arial" panose="020B0604020202020204" pitchFamily="34" charset="0"/>
                          <a:cs typeface="Arial" panose="020B0604020202020204" pitchFamily="34" charset="0"/>
                        </a:rPr>
                        <a:t> participated</a:t>
                      </a:r>
                    </a:p>
                    <a:p>
                      <a:pPr marL="414589" indent="-414589">
                        <a:buFont typeface="+mj-lt"/>
                        <a:buAutoNum type="arabicPeriod"/>
                      </a:pPr>
                      <a:r>
                        <a:rPr lang="en-US" sz="1500" dirty="0">
                          <a:solidFill>
                            <a:schemeClr val="tx1"/>
                          </a:solidFill>
                          <a:latin typeface="Arial" panose="020B0604020202020204" pitchFamily="34" charset="0"/>
                          <a:cs typeface="Arial" panose="020B0604020202020204" pitchFamily="34" charset="0"/>
                        </a:rPr>
                        <a:t>% of policy validation exercises where </a:t>
                      </a:r>
                      <a:r>
                        <a:rPr lang="en-US" sz="1500" dirty="0" err="1">
                          <a:solidFill>
                            <a:schemeClr val="tx1"/>
                          </a:solidFill>
                          <a:latin typeface="Arial" panose="020B0604020202020204" pitchFamily="34" charset="0"/>
                          <a:cs typeface="Arial" panose="020B0604020202020204" pitchFamily="34" charset="0"/>
                        </a:rPr>
                        <a:t>RoC</a:t>
                      </a:r>
                      <a:r>
                        <a:rPr lang="en-US" sz="1500" dirty="0">
                          <a:solidFill>
                            <a:schemeClr val="tx1"/>
                          </a:solidFill>
                          <a:latin typeface="Arial" panose="020B0604020202020204" pitchFamily="34" charset="0"/>
                          <a:cs typeface="Arial" panose="020B0604020202020204" pitchFamily="34" charset="0"/>
                        </a:rPr>
                        <a:t> participated</a:t>
                      </a:r>
                    </a:p>
                    <a:p>
                      <a:pPr marL="414589" indent="-414589">
                        <a:buFont typeface="+mj-lt"/>
                        <a:buAutoNum type="arabicPeriod"/>
                      </a:pPr>
                      <a:r>
                        <a:rPr lang="en-US" sz="1500" dirty="0">
                          <a:solidFill>
                            <a:schemeClr val="tx1"/>
                          </a:solidFill>
                          <a:latin typeface="Arial" panose="020B0604020202020204" pitchFamily="34" charset="0"/>
                          <a:cs typeface="Arial" panose="020B0604020202020204" pitchFamily="34" charset="0"/>
                        </a:rPr>
                        <a:t>% of online DSD platforms that include </a:t>
                      </a:r>
                      <a:r>
                        <a:rPr lang="en-US" sz="1500" dirty="0" err="1">
                          <a:solidFill>
                            <a:schemeClr val="tx1"/>
                          </a:solidFill>
                          <a:latin typeface="Arial" panose="020B0604020202020204" pitchFamily="34" charset="0"/>
                          <a:cs typeface="Arial" panose="020B0604020202020204" pitchFamily="34" charset="0"/>
                        </a:rPr>
                        <a:t>RoC</a:t>
                      </a:r>
                      <a:r>
                        <a:rPr lang="en-US" sz="1500" dirty="0">
                          <a:solidFill>
                            <a:schemeClr val="tx1"/>
                          </a:solidFill>
                          <a:latin typeface="Arial" panose="020B0604020202020204" pitchFamily="34" charset="0"/>
                          <a:cs typeface="Arial" panose="020B0604020202020204" pitchFamily="34" charset="0"/>
                        </a:rPr>
                        <a:t>, policy makers, program implementers and health providers </a:t>
                      </a:r>
                    </a:p>
                    <a:p>
                      <a:pPr marL="0" marR="0" lvl="0" indent="0" algn="just">
                        <a:lnSpc>
                          <a:spcPct val="107000"/>
                        </a:lnSpc>
                        <a:spcBef>
                          <a:spcPts val="0"/>
                        </a:spcBef>
                        <a:spcAft>
                          <a:spcPts val="0"/>
                        </a:spcAft>
                        <a:buFont typeface="Wingdings" panose="05000000000000000000" pitchFamily="2" charset="2"/>
                        <a:buNone/>
                      </a:pPr>
                      <a:endParaRPr lang="en-US" sz="1500" dirty="0">
                        <a:solidFill>
                          <a:schemeClr val="tx1"/>
                        </a:solidFill>
                        <a:effectLst/>
                        <a:latin typeface="Calibri" panose="020F0502020204030204" pitchFamily="34" charset="0"/>
                        <a:cs typeface="Times New Roman" panose="02020603050405020304" pitchFamily="18" charset="0"/>
                      </a:endParaRPr>
                    </a:p>
                  </a:txBody>
                  <a:tcPr marL="49425" marR="494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10942" indent="-310942">
                        <a:buFont typeface="+mj-lt"/>
                        <a:buAutoNum type="arabicPeriod"/>
                      </a:pPr>
                      <a:r>
                        <a:rPr lang="en-US" sz="1500" dirty="0">
                          <a:solidFill>
                            <a:schemeClr val="tx1"/>
                          </a:solidFill>
                          <a:latin typeface="Arial" panose="020B0604020202020204" pitchFamily="34" charset="0"/>
                          <a:cs typeface="Arial" panose="020B0604020202020204" pitchFamily="34" charset="0"/>
                        </a:rPr>
                        <a:t>% of meetings focused on DSD program design where </a:t>
                      </a:r>
                      <a:r>
                        <a:rPr lang="en-US" sz="1500" dirty="0" err="1">
                          <a:solidFill>
                            <a:schemeClr val="tx1"/>
                          </a:solidFill>
                          <a:latin typeface="Arial" panose="020B0604020202020204" pitchFamily="34" charset="0"/>
                          <a:cs typeface="Arial" panose="020B0604020202020204" pitchFamily="34" charset="0"/>
                        </a:rPr>
                        <a:t>RoC</a:t>
                      </a:r>
                      <a:r>
                        <a:rPr lang="en-US" sz="1500" dirty="0">
                          <a:solidFill>
                            <a:schemeClr val="tx1"/>
                          </a:solidFill>
                          <a:latin typeface="Arial" panose="020B0604020202020204" pitchFamily="34" charset="0"/>
                          <a:cs typeface="Arial" panose="020B0604020202020204" pitchFamily="34" charset="0"/>
                        </a:rPr>
                        <a:t> participated</a:t>
                      </a:r>
                    </a:p>
                    <a:p>
                      <a:pPr marL="310942" indent="-310942">
                        <a:buFont typeface="+mj-lt"/>
                        <a:buAutoNum type="arabicPeriod"/>
                      </a:pPr>
                      <a:r>
                        <a:rPr lang="en-US" sz="1500" dirty="0">
                          <a:solidFill>
                            <a:schemeClr val="tx1"/>
                          </a:solidFill>
                          <a:latin typeface="Arial" panose="020B0604020202020204" pitchFamily="34" charset="0"/>
                          <a:cs typeface="Arial" panose="020B0604020202020204" pitchFamily="34" charset="0"/>
                        </a:rPr>
                        <a:t>% of DSD planning meetings where </a:t>
                      </a:r>
                      <a:r>
                        <a:rPr lang="en-US" sz="1500" dirty="0" err="1">
                          <a:solidFill>
                            <a:schemeClr val="tx1"/>
                          </a:solidFill>
                          <a:latin typeface="Arial" panose="020B0604020202020204" pitchFamily="34" charset="0"/>
                          <a:cs typeface="Arial" panose="020B0604020202020204" pitchFamily="34" charset="0"/>
                        </a:rPr>
                        <a:t>RoC</a:t>
                      </a:r>
                      <a:r>
                        <a:rPr lang="en-US" sz="1500" dirty="0">
                          <a:solidFill>
                            <a:schemeClr val="tx1"/>
                          </a:solidFill>
                          <a:latin typeface="Arial" panose="020B0604020202020204" pitchFamily="34" charset="0"/>
                          <a:cs typeface="Arial" panose="020B0604020202020204" pitchFamily="34" charset="0"/>
                        </a:rPr>
                        <a:t> provided recommendations on prioritization of DSD models </a:t>
                      </a:r>
                    </a:p>
                  </a:txBody>
                  <a:tcPr marL="49425" marR="494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14589" indent="-414589">
                        <a:buFont typeface="+mj-lt"/>
                        <a:buAutoNum type="arabicPeriod"/>
                      </a:pPr>
                      <a:r>
                        <a:rPr lang="en-US" sz="1500" dirty="0">
                          <a:solidFill>
                            <a:schemeClr val="tx1"/>
                          </a:solidFill>
                          <a:latin typeface="Arial" panose="020B0604020202020204" pitchFamily="34" charset="0"/>
                          <a:cs typeface="Arial" panose="020B0604020202020204" pitchFamily="34" charset="0"/>
                        </a:rPr>
                        <a:t># of community-level platforms established aimed at gathering </a:t>
                      </a:r>
                      <a:r>
                        <a:rPr lang="en-US" sz="1500" dirty="0" err="1">
                          <a:solidFill>
                            <a:schemeClr val="tx1"/>
                          </a:solidFill>
                          <a:latin typeface="Arial" panose="020B0604020202020204" pitchFamily="34" charset="0"/>
                          <a:cs typeface="Arial" panose="020B0604020202020204" pitchFamily="34" charset="0"/>
                        </a:rPr>
                        <a:t>RoC</a:t>
                      </a:r>
                      <a:r>
                        <a:rPr lang="en-US" sz="1500" dirty="0">
                          <a:solidFill>
                            <a:schemeClr val="tx1"/>
                          </a:solidFill>
                          <a:latin typeface="Arial" panose="020B0604020202020204" pitchFamily="34" charset="0"/>
                          <a:cs typeface="Arial" panose="020B0604020202020204" pitchFamily="34" charset="0"/>
                        </a:rPr>
                        <a:t> views on DSD models</a:t>
                      </a:r>
                    </a:p>
                    <a:p>
                      <a:pPr marL="414589" indent="-414589">
                        <a:buFont typeface="+mj-lt"/>
                        <a:buAutoNum type="arabicPeriod"/>
                      </a:pPr>
                      <a:r>
                        <a:rPr lang="en-US" sz="1500" dirty="0">
                          <a:solidFill>
                            <a:schemeClr val="tx1"/>
                          </a:solidFill>
                          <a:latin typeface="Arial" panose="020B0604020202020204" pitchFamily="34" charset="0"/>
                          <a:cs typeface="Arial" panose="020B0604020202020204" pitchFamily="34" charset="0"/>
                        </a:rPr>
                        <a:t>% of thematic working groups where </a:t>
                      </a:r>
                      <a:r>
                        <a:rPr lang="en-US" sz="1500" dirty="0" err="1">
                          <a:solidFill>
                            <a:schemeClr val="tx1"/>
                          </a:solidFill>
                          <a:latin typeface="Arial" panose="020B0604020202020204" pitchFamily="34" charset="0"/>
                          <a:cs typeface="Arial" panose="020B0604020202020204" pitchFamily="34" charset="0"/>
                        </a:rPr>
                        <a:t>RoC</a:t>
                      </a:r>
                      <a:r>
                        <a:rPr lang="en-US" sz="1500" dirty="0">
                          <a:solidFill>
                            <a:schemeClr val="tx1"/>
                          </a:solidFill>
                          <a:latin typeface="Arial" panose="020B0604020202020204" pitchFamily="34" charset="0"/>
                          <a:cs typeface="Arial" panose="020B0604020202020204" pitchFamily="34" charset="0"/>
                        </a:rPr>
                        <a:t> participated</a:t>
                      </a:r>
                    </a:p>
                  </a:txBody>
                  <a:tcPr marL="49425" marR="494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44559437"/>
                  </a:ext>
                </a:extLst>
              </a:tr>
              <a:tr h="192313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ZW" sz="1800" b="1" i="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W" sz="1800" b="1" i="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W" sz="1800" b="1"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IMPLEMENTATION </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txBody>
                  <a:tcPr marL="87867" marR="87867" marT="43933" marB="439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14589" indent="-414589">
                        <a:buFont typeface="+mj-lt"/>
                        <a:buAutoNum type="arabicPeriod"/>
                      </a:pPr>
                      <a:r>
                        <a:rPr lang="en-US" sz="1500" dirty="0">
                          <a:solidFill>
                            <a:schemeClr val="tx1"/>
                          </a:solidFill>
                          <a:latin typeface="Arial" panose="020B0604020202020204" pitchFamily="34" charset="0"/>
                          <a:cs typeface="Arial" panose="020B0604020202020204" pitchFamily="34" charset="0"/>
                        </a:rPr>
                        <a:t># of communication materials produced by </a:t>
                      </a:r>
                      <a:r>
                        <a:rPr lang="en-US" sz="1500" dirty="0" err="1">
                          <a:solidFill>
                            <a:schemeClr val="tx1"/>
                          </a:solidFill>
                          <a:latin typeface="Arial" panose="020B0604020202020204" pitchFamily="34" charset="0"/>
                          <a:cs typeface="Arial" panose="020B0604020202020204" pitchFamily="34" charset="0"/>
                        </a:rPr>
                        <a:t>RoC</a:t>
                      </a:r>
                      <a:r>
                        <a:rPr lang="en-US" sz="1500" dirty="0">
                          <a:solidFill>
                            <a:schemeClr val="tx1"/>
                          </a:solidFill>
                          <a:latin typeface="Arial" panose="020B0604020202020204" pitchFamily="34" charset="0"/>
                          <a:cs typeface="Arial" panose="020B0604020202020204" pitchFamily="34" charset="0"/>
                        </a:rPr>
                        <a:t> to educate communities about policies, results of evaluations/assessments</a:t>
                      </a:r>
                    </a:p>
                  </a:txBody>
                  <a:tcPr marL="49425" marR="494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10942" indent="-310942">
                        <a:buFont typeface="+mj-lt"/>
                        <a:buAutoNum type="arabicPeriod"/>
                      </a:pPr>
                      <a:r>
                        <a:rPr lang="en-US" sz="1500" dirty="0">
                          <a:solidFill>
                            <a:schemeClr val="tx1"/>
                          </a:solidFill>
                          <a:latin typeface="Arial" panose="020B0604020202020204" pitchFamily="34" charset="0"/>
                          <a:cs typeface="Arial" panose="020B0604020202020204" pitchFamily="34" charset="0"/>
                        </a:rPr>
                        <a:t>% of DSD HF trainings that include </a:t>
                      </a:r>
                      <a:r>
                        <a:rPr lang="en-US" sz="1500" dirty="0" err="1">
                          <a:solidFill>
                            <a:schemeClr val="tx1"/>
                          </a:solidFill>
                          <a:latin typeface="Arial" panose="020B0604020202020204" pitchFamily="34" charset="0"/>
                          <a:cs typeface="Arial" panose="020B0604020202020204" pitchFamily="34" charset="0"/>
                        </a:rPr>
                        <a:t>RoC</a:t>
                      </a:r>
                      <a:r>
                        <a:rPr lang="en-US" sz="1500" dirty="0">
                          <a:solidFill>
                            <a:schemeClr val="tx1"/>
                          </a:solidFill>
                          <a:latin typeface="Arial" panose="020B0604020202020204" pitchFamily="34" charset="0"/>
                          <a:cs typeface="Arial" panose="020B0604020202020204" pitchFamily="34" charset="0"/>
                        </a:rPr>
                        <a:t> as planners and facilitators</a:t>
                      </a:r>
                    </a:p>
                    <a:p>
                      <a:pPr marL="310942" indent="-310942">
                        <a:buFont typeface="+mj-lt"/>
                        <a:buAutoNum type="arabicPeriod"/>
                      </a:pPr>
                      <a:r>
                        <a:rPr lang="en-US" sz="1500" dirty="0">
                          <a:solidFill>
                            <a:schemeClr val="tx1"/>
                          </a:solidFill>
                          <a:latin typeface="Arial" panose="020B0604020202020204" pitchFamily="34" charset="0"/>
                          <a:cs typeface="Arial" panose="020B0604020202020204" pitchFamily="34" charset="0"/>
                        </a:rPr>
                        <a:t>% of DSD supportive supervision visits that include </a:t>
                      </a:r>
                      <a:r>
                        <a:rPr lang="en-US" sz="1500" dirty="0" err="1">
                          <a:solidFill>
                            <a:schemeClr val="tx1"/>
                          </a:solidFill>
                          <a:latin typeface="Arial" panose="020B0604020202020204" pitchFamily="34" charset="0"/>
                          <a:cs typeface="Arial" panose="020B0604020202020204" pitchFamily="34" charset="0"/>
                        </a:rPr>
                        <a:t>RoC</a:t>
                      </a:r>
                      <a:r>
                        <a:rPr lang="en-US" sz="1500" dirty="0">
                          <a:solidFill>
                            <a:schemeClr val="tx1"/>
                          </a:solidFill>
                          <a:latin typeface="Arial" panose="020B0604020202020204" pitchFamily="34" charset="0"/>
                          <a:cs typeface="Arial" panose="020B0604020202020204" pitchFamily="34" charset="0"/>
                        </a:rPr>
                        <a:t> leaders</a:t>
                      </a:r>
                    </a:p>
                  </a:txBody>
                  <a:tcPr marL="49425" marR="494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14589" indent="-414589">
                        <a:buFont typeface="+mj-lt"/>
                        <a:buAutoNum type="arabicPeriod"/>
                      </a:pPr>
                      <a:r>
                        <a:rPr lang="en-US" sz="1500" dirty="0">
                          <a:solidFill>
                            <a:schemeClr val="tx1"/>
                          </a:solidFill>
                          <a:latin typeface="Arial" panose="020B0604020202020204" pitchFamily="34" charset="0"/>
                          <a:cs typeface="Arial" panose="020B0604020202020204" pitchFamily="34" charset="0"/>
                        </a:rPr>
                        <a:t>% of DSD sensitization/demand creation activities led by or actively involving </a:t>
                      </a:r>
                      <a:r>
                        <a:rPr lang="en-US" sz="1500" dirty="0" err="1">
                          <a:solidFill>
                            <a:schemeClr val="tx1"/>
                          </a:solidFill>
                          <a:latin typeface="Arial" panose="020B0604020202020204" pitchFamily="34" charset="0"/>
                          <a:cs typeface="Arial" panose="020B0604020202020204" pitchFamily="34" charset="0"/>
                        </a:rPr>
                        <a:t>RoC</a:t>
                      </a:r>
                      <a:r>
                        <a:rPr lang="en-US" sz="1500" dirty="0">
                          <a:solidFill>
                            <a:schemeClr val="tx1"/>
                          </a:solidFill>
                          <a:latin typeface="Arial" panose="020B0604020202020204" pitchFamily="34" charset="0"/>
                          <a:cs typeface="Arial" panose="020B0604020202020204" pitchFamily="34" charset="0"/>
                        </a:rPr>
                        <a:t> </a:t>
                      </a:r>
                    </a:p>
                    <a:p>
                      <a:pPr marL="414589" indent="-414589">
                        <a:buFont typeface="+mj-lt"/>
                        <a:buAutoNum type="arabicPeriod"/>
                      </a:pPr>
                      <a:r>
                        <a:rPr lang="en-US" sz="1500" dirty="0">
                          <a:solidFill>
                            <a:schemeClr val="tx1"/>
                          </a:solidFill>
                          <a:latin typeface="Arial" panose="020B0604020202020204" pitchFamily="34" charset="0"/>
                          <a:cs typeface="Arial" panose="020B0604020202020204" pitchFamily="34" charset="0"/>
                        </a:rPr>
                        <a:t>% of HF with DSD where </a:t>
                      </a:r>
                      <a:r>
                        <a:rPr lang="en-US" sz="1500" dirty="0" err="1">
                          <a:solidFill>
                            <a:schemeClr val="tx1"/>
                          </a:solidFill>
                          <a:latin typeface="Arial" panose="020B0604020202020204" pitchFamily="34" charset="0"/>
                          <a:cs typeface="Arial" panose="020B0604020202020204" pitchFamily="34" charset="0"/>
                        </a:rPr>
                        <a:t>RoC</a:t>
                      </a:r>
                      <a:r>
                        <a:rPr lang="en-US" sz="1500" dirty="0">
                          <a:solidFill>
                            <a:schemeClr val="tx1"/>
                          </a:solidFill>
                          <a:latin typeface="Arial" panose="020B0604020202020204" pitchFamily="34" charset="0"/>
                          <a:cs typeface="Arial" panose="020B0604020202020204" pitchFamily="34" charset="0"/>
                        </a:rPr>
                        <a:t> work as service providers</a:t>
                      </a:r>
                    </a:p>
                    <a:p>
                      <a:pPr marL="414589" indent="-414589">
                        <a:buFont typeface="+mj-lt"/>
                        <a:buAutoNum type="arabicPeriod"/>
                      </a:pPr>
                      <a:r>
                        <a:rPr lang="en-US" sz="1500" dirty="0">
                          <a:solidFill>
                            <a:schemeClr val="tx1"/>
                          </a:solidFill>
                          <a:latin typeface="Arial" panose="020B0604020202020204" pitchFamily="34" charset="0"/>
                          <a:cs typeface="Arial" panose="020B0604020202020204" pitchFamily="34" charset="0"/>
                        </a:rPr>
                        <a:t># of trainings organized for peer educators and </a:t>
                      </a:r>
                      <a:r>
                        <a:rPr lang="en-US" sz="1500" dirty="0" err="1">
                          <a:solidFill>
                            <a:schemeClr val="tx1"/>
                          </a:solidFill>
                          <a:latin typeface="Arial" panose="020B0604020202020204" pitchFamily="34" charset="0"/>
                          <a:cs typeface="Arial" panose="020B0604020202020204" pitchFamily="34" charset="0"/>
                        </a:rPr>
                        <a:t>RoC</a:t>
                      </a:r>
                      <a:endParaRPr lang="en-US" sz="1500" dirty="0">
                        <a:solidFill>
                          <a:schemeClr val="tx1"/>
                        </a:solidFill>
                        <a:latin typeface="Arial" panose="020B0604020202020204" pitchFamily="34" charset="0"/>
                        <a:cs typeface="Arial" panose="020B0604020202020204" pitchFamily="34" charset="0"/>
                      </a:endParaRPr>
                    </a:p>
                    <a:p>
                      <a:pPr marL="0" marR="0" lvl="0" indent="0" algn="just">
                        <a:lnSpc>
                          <a:spcPct val="107000"/>
                        </a:lnSpc>
                        <a:spcBef>
                          <a:spcPts val="0"/>
                        </a:spcBef>
                        <a:spcAft>
                          <a:spcPts val="0"/>
                        </a:spcAft>
                        <a:buFont typeface="Wingdings" panose="05000000000000000000" pitchFamily="2" charset="2"/>
                        <a:buNone/>
                      </a:pPr>
                      <a:endParaRPr lang="en-US" sz="1500" dirty="0">
                        <a:solidFill>
                          <a:schemeClr val="tx1"/>
                        </a:solidFill>
                        <a:effectLst/>
                        <a:latin typeface="Calibri" panose="020F0502020204030204" pitchFamily="34" charset="0"/>
                        <a:cs typeface="Times New Roman" panose="02020603050405020304" pitchFamily="18" charset="0"/>
                      </a:endParaRPr>
                    </a:p>
                  </a:txBody>
                  <a:tcPr marL="49425" marR="494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934311561"/>
                  </a:ext>
                </a:extLst>
              </a:tr>
              <a:tr h="186536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ZW" sz="1800" b="1" i="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i="0" dirty="0">
                          <a:effectLst/>
                          <a:latin typeface="Calibri" panose="020F0502020204030204" pitchFamily="34" charset="0"/>
                          <a:ea typeface="Calibri" panose="020F0502020204030204" pitchFamily="34" charset="0"/>
                          <a:cs typeface="Times New Roman" panose="02020603050405020304" pitchFamily="18" charset="0"/>
                        </a:rPr>
                        <a:t>MONITORING &amp; EVALUATION</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W" sz="1800" b="1" i="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txBody>
                  <a:tcPr marL="87867" marR="87867" marT="43933" marB="439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14589" indent="-414589">
                        <a:buFont typeface="+mj-lt"/>
                        <a:buAutoNum type="arabicPeriod"/>
                      </a:pPr>
                      <a:r>
                        <a:rPr lang="en-US" sz="1500" dirty="0">
                          <a:solidFill>
                            <a:schemeClr val="tx1"/>
                          </a:solidFill>
                          <a:latin typeface="Arial" panose="020B0604020202020204" pitchFamily="34" charset="0"/>
                          <a:cs typeface="Arial" panose="020B0604020202020204" pitchFamily="34" charset="0"/>
                        </a:rPr>
                        <a:t>% of M&amp;E meetings that include </a:t>
                      </a:r>
                      <a:r>
                        <a:rPr lang="en-US" sz="1500" dirty="0" err="1">
                          <a:solidFill>
                            <a:schemeClr val="tx1"/>
                          </a:solidFill>
                          <a:latin typeface="Arial" panose="020B0604020202020204" pitchFamily="34" charset="0"/>
                          <a:cs typeface="Arial" panose="020B0604020202020204" pitchFamily="34" charset="0"/>
                        </a:rPr>
                        <a:t>RoC</a:t>
                      </a:r>
                      <a:endParaRPr lang="en-US" sz="1500" dirty="0">
                        <a:solidFill>
                          <a:schemeClr val="tx1"/>
                        </a:solidFill>
                        <a:latin typeface="Arial" panose="020B0604020202020204" pitchFamily="34" charset="0"/>
                        <a:cs typeface="Arial" panose="020B0604020202020204" pitchFamily="34" charset="0"/>
                      </a:endParaRPr>
                    </a:p>
                    <a:p>
                      <a:pPr marL="414589" indent="-414589">
                        <a:buFont typeface="+mj-lt"/>
                        <a:buAutoNum type="arabicPeriod"/>
                      </a:pPr>
                      <a:r>
                        <a:rPr lang="en-US" sz="1500" dirty="0">
                          <a:solidFill>
                            <a:schemeClr val="tx1"/>
                          </a:solidFill>
                          <a:latin typeface="Arial" panose="020B0604020202020204" pitchFamily="34" charset="0"/>
                          <a:cs typeface="Arial" panose="020B0604020202020204" pitchFamily="34" charset="0"/>
                        </a:rPr>
                        <a:t>% of impact assessment exercises where </a:t>
                      </a:r>
                      <a:r>
                        <a:rPr lang="en-US" sz="1500" dirty="0" err="1">
                          <a:solidFill>
                            <a:schemeClr val="tx1"/>
                          </a:solidFill>
                          <a:latin typeface="Arial" panose="020B0604020202020204" pitchFamily="34" charset="0"/>
                          <a:cs typeface="Arial" panose="020B0604020202020204" pitchFamily="34" charset="0"/>
                        </a:rPr>
                        <a:t>RoC</a:t>
                      </a:r>
                      <a:r>
                        <a:rPr lang="en-US" sz="1500" dirty="0">
                          <a:solidFill>
                            <a:schemeClr val="tx1"/>
                          </a:solidFill>
                          <a:latin typeface="Arial" panose="020B0604020202020204" pitchFamily="34" charset="0"/>
                          <a:cs typeface="Arial" panose="020B0604020202020204" pitchFamily="34" charset="0"/>
                        </a:rPr>
                        <a:t> participated</a:t>
                      </a:r>
                      <a:r>
                        <a:rPr lang="en-ZW" sz="1500" dirty="0">
                          <a:solidFill>
                            <a:schemeClr val="tx1"/>
                          </a:solidFill>
                          <a:effectLst/>
                          <a:latin typeface="Calibri" panose="020F0502020204030204" pitchFamily="34" charset="0"/>
                          <a:cs typeface="Times New Roman" panose="02020603050405020304" pitchFamily="18" charset="0"/>
                        </a:rPr>
                        <a:t> </a:t>
                      </a:r>
                      <a:endParaRPr lang="en-US" sz="1500" dirty="0">
                        <a:solidFill>
                          <a:schemeClr val="tx1"/>
                        </a:solidFill>
                        <a:effectLst/>
                        <a:latin typeface="Calibri" panose="020F0502020204030204" pitchFamily="34" charset="0"/>
                        <a:cs typeface="Times New Roman" panose="02020603050405020304" pitchFamily="18" charset="0"/>
                      </a:endParaRPr>
                    </a:p>
                  </a:txBody>
                  <a:tcPr marL="49425" marR="494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10942" indent="-310942">
                        <a:buFont typeface="+mj-lt"/>
                        <a:buAutoNum type="arabicPeriod"/>
                      </a:pPr>
                      <a:r>
                        <a:rPr lang="en-US" sz="1500" dirty="0">
                          <a:solidFill>
                            <a:schemeClr val="tx1"/>
                          </a:solidFill>
                          <a:latin typeface="Arial" panose="020B0604020202020204" pitchFamily="34" charset="0"/>
                          <a:cs typeface="Arial" panose="020B0604020202020204" pitchFamily="34" charset="0"/>
                        </a:rPr>
                        <a:t>% of DSD M&amp;E tools development meetings where </a:t>
                      </a:r>
                      <a:r>
                        <a:rPr lang="en-US" sz="1500" dirty="0" err="1">
                          <a:solidFill>
                            <a:schemeClr val="tx1"/>
                          </a:solidFill>
                          <a:latin typeface="Arial" panose="020B0604020202020204" pitchFamily="34" charset="0"/>
                          <a:cs typeface="Arial" panose="020B0604020202020204" pitchFamily="34" charset="0"/>
                        </a:rPr>
                        <a:t>RoC</a:t>
                      </a:r>
                      <a:r>
                        <a:rPr lang="en-US" sz="1500" dirty="0">
                          <a:solidFill>
                            <a:schemeClr val="tx1"/>
                          </a:solidFill>
                          <a:latin typeface="Arial" panose="020B0604020202020204" pitchFamily="34" charset="0"/>
                          <a:cs typeface="Arial" panose="020B0604020202020204" pitchFamily="34" charset="0"/>
                        </a:rPr>
                        <a:t> participated</a:t>
                      </a:r>
                    </a:p>
                    <a:p>
                      <a:pPr marL="310942" indent="-310942">
                        <a:buFont typeface="+mj-lt"/>
                        <a:buAutoNum type="arabicPeriod"/>
                      </a:pPr>
                      <a:r>
                        <a:rPr lang="en-US" sz="1500" dirty="0">
                          <a:solidFill>
                            <a:schemeClr val="tx1"/>
                          </a:solidFill>
                          <a:latin typeface="Arial" panose="020B0604020202020204" pitchFamily="34" charset="0"/>
                          <a:cs typeface="Arial" panose="020B0604020202020204" pitchFamily="34" charset="0"/>
                        </a:rPr>
                        <a:t>% of DSD M&amp;E activities where </a:t>
                      </a:r>
                      <a:r>
                        <a:rPr lang="en-US" sz="1500" dirty="0" err="1">
                          <a:solidFill>
                            <a:schemeClr val="tx1"/>
                          </a:solidFill>
                          <a:latin typeface="Arial" panose="020B0604020202020204" pitchFamily="34" charset="0"/>
                          <a:cs typeface="Arial" panose="020B0604020202020204" pitchFamily="34" charset="0"/>
                        </a:rPr>
                        <a:t>RoC</a:t>
                      </a:r>
                      <a:r>
                        <a:rPr lang="en-US" sz="1500" dirty="0">
                          <a:solidFill>
                            <a:schemeClr val="tx1"/>
                          </a:solidFill>
                          <a:latin typeface="Arial" panose="020B0604020202020204" pitchFamily="34" charset="0"/>
                          <a:cs typeface="Arial" panose="020B0604020202020204" pitchFamily="34" charset="0"/>
                        </a:rPr>
                        <a:t> participated</a:t>
                      </a:r>
                    </a:p>
                    <a:p>
                      <a:pPr marL="310942" indent="-310942">
                        <a:buFont typeface="+mj-lt"/>
                        <a:buAutoNum type="arabicPeriod"/>
                      </a:pPr>
                      <a:r>
                        <a:rPr lang="en-US" sz="1500" dirty="0">
                          <a:solidFill>
                            <a:schemeClr val="tx1"/>
                          </a:solidFill>
                          <a:latin typeface="Arial" panose="020B0604020202020204" pitchFamily="34" charset="0"/>
                          <a:cs typeface="Arial" panose="020B0604020202020204" pitchFamily="34" charset="0"/>
                        </a:rPr>
                        <a:t>% of self assessments where </a:t>
                      </a:r>
                      <a:r>
                        <a:rPr lang="en-US" sz="1500" dirty="0" err="1">
                          <a:solidFill>
                            <a:schemeClr val="tx1"/>
                          </a:solidFill>
                          <a:latin typeface="Arial" panose="020B0604020202020204" pitchFamily="34" charset="0"/>
                          <a:cs typeface="Arial" panose="020B0604020202020204" pitchFamily="34" charset="0"/>
                        </a:rPr>
                        <a:t>RoC</a:t>
                      </a:r>
                      <a:r>
                        <a:rPr lang="en-US" sz="1500" dirty="0">
                          <a:solidFill>
                            <a:schemeClr val="tx1"/>
                          </a:solidFill>
                          <a:latin typeface="Arial" panose="020B0604020202020204" pitchFamily="34" charset="0"/>
                          <a:cs typeface="Arial" panose="020B0604020202020204" pitchFamily="34" charset="0"/>
                        </a:rPr>
                        <a:t> participated and led on community engagement domain</a:t>
                      </a:r>
                    </a:p>
                  </a:txBody>
                  <a:tcPr marL="49425" marR="494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14589" indent="-414589">
                        <a:buFont typeface="+mj-lt"/>
                        <a:buAutoNum type="arabicPeriod"/>
                      </a:pPr>
                      <a:r>
                        <a:rPr lang="en-US" sz="1500" dirty="0">
                          <a:solidFill>
                            <a:schemeClr val="tx1"/>
                          </a:solidFill>
                          <a:latin typeface="Arial" panose="020B0604020202020204" pitchFamily="34" charset="0"/>
                          <a:cs typeface="Arial" panose="020B0604020202020204" pitchFamily="34" charset="0"/>
                        </a:rPr>
                        <a:t>% of DSD facilities where community score cards and/or client satisfaction surveys are implemented</a:t>
                      </a:r>
                    </a:p>
                  </a:txBody>
                  <a:tcPr marL="49425" marR="494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830060078"/>
                  </a:ext>
                </a:extLst>
              </a:tr>
            </a:tbl>
          </a:graphicData>
        </a:graphic>
      </p:graphicFrame>
    </p:spTree>
    <p:extLst>
      <p:ext uri="{BB962C8B-B14F-4D97-AF65-F5344CB8AC3E}">
        <p14:creationId xmlns:p14="http://schemas.microsoft.com/office/powerpoint/2010/main" val="3735783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9BE175A-14DD-EF4A-8CE0-C2DE815FDEE9}"/>
              </a:ext>
            </a:extLst>
          </p:cNvPr>
          <p:cNvGraphicFramePr>
            <a:graphicFrameLocks noGrp="1"/>
          </p:cNvGraphicFramePr>
          <p:nvPr>
            <p:extLst>
              <p:ext uri="{D42A27DB-BD31-4B8C-83A1-F6EECF244321}">
                <p14:modId xmlns:p14="http://schemas.microsoft.com/office/powerpoint/2010/main" val="2900411448"/>
              </p:ext>
            </p:extLst>
          </p:nvPr>
        </p:nvGraphicFramePr>
        <p:xfrm>
          <a:off x="153552" y="433615"/>
          <a:ext cx="11884895" cy="5341276"/>
        </p:xfrm>
        <a:graphic>
          <a:graphicData uri="http://schemas.openxmlformats.org/drawingml/2006/table">
            <a:tbl>
              <a:tblPr/>
              <a:tblGrid>
                <a:gridCol w="1446648">
                  <a:extLst>
                    <a:ext uri="{9D8B030D-6E8A-4147-A177-3AD203B41FA5}">
                      <a16:colId xmlns:a16="http://schemas.microsoft.com/office/drawing/2014/main" val="303063909"/>
                    </a:ext>
                  </a:extLst>
                </a:gridCol>
                <a:gridCol w="2042245">
                  <a:extLst>
                    <a:ext uri="{9D8B030D-6E8A-4147-A177-3AD203B41FA5}">
                      <a16:colId xmlns:a16="http://schemas.microsoft.com/office/drawing/2014/main" val="1927767823"/>
                    </a:ext>
                  </a:extLst>
                </a:gridCol>
                <a:gridCol w="2211703">
                  <a:extLst>
                    <a:ext uri="{9D8B030D-6E8A-4147-A177-3AD203B41FA5}">
                      <a16:colId xmlns:a16="http://schemas.microsoft.com/office/drawing/2014/main" val="1955222555"/>
                    </a:ext>
                  </a:extLst>
                </a:gridCol>
                <a:gridCol w="2174955">
                  <a:extLst>
                    <a:ext uri="{9D8B030D-6E8A-4147-A177-3AD203B41FA5}">
                      <a16:colId xmlns:a16="http://schemas.microsoft.com/office/drawing/2014/main" val="1197188317"/>
                    </a:ext>
                  </a:extLst>
                </a:gridCol>
                <a:gridCol w="1969662">
                  <a:extLst>
                    <a:ext uri="{9D8B030D-6E8A-4147-A177-3AD203B41FA5}">
                      <a16:colId xmlns:a16="http://schemas.microsoft.com/office/drawing/2014/main" val="343263871"/>
                    </a:ext>
                  </a:extLst>
                </a:gridCol>
                <a:gridCol w="2039682">
                  <a:extLst>
                    <a:ext uri="{9D8B030D-6E8A-4147-A177-3AD203B41FA5}">
                      <a16:colId xmlns:a16="http://schemas.microsoft.com/office/drawing/2014/main" val="3231293974"/>
                    </a:ext>
                  </a:extLst>
                </a:gridCol>
              </a:tblGrid>
              <a:tr h="358062">
                <a:tc gridSpan="6">
                  <a:txBody>
                    <a:bodyPr/>
                    <a:lstStyle/>
                    <a:p>
                      <a:pPr algn="ctr" fontAlgn="ctr"/>
                      <a:r>
                        <a:rPr lang="en-US" sz="2400" b="1" i="0" u="none" strike="noStrike" dirty="0">
                          <a:solidFill>
                            <a:srgbClr val="000000"/>
                          </a:solidFill>
                          <a:effectLst/>
                          <a:latin typeface="Calibri" panose="020F0502020204030204" pitchFamily="34" charset="0"/>
                        </a:rPr>
                        <a:t>SCORING LEVELS &amp; DEFINITIONS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1450003"/>
                  </a:ext>
                </a:extLst>
              </a:tr>
              <a:tr h="366616">
                <a:tc>
                  <a:txBody>
                    <a:bodyPr/>
                    <a:lstStyle/>
                    <a:p>
                      <a:pPr algn="l" fontAlgn="b"/>
                      <a:r>
                        <a:rPr lang="en-US" sz="1500" b="1" i="0" u="none" strike="noStrike" dirty="0">
                          <a:solidFill>
                            <a:srgbClr val="000000"/>
                          </a:solidFill>
                          <a:effectLst/>
                          <a:latin typeface="Calibri" panose="020F0502020204030204" pitchFamily="34" charset="0"/>
                        </a:rPr>
                        <a:t>COLOUR SCORE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500" b="1"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500" b="1"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500" b="1"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500" b="1"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500" b="1"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605802804"/>
                  </a:ext>
                </a:extLst>
              </a:tr>
              <a:tr h="3730887">
                <a:tc>
                  <a:txBody>
                    <a:bodyPr/>
                    <a:lstStyle/>
                    <a:p>
                      <a:pPr algn="l" fontAlgn="t"/>
                      <a:r>
                        <a:rPr lang="en-US" sz="1500" b="1" i="0" u="none" strike="noStrike" dirty="0">
                          <a:solidFill>
                            <a:srgbClr val="000000"/>
                          </a:solidFill>
                          <a:effectLst/>
                          <a:latin typeface="Calibri" panose="020F0502020204030204" pitchFamily="34" charset="0"/>
                        </a:rPr>
                        <a:t>COMMUNITY ENGAGEMENT SCORING DESCRIPTIONS (DSD Dashboard 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500" b="0" i="0" u="none" strike="noStrike" dirty="0">
                          <a:solidFill>
                            <a:srgbClr val="000000"/>
                          </a:solidFill>
                          <a:effectLst/>
                          <a:latin typeface="Calibri" panose="020F0502020204030204" pitchFamily="34" charset="0"/>
                        </a:rPr>
                        <a:t>Representatives from the community of people living with HIV (PLHIV) and civil society organizations (CSO) are not involved in any activities related to DSD and there are currently no plans to engage these groups*</a:t>
                      </a:r>
                      <a:br>
                        <a:rPr lang="en-US" sz="1500" b="0" i="0" u="none" strike="noStrike" dirty="0">
                          <a:solidFill>
                            <a:srgbClr val="000000"/>
                          </a:solidFill>
                          <a:effectLst/>
                          <a:latin typeface="Calibri" panose="020F0502020204030204" pitchFamily="34" charset="0"/>
                        </a:rPr>
                      </a:br>
                      <a:br>
                        <a:rPr lang="en-US" sz="1500" b="0" i="0" u="none" strike="noStrike" dirty="0">
                          <a:solidFill>
                            <a:srgbClr val="000000"/>
                          </a:solidFill>
                          <a:effectLst/>
                          <a:latin typeface="Calibri" panose="020F0502020204030204" pitchFamily="34" charset="0"/>
                        </a:rPr>
                      </a:br>
                      <a:r>
                        <a:rPr lang="en-US" sz="1500" b="0" i="0" u="none" strike="noStrike" dirty="0">
                          <a:solidFill>
                            <a:srgbClr val="000000"/>
                          </a:solidFill>
                          <a:effectLst/>
                          <a:latin typeface="Calibri" panose="020F0502020204030204" pitchFamily="34" charset="0"/>
                        </a:rPr>
                        <a:t>* use this color score if activity not developed / planned and therefore no CE or plans to engage communities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500" b="0" i="0" u="none" strike="noStrike" dirty="0">
                          <a:solidFill>
                            <a:srgbClr val="000000"/>
                          </a:solidFill>
                          <a:effectLst/>
                          <a:latin typeface="Calibri" panose="020F0502020204030204" pitchFamily="34" charset="0"/>
                        </a:rPr>
                        <a:t>PLHIV and CSO are not currently engaged in DSD activities, but engagement is planned or meetings and discussions are ongoing</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500" b="0" i="0" u="none" strike="noStrike" dirty="0">
                          <a:solidFill>
                            <a:srgbClr val="000000"/>
                          </a:solidFill>
                          <a:effectLst/>
                          <a:latin typeface="Calibri" panose="020F0502020204030204" pitchFamily="34" charset="0"/>
                        </a:rPr>
                        <a:t>PLHIV and CSO are meaningfully engaged in DSD implementation</a:t>
                      </a:r>
                      <a:br>
                        <a:rPr lang="en-US" sz="1500" b="0" i="0" u="none" strike="noStrike" dirty="0">
                          <a:solidFill>
                            <a:srgbClr val="000000"/>
                          </a:solidFill>
                          <a:effectLst/>
                          <a:latin typeface="Calibri" panose="020F0502020204030204" pitchFamily="34" charset="0"/>
                        </a:rPr>
                      </a:br>
                      <a:br>
                        <a:rPr lang="en-US" sz="1500" b="0" i="0" u="none" strike="noStrike" dirty="0">
                          <a:solidFill>
                            <a:srgbClr val="000000"/>
                          </a:solidFill>
                          <a:effectLst/>
                          <a:latin typeface="Calibri" panose="020F0502020204030204" pitchFamily="34" charset="0"/>
                        </a:rPr>
                      </a:br>
                      <a:endParaRPr lang="en-US" sz="1500" b="0" i="0" u="none" strike="noStrike" dirty="0">
                        <a:solidFill>
                          <a:srgbClr val="00000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500" b="0" i="0" u="none" strike="noStrike" dirty="0">
                          <a:solidFill>
                            <a:srgbClr val="000000"/>
                          </a:solidFill>
                          <a:effectLst/>
                          <a:latin typeface="Calibri" panose="020F0502020204030204" pitchFamily="34" charset="0"/>
                        </a:rPr>
                        <a:t>PLHIV and CSO are meaningfully engaged in implementation and evaluation of DSDM</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500" b="0" i="0" u="none" strike="noStrike" dirty="0">
                          <a:solidFill>
                            <a:srgbClr val="000000"/>
                          </a:solidFill>
                          <a:effectLst/>
                          <a:latin typeface="Calibri" panose="020F0502020204030204" pitchFamily="34" charset="0"/>
                        </a:rPr>
                        <a:t>PLHIV and CSO are meaningfully engaged in implementation and evaluation of DSD, as well as oversight of DSD policy (e.g., through inclusion in DSD task force or other group)</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9415532"/>
                  </a:ext>
                </a:extLst>
              </a:tr>
              <a:tr h="511397">
                <a:tc>
                  <a:txBody>
                    <a:bodyPr/>
                    <a:lstStyle/>
                    <a:p>
                      <a:pPr algn="l" fontAlgn="b"/>
                      <a:r>
                        <a:rPr lang="en-US" sz="1500" b="1" i="0" u="none" strike="noStrike" dirty="0">
                          <a:solidFill>
                            <a:srgbClr val="000000"/>
                          </a:solidFill>
                          <a:effectLst/>
                          <a:latin typeface="Calibri" panose="020F0502020204030204" pitchFamily="34" charset="0"/>
                        </a:rPr>
                        <a:t>% DEFINITION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0" i="0" u="none" strike="noStrike" dirty="0">
                          <a:solidFill>
                            <a:srgbClr val="000000"/>
                          </a:solidFill>
                          <a:effectLst/>
                          <a:latin typeface="Calibri" panose="020F0502020204030204" pitchFamily="34" charset="0"/>
                        </a:rPr>
                        <a:t>If % is between 0-20%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500" b="0" i="0" u="none" strike="noStrike">
                          <a:solidFill>
                            <a:srgbClr val="000000"/>
                          </a:solidFill>
                          <a:effectLst/>
                          <a:latin typeface="Calibri" panose="020F0502020204030204" pitchFamily="34" charset="0"/>
                        </a:rPr>
                        <a:t>If % is between 21-40%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500" b="0" i="0" u="none" strike="noStrike">
                          <a:solidFill>
                            <a:srgbClr val="000000"/>
                          </a:solidFill>
                          <a:effectLst/>
                          <a:latin typeface="Calibri" panose="020F0502020204030204" pitchFamily="34" charset="0"/>
                        </a:rPr>
                        <a:t>If % is between 41-60%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500" b="0" i="0" u="none" strike="noStrike" dirty="0">
                          <a:solidFill>
                            <a:srgbClr val="000000"/>
                          </a:solidFill>
                          <a:effectLst/>
                          <a:latin typeface="Calibri" panose="020F0502020204030204" pitchFamily="34" charset="0"/>
                        </a:rPr>
                        <a:t>If % is between 61-80%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500" b="0" i="0" u="none" strike="noStrike" dirty="0">
                          <a:solidFill>
                            <a:srgbClr val="000000"/>
                          </a:solidFill>
                          <a:effectLst/>
                          <a:latin typeface="Calibri" panose="020F0502020204030204" pitchFamily="34" charset="0"/>
                        </a:rPr>
                        <a:t>If % is between 81-100%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51455749"/>
                  </a:ext>
                </a:extLst>
              </a:tr>
              <a:tr h="366616">
                <a:tc>
                  <a:txBody>
                    <a:bodyPr/>
                    <a:lstStyle/>
                    <a:p>
                      <a:pPr algn="l" fontAlgn="b"/>
                      <a:r>
                        <a:rPr lang="en-US" sz="1500" b="1" i="0" u="none" strike="noStrike" dirty="0">
                          <a:solidFill>
                            <a:srgbClr val="000000"/>
                          </a:solidFill>
                          <a:effectLst/>
                          <a:latin typeface="Calibri" panose="020F0502020204030204" pitchFamily="34" charset="0"/>
                        </a:rPr>
                        <a:t>SCORE POINTS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0" i="0" u="none" strike="noStrike">
                          <a:solidFill>
                            <a:srgbClr val="000000"/>
                          </a:solidFill>
                          <a:effectLst/>
                          <a:latin typeface="Calibri" panose="020F050202020403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500" b="0" i="0" u="none" strike="noStrike" dirty="0">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500" b="0" i="0" u="none" strike="noStrike" dirty="0">
                          <a:solidFill>
                            <a:srgbClr val="000000"/>
                          </a:solidFill>
                          <a:effectLst/>
                          <a:latin typeface="Calibri" panose="020F0502020204030204" pitchFamily="34" charset="0"/>
                        </a:rPr>
                        <a:t>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500" b="0" i="0" u="none" strike="noStrike">
                          <a:solidFill>
                            <a:srgbClr val="000000"/>
                          </a:solidFill>
                          <a:effectLst/>
                          <a:latin typeface="Calibri" panose="020F0502020204030204" pitchFamily="34" charset="0"/>
                        </a:rPr>
                        <a:t>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500" b="0" i="0" u="none" strike="noStrike" dirty="0">
                          <a:solidFill>
                            <a:srgbClr val="00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52567195"/>
                  </a:ext>
                </a:extLst>
              </a:tr>
            </a:tbl>
          </a:graphicData>
        </a:graphic>
      </p:graphicFrame>
    </p:spTree>
    <p:extLst>
      <p:ext uri="{BB962C8B-B14F-4D97-AF65-F5344CB8AC3E}">
        <p14:creationId xmlns:p14="http://schemas.microsoft.com/office/powerpoint/2010/main" val="3034640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42D92D6F-6536-E874-030D-18D4D8AEBB60}"/>
              </a:ext>
            </a:extLst>
          </p:cNvPr>
          <p:cNvGraphicFramePr>
            <a:graphicFrameLocks noGrp="1"/>
          </p:cNvGraphicFramePr>
          <p:nvPr>
            <p:ph idx="4294967295"/>
            <p:extLst>
              <p:ext uri="{D42A27DB-BD31-4B8C-83A1-F6EECF244321}">
                <p14:modId xmlns:p14="http://schemas.microsoft.com/office/powerpoint/2010/main" val="1363965044"/>
              </p:ext>
            </p:extLst>
          </p:nvPr>
        </p:nvGraphicFramePr>
        <p:xfrm>
          <a:off x="1749163" y="413674"/>
          <a:ext cx="10217868" cy="5600382"/>
        </p:xfrm>
        <a:graphic>
          <a:graphicData uri="http://schemas.openxmlformats.org/drawingml/2006/table">
            <a:tbl>
              <a:tblPr/>
              <a:tblGrid>
                <a:gridCol w="1477080">
                  <a:extLst>
                    <a:ext uri="{9D8B030D-6E8A-4147-A177-3AD203B41FA5}">
                      <a16:colId xmlns:a16="http://schemas.microsoft.com/office/drawing/2014/main" val="20000"/>
                    </a:ext>
                  </a:extLst>
                </a:gridCol>
                <a:gridCol w="1275660">
                  <a:extLst>
                    <a:ext uri="{9D8B030D-6E8A-4147-A177-3AD203B41FA5}">
                      <a16:colId xmlns:a16="http://schemas.microsoft.com/office/drawing/2014/main" val="20001"/>
                    </a:ext>
                  </a:extLst>
                </a:gridCol>
                <a:gridCol w="1611361">
                  <a:extLst>
                    <a:ext uri="{9D8B030D-6E8A-4147-A177-3AD203B41FA5}">
                      <a16:colId xmlns:a16="http://schemas.microsoft.com/office/drawing/2014/main" val="20002"/>
                    </a:ext>
                  </a:extLst>
                </a:gridCol>
                <a:gridCol w="1275660">
                  <a:extLst>
                    <a:ext uri="{9D8B030D-6E8A-4147-A177-3AD203B41FA5}">
                      <a16:colId xmlns:a16="http://schemas.microsoft.com/office/drawing/2014/main" val="20003"/>
                    </a:ext>
                  </a:extLst>
                </a:gridCol>
                <a:gridCol w="1409940">
                  <a:extLst>
                    <a:ext uri="{9D8B030D-6E8A-4147-A177-3AD203B41FA5}">
                      <a16:colId xmlns:a16="http://schemas.microsoft.com/office/drawing/2014/main" val="20004"/>
                    </a:ext>
                  </a:extLst>
                </a:gridCol>
                <a:gridCol w="805680">
                  <a:extLst>
                    <a:ext uri="{9D8B030D-6E8A-4147-A177-3AD203B41FA5}">
                      <a16:colId xmlns:a16="http://schemas.microsoft.com/office/drawing/2014/main" val="20005"/>
                    </a:ext>
                  </a:extLst>
                </a:gridCol>
                <a:gridCol w="1208521">
                  <a:extLst>
                    <a:ext uri="{9D8B030D-6E8A-4147-A177-3AD203B41FA5}">
                      <a16:colId xmlns:a16="http://schemas.microsoft.com/office/drawing/2014/main" val="20006"/>
                    </a:ext>
                  </a:extLst>
                </a:gridCol>
                <a:gridCol w="1153966">
                  <a:extLst>
                    <a:ext uri="{9D8B030D-6E8A-4147-A177-3AD203B41FA5}">
                      <a16:colId xmlns:a16="http://schemas.microsoft.com/office/drawing/2014/main" val="20007"/>
                    </a:ext>
                  </a:extLst>
                </a:gridCol>
              </a:tblGrid>
              <a:tr h="486989">
                <a:tc>
                  <a:txBody>
                    <a:bodyPr/>
                    <a:lstStyle/>
                    <a:p>
                      <a:pPr algn="l" fontAlgn="t"/>
                      <a:r>
                        <a:rPr lang="en-US" sz="1500" b="1" i="0" u="none" strike="noStrike">
                          <a:solidFill>
                            <a:srgbClr val="FFFFFF"/>
                          </a:solidFill>
                          <a:effectLst/>
                          <a:latin typeface="Calibri" panose="020F0502020204030204" pitchFamily="34" charset="0"/>
                        </a:rPr>
                        <a:t>HOW TO ENGAGE</a:t>
                      </a:r>
                      <a:r>
                        <a:rPr lang="en-US" sz="1500" b="0" i="0" u="none" strike="noStrike">
                          <a:solidFill>
                            <a:srgbClr val="FFFFFF"/>
                          </a:solidFill>
                          <a:effectLst/>
                          <a:latin typeface="Calibri" panose="020F0502020204030204" pitchFamily="34" charset="0"/>
                        </a:rPr>
                        <a:t> </a:t>
                      </a:r>
                      <a:endParaRPr lang="en-US" sz="1500" b="1" i="0" u="none" strike="noStrike">
                        <a:solidFill>
                          <a:srgbClr val="FFFFFF"/>
                        </a:solidFill>
                        <a:effectLst/>
                        <a:latin typeface="Calibri" panose="020F0502020204030204" pitchFamily="34" charset="0"/>
                      </a:endParaRPr>
                    </a:p>
                  </a:txBody>
                  <a:tcPr marL="0" marR="0"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500" b="1" i="0" u="none" strike="noStrike" dirty="0">
                          <a:solidFill>
                            <a:srgbClr val="FFFFFF"/>
                          </a:solidFill>
                          <a:effectLst/>
                          <a:latin typeface="Calibri" panose="020F0502020204030204" pitchFamily="34" charset="0"/>
                        </a:rPr>
                        <a:t>INDICATOR</a:t>
                      </a:r>
                      <a:r>
                        <a:rPr lang="en-US" sz="1500" b="0" i="0" u="none" strike="noStrike" dirty="0">
                          <a:solidFill>
                            <a:srgbClr val="FFFFFF"/>
                          </a:solidFill>
                          <a:effectLst/>
                          <a:latin typeface="Calibri" panose="020F0502020204030204" pitchFamily="34" charset="0"/>
                        </a:rPr>
                        <a:t> </a:t>
                      </a:r>
                      <a:endParaRPr lang="en-US" sz="1500" b="1" i="0" u="none" strike="noStrike" dirty="0">
                        <a:solidFill>
                          <a:srgbClr val="FFFFFF"/>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500" b="1" i="0" u="none" strike="noStrike">
                          <a:solidFill>
                            <a:srgbClr val="FFFFFF"/>
                          </a:solidFill>
                          <a:effectLst/>
                          <a:latin typeface="Calibri" panose="020F0502020204030204" pitchFamily="34" charset="0"/>
                        </a:rPr>
                        <a:t>INDICATOR DESCRIPTION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500" b="1" i="0" u="none" strike="noStrike" dirty="0">
                          <a:solidFill>
                            <a:srgbClr val="FFFFFF"/>
                          </a:solidFill>
                          <a:effectLst/>
                          <a:latin typeface="Calibri" panose="020F0502020204030204" pitchFamily="34" charset="0"/>
                        </a:rPr>
                        <a:t>NUMERATOR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500" b="1" i="0" u="none" strike="noStrike">
                          <a:solidFill>
                            <a:srgbClr val="FFFFFF"/>
                          </a:solidFill>
                          <a:effectLst/>
                          <a:latin typeface="Calibri" panose="020F0502020204030204" pitchFamily="34" charset="0"/>
                        </a:rPr>
                        <a:t>DENOMINATOR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500" b="1" i="0" u="none" strike="noStrike">
                          <a:solidFill>
                            <a:srgbClr val="FFFFFF"/>
                          </a:solidFill>
                          <a:effectLst/>
                          <a:latin typeface="Calibri" panose="020F0502020204030204" pitchFamily="34" charset="0"/>
                        </a:rPr>
                        <a:t>% RESULT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rowSpan="2">
                  <a:txBody>
                    <a:bodyPr/>
                    <a:lstStyle/>
                    <a:p>
                      <a:pPr algn="l" fontAlgn="t"/>
                      <a:r>
                        <a:rPr lang="en-US" sz="1500" b="0" i="0" u="none" strike="noStrike">
                          <a:solidFill>
                            <a:srgbClr val="FFFFFF"/>
                          </a:solidFill>
                          <a:effectLst/>
                          <a:latin typeface="Calibri" panose="020F0502020204030204" pitchFamily="34" charset="0"/>
                        </a:rPr>
                        <a:t>CONFIRMED DATA SOURCES / EVIDENCE</a:t>
                      </a:r>
                    </a:p>
                  </a:txBody>
                  <a:tcPr marL="95206" marR="95206" marT="47603" marB="4760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rowSpan="2">
                  <a:txBody>
                    <a:bodyPr/>
                    <a:lstStyle/>
                    <a:p>
                      <a:pPr algn="l" fontAlgn="t"/>
                      <a:r>
                        <a:rPr lang="en-US" sz="1500" b="0" i="0" u="none" strike="noStrike" dirty="0">
                          <a:solidFill>
                            <a:srgbClr val="FFFFFF"/>
                          </a:solidFill>
                          <a:effectLst/>
                          <a:latin typeface="Calibri" panose="020F0502020204030204" pitchFamily="34" charset="0"/>
                        </a:rPr>
                        <a:t>EXAMPLES OF DATA SOURCES / EVIDENCE</a:t>
                      </a:r>
                    </a:p>
                  </a:txBody>
                  <a:tcPr marL="95206" marR="95206" marT="47603" marB="47603">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973980">
                <a:tc>
                  <a:txBody>
                    <a:bodyPr/>
                    <a:lstStyle/>
                    <a:p>
                      <a:pPr algn="l" fontAlgn="t"/>
                      <a:r>
                        <a:rPr lang="en-US" sz="1500" b="1" i="0" u="none" strike="noStrike">
                          <a:solidFill>
                            <a:srgbClr val="FFFFFF"/>
                          </a:solidFill>
                          <a:effectLst/>
                          <a:latin typeface="Calibri" panose="020F0502020204030204" pitchFamily="34" charset="0"/>
                        </a:rPr>
                        <a:t> </a:t>
                      </a:r>
                    </a:p>
                  </a:txBody>
                  <a:tcPr marL="0" marR="0"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500" b="1" i="0" u="none" strike="noStrike" dirty="0">
                          <a:solidFill>
                            <a:srgbClr val="FFFFFF"/>
                          </a:solidFill>
                          <a:effectLst/>
                          <a:latin typeface="Calibri" panose="020F050202020403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500" b="1" i="0" u="none" strike="noStrike" dirty="0">
                          <a:solidFill>
                            <a:srgbClr val="FFFFFF"/>
                          </a:solidFill>
                          <a:effectLst/>
                          <a:latin typeface="Calibri" panose="020F050202020403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fontAlgn="t"/>
                      <a:r>
                        <a:rPr lang="en-US" sz="1500" b="1" i="0" u="none" strike="noStrike">
                          <a:solidFill>
                            <a:srgbClr val="FF0000"/>
                          </a:solidFill>
                          <a:effectLst/>
                          <a:latin typeface="Calibri" panose="020F0502020204030204" pitchFamily="34" charset="0"/>
                        </a:rPr>
                        <a:t># of TWG mtgs on DSD w/RoC participation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500" b="1" i="0" u="none" strike="noStrike">
                          <a:solidFill>
                            <a:srgbClr val="FF0000"/>
                          </a:solidFill>
                          <a:effectLst/>
                          <a:latin typeface="Calibri" panose="020F0502020204030204" pitchFamily="34" charset="0"/>
                        </a:rPr>
                        <a:t># of TWG mtgs organized by MOH where DSD discussed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500" b="1" i="0" u="none" strike="noStrike" dirty="0">
                          <a:solidFill>
                            <a:srgbClr val="FF0000"/>
                          </a:solidFill>
                          <a:effectLst/>
                          <a:latin typeface="Calibri" panose="020F050202020403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4139413">
                <a:tc>
                  <a:txBody>
                    <a:bodyPr/>
                    <a:lstStyle/>
                    <a:p>
                      <a:pPr algn="l" fontAlgn="t"/>
                      <a:r>
                        <a:rPr lang="en-US" sz="1500" b="0" i="0" u="none" strike="noStrike" dirty="0">
                          <a:solidFill>
                            <a:srgbClr val="000000"/>
                          </a:solidFill>
                          <a:effectLst/>
                          <a:latin typeface="Calibri" panose="020F0502020204030204" pitchFamily="34" charset="0"/>
                        </a:rPr>
                        <a:t>PL.D1.  Consult with </a:t>
                      </a:r>
                      <a:r>
                        <a:rPr lang="en-US" sz="1500" b="0" i="0" u="none" strike="noStrike" dirty="0" err="1">
                          <a:solidFill>
                            <a:srgbClr val="000000"/>
                          </a:solidFill>
                          <a:effectLst/>
                          <a:latin typeface="Calibri" panose="020F0502020204030204" pitchFamily="34" charset="0"/>
                        </a:rPr>
                        <a:t>RoC</a:t>
                      </a:r>
                      <a:r>
                        <a:rPr lang="en-US" sz="1500" b="0" i="0" u="none" strike="noStrike" dirty="0">
                          <a:solidFill>
                            <a:srgbClr val="000000"/>
                          </a:solidFill>
                          <a:effectLst/>
                          <a:latin typeface="Calibri" panose="020F0502020204030204" pitchFamily="34" charset="0"/>
                        </a:rPr>
                        <a:t> leadership to facilitate information-sharing re: DSD models described in DSD policy documents </a:t>
                      </a:r>
                      <a:br>
                        <a:rPr lang="en-US" sz="1500" b="0" i="0" u="none" strike="noStrike" dirty="0">
                          <a:solidFill>
                            <a:srgbClr val="000000"/>
                          </a:solidFill>
                          <a:effectLst/>
                          <a:latin typeface="Calibri" panose="020F0502020204030204" pitchFamily="34" charset="0"/>
                        </a:rPr>
                      </a:br>
                      <a:br>
                        <a:rPr lang="en-US" sz="1500" b="0" i="0" u="none" strike="noStrike" dirty="0">
                          <a:solidFill>
                            <a:srgbClr val="000000"/>
                          </a:solidFill>
                          <a:effectLst/>
                          <a:latin typeface="Calibri" panose="020F0502020204030204" pitchFamily="34" charset="0"/>
                        </a:rPr>
                      </a:br>
                      <a:r>
                        <a:rPr lang="en-US" sz="1500" b="0" i="0" u="none" strike="noStrike" dirty="0">
                          <a:solidFill>
                            <a:srgbClr val="000000"/>
                          </a:solidFill>
                          <a:effectLst/>
                          <a:latin typeface="Calibri" panose="020F0502020204030204" pitchFamily="34" charset="0"/>
                        </a:rPr>
                        <a:t>PL.D2. Include </a:t>
                      </a:r>
                      <a:r>
                        <a:rPr lang="en-US" sz="1500" b="0" i="0" u="none" strike="noStrike" dirty="0" err="1">
                          <a:solidFill>
                            <a:srgbClr val="000000"/>
                          </a:solidFill>
                          <a:effectLst/>
                          <a:latin typeface="Calibri" panose="020F0502020204030204" pitchFamily="34" charset="0"/>
                        </a:rPr>
                        <a:t>RoC</a:t>
                      </a:r>
                      <a:r>
                        <a:rPr lang="en-US" sz="1500" b="0" i="0" u="none" strike="noStrike" dirty="0">
                          <a:solidFill>
                            <a:srgbClr val="000000"/>
                          </a:solidFill>
                          <a:effectLst/>
                          <a:latin typeface="Calibri" panose="020F0502020204030204" pitchFamily="34" charset="0"/>
                        </a:rPr>
                        <a:t>/community members in policy and guidelines formulation task teams and TWGs</a:t>
                      </a:r>
                      <a:br>
                        <a:rPr lang="en-US" sz="1500" b="0" i="0" u="none" strike="noStrike" dirty="0">
                          <a:solidFill>
                            <a:srgbClr val="000000"/>
                          </a:solidFill>
                          <a:effectLst/>
                          <a:latin typeface="Calibri" panose="020F0502020204030204" pitchFamily="34" charset="0"/>
                        </a:rPr>
                      </a:br>
                      <a:r>
                        <a:rPr lang="en-US" sz="1500" b="0" i="0" u="none" strike="noStrike" dirty="0">
                          <a:solidFill>
                            <a:srgbClr val="000000"/>
                          </a:solidFill>
                          <a:effectLst/>
                          <a:latin typeface="Calibri" panose="020F0502020204030204" pitchFamily="34" charset="0"/>
                        </a:rPr>
                        <a:t> </a:t>
                      </a:r>
                    </a:p>
                  </a:txBody>
                  <a:tcPr marL="0" marR="0" marT="0" marB="0">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EBF7"/>
                    </a:solidFill>
                  </a:tcPr>
                </a:tc>
                <a:tc>
                  <a:txBody>
                    <a:bodyPr/>
                    <a:lstStyle/>
                    <a:p>
                      <a:pPr algn="l" fontAlgn="t"/>
                      <a:r>
                        <a:rPr lang="en-US" sz="1500" b="0" i="0" u="none" strike="noStrike" dirty="0">
                          <a:solidFill>
                            <a:srgbClr val="000000"/>
                          </a:solidFill>
                          <a:effectLst/>
                          <a:latin typeface="Calibri" panose="020F0502020204030204" pitchFamily="34" charset="0"/>
                        </a:rPr>
                        <a:t>% of TWG on DSD where </a:t>
                      </a:r>
                      <a:r>
                        <a:rPr lang="en-US" sz="1500" b="0" i="0" u="none" strike="noStrike" dirty="0" err="1">
                          <a:solidFill>
                            <a:srgbClr val="000000"/>
                          </a:solidFill>
                          <a:effectLst/>
                          <a:latin typeface="Calibri" panose="020F0502020204030204" pitchFamily="34" charset="0"/>
                        </a:rPr>
                        <a:t>RoC</a:t>
                      </a:r>
                      <a:r>
                        <a:rPr lang="en-US" sz="1500" b="0" i="0" u="none" strike="noStrike" dirty="0">
                          <a:solidFill>
                            <a:srgbClr val="000000"/>
                          </a:solidFill>
                          <a:effectLst/>
                          <a:latin typeface="Calibri" panose="020F0502020204030204" pitchFamily="34" charset="0"/>
                        </a:rPr>
                        <a:t> participated</a:t>
                      </a:r>
                      <a:br>
                        <a:rPr lang="en-US" sz="1500" b="0" i="0" u="none" strike="noStrike" dirty="0">
                          <a:solidFill>
                            <a:srgbClr val="000000"/>
                          </a:solidFill>
                          <a:effectLst/>
                          <a:latin typeface="Calibri" panose="020F0502020204030204" pitchFamily="34" charset="0"/>
                        </a:rPr>
                      </a:br>
                      <a:endParaRPr lang="en-US" sz="1500" b="0" i="0" u="none" strike="noStrike" dirty="0">
                        <a:solidFill>
                          <a:srgbClr val="00000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EBF7"/>
                    </a:solidFill>
                  </a:tcPr>
                </a:tc>
                <a:tc>
                  <a:txBody>
                    <a:bodyPr/>
                    <a:lstStyle/>
                    <a:p>
                      <a:pPr algn="l" fontAlgn="t"/>
                      <a:r>
                        <a:rPr lang="en-US" sz="1500" b="0" i="0" u="none" strike="noStrike" dirty="0">
                          <a:solidFill>
                            <a:srgbClr val="000000"/>
                          </a:solidFill>
                          <a:effectLst/>
                          <a:latin typeface="Calibri" panose="020F0502020204030204" pitchFamily="34" charset="0"/>
                        </a:rPr>
                        <a:t>To determine the %, take # of TWG meetings where </a:t>
                      </a:r>
                      <a:r>
                        <a:rPr lang="en-US" sz="1500" b="0" i="0" u="none" strike="noStrike" dirty="0" err="1">
                          <a:solidFill>
                            <a:srgbClr val="000000"/>
                          </a:solidFill>
                          <a:effectLst/>
                          <a:latin typeface="Calibri" panose="020F0502020204030204" pitchFamily="34" charset="0"/>
                        </a:rPr>
                        <a:t>RoC</a:t>
                      </a:r>
                      <a:r>
                        <a:rPr lang="en-US" sz="1500" b="0" i="0" u="none" strike="noStrike" dirty="0">
                          <a:solidFill>
                            <a:srgbClr val="000000"/>
                          </a:solidFill>
                          <a:effectLst/>
                          <a:latin typeface="Calibri" panose="020F0502020204030204" pitchFamily="34" charset="0"/>
                        </a:rPr>
                        <a:t> participated divided by the # of TWG organized by the government where DSD was discussed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EBF7"/>
                    </a:solidFill>
                  </a:tcPr>
                </a:tc>
                <a:tc>
                  <a:txBody>
                    <a:bodyPr/>
                    <a:lstStyle/>
                    <a:p>
                      <a:pPr algn="l" fontAlgn="t"/>
                      <a:r>
                        <a:rPr lang="en-US" sz="1500" b="0" i="0" u="none" strike="noStrike">
                          <a:solidFill>
                            <a:srgbClr val="000000"/>
                          </a:solidFill>
                          <a:effectLst/>
                          <a:latin typeface="Calibri" panose="020F0502020204030204" pitchFamily="34"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t"/>
                      <a:r>
                        <a:rPr lang="en-US" sz="1500" b="0" i="0" u="none" strike="noStrike">
                          <a:solidFill>
                            <a:srgbClr val="000000"/>
                          </a:solidFill>
                          <a:effectLst/>
                          <a:latin typeface="Calibri" panose="020F050202020403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US" sz="1500" b="0" i="0" u="none" strike="noStrike">
                          <a:solidFill>
                            <a:srgbClr val="000000"/>
                          </a:solidFill>
                          <a:effectLst/>
                          <a:latin typeface="Calibri" panose="020F0502020204030204" pitchFamily="34" charset="0"/>
                        </a:rPr>
                        <a:t>#DIV/0!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t"/>
                      <a:r>
                        <a:rPr lang="en-US" sz="1500" b="0" i="0" u="none" strike="noStrike">
                          <a:solidFill>
                            <a:srgbClr val="000000"/>
                          </a:solidFill>
                          <a:effectLst/>
                          <a:latin typeface="Calibri" panose="020F050202020403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t"/>
                      <a:r>
                        <a:rPr lang="en-US" sz="1500" b="0" i="0" u="none" strike="noStrike" dirty="0">
                          <a:solidFill>
                            <a:srgbClr val="000000"/>
                          </a:solidFill>
                          <a:effectLst/>
                          <a:latin typeface="Calibri" panose="020F0502020204030204" pitchFamily="34" charset="0"/>
                        </a:rPr>
                        <a:t>National program listserv for TWG meeting invitations</a:t>
                      </a:r>
                      <a:br>
                        <a:rPr lang="en-US" sz="1500" b="0" i="0" u="none" strike="noStrike" dirty="0">
                          <a:solidFill>
                            <a:srgbClr val="000000"/>
                          </a:solidFill>
                          <a:effectLst/>
                          <a:latin typeface="Calibri" panose="020F0502020204030204" pitchFamily="34" charset="0"/>
                        </a:rPr>
                      </a:br>
                      <a:br>
                        <a:rPr lang="en-US" sz="1500" b="0" i="0" u="none" strike="noStrike" dirty="0">
                          <a:solidFill>
                            <a:srgbClr val="000000"/>
                          </a:solidFill>
                          <a:effectLst/>
                          <a:latin typeface="Calibri" panose="020F0502020204030204" pitchFamily="34" charset="0"/>
                        </a:rPr>
                      </a:br>
                      <a:r>
                        <a:rPr lang="en-US" sz="1500" b="0" i="0" u="none" strike="noStrike" dirty="0">
                          <a:solidFill>
                            <a:srgbClr val="000000"/>
                          </a:solidFill>
                          <a:effectLst/>
                          <a:latin typeface="Calibri" panose="020F0502020204030204" pitchFamily="34" charset="0"/>
                        </a:rPr>
                        <a:t>National DSD TWG meeting reports</a:t>
                      </a:r>
                      <a:br>
                        <a:rPr lang="en-US" sz="1500" b="0" i="0" u="none" strike="noStrike" dirty="0">
                          <a:solidFill>
                            <a:srgbClr val="000000"/>
                          </a:solidFill>
                          <a:effectLst/>
                          <a:latin typeface="Calibri" panose="020F0502020204030204" pitchFamily="34" charset="0"/>
                        </a:rPr>
                      </a:br>
                      <a:br>
                        <a:rPr lang="en-US" sz="1500" b="0" i="0" u="none" strike="noStrike" dirty="0">
                          <a:solidFill>
                            <a:srgbClr val="000000"/>
                          </a:solidFill>
                          <a:effectLst/>
                          <a:latin typeface="Calibri" panose="020F0502020204030204" pitchFamily="34" charset="0"/>
                        </a:rPr>
                      </a:br>
                      <a:r>
                        <a:rPr lang="en-US" sz="1500" b="0" i="0" u="none" strike="noStrike" dirty="0">
                          <a:solidFill>
                            <a:srgbClr val="000000"/>
                          </a:solidFill>
                          <a:effectLst/>
                          <a:latin typeface="Calibri" panose="020F0502020204030204" pitchFamily="34" charset="0"/>
                        </a:rPr>
                        <a:t>National policy frameworks/guidelines documents with list of </a:t>
                      </a:r>
                      <a:r>
                        <a:rPr lang="en-US" sz="1500" b="0" i="0" u="none" strike="noStrike" dirty="0" err="1">
                          <a:solidFill>
                            <a:srgbClr val="000000"/>
                          </a:solidFill>
                          <a:effectLst/>
                          <a:latin typeface="Calibri" panose="020F0502020204030204" pitchFamily="34" charset="0"/>
                        </a:rPr>
                        <a:t>contibutors</a:t>
                      </a:r>
                      <a:r>
                        <a:rPr lang="en-US" sz="1500" b="0" i="0" u="none" strike="noStrike" dirty="0">
                          <a:solidFill>
                            <a:srgbClr val="000000"/>
                          </a:solidFill>
                          <a:effectLst/>
                          <a:latin typeface="Calibri" panose="020F0502020204030204" pitchFamily="34" charset="0"/>
                        </a:rPr>
                        <a:t>/participants</a:t>
                      </a:r>
                    </a:p>
                  </a:txBody>
                  <a:tcPr marL="0" marR="0" marT="0" marB="0">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10002"/>
                  </a:ext>
                </a:extLst>
              </a:tr>
            </a:tbl>
          </a:graphicData>
        </a:graphic>
      </p:graphicFrame>
      <p:sp>
        <p:nvSpPr>
          <p:cNvPr id="7" name="TextBox 6">
            <a:extLst>
              <a:ext uri="{FF2B5EF4-FFF2-40B4-BE49-F238E27FC236}">
                <a16:creationId xmlns:a16="http://schemas.microsoft.com/office/drawing/2014/main" id="{BD4EB8C8-EFFD-7963-FE03-28CF849204EB}"/>
              </a:ext>
            </a:extLst>
          </p:cNvPr>
          <p:cNvSpPr txBox="1"/>
          <p:nvPr/>
        </p:nvSpPr>
        <p:spPr>
          <a:xfrm rot="16200000">
            <a:off x="-2459113" y="3075057"/>
            <a:ext cx="6409099" cy="707886"/>
          </a:xfrm>
          <a:prstGeom prst="rect">
            <a:avLst/>
          </a:prstGeom>
          <a:noFill/>
        </p:spPr>
        <p:txBody>
          <a:bodyPr wrap="square" rtlCol="0">
            <a:spAutoFit/>
          </a:bodyPr>
          <a:lstStyle/>
          <a:p>
            <a:r>
              <a:rPr lang="en-US" sz="4000" b="1" dirty="0">
                <a:solidFill>
                  <a:schemeClr val="bg1"/>
                </a:solidFill>
              </a:rPr>
              <a:t>Snapshot of the tracking tool</a:t>
            </a:r>
          </a:p>
        </p:txBody>
      </p:sp>
    </p:spTree>
    <p:extLst>
      <p:ext uri="{BB962C8B-B14F-4D97-AF65-F5344CB8AC3E}">
        <p14:creationId xmlns:p14="http://schemas.microsoft.com/office/powerpoint/2010/main" val="2934991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5A8CDF5-2943-A88A-A27B-60A1B7820001}"/>
              </a:ext>
            </a:extLst>
          </p:cNvPr>
          <p:cNvGraphicFramePr>
            <a:graphicFrameLocks noGrp="1"/>
          </p:cNvGraphicFramePr>
          <p:nvPr>
            <p:extLst>
              <p:ext uri="{D42A27DB-BD31-4B8C-83A1-F6EECF244321}">
                <p14:modId xmlns:p14="http://schemas.microsoft.com/office/powerpoint/2010/main" val="2526743594"/>
              </p:ext>
            </p:extLst>
          </p:nvPr>
        </p:nvGraphicFramePr>
        <p:xfrm>
          <a:off x="122822" y="1323151"/>
          <a:ext cx="11946356" cy="5345273"/>
        </p:xfrm>
        <a:graphic>
          <a:graphicData uri="http://schemas.openxmlformats.org/drawingml/2006/table">
            <a:tbl>
              <a:tblPr/>
              <a:tblGrid>
                <a:gridCol w="791578">
                  <a:extLst>
                    <a:ext uri="{9D8B030D-6E8A-4147-A177-3AD203B41FA5}">
                      <a16:colId xmlns:a16="http://schemas.microsoft.com/office/drawing/2014/main" val="2599274592"/>
                    </a:ext>
                  </a:extLst>
                </a:gridCol>
                <a:gridCol w="8666922">
                  <a:extLst>
                    <a:ext uri="{9D8B030D-6E8A-4147-A177-3AD203B41FA5}">
                      <a16:colId xmlns:a16="http://schemas.microsoft.com/office/drawing/2014/main" val="1040091758"/>
                    </a:ext>
                  </a:extLst>
                </a:gridCol>
                <a:gridCol w="1351721">
                  <a:extLst>
                    <a:ext uri="{9D8B030D-6E8A-4147-A177-3AD203B41FA5}">
                      <a16:colId xmlns:a16="http://schemas.microsoft.com/office/drawing/2014/main" val="4050290964"/>
                    </a:ext>
                  </a:extLst>
                </a:gridCol>
                <a:gridCol w="1136135">
                  <a:extLst>
                    <a:ext uri="{9D8B030D-6E8A-4147-A177-3AD203B41FA5}">
                      <a16:colId xmlns:a16="http://schemas.microsoft.com/office/drawing/2014/main" val="820045602"/>
                    </a:ext>
                  </a:extLst>
                </a:gridCol>
              </a:tblGrid>
              <a:tr h="158720">
                <a:tc>
                  <a:txBody>
                    <a:bodyPr/>
                    <a:lstStyle/>
                    <a:p>
                      <a:pPr algn="ctr" rtl="0" fontAlgn="t"/>
                      <a:r>
                        <a:rPr lang="en-US" sz="1800" b="0" i="0" u="none" strike="noStrike">
                          <a:solidFill>
                            <a:schemeClr val="bg1"/>
                          </a:solidFill>
                          <a:effectLst/>
                          <a:latin typeface="Calibri" panose="020F0502020204030204" pitchFamily="34" charset="0"/>
                        </a:rPr>
                        <a:t>#</a:t>
                      </a:r>
                    </a:p>
                  </a:txBody>
                  <a:tcPr marL="0" marR="0" marT="0" marB="0" vert="wordA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2169"/>
                    </a:solidFill>
                  </a:tcPr>
                </a:tc>
                <a:tc>
                  <a:txBody>
                    <a:bodyPr/>
                    <a:lstStyle/>
                    <a:p>
                      <a:pPr algn="l" fontAlgn="t"/>
                      <a:r>
                        <a:rPr lang="en-US" sz="1800" b="1" i="0" u="none" strike="noStrike" dirty="0">
                          <a:solidFill>
                            <a:schemeClr val="bg1"/>
                          </a:solidFill>
                          <a:effectLst/>
                          <a:latin typeface="Calibri" panose="020F0502020204030204" pitchFamily="34" charset="0"/>
                        </a:rPr>
                        <a:t>INDICATOR</a:t>
                      </a:r>
                      <a:r>
                        <a:rPr lang="en-US" sz="1800" b="0" i="0" u="none" strike="noStrike" dirty="0">
                          <a:solidFill>
                            <a:schemeClr val="bg1"/>
                          </a:solidFill>
                          <a:effectLst/>
                          <a:latin typeface="Calibri" panose="020F0502020204030204" pitchFamily="34" charset="0"/>
                        </a:rPr>
                        <a:t> </a:t>
                      </a:r>
                      <a:endParaRPr lang="en-US" sz="1800" b="1" i="0" u="none" strike="noStrike" dirty="0">
                        <a:solidFill>
                          <a:schemeClr val="bg1"/>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2169"/>
                    </a:solidFill>
                  </a:tcPr>
                </a:tc>
                <a:tc>
                  <a:txBody>
                    <a:bodyPr/>
                    <a:lstStyle/>
                    <a:p>
                      <a:pPr algn="ctr" fontAlgn="t"/>
                      <a:r>
                        <a:rPr lang="en-US" sz="1800" b="1" i="0" u="none" strike="noStrike" dirty="0">
                          <a:solidFill>
                            <a:schemeClr val="bg1"/>
                          </a:solidFill>
                          <a:effectLst/>
                          <a:latin typeface="Calibri" panose="020F0502020204030204" pitchFamily="34" charset="0"/>
                        </a:rPr>
                        <a:t>COUNTRY 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2169"/>
                    </a:solidFill>
                  </a:tcPr>
                </a:tc>
                <a:tc>
                  <a:txBody>
                    <a:bodyPr/>
                    <a:lstStyle/>
                    <a:p>
                      <a:pPr algn="ctr" fontAlgn="t"/>
                      <a:r>
                        <a:rPr lang="en-US" sz="1800" b="1" i="0" u="none" strike="noStrike" dirty="0">
                          <a:solidFill>
                            <a:schemeClr val="bg1"/>
                          </a:solidFill>
                          <a:effectLst/>
                          <a:latin typeface="Calibri" panose="020F0502020204030204" pitchFamily="34" charset="0"/>
                        </a:rPr>
                        <a:t>COUNTRY B</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22169"/>
                    </a:solidFill>
                  </a:tcPr>
                </a:tc>
                <a:extLst>
                  <a:ext uri="{0D108BD9-81ED-4DB2-BD59-A6C34878D82A}">
                    <a16:rowId xmlns:a16="http://schemas.microsoft.com/office/drawing/2014/main" val="2000023415"/>
                  </a:ext>
                </a:extLst>
              </a:tr>
              <a:tr h="255551">
                <a:tc>
                  <a:txBody>
                    <a:bodyPr/>
                    <a:lstStyle/>
                    <a:p>
                      <a:pPr algn="l" fontAlgn="t"/>
                      <a:r>
                        <a:rPr lang="en-US" sz="1400" b="1" i="0" u="none" strike="noStrike" dirty="0">
                          <a:solidFill>
                            <a:srgbClr val="000000"/>
                          </a:solidFill>
                          <a:effectLst/>
                          <a:latin typeface="Calibri" panose="020F0502020204030204" pitchFamily="34" charset="0"/>
                        </a:rPr>
                        <a:t>PL.D1i.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400" b="0" i="0" u="none" strike="noStrike" dirty="0">
                          <a:solidFill>
                            <a:srgbClr val="000000"/>
                          </a:solidFill>
                          <a:effectLst/>
                          <a:latin typeface="Calibri" panose="020F0502020204030204" pitchFamily="34" charset="0"/>
                        </a:rPr>
                        <a:t>% of TWG on DSD where </a:t>
                      </a:r>
                      <a:r>
                        <a:rPr lang="en-US" sz="1400" b="0" i="0" u="none" strike="noStrike" dirty="0" err="1">
                          <a:solidFill>
                            <a:srgbClr val="000000"/>
                          </a:solidFill>
                          <a:effectLst/>
                          <a:latin typeface="Calibri" panose="020F0502020204030204" pitchFamily="34" charset="0"/>
                        </a:rPr>
                        <a:t>RoC</a:t>
                      </a:r>
                      <a:r>
                        <a:rPr lang="en-US" sz="1400" b="0" i="0" u="none" strike="noStrike" dirty="0">
                          <a:solidFill>
                            <a:srgbClr val="000000"/>
                          </a:solidFill>
                          <a:effectLst/>
                          <a:latin typeface="Calibri" panose="020F0502020204030204" pitchFamily="34" charset="0"/>
                        </a:rPr>
                        <a:t> participated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825353941"/>
                  </a:ext>
                </a:extLst>
              </a:tr>
              <a:tr h="255551">
                <a:tc>
                  <a:txBody>
                    <a:bodyPr/>
                    <a:lstStyle/>
                    <a:p>
                      <a:pPr algn="l" fontAlgn="t"/>
                      <a:r>
                        <a:rPr lang="en-US" sz="1400" b="1" i="0" u="none" strike="noStrike" dirty="0">
                          <a:solidFill>
                            <a:srgbClr val="000000"/>
                          </a:solidFill>
                          <a:effectLst/>
                          <a:latin typeface="Calibri" panose="020F0502020204030204" pitchFamily="34" charset="0"/>
                        </a:rPr>
                        <a:t>PL.D2i.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400" b="0" i="0" u="none" strike="noStrike" dirty="0">
                          <a:solidFill>
                            <a:srgbClr val="000000"/>
                          </a:solidFill>
                          <a:effectLst/>
                          <a:latin typeface="Calibri" panose="020F0502020204030204" pitchFamily="34" charset="0"/>
                        </a:rPr>
                        <a:t>% of policy validation exercises where </a:t>
                      </a:r>
                      <a:r>
                        <a:rPr lang="en-US" sz="1400" b="0" i="0" u="none" strike="noStrike" dirty="0" err="1">
                          <a:solidFill>
                            <a:srgbClr val="000000"/>
                          </a:solidFill>
                          <a:effectLst/>
                          <a:latin typeface="Calibri" panose="020F0502020204030204" pitchFamily="34" charset="0"/>
                        </a:rPr>
                        <a:t>RoC</a:t>
                      </a:r>
                      <a:r>
                        <a:rPr lang="en-US" sz="1400" b="0" i="0" u="none" strike="noStrike" dirty="0">
                          <a:solidFill>
                            <a:srgbClr val="000000"/>
                          </a:solidFill>
                          <a:effectLst/>
                          <a:latin typeface="Calibri" panose="020F0502020204030204" pitchFamily="34" charset="0"/>
                        </a:rPr>
                        <a:t> participated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57326017"/>
                  </a:ext>
                </a:extLst>
              </a:tr>
              <a:tr h="255551">
                <a:tc>
                  <a:txBody>
                    <a:bodyPr/>
                    <a:lstStyle/>
                    <a:p>
                      <a:pPr algn="l" fontAlgn="t"/>
                      <a:r>
                        <a:rPr lang="en-US" sz="1400" b="1" i="0" u="none" strike="noStrike">
                          <a:solidFill>
                            <a:srgbClr val="000000"/>
                          </a:solidFill>
                          <a:effectLst/>
                          <a:latin typeface="Calibri" panose="020F0502020204030204" pitchFamily="34" charset="0"/>
                        </a:rPr>
                        <a:t>PL.D3i.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400" b="0" i="0" u="none" strike="noStrike" dirty="0">
                          <a:solidFill>
                            <a:srgbClr val="000000"/>
                          </a:solidFill>
                          <a:effectLst/>
                          <a:latin typeface="Calibri" panose="020F0502020204030204" pitchFamily="34" charset="0"/>
                        </a:rPr>
                        <a:t>% of online DSD platforms that include </a:t>
                      </a:r>
                      <a:r>
                        <a:rPr lang="en-US" sz="1400" b="0" i="0" u="none" strike="noStrike" dirty="0" err="1">
                          <a:solidFill>
                            <a:srgbClr val="000000"/>
                          </a:solidFill>
                          <a:effectLst/>
                          <a:latin typeface="Calibri" panose="020F0502020204030204" pitchFamily="34" charset="0"/>
                        </a:rPr>
                        <a:t>RoC</a:t>
                      </a:r>
                      <a:r>
                        <a:rPr lang="en-US" sz="1400" b="0" i="0" u="none" strike="noStrike" dirty="0">
                          <a:solidFill>
                            <a:srgbClr val="000000"/>
                          </a:solidFill>
                          <a:effectLst/>
                          <a:latin typeface="Calibri" panose="020F0502020204030204" pitchFamily="34" charset="0"/>
                        </a:rPr>
                        <a:t>, policy makers, program implementers and health providers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183762627"/>
                  </a:ext>
                </a:extLst>
              </a:tr>
              <a:tr h="471035">
                <a:tc>
                  <a:txBody>
                    <a:bodyPr/>
                    <a:lstStyle/>
                    <a:p>
                      <a:pPr algn="l" fontAlgn="t"/>
                      <a:r>
                        <a:rPr lang="en-US" sz="1400" b="1" i="0" u="none" strike="noStrike">
                          <a:solidFill>
                            <a:srgbClr val="000000"/>
                          </a:solidFill>
                          <a:effectLst/>
                          <a:latin typeface="Calibri" panose="020F0502020204030204" pitchFamily="34" charset="0"/>
                        </a:rPr>
                        <a:t>PL.I1i.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dirty="0">
                          <a:solidFill>
                            <a:srgbClr val="000000"/>
                          </a:solidFill>
                          <a:effectLst/>
                          <a:latin typeface="Calibri" panose="020F0502020204030204" pitchFamily="34" charset="0"/>
                        </a:rPr>
                        <a:t># of communication materials produced by </a:t>
                      </a:r>
                      <a:r>
                        <a:rPr lang="en-US" sz="1400" b="0" i="0" u="none" strike="noStrike" dirty="0" err="1">
                          <a:solidFill>
                            <a:srgbClr val="000000"/>
                          </a:solidFill>
                          <a:effectLst/>
                          <a:latin typeface="Calibri" panose="020F0502020204030204" pitchFamily="34" charset="0"/>
                        </a:rPr>
                        <a:t>RoC</a:t>
                      </a:r>
                      <a:r>
                        <a:rPr lang="en-US" sz="1400" b="0" i="0" u="none" strike="noStrike" dirty="0">
                          <a:solidFill>
                            <a:srgbClr val="000000"/>
                          </a:solidFill>
                          <a:effectLst/>
                          <a:latin typeface="Calibri" panose="020F0502020204030204" pitchFamily="34" charset="0"/>
                        </a:rPr>
                        <a:t> to educate communities about policies, results of evaluations/assessments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067724684"/>
                  </a:ext>
                </a:extLst>
              </a:tr>
              <a:tr h="255551">
                <a:tc>
                  <a:txBody>
                    <a:bodyPr/>
                    <a:lstStyle/>
                    <a:p>
                      <a:pPr algn="l" fontAlgn="t"/>
                      <a:r>
                        <a:rPr lang="en-US" sz="1400" b="1" i="0" u="none" strike="noStrike">
                          <a:solidFill>
                            <a:srgbClr val="000000"/>
                          </a:solidFill>
                          <a:effectLst/>
                          <a:latin typeface="Calibri" panose="020F0502020204030204" pitchFamily="34" charset="0"/>
                        </a:rPr>
                        <a:t>PL.ME1i.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en-US" sz="1400" b="0" i="0" u="none" strike="noStrike" dirty="0">
                          <a:solidFill>
                            <a:srgbClr val="000000"/>
                          </a:solidFill>
                          <a:effectLst/>
                          <a:latin typeface="Calibri" panose="020F0502020204030204" pitchFamily="34" charset="0"/>
                        </a:rPr>
                        <a:t>% of M&amp;E meetings that include </a:t>
                      </a:r>
                      <a:r>
                        <a:rPr lang="en-US" sz="1400" b="0" i="0" u="none" strike="noStrike" dirty="0" err="1">
                          <a:solidFill>
                            <a:srgbClr val="000000"/>
                          </a:solidFill>
                          <a:effectLst/>
                          <a:latin typeface="Calibri" panose="020F0502020204030204" pitchFamily="34" charset="0"/>
                        </a:rPr>
                        <a:t>RoC</a:t>
                      </a:r>
                      <a:endParaRPr lang="en-US" sz="14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260692075"/>
                  </a:ext>
                </a:extLst>
              </a:tr>
              <a:tr h="255551">
                <a:tc>
                  <a:txBody>
                    <a:bodyPr/>
                    <a:lstStyle/>
                    <a:p>
                      <a:pPr algn="l" fontAlgn="t"/>
                      <a:r>
                        <a:rPr lang="en-US" sz="1400" b="1" i="0" u="none" strike="noStrike">
                          <a:solidFill>
                            <a:srgbClr val="000000"/>
                          </a:solidFill>
                          <a:effectLst/>
                          <a:latin typeface="Calibri" panose="020F0502020204030204" pitchFamily="34" charset="0"/>
                        </a:rPr>
                        <a:t>PL.ME2i.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en-US" sz="1400" b="0" i="0" u="none" strike="noStrike" dirty="0">
                          <a:solidFill>
                            <a:srgbClr val="000000"/>
                          </a:solidFill>
                          <a:effectLst/>
                          <a:latin typeface="Calibri" panose="020F0502020204030204" pitchFamily="34" charset="0"/>
                        </a:rPr>
                        <a:t>% of impact assessment exercises where </a:t>
                      </a:r>
                      <a:r>
                        <a:rPr lang="en-US" sz="1400" b="0" i="0" u="none" strike="noStrike" dirty="0" err="1">
                          <a:solidFill>
                            <a:srgbClr val="000000"/>
                          </a:solidFill>
                          <a:effectLst/>
                          <a:latin typeface="Calibri" panose="020F0502020204030204" pitchFamily="34" charset="0"/>
                        </a:rPr>
                        <a:t>RoC</a:t>
                      </a:r>
                      <a:r>
                        <a:rPr lang="en-US" sz="1400" b="0" i="0" u="none" strike="noStrike" dirty="0">
                          <a:solidFill>
                            <a:srgbClr val="000000"/>
                          </a:solidFill>
                          <a:effectLst/>
                          <a:latin typeface="Calibri" panose="020F0502020204030204" pitchFamily="34" charset="0"/>
                        </a:rPr>
                        <a:t> participated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293515981"/>
                  </a:ext>
                </a:extLst>
              </a:tr>
              <a:tr h="255551">
                <a:tc>
                  <a:txBody>
                    <a:bodyPr/>
                    <a:lstStyle/>
                    <a:p>
                      <a:pPr algn="l" fontAlgn="t"/>
                      <a:r>
                        <a:rPr lang="en-US" sz="1400" b="1" i="0" u="none" strike="noStrike">
                          <a:solidFill>
                            <a:srgbClr val="000000"/>
                          </a:solidFill>
                          <a:effectLst/>
                          <a:latin typeface="Calibri" panose="020F0502020204030204" pitchFamily="34" charset="0"/>
                        </a:rPr>
                        <a:t>PR.D1i.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400" b="0" i="0" u="none" strike="noStrike" dirty="0">
                          <a:solidFill>
                            <a:srgbClr val="000000"/>
                          </a:solidFill>
                          <a:effectLst/>
                          <a:latin typeface="Calibri" panose="020F0502020204030204" pitchFamily="34" charset="0"/>
                        </a:rPr>
                        <a:t>% of meetings focused on DSD program design where </a:t>
                      </a:r>
                      <a:r>
                        <a:rPr lang="en-US" sz="1400" b="0" i="0" u="none" strike="noStrike" dirty="0" err="1">
                          <a:solidFill>
                            <a:srgbClr val="000000"/>
                          </a:solidFill>
                          <a:effectLst/>
                          <a:latin typeface="Calibri" panose="020F0502020204030204" pitchFamily="34" charset="0"/>
                        </a:rPr>
                        <a:t>RoC</a:t>
                      </a:r>
                      <a:r>
                        <a:rPr lang="en-US" sz="1400" b="0" i="0" u="none" strike="noStrike" dirty="0">
                          <a:solidFill>
                            <a:srgbClr val="000000"/>
                          </a:solidFill>
                          <a:effectLst/>
                          <a:latin typeface="Calibri" panose="020F0502020204030204" pitchFamily="34" charset="0"/>
                        </a:rPr>
                        <a:t> participated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454038994"/>
                  </a:ext>
                </a:extLst>
              </a:tr>
              <a:tr h="255551">
                <a:tc>
                  <a:txBody>
                    <a:bodyPr/>
                    <a:lstStyle/>
                    <a:p>
                      <a:pPr algn="l" fontAlgn="t"/>
                      <a:r>
                        <a:rPr lang="en-US" sz="1400" b="1" i="0" u="none" strike="noStrike">
                          <a:solidFill>
                            <a:srgbClr val="000000"/>
                          </a:solidFill>
                          <a:effectLst/>
                          <a:latin typeface="Calibri" panose="020F0502020204030204" pitchFamily="34" charset="0"/>
                        </a:rPr>
                        <a:t>PRL.D2i.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400" b="0" i="0" u="none" strike="noStrike" dirty="0">
                          <a:solidFill>
                            <a:srgbClr val="000000"/>
                          </a:solidFill>
                          <a:effectLst/>
                          <a:latin typeface="Calibri" panose="020F0502020204030204" pitchFamily="34" charset="0"/>
                        </a:rPr>
                        <a:t>% of DSD planning meetings where </a:t>
                      </a:r>
                      <a:r>
                        <a:rPr lang="en-US" sz="1400" b="0" i="0" u="none" strike="noStrike" dirty="0" err="1">
                          <a:solidFill>
                            <a:srgbClr val="000000"/>
                          </a:solidFill>
                          <a:effectLst/>
                          <a:latin typeface="Calibri" panose="020F0502020204030204" pitchFamily="34" charset="0"/>
                        </a:rPr>
                        <a:t>RoC</a:t>
                      </a:r>
                      <a:r>
                        <a:rPr lang="en-US" sz="1400" b="0" i="0" u="none" strike="noStrike" dirty="0">
                          <a:solidFill>
                            <a:srgbClr val="000000"/>
                          </a:solidFill>
                          <a:effectLst/>
                          <a:latin typeface="Calibri" panose="020F0502020204030204" pitchFamily="34" charset="0"/>
                        </a:rPr>
                        <a:t> provided recommendations on prioritization of DSD models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577586516"/>
                  </a:ext>
                </a:extLst>
              </a:tr>
              <a:tr h="255551">
                <a:tc>
                  <a:txBody>
                    <a:bodyPr/>
                    <a:lstStyle/>
                    <a:p>
                      <a:pPr algn="l" fontAlgn="t"/>
                      <a:r>
                        <a:rPr lang="en-US" sz="1400" b="1" i="0" u="none" strike="noStrike">
                          <a:solidFill>
                            <a:srgbClr val="000000"/>
                          </a:solidFill>
                          <a:effectLst/>
                          <a:latin typeface="Calibri" panose="020F0502020204030204" pitchFamily="34" charset="0"/>
                        </a:rPr>
                        <a:t>PRL.I1i.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dirty="0">
                          <a:solidFill>
                            <a:srgbClr val="000000"/>
                          </a:solidFill>
                          <a:effectLst/>
                          <a:latin typeface="Calibri" panose="020F0502020204030204" pitchFamily="34" charset="0"/>
                        </a:rPr>
                        <a:t>% of DSD HF trainings that include </a:t>
                      </a:r>
                      <a:r>
                        <a:rPr lang="en-US" sz="1400" b="0" i="0" u="none" strike="noStrike" dirty="0" err="1">
                          <a:solidFill>
                            <a:srgbClr val="000000"/>
                          </a:solidFill>
                          <a:effectLst/>
                          <a:latin typeface="Calibri" panose="020F0502020204030204" pitchFamily="34" charset="0"/>
                        </a:rPr>
                        <a:t>RoC</a:t>
                      </a:r>
                      <a:r>
                        <a:rPr lang="en-US" sz="1400" b="0" i="0" u="none" strike="noStrike" dirty="0">
                          <a:solidFill>
                            <a:srgbClr val="000000"/>
                          </a:solidFill>
                          <a:effectLst/>
                          <a:latin typeface="Calibri" panose="020F0502020204030204" pitchFamily="34" charset="0"/>
                        </a:rPr>
                        <a:t> as planners and facilitators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510044046"/>
                  </a:ext>
                </a:extLst>
              </a:tr>
              <a:tr h="255551">
                <a:tc>
                  <a:txBody>
                    <a:bodyPr/>
                    <a:lstStyle/>
                    <a:p>
                      <a:pPr algn="l" fontAlgn="t"/>
                      <a:r>
                        <a:rPr lang="en-US" sz="1400" b="1" i="0" u="none" strike="noStrike">
                          <a:solidFill>
                            <a:srgbClr val="000000"/>
                          </a:solidFill>
                          <a:effectLst/>
                          <a:latin typeface="Calibri" panose="020F0502020204030204" pitchFamily="34" charset="0"/>
                        </a:rPr>
                        <a:t>PRL.I2i.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dirty="0">
                          <a:solidFill>
                            <a:srgbClr val="000000"/>
                          </a:solidFill>
                          <a:effectLst/>
                          <a:latin typeface="Calibri" panose="020F0502020204030204" pitchFamily="34" charset="0"/>
                        </a:rPr>
                        <a:t>% of DSD supportive supervision visits that include </a:t>
                      </a:r>
                      <a:r>
                        <a:rPr lang="en-US" sz="1400" b="0" i="0" u="none" strike="noStrike" dirty="0" err="1">
                          <a:solidFill>
                            <a:srgbClr val="000000"/>
                          </a:solidFill>
                          <a:effectLst/>
                          <a:latin typeface="Calibri" panose="020F0502020204030204" pitchFamily="34" charset="0"/>
                        </a:rPr>
                        <a:t>RoC</a:t>
                      </a:r>
                      <a:r>
                        <a:rPr lang="en-US" sz="1400" b="0" i="0" u="none" strike="noStrike" dirty="0">
                          <a:solidFill>
                            <a:srgbClr val="000000"/>
                          </a:solidFill>
                          <a:effectLst/>
                          <a:latin typeface="Calibri" panose="020F0502020204030204" pitchFamily="34" charset="0"/>
                        </a:rPr>
                        <a:t> leaders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95896375"/>
                  </a:ext>
                </a:extLst>
              </a:tr>
              <a:tr h="255551">
                <a:tc>
                  <a:txBody>
                    <a:bodyPr/>
                    <a:lstStyle/>
                    <a:p>
                      <a:pPr algn="l" fontAlgn="t"/>
                      <a:r>
                        <a:rPr lang="en-US" sz="1400" b="1" i="0" u="none" strike="noStrike">
                          <a:solidFill>
                            <a:srgbClr val="000000"/>
                          </a:solidFill>
                          <a:effectLst/>
                          <a:latin typeface="Calibri" panose="020F0502020204030204" pitchFamily="34" charset="0"/>
                        </a:rPr>
                        <a:t>PRL.ME1i.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en-US" sz="1400" b="0" i="0" u="none" strike="noStrike" dirty="0">
                          <a:solidFill>
                            <a:srgbClr val="000000"/>
                          </a:solidFill>
                          <a:effectLst/>
                          <a:latin typeface="Calibri" panose="020F0502020204030204" pitchFamily="34" charset="0"/>
                        </a:rPr>
                        <a:t>% of DSD M&amp;E tools development meetings where </a:t>
                      </a:r>
                      <a:r>
                        <a:rPr lang="en-US" sz="1400" b="0" i="0" u="none" strike="noStrike" dirty="0" err="1">
                          <a:solidFill>
                            <a:srgbClr val="000000"/>
                          </a:solidFill>
                          <a:effectLst/>
                          <a:latin typeface="Calibri" panose="020F0502020204030204" pitchFamily="34" charset="0"/>
                        </a:rPr>
                        <a:t>RoC</a:t>
                      </a:r>
                      <a:r>
                        <a:rPr lang="en-US" sz="1400" b="0" i="0" u="none" strike="noStrike" dirty="0">
                          <a:solidFill>
                            <a:srgbClr val="000000"/>
                          </a:solidFill>
                          <a:effectLst/>
                          <a:latin typeface="Calibri" panose="020F0502020204030204" pitchFamily="34" charset="0"/>
                        </a:rPr>
                        <a:t> participated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106529775"/>
                  </a:ext>
                </a:extLst>
              </a:tr>
              <a:tr h="255551">
                <a:tc>
                  <a:txBody>
                    <a:bodyPr/>
                    <a:lstStyle/>
                    <a:p>
                      <a:pPr algn="l" fontAlgn="t"/>
                      <a:r>
                        <a:rPr lang="en-US" sz="1400" b="1" i="0" u="none" strike="noStrike">
                          <a:solidFill>
                            <a:srgbClr val="000000"/>
                          </a:solidFill>
                          <a:effectLst/>
                          <a:latin typeface="Calibri" panose="020F0502020204030204" pitchFamily="34" charset="0"/>
                        </a:rPr>
                        <a:t>PRL.ME2i.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en-US" sz="1400" b="0" i="0" u="none" strike="noStrike" dirty="0">
                          <a:solidFill>
                            <a:srgbClr val="000000"/>
                          </a:solidFill>
                          <a:effectLst/>
                          <a:latin typeface="Calibri" panose="020F0502020204030204" pitchFamily="34" charset="0"/>
                        </a:rPr>
                        <a:t>% of DSD M&amp;E activities where </a:t>
                      </a:r>
                      <a:r>
                        <a:rPr lang="en-US" sz="1400" b="0" i="0" u="none" strike="noStrike" dirty="0" err="1">
                          <a:solidFill>
                            <a:srgbClr val="000000"/>
                          </a:solidFill>
                          <a:effectLst/>
                          <a:latin typeface="Calibri" panose="020F0502020204030204" pitchFamily="34" charset="0"/>
                        </a:rPr>
                        <a:t>RoC</a:t>
                      </a:r>
                      <a:r>
                        <a:rPr lang="en-US" sz="1400" b="0" i="0" u="none" strike="noStrike" dirty="0">
                          <a:solidFill>
                            <a:srgbClr val="000000"/>
                          </a:solidFill>
                          <a:effectLst/>
                          <a:latin typeface="Calibri" panose="020F0502020204030204" pitchFamily="34" charset="0"/>
                        </a:rPr>
                        <a:t> participated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328591247"/>
                  </a:ext>
                </a:extLst>
              </a:tr>
              <a:tr h="255551">
                <a:tc>
                  <a:txBody>
                    <a:bodyPr/>
                    <a:lstStyle/>
                    <a:p>
                      <a:pPr algn="l" fontAlgn="t"/>
                      <a:r>
                        <a:rPr lang="en-US" sz="1400" b="1" i="0" u="none" strike="noStrike">
                          <a:solidFill>
                            <a:srgbClr val="000000"/>
                          </a:solidFill>
                          <a:effectLst/>
                          <a:latin typeface="Calibri" panose="020F0502020204030204" pitchFamily="34" charset="0"/>
                        </a:rPr>
                        <a:t>PRL.ME3i.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en-US" sz="1400" b="0" i="0" u="none" strike="noStrike" dirty="0">
                          <a:solidFill>
                            <a:srgbClr val="000000"/>
                          </a:solidFill>
                          <a:effectLst/>
                          <a:latin typeface="Calibri" panose="020F0502020204030204" pitchFamily="34" charset="0"/>
                        </a:rPr>
                        <a:t>% of self assessments where </a:t>
                      </a:r>
                      <a:r>
                        <a:rPr lang="en-US" sz="1400" b="0" i="0" u="none" strike="noStrike" dirty="0" err="1">
                          <a:solidFill>
                            <a:srgbClr val="000000"/>
                          </a:solidFill>
                          <a:effectLst/>
                          <a:latin typeface="Calibri" panose="020F0502020204030204" pitchFamily="34" charset="0"/>
                        </a:rPr>
                        <a:t>RoC</a:t>
                      </a:r>
                      <a:r>
                        <a:rPr lang="en-US" sz="1400" b="0" i="0" u="none" strike="noStrike" dirty="0">
                          <a:solidFill>
                            <a:srgbClr val="000000"/>
                          </a:solidFill>
                          <a:effectLst/>
                          <a:latin typeface="Calibri" panose="020F0502020204030204" pitchFamily="34" charset="0"/>
                        </a:rPr>
                        <a:t> participated and led on community engagement domain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206578991"/>
                  </a:ext>
                </a:extLst>
              </a:tr>
              <a:tr h="255551">
                <a:tc>
                  <a:txBody>
                    <a:bodyPr/>
                    <a:lstStyle/>
                    <a:p>
                      <a:pPr algn="l" fontAlgn="t"/>
                      <a:r>
                        <a:rPr lang="en-US" sz="1400" b="1" i="0" u="none" strike="noStrike">
                          <a:solidFill>
                            <a:srgbClr val="000000"/>
                          </a:solidFill>
                          <a:effectLst/>
                          <a:latin typeface="Calibri" panose="020F0502020204030204" pitchFamily="34" charset="0"/>
                        </a:rPr>
                        <a:t>CL.D1i.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400" b="0" i="0" u="none" strike="noStrike" dirty="0">
                          <a:solidFill>
                            <a:srgbClr val="000000"/>
                          </a:solidFill>
                          <a:effectLst/>
                          <a:latin typeface="Calibri" panose="020F0502020204030204" pitchFamily="34" charset="0"/>
                        </a:rPr>
                        <a:t># of community-level platforms established aimed at gathering </a:t>
                      </a:r>
                      <a:r>
                        <a:rPr lang="en-US" sz="1400" b="0" i="0" u="none" strike="noStrike" dirty="0" err="1">
                          <a:solidFill>
                            <a:srgbClr val="000000"/>
                          </a:solidFill>
                          <a:effectLst/>
                          <a:latin typeface="Calibri" panose="020F0502020204030204" pitchFamily="34" charset="0"/>
                        </a:rPr>
                        <a:t>RoC</a:t>
                      </a:r>
                      <a:r>
                        <a:rPr lang="en-US" sz="1400" b="0" i="0" u="none" strike="noStrike" dirty="0">
                          <a:solidFill>
                            <a:srgbClr val="000000"/>
                          </a:solidFill>
                          <a:effectLst/>
                          <a:latin typeface="Calibri" panose="020F0502020204030204" pitchFamily="34" charset="0"/>
                        </a:rPr>
                        <a:t> views on DSD models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923906928"/>
                  </a:ext>
                </a:extLst>
              </a:tr>
              <a:tr h="255551">
                <a:tc>
                  <a:txBody>
                    <a:bodyPr/>
                    <a:lstStyle/>
                    <a:p>
                      <a:pPr algn="l" fontAlgn="t"/>
                      <a:r>
                        <a:rPr lang="en-US" sz="1400" b="1" i="0" u="none" strike="noStrike">
                          <a:solidFill>
                            <a:srgbClr val="000000"/>
                          </a:solidFill>
                          <a:effectLst/>
                          <a:latin typeface="Calibri" panose="020F0502020204030204" pitchFamily="34" charset="0"/>
                        </a:rPr>
                        <a:t>CL.D2i.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400" b="0" i="0" u="none" strike="noStrike" dirty="0">
                          <a:solidFill>
                            <a:srgbClr val="000000"/>
                          </a:solidFill>
                          <a:effectLst/>
                          <a:latin typeface="Calibri" panose="020F0502020204030204" pitchFamily="34" charset="0"/>
                        </a:rPr>
                        <a:t>% of thematic working groups where </a:t>
                      </a:r>
                      <a:r>
                        <a:rPr lang="en-US" sz="1400" b="0" i="0" u="none" strike="noStrike" dirty="0" err="1">
                          <a:solidFill>
                            <a:srgbClr val="000000"/>
                          </a:solidFill>
                          <a:effectLst/>
                          <a:latin typeface="Calibri" panose="020F0502020204030204" pitchFamily="34" charset="0"/>
                        </a:rPr>
                        <a:t>RoC</a:t>
                      </a:r>
                      <a:r>
                        <a:rPr lang="en-US" sz="1400" b="0" i="0" u="none" strike="noStrike" dirty="0">
                          <a:solidFill>
                            <a:srgbClr val="000000"/>
                          </a:solidFill>
                          <a:effectLst/>
                          <a:latin typeface="Calibri" panose="020F0502020204030204" pitchFamily="34" charset="0"/>
                        </a:rPr>
                        <a:t> participated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837106422"/>
                  </a:ext>
                </a:extLst>
              </a:tr>
              <a:tr h="255551">
                <a:tc>
                  <a:txBody>
                    <a:bodyPr/>
                    <a:lstStyle/>
                    <a:p>
                      <a:pPr algn="l" fontAlgn="t"/>
                      <a:r>
                        <a:rPr lang="en-US" sz="1400" b="1" i="0" u="none" strike="noStrike">
                          <a:solidFill>
                            <a:srgbClr val="000000"/>
                          </a:solidFill>
                          <a:effectLst/>
                          <a:latin typeface="Calibri" panose="020F0502020204030204" pitchFamily="34" charset="0"/>
                        </a:rPr>
                        <a:t>CL.I1i.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dirty="0">
                          <a:solidFill>
                            <a:srgbClr val="000000"/>
                          </a:solidFill>
                          <a:effectLst/>
                          <a:latin typeface="Calibri" panose="020F0502020204030204" pitchFamily="34" charset="0"/>
                        </a:rPr>
                        <a:t>% of DSD sensitization/demand creation activities led by or actively involving </a:t>
                      </a:r>
                      <a:r>
                        <a:rPr lang="en-US" sz="1400" b="0" i="0" u="none" strike="noStrike" dirty="0" err="1">
                          <a:solidFill>
                            <a:srgbClr val="000000"/>
                          </a:solidFill>
                          <a:effectLst/>
                          <a:latin typeface="Calibri" panose="020F0502020204030204" pitchFamily="34" charset="0"/>
                        </a:rPr>
                        <a:t>RoC</a:t>
                      </a:r>
                      <a:endParaRPr lang="en-US" sz="14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50638829"/>
                  </a:ext>
                </a:extLst>
              </a:tr>
              <a:tr h="255551">
                <a:tc>
                  <a:txBody>
                    <a:bodyPr/>
                    <a:lstStyle/>
                    <a:p>
                      <a:pPr algn="l" fontAlgn="t"/>
                      <a:r>
                        <a:rPr lang="en-US" sz="1400" b="1" i="0" u="none" strike="noStrike">
                          <a:solidFill>
                            <a:srgbClr val="000000"/>
                          </a:solidFill>
                          <a:effectLst/>
                          <a:latin typeface="Calibri" panose="020F0502020204030204" pitchFamily="34" charset="0"/>
                        </a:rPr>
                        <a:t>CL.I2i.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dirty="0">
                          <a:solidFill>
                            <a:srgbClr val="000000"/>
                          </a:solidFill>
                          <a:effectLst/>
                          <a:latin typeface="Calibri" panose="020F0502020204030204" pitchFamily="34" charset="0"/>
                        </a:rPr>
                        <a:t>% of HF with DSD where </a:t>
                      </a:r>
                      <a:r>
                        <a:rPr lang="en-US" sz="1400" b="0" i="0" u="none" strike="noStrike" dirty="0" err="1">
                          <a:solidFill>
                            <a:srgbClr val="000000"/>
                          </a:solidFill>
                          <a:effectLst/>
                          <a:latin typeface="Calibri" panose="020F0502020204030204" pitchFamily="34" charset="0"/>
                        </a:rPr>
                        <a:t>RoC</a:t>
                      </a:r>
                      <a:r>
                        <a:rPr lang="en-US" sz="1400" b="0" i="0" u="none" strike="noStrike" dirty="0">
                          <a:solidFill>
                            <a:srgbClr val="000000"/>
                          </a:solidFill>
                          <a:effectLst/>
                          <a:latin typeface="Calibri" panose="020F0502020204030204" pitchFamily="34" charset="0"/>
                        </a:rPr>
                        <a:t> work as service providers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153623213"/>
                  </a:ext>
                </a:extLst>
              </a:tr>
              <a:tr h="255551">
                <a:tc>
                  <a:txBody>
                    <a:bodyPr/>
                    <a:lstStyle/>
                    <a:p>
                      <a:pPr algn="l" fontAlgn="t"/>
                      <a:r>
                        <a:rPr lang="en-US" sz="1400" b="1" i="0" u="none" strike="noStrike">
                          <a:solidFill>
                            <a:srgbClr val="000000"/>
                          </a:solidFill>
                          <a:effectLst/>
                          <a:latin typeface="Calibri" panose="020F0502020204030204" pitchFamily="34" charset="0"/>
                        </a:rPr>
                        <a:t>CL.I3i.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dirty="0">
                          <a:solidFill>
                            <a:srgbClr val="000000"/>
                          </a:solidFill>
                          <a:effectLst/>
                          <a:latin typeface="Calibri" panose="020F0502020204030204" pitchFamily="34" charset="0"/>
                        </a:rPr>
                        <a:t># of trainings organized for peer educators and </a:t>
                      </a:r>
                      <a:r>
                        <a:rPr lang="en-US" sz="1400" b="0" i="0" u="none" strike="noStrike" dirty="0" err="1">
                          <a:solidFill>
                            <a:srgbClr val="000000"/>
                          </a:solidFill>
                          <a:effectLst/>
                          <a:latin typeface="Calibri" panose="020F0502020204030204" pitchFamily="34" charset="0"/>
                        </a:rPr>
                        <a:t>RoC</a:t>
                      </a:r>
                      <a:endParaRPr lang="en-US" sz="14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196268015"/>
                  </a:ext>
                </a:extLst>
              </a:tr>
              <a:tr h="255551">
                <a:tc>
                  <a:txBody>
                    <a:bodyPr/>
                    <a:lstStyle/>
                    <a:p>
                      <a:pPr algn="l" fontAlgn="t"/>
                      <a:r>
                        <a:rPr lang="en-US" sz="1400" b="1" i="0" u="none" strike="noStrike" dirty="0">
                          <a:solidFill>
                            <a:srgbClr val="000000"/>
                          </a:solidFill>
                          <a:effectLst/>
                          <a:latin typeface="Calibri" panose="020F0502020204030204" pitchFamily="34" charset="0"/>
                        </a:rPr>
                        <a:t>CL.ME1i.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t"/>
                      <a:r>
                        <a:rPr lang="en-US" sz="1400" b="0" i="0" u="none" strike="noStrike" dirty="0">
                          <a:solidFill>
                            <a:srgbClr val="000000"/>
                          </a:solidFill>
                          <a:effectLst/>
                          <a:latin typeface="Calibri" panose="020F0502020204030204" pitchFamily="34" charset="0"/>
                        </a:rPr>
                        <a:t>% of DSD facilities where community score cards and/or client satisfaction surveys are implemented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4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220362979"/>
                  </a:ext>
                </a:extLst>
              </a:tr>
            </a:tbl>
          </a:graphicData>
        </a:graphic>
      </p:graphicFrame>
      <p:sp>
        <p:nvSpPr>
          <p:cNvPr id="9" name="TextBox 8">
            <a:extLst>
              <a:ext uri="{FF2B5EF4-FFF2-40B4-BE49-F238E27FC236}">
                <a16:creationId xmlns:a16="http://schemas.microsoft.com/office/drawing/2014/main" id="{35397EFA-7AA4-BB2E-AEEA-7AD1695E41D2}"/>
              </a:ext>
            </a:extLst>
          </p:cNvPr>
          <p:cNvSpPr txBox="1"/>
          <p:nvPr/>
        </p:nvSpPr>
        <p:spPr>
          <a:xfrm>
            <a:off x="437322" y="189576"/>
            <a:ext cx="9501809" cy="646331"/>
          </a:xfrm>
          <a:prstGeom prst="rect">
            <a:avLst/>
          </a:prstGeom>
          <a:noFill/>
        </p:spPr>
        <p:txBody>
          <a:bodyPr wrap="square" rtlCol="0">
            <a:spAutoFit/>
          </a:bodyPr>
          <a:lstStyle/>
          <a:p>
            <a:r>
              <a:rPr lang="en-US" sz="3600" b="1" dirty="0">
                <a:solidFill>
                  <a:schemeClr val="bg1"/>
                </a:solidFill>
              </a:rPr>
              <a:t>Tool pilot results</a:t>
            </a:r>
          </a:p>
        </p:txBody>
      </p:sp>
    </p:spTree>
    <p:extLst>
      <p:ext uri="{BB962C8B-B14F-4D97-AF65-F5344CB8AC3E}">
        <p14:creationId xmlns:p14="http://schemas.microsoft.com/office/powerpoint/2010/main" val="2343185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454931"/>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9f2da93fcc74e869d070fd34a0597c4 xmlns="c629780e-db83-45bc-a257-7c8c4fd6b9cb">
      <Terms xmlns="http://schemas.microsoft.com/office/infopath/2007/PartnerControls"/>
    </i9f2da93fcc74e869d070fd34a0597c4>
    <FavoriteUsers xmlns="c629780e-db83-45bc-a257-7c8c4fd6b9cb" xsi:nil="true"/>
    <cc92bdb0fa944447acf309642a11bf0d xmlns="c629780e-db83-45bc-a257-7c8c4fd6b9cb">
      <Terms xmlns="http://schemas.microsoft.com/office/infopath/2007/PartnerControls"/>
    </cc92bdb0fa944447acf309642a11bf0d>
    <KeyEntities xmlns="c629780e-db83-45bc-a257-7c8c4fd6b9cb" xsi:nil="true"/>
    <TaxCatchAll xmlns="c629780e-db83-45bc-a257-7c8c4fd6b9cb"/>
  </documentManagement>
</p:properties>
</file>

<file path=customXml/item3.xml><?xml version="1.0" encoding="utf-8"?>
<ct:contentTypeSchema xmlns:ct="http://schemas.microsoft.com/office/2006/metadata/contentType" xmlns:ma="http://schemas.microsoft.com/office/2006/metadata/properties/metaAttributes" ct:_="" ma:_="" ma:contentTypeName="NGOOnlineDocument" ma:contentTypeID="0x01010033CF86A3E53F48B7ADBBC140A8AF8FA70017F4979C1AA30A4DBE6104AA8A5F780F" ma:contentTypeVersion="15" ma:contentTypeDescription="NGO Document content type" ma:contentTypeScope="" ma:versionID="d99cecaf51296273d53b0738cbc45968">
  <xsd:schema xmlns:xsd="http://www.w3.org/2001/XMLSchema" xmlns:xs="http://www.w3.org/2001/XMLSchema" xmlns:p="http://schemas.microsoft.com/office/2006/metadata/properties" xmlns:ns2="c629780e-db83-45bc-a257-7c8c4fd6b9cb" xmlns:ns3="42f6ea12-bf84-4dd6-920a-71d6babd27a9" xmlns:ns4="6a7f0f3e-b4de-4e01-9921-c86f824f3edb" targetNamespace="http://schemas.microsoft.com/office/2006/metadata/properties" ma:root="true" ma:fieldsID="00f02be6c3a95010a7d4b4420d69a04c" ns2:_="" ns3:_="" ns4:_="">
    <xsd:import namespace="c629780e-db83-45bc-a257-7c8c4fd6b9cb"/>
    <xsd:import namespace="42f6ea12-bf84-4dd6-920a-71d6babd27a9"/>
    <xsd:import namespace="6a7f0f3e-b4de-4e01-9921-c86f824f3edb"/>
    <xsd:element name="properties">
      <xsd:complexType>
        <xsd:sequence>
          <xsd:element name="documentManagement">
            <xsd:complexType>
              <xsd:all>
                <xsd:element ref="ns2:FavoriteUsers" minOccurs="0"/>
                <xsd:element ref="ns2:KeyEntities" minOccurs="0"/>
                <xsd:element ref="ns2:i9f2da93fcc74e869d070fd34a0597c4" minOccurs="0"/>
                <xsd:element ref="ns2:TaxCatchAll" minOccurs="0"/>
                <xsd:element ref="ns2:TaxCatchAllLabel" minOccurs="0"/>
                <xsd:element ref="ns2:cc92bdb0fa944447acf309642a11bf0d" minOccurs="0"/>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9780e-db83-45bc-a257-7c8c4fd6b9cb" elementFormDefault="qualified">
    <xsd:import namespace="http://schemas.microsoft.com/office/2006/documentManagement/types"/>
    <xsd:import namespace="http://schemas.microsoft.com/office/infopath/2007/PartnerControls"/>
    <xsd:element name="FavoriteUsers" ma:index="8" nillable="true" ma:displayName="F" ma:description="Store all users who mark this document as favorite" ma:hidden="true" ma:internalName="FavoriteUsers">
      <xsd:simpleType>
        <xsd:restriction base="dms:Text"/>
      </xsd:simpleType>
    </xsd:element>
    <xsd:element name="KeyEntities" ma:index="9" nillable="true" ma:displayName="K" ma:description="Store all entities which this document as a key" ma:hidden="true" ma:internalName="KeyEntities">
      <xsd:simpleType>
        <xsd:restriction base="dms:Text"/>
      </xsd:simpleType>
    </xsd:element>
    <xsd:element name="i9f2da93fcc74e869d070fd34a0597c4" ma:index="10" nillable="true" ma:taxonomy="true" ma:internalName="i9f2da93fcc74e869d070fd34a0597c4" ma:taxonomyFieldName="NGOOnlineDocumentType" ma:displayName="Document types" ma:fieldId="{29f2da93-fcc7-4e86-9d07-0fd34a0597c4}" ma:taxonomyMulti="true" ma:sspId="e492bf4d-7d24-4a02-9dd7-4d67ddc3dcfb" ma:termSetId="ab881ecd-e3fb-4592-9594-ea70170c21a9" ma:anchorId="00000000-0000-0000-0000-000000000000" ma:open="false" ma:isKeyword="false">
      <xsd:complexType>
        <xsd:sequence>
          <xsd:element ref="pc:Terms" minOccurs="0" maxOccurs="1"/>
        </xsd:sequence>
      </xsd:complexType>
    </xsd:element>
    <xsd:element name="TaxCatchAll" ma:index="11" nillable="true" ma:displayName="Taxonomy Catch All Column" ma:description="" ma:hidden="true" ma:list="{a205db0c-b838-4c53-becf-285510dc543a}" ma:internalName="TaxCatchAll" ma:showField="CatchAllData"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a205db0c-b838-4c53-becf-285510dc543a}" ma:internalName="TaxCatchAllLabel" ma:readOnly="true" ma:showField="CatchAllDataLabel"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cc92bdb0fa944447acf309642a11bf0d" ma:index="14" nillable="true" ma:taxonomy="true" ma:internalName="cc92bdb0fa944447acf309642a11bf0d" ma:taxonomyFieldName="NGOOnlineKeywords" ma:displayName="Keywords" ma:fieldId="{cc92bdb0-fa94-4447-acf3-09642a11bf0d}" ma:taxonomyMulti="true" ma:sspId="e492bf4d-7d24-4a02-9dd7-4d67ddc3dcfb" ma:termSetId="7c9b2214-6d63-47c8-ad9c-de84cf58bf6c"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2f6ea12-bf84-4dd6-920a-71d6babd27a9"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MediaServiceAutoTags"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7f0f3e-b4de-4e01-9921-c86f824f3edb"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04C719-C8BD-4BD3-B99B-ACAE57CC6941}">
  <ds:schemaRefs>
    <ds:schemaRef ds:uri="http://schemas.microsoft.com/sharepoint/v3/contenttype/forms"/>
  </ds:schemaRefs>
</ds:datastoreItem>
</file>

<file path=customXml/itemProps2.xml><?xml version="1.0" encoding="utf-8"?>
<ds:datastoreItem xmlns:ds="http://schemas.openxmlformats.org/officeDocument/2006/customXml" ds:itemID="{640978B8-74BD-4ABE-8747-4338AF74F122}">
  <ds:schemaRefs>
    <ds:schemaRef ds:uri="42f6ea12-bf84-4dd6-920a-71d6babd27a9"/>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6a7f0f3e-b4de-4e01-9921-c86f824f3edb"/>
    <ds:schemaRef ds:uri="c629780e-db83-45bc-a257-7c8c4fd6b9cb"/>
    <ds:schemaRef ds:uri="http://schemas.microsoft.com/office/2006/metadata/propertie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686B76AE-F0F3-4BF4-A243-9B73234292C4}">
  <ds:schemaRefs>
    <ds:schemaRef ds:uri="42f6ea12-bf84-4dd6-920a-71d6babd27a9"/>
    <ds:schemaRef ds:uri="6a7f0f3e-b4de-4e01-9921-c86f824f3edb"/>
    <ds:schemaRef ds:uri="c629780e-db83-45bc-a257-7c8c4fd6b9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524</TotalTime>
  <Words>1083</Words>
  <Application>Microsoft Office PowerPoint</Application>
  <PresentationFormat>Widescreen</PresentationFormat>
  <Paragraphs>172</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Century Gothic</vt:lpstr>
      <vt:lpstr>Wingdings</vt:lpstr>
      <vt:lpstr>1_Custom Design</vt:lpstr>
      <vt:lpstr>Community Engagement Tracking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Owusu, Efua E.</dc:creator>
  <cp:lastModifiedBy>Helen Etya'ale</cp:lastModifiedBy>
  <cp:revision>6</cp:revision>
  <cp:lastPrinted>2021-07-21T14:19:26Z</cp:lastPrinted>
  <dcterms:created xsi:type="dcterms:W3CDTF">2022-06-22T19:43:12Z</dcterms:created>
  <dcterms:modified xsi:type="dcterms:W3CDTF">2022-08-10T14:53:01Z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0x01010033CF86A3E53F48B7ADBBC140A8AF8FA70017F4979C1AA30A4DBE6104AA8A5F780F</vt:lpwstr>
  </property>
  <property fmtid="{D5CDD505-2E9C-101B-9397-08002B2CF9AE}" pid="3" name="NGOOnlineKeywords">
    <vt:lpwstr/>
  </property>
  <property fmtid="{D5CDD505-2E9C-101B-9397-08002B2CF9AE}" pid="4" name="NGOOnlineDocumentType">
    <vt:lpwstr/>
  </property>
</Properties>
</file>