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650" r:id="rId5"/>
    <p:sldId id="641" r:id="rId6"/>
    <p:sldId id="646" r:id="rId7"/>
    <p:sldId id="649" r:id="rId8"/>
    <p:sldId id="648" r:id="rId9"/>
    <p:sldId id="334" r:id="rId10"/>
    <p:sldId id="335" r:id="rId11"/>
    <p:sldId id="336" r:id="rId12"/>
    <p:sldId id="604" r:id="rId13"/>
    <p:sldId id="605" r:id="rId14"/>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nu Oluwaseun Olaitan" userId="3989b953-b0af-4831-9813-061b2c9d9ec5" providerId="ADAL" clId="{C249A2B1-77B3-40B6-8634-545AFF3C1F4E}"/>
    <pc:docChg chg="delSld modSld">
      <pc:chgData name="Aanu Oluwaseun Olaitan" userId="3989b953-b0af-4831-9813-061b2c9d9ec5" providerId="ADAL" clId="{C249A2B1-77B3-40B6-8634-545AFF3C1F4E}" dt="2022-06-29T04:08:53.108" v="141" actId="2696"/>
      <pc:docMkLst>
        <pc:docMk/>
      </pc:docMkLst>
      <pc:sldChg chg="modSp">
        <pc:chgData name="Aanu Oluwaseun Olaitan" userId="3989b953-b0af-4831-9813-061b2c9d9ec5" providerId="ADAL" clId="{C249A2B1-77B3-40B6-8634-545AFF3C1F4E}" dt="2022-06-29T01:26:15.465" v="112" actId="1038"/>
        <pc:sldMkLst>
          <pc:docMk/>
          <pc:sldMk cId="741552348" sldId="336"/>
        </pc:sldMkLst>
        <pc:spChg chg="mod">
          <ac:chgData name="Aanu Oluwaseun Olaitan" userId="3989b953-b0af-4831-9813-061b2c9d9ec5" providerId="ADAL" clId="{C249A2B1-77B3-40B6-8634-545AFF3C1F4E}" dt="2022-06-29T01:26:15.465" v="112" actId="1038"/>
          <ac:spMkLst>
            <pc:docMk/>
            <pc:sldMk cId="741552348" sldId="336"/>
            <ac:spMk id="21" creationId="{00000000-0000-0000-0000-000000000000}"/>
          </ac:spMkLst>
        </pc:spChg>
      </pc:sldChg>
      <pc:sldChg chg="del">
        <pc:chgData name="Aanu Oluwaseun Olaitan" userId="3989b953-b0af-4831-9813-061b2c9d9ec5" providerId="ADAL" clId="{C249A2B1-77B3-40B6-8634-545AFF3C1F4E}" dt="2022-06-29T04:07:43.816" v="131" actId="2696"/>
        <pc:sldMkLst>
          <pc:docMk/>
          <pc:sldMk cId="132832829" sldId="603"/>
        </pc:sldMkLst>
      </pc:sldChg>
      <pc:sldChg chg="modSp">
        <pc:chgData name="Aanu Oluwaseun Olaitan" userId="3989b953-b0af-4831-9813-061b2c9d9ec5" providerId="ADAL" clId="{C249A2B1-77B3-40B6-8634-545AFF3C1F4E}" dt="2022-06-29T01:26:27.236" v="130" actId="1037"/>
        <pc:sldMkLst>
          <pc:docMk/>
          <pc:sldMk cId="492741543" sldId="604"/>
        </pc:sldMkLst>
        <pc:spChg chg="mod">
          <ac:chgData name="Aanu Oluwaseun Olaitan" userId="3989b953-b0af-4831-9813-061b2c9d9ec5" providerId="ADAL" clId="{C249A2B1-77B3-40B6-8634-545AFF3C1F4E}" dt="2022-06-29T01:24:14.595" v="80" actId="1035"/>
          <ac:spMkLst>
            <pc:docMk/>
            <pc:sldMk cId="492741543" sldId="604"/>
            <ac:spMk id="9"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24"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27"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29" creationId="{00000000-0000-0000-0000-000000000000}"/>
          </ac:spMkLst>
        </pc:spChg>
        <pc:spChg chg="mod">
          <ac:chgData name="Aanu Oluwaseun Olaitan" userId="3989b953-b0af-4831-9813-061b2c9d9ec5" providerId="ADAL" clId="{C249A2B1-77B3-40B6-8634-545AFF3C1F4E}" dt="2022-06-29T01:26:27.236" v="130" actId="1037"/>
          <ac:spMkLst>
            <pc:docMk/>
            <pc:sldMk cId="492741543" sldId="604"/>
            <ac:spMk id="38"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39" creationId="{00000000-0000-0000-0000-000000000000}"/>
          </ac:spMkLst>
        </pc:spChg>
        <pc:spChg chg="mod">
          <ac:chgData name="Aanu Oluwaseun Olaitan" userId="3989b953-b0af-4831-9813-061b2c9d9ec5" providerId="ADAL" clId="{C249A2B1-77B3-40B6-8634-545AFF3C1F4E}" dt="2022-06-29T01:25:38.885" v="105" actId="122"/>
          <ac:spMkLst>
            <pc:docMk/>
            <pc:sldMk cId="492741543" sldId="604"/>
            <ac:spMk id="40"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41" creationId="{00000000-0000-0000-0000-000000000000}"/>
          </ac:spMkLst>
        </pc:spChg>
        <pc:spChg chg="mod">
          <ac:chgData name="Aanu Oluwaseun Olaitan" userId="3989b953-b0af-4831-9813-061b2c9d9ec5" providerId="ADAL" clId="{C249A2B1-77B3-40B6-8634-545AFF3C1F4E}" dt="2022-06-29T01:25:53.873" v="107" actId="122"/>
          <ac:spMkLst>
            <pc:docMk/>
            <pc:sldMk cId="492741543" sldId="604"/>
            <ac:spMk id="42"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43"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45" creationId="{00000000-0000-0000-0000-000000000000}"/>
          </ac:spMkLst>
        </pc:spChg>
        <pc:spChg chg="mod">
          <ac:chgData name="Aanu Oluwaseun Olaitan" userId="3989b953-b0af-4831-9813-061b2c9d9ec5" providerId="ADAL" clId="{C249A2B1-77B3-40B6-8634-545AFF3C1F4E}" dt="2022-06-29T01:24:14.595" v="80" actId="1035"/>
          <ac:spMkLst>
            <pc:docMk/>
            <pc:sldMk cId="492741543" sldId="604"/>
            <ac:spMk id="46" creationId="{00000000-0000-0000-0000-000000000000}"/>
          </ac:spMkLst>
        </pc:spChg>
        <pc:picChg chg="mod">
          <ac:chgData name="Aanu Oluwaseun Olaitan" userId="3989b953-b0af-4831-9813-061b2c9d9ec5" providerId="ADAL" clId="{C249A2B1-77B3-40B6-8634-545AFF3C1F4E}" dt="2022-06-29T01:24:14.595" v="80" actId="1035"/>
          <ac:picMkLst>
            <pc:docMk/>
            <pc:sldMk cId="492741543" sldId="604"/>
            <ac:picMk id="7"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8"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11"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12"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13"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14"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15"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17" creationId="{00000000-0000-0000-0000-000000000000}"/>
          </ac:picMkLst>
        </pc:picChg>
        <pc:picChg chg="mod">
          <ac:chgData name="Aanu Oluwaseun Olaitan" userId="3989b953-b0af-4831-9813-061b2c9d9ec5" providerId="ADAL" clId="{C249A2B1-77B3-40B6-8634-545AFF3C1F4E}" dt="2022-06-29T01:24:14.595" v="80" actId="1035"/>
          <ac:picMkLst>
            <pc:docMk/>
            <pc:sldMk cId="492741543" sldId="604"/>
            <ac:picMk id="28" creationId="{00000000-0000-0000-0000-000000000000}"/>
          </ac:picMkLst>
        </pc:picChg>
        <pc:cxnChg chg="mod">
          <ac:chgData name="Aanu Oluwaseun Olaitan" userId="3989b953-b0af-4831-9813-061b2c9d9ec5" providerId="ADAL" clId="{C249A2B1-77B3-40B6-8634-545AFF3C1F4E}" dt="2022-06-29T01:24:14.595" v="80" actId="1035"/>
          <ac:cxnSpMkLst>
            <pc:docMk/>
            <pc:sldMk cId="492741543" sldId="604"/>
            <ac:cxnSpMk id="21" creationId="{00000000-0000-0000-0000-000000000000}"/>
          </ac:cxnSpMkLst>
        </pc:cxnChg>
        <pc:cxnChg chg="mod">
          <ac:chgData name="Aanu Oluwaseun Olaitan" userId="3989b953-b0af-4831-9813-061b2c9d9ec5" providerId="ADAL" clId="{C249A2B1-77B3-40B6-8634-545AFF3C1F4E}" dt="2022-06-29T01:24:14.595" v="80" actId="1035"/>
          <ac:cxnSpMkLst>
            <pc:docMk/>
            <pc:sldMk cId="492741543" sldId="604"/>
            <ac:cxnSpMk id="31" creationId="{00000000-0000-0000-0000-000000000000}"/>
          </ac:cxnSpMkLst>
        </pc:cxnChg>
        <pc:cxnChg chg="mod">
          <ac:chgData name="Aanu Oluwaseun Olaitan" userId="3989b953-b0af-4831-9813-061b2c9d9ec5" providerId="ADAL" clId="{C249A2B1-77B3-40B6-8634-545AFF3C1F4E}" dt="2022-06-29T01:24:14.595" v="80" actId="1035"/>
          <ac:cxnSpMkLst>
            <pc:docMk/>
            <pc:sldMk cId="492741543" sldId="604"/>
            <ac:cxnSpMk id="33" creationId="{00000000-0000-0000-0000-000000000000}"/>
          </ac:cxnSpMkLst>
        </pc:cxnChg>
        <pc:cxnChg chg="mod">
          <ac:chgData name="Aanu Oluwaseun Olaitan" userId="3989b953-b0af-4831-9813-061b2c9d9ec5" providerId="ADAL" clId="{C249A2B1-77B3-40B6-8634-545AFF3C1F4E}" dt="2022-06-29T01:24:14.595" v="80" actId="1035"/>
          <ac:cxnSpMkLst>
            <pc:docMk/>
            <pc:sldMk cId="492741543" sldId="604"/>
            <ac:cxnSpMk id="34" creationId="{00000000-0000-0000-0000-000000000000}"/>
          </ac:cxnSpMkLst>
        </pc:cxnChg>
        <pc:cxnChg chg="mod">
          <ac:chgData name="Aanu Oluwaseun Olaitan" userId="3989b953-b0af-4831-9813-061b2c9d9ec5" providerId="ADAL" clId="{C249A2B1-77B3-40B6-8634-545AFF3C1F4E}" dt="2022-06-29T01:24:14.595" v="80" actId="1035"/>
          <ac:cxnSpMkLst>
            <pc:docMk/>
            <pc:sldMk cId="492741543" sldId="604"/>
            <ac:cxnSpMk id="36" creationId="{00000000-0000-0000-0000-000000000000}"/>
          </ac:cxnSpMkLst>
        </pc:cxnChg>
        <pc:cxnChg chg="mod">
          <ac:chgData name="Aanu Oluwaseun Olaitan" userId="3989b953-b0af-4831-9813-061b2c9d9ec5" providerId="ADAL" clId="{C249A2B1-77B3-40B6-8634-545AFF3C1F4E}" dt="2022-06-29T01:24:14.595" v="80" actId="1035"/>
          <ac:cxnSpMkLst>
            <pc:docMk/>
            <pc:sldMk cId="492741543" sldId="604"/>
            <ac:cxnSpMk id="37" creationId="{00000000-0000-0000-0000-000000000000}"/>
          </ac:cxnSpMkLst>
        </pc:cxnChg>
        <pc:cxnChg chg="mod">
          <ac:chgData name="Aanu Oluwaseun Olaitan" userId="3989b953-b0af-4831-9813-061b2c9d9ec5" providerId="ADAL" clId="{C249A2B1-77B3-40B6-8634-545AFF3C1F4E}" dt="2022-06-29T01:24:14.595" v="80" actId="1035"/>
          <ac:cxnSpMkLst>
            <pc:docMk/>
            <pc:sldMk cId="492741543" sldId="604"/>
            <ac:cxnSpMk id="44" creationId="{00000000-0000-0000-0000-000000000000}"/>
          </ac:cxnSpMkLst>
        </pc:cxnChg>
      </pc:sldChg>
      <pc:sldChg chg="del">
        <pc:chgData name="Aanu Oluwaseun Olaitan" userId="3989b953-b0af-4831-9813-061b2c9d9ec5" providerId="ADAL" clId="{C249A2B1-77B3-40B6-8634-545AFF3C1F4E}" dt="2022-06-29T04:08:53.108" v="141" actId="2696"/>
        <pc:sldMkLst>
          <pc:docMk/>
          <pc:sldMk cId="385969888" sldId="647"/>
        </pc:sldMkLst>
      </pc:sldChg>
      <pc:sldChg chg="modSp">
        <pc:chgData name="Aanu Oluwaseun Olaitan" userId="3989b953-b0af-4831-9813-061b2c9d9ec5" providerId="ADAL" clId="{C249A2B1-77B3-40B6-8634-545AFF3C1F4E}" dt="2022-06-29T04:08:41.273" v="140" actId="12788"/>
        <pc:sldMkLst>
          <pc:docMk/>
          <pc:sldMk cId="713312890" sldId="649"/>
        </pc:sldMkLst>
        <pc:picChg chg="mod">
          <ac:chgData name="Aanu Oluwaseun Olaitan" userId="3989b953-b0af-4831-9813-061b2c9d9ec5" providerId="ADAL" clId="{C249A2B1-77B3-40B6-8634-545AFF3C1F4E}" dt="2022-06-29T04:08:41.273" v="140" actId="12788"/>
          <ac:picMkLst>
            <pc:docMk/>
            <pc:sldMk cId="713312890" sldId="649"/>
            <ac:picMk id="60" creationId="{00000000-0000-0000-0000-000000000000}"/>
          </ac:picMkLst>
        </pc:picChg>
      </pc:sldChg>
      <pc:sldChg chg="del">
        <pc:chgData name="Aanu Oluwaseun Olaitan" userId="3989b953-b0af-4831-9813-061b2c9d9ec5" providerId="ADAL" clId="{C249A2B1-77B3-40B6-8634-545AFF3C1F4E}" dt="2022-06-29T04:07:48.660" v="132" actId="2696"/>
        <pc:sldMkLst>
          <pc:docMk/>
          <pc:sldMk cId="3007017911" sldId="6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1415C-C118-4D7E-8E2B-3C008C8ED128}" type="datetimeFigureOut">
              <a:rPr lang="en-NG" smtClean="0"/>
              <a:t>8/12/22</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6222C-00D7-4462-BB79-959C8C974D71}" type="slidenum">
              <a:rPr lang="en-NG" smtClean="0"/>
              <a:t>‹#›</a:t>
            </a:fld>
            <a:endParaRPr lang="en-NG"/>
          </a:p>
        </p:txBody>
      </p:sp>
    </p:spTree>
    <p:extLst>
      <p:ext uri="{BB962C8B-B14F-4D97-AF65-F5344CB8AC3E}">
        <p14:creationId xmlns:p14="http://schemas.microsoft.com/office/powerpoint/2010/main" val="411268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ho.int/iris/handle/10665/13610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 suspicious or report of Sexual assault/rape, Physical and Emotional violence, the following should be done:</a:t>
            </a:r>
          </a:p>
          <a:p>
            <a:endParaRPr lang="en-US" altLang="en-US"/>
          </a:p>
          <a:p>
            <a:r>
              <a:rPr lang="en-US" altLang="en-US"/>
              <a:t>Questions should be asked to ascertain if individual is a GBV survivor using the GBV screening form (based on the score – a score =/&lt;2 should be regarded as a GBV case).</a:t>
            </a:r>
          </a:p>
          <a:p>
            <a:endParaRPr lang="en-US" altLang="en-US"/>
          </a:p>
          <a:p>
            <a:r>
              <a:rPr lang="en-US" altLang="en-US"/>
              <a:t>After  the GBV form has been filled (and individual has been identified as a survivor), individual should be referred to the gender champion for documentation and referral for post GBV care/services.</a:t>
            </a:r>
          </a:p>
          <a:p>
            <a:endParaRPr lang="en-US" altLang="en-US"/>
          </a:p>
          <a:p>
            <a:r>
              <a:rPr lang="en-US" altLang="en-US"/>
              <a:t>Follow-up of services provided (PEP, HTS and other referred services).</a:t>
            </a:r>
          </a:p>
          <a:p>
            <a:endParaRPr lang="en-US" altLang="en-US"/>
          </a:p>
          <a:p>
            <a:r>
              <a:rPr lang="en-US" altLang="en-US" sz="2400"/>
              <a:t>Scope of work would require the following:</a:t>
            </a:r>
          </a:p>
          <a:p>
            <a:endParaRPr lang="en-US" altLang="en-US" sz="2400"/>
          </a:p>
          <a:p>
            <a:pPr lvl="1">
              <a:buFont typeface="Wingdings" panose="05000000000000000000" pitchFamily="2" charset="2"/>
              <a:buChar char="Ø"/>
            </a:pPr>
            <a:r>
              <a:rPr lang="en-US" altLang="en-US" sz="2400"/>
              <a:t>Abide ethics of confidentiality and anti-stigma/discrimination (all staff).</a:t>
            </a:r>
          </a:p>
          <a:p>
            <a:pPr lvl="1">
              <a:buFont typeface="Wingdings" panose="05000000000000000000" pitchFamily="2" charset="2"/>
              <a:buChar char="Ø"/>
            </a:pPr>
            <a:r>
              <a:rPr lang="en-US" altLang="en-US" sz="2400"/>
              <a:t>Identification of GBV cases (based on reported or suspected cases that is presented to clinician, nurse, adherence counselor).</a:t>
            </a:r>
          </a:p>
          <a:p>
            <a:pPr lvl="1">
              <a:buFont typeface="Wingdings" panose="05000000000000000000" pitchFamily="2" charset="2"/>
              <a:buChar char="Ø"/>
            </a:pPr>
            <a:r>
              <a:rPr lang="en-US" altLang="en-US" sz="2400"/>
              <a:t>Use of screening form to ascertain eligibility for post GBV care (by clinician, nurse, adherence counselor).</a:t>
            </a:r>
          </a:p>
          <a:p>
            <a:pPr lvl="1">
              <a:buFont typeface="Wingdings" panose="05000000000000000000" pitchFamily="2" charset="2"/>
              <a:buChar char="Ø"/>
            </a:pPr>
            <a:r>
              <a:rPr lang="en-US" altLang="en-US" sz="2400"/>
              <a:t>Referral to gender champion for post GBV care.</a:t>
            </a:r>
          </a:p>
          <a:p>
            <a:pPr lvl="1">
              <a:buFont typeface="Wingdings" panose="05000000000000000000" pitchFamily="2" charset="2"/>
              <a:buChar char="Ø"/>
            </a:pPr>
            <a:r>
              <a:rPr lang="en-US" altLang="en-US" sz="2400"/>
              <a:t>Proper documentation of cases and services provided.</a:t>
            </a:r>
          </a:p>
          <a:p>
            <a:pPr lvl="1"/>
            <a:r>
              <a:rPr lang="en-US" altLang="en-US" sz="2400"/>
              <a:t> (Bi-weekly report of cases and services provided).</a:t>
            </a:r>
          </a:p>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97280" rtl="0" eaLnBrk="1" fontAlgn="auto" latinLnBrk="0" hangingPunct="1">
              <a:lnSpc>
                <a:spcPct val="100000"/>
              </a:lnSpc>
              <a:spcBef>
                <a:spcPts val="0"/>
              </a:spcBef>
              <a:spcAft>
                <a:spcPts val="0"/>
              </a:spcAft>
              <a:buClrTx/>
              <a:buSzTx/>
              <a:buFontTx/>
              <a:buNone/>
              <a:tabLst/>
              <a:defRPr/>
            </a:pPr>
            <a:fld id="{62FD6F72-51A0-4968-8BBF-55CA61ACC5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9728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704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1013d6d18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41013d6d18_2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WHO Pathway for Care for Violence by Intimate Partner Job Aid </a:t>
            </a:r>
            <a:endParaRPr/>
          </a:p>
          <a:p>
            <a:pPr marL="0" marR="0" lvl="0" indent="0" algn="l" rtl="0">
              <a:lnSpc>
                <a:spcPct val="10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Source</a:t>
            </a:r>
            <a:r>
              <a:rPr lang="en" sz="1200" b="0" i="0" u="none" strike="noStrike" cap="none">
                <a:solidFill>
                  <a:schemeClr val="dk1"/>
                </a:solidFill>
                <a:latin typeface="Calibri"/>
                <a:ea typeface="Calibri"/>
                <a:cs typeface="Calibri"/>
                <a:sym typeface="Calibri"/>
              </a:rPr>
              <a:t>: World Health Organization. (‎2014)‎. Health care for women subjected to intimate partner violence or sexual violence: a clinical handbook. World Health Organization.  </a:t>
            </a:r>
            <a:r>
              <a:rPr lang="en" sz="1200" b="0" i="0" u="sng" strike="noStrike" cap="none">
                <a:solidFill>
                  <a:schemeClr val="hlink"/>
                </a:solidFill>
                <a:latin typeface="Calibri"/>
                <a:ea typeface="Calibri"/>
                <a:cs typeface="Calibri"/>
                <a:sym typeface="Calibri"/>
                <a:hlinkClick r:id="rId3"/>
              </a:rPr>
              <a:t>http://www.who.int/iris/handle/10665/136101</a:t>
            </a: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If violence is disclosed or suspected, the client must be offered first-line support (LIVES).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Again, countries should develop their own processes and job aids for responding to IPV that are tailored to their specific context.</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8" name="Google Shape;188;g41013d6d18_2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3394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448ED67D-4579-40B2-9A85-8A38B39D2C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30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448ED67D-4579-40B2-9A85-8A38B39D2C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19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PNS is introduced</a:t>
            </a:r>
            <a:r>
              <a:rPr lang="en-US" baseline="0" dirty="0"/>
              <a:t> during the pre test counseling.</a:t>
            </a:r>
          </a:p>
          <a:p>
            <a:endParaRPr lang="en-US" dirty="0"/>
          </a:p>
        </p:txBody>
      </p:sp>
      <p:sp>
        <p:nvSpPr>
          <p:cNvPr id="4" name="Slide Number Placeholder 3"/>
          <p:cNvSpPr>
            <a:spLocks noGrp="1"/>
          </p:cNvSpPr>
          <p:nvPr>
            <p:ph type="sldNum" sz="quarter" idx="10"/>
          </p:nvPr>
        </p:nvSpPr>
        <p:spPr/>
        <p:txBody>
          <a:bodyPr/>
          <a:lstStyle/>
          <a:p>
            <a:fld id="{3C6158CE-0796-428F-9ACE-F60D134C6056}" type="slidenum">
              <a:rPr lang="en-US" smtClean="0"/>
              <a:t>10</a:t>
            </a:fld>
            <a:endParaRPr lang="en-US"/>
          </a:p>
        </p:txBody>
      </p:sp>
    </p:spTree>
    <p:extLst>
      <p:ext uri="{BB962C8B-B14F-4D97-AF65-F5344CB8AC3E}">
        <p14:creationId xmlns:p14="http://schemas.microsoft.com/office/powerpoint/2010/main" val="2263245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7863" y="381995"/>
            <a:ext cx="6276109" cy="1846122"/>
          </a:xfrm>
        </p:spPr>
        <p:txBody>
          <a:bodyPr anchor="t">
            <a:noAutofit/>
          </a:bodyPr>
          <a:lstStyle>
            <a:lvl1pPr algn="l">
              <a:lnSpc>
                <a:spcPct val="85000"/>
              </a:lnSpc>
              <a:defRPr sz="5000">
                <a:solidFill>
                  <a:schemeClr val="bg1"/>
                </a:solidFill>
                <a:latin typeface="+mj-lt"/>
              </a:defRPr>
            </a:lvl1pPr>
          </a:lstStyle>
          <a:p>
            <a:r>
              <a:rPr lang="en-US" dirty="0"/>
              <a:t>TITLE</a:t>
            </a:r>
            <a:endParaRPr lang="en-IE" dirty="0"/>
          </a:p>
        </p:txBody>
      </p:sp>
      <p:sp>
        <p:nvSpPr>
          <p:cNvPr id="3" name="Subtitle 2"/>
          <p:cNvSpPr>
            <a:spLocks noGrp="1"/>
          </p:cNvSpPr>
          <p:nvPr>
            <p:ph type="subTitle" idx="1" hasCustomPrompt="1"/>
          </p:nvPr>
        </p:nvSpPr>
        <p:spPr>
          <a:xfrm>
            <a:off x="1027863" y="2236518"/>
            <a:ext cx="6276109" cy="385763"/>
          </a:xfrm>
        </p:spPr>
        <p:txBody>
          <a:bodyPr>
            <a:noAutofit/>
          </a:bodyPr>
          <a:lstStyle>
            <a:lvl1pPr marL="0" indent="0" algn="l">
              <a:buNone/>
              <a:defRPr sz="1917" b="1" baseline="0">
                <a:solidFill>
                  <a:schemeClr val="bg1"/>
                </a:solidFill>
                <a:latin typeface="+mj-lt"/>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dirty="0"/>
              <a:t>Subtitle</a:t>
            </a:r>
            <a:endParaRPr lang="en-IE" dirty="0"/>
          </a:p>
        </p:txBody>
      </p:sp>
      <p:sp>
        <p:nvSpPr>
          <p:cNvPr id="10" name="Rectangle 9"/>
          <p:cNvSpPr/>
          <p:nvPr userDrawn="1"/>
        </p:nvSpPr>
        <p:spPr>
          <a:xfrm>
            <a:off x="0" y="5319890"/>
            <a:ext cx="12192000" cy="1538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p>
        </p:txBody>
      </p:sp>
      <p:sp>
        <p:nvSpPr>
          <p:cNvPr id="11" name="Text Placeholder 10"/>
          <p:cNvSpPr>
            <a:spLocks noGrp="1"/>
          </p:cNvSpPr>
          <p:nvPr>
            <p:ph type="body" sz="quarter" idx="13"/>
          </p:nvPr>
        </p:nvSpPr>
        <p:spPr>
          <a:xfrm>
            <a:off x="1027879" y="2636567"/>
            <a:ext cx="6276093" cy="1228725"/>
          </a:xfrm>
        </p:spPr>
        <p:txBody>
          <a:bodyPr>
            <a:noAutofit/>
          </a:bodyPr>
          <a:lstStyle>
            <a:lvl1pPr marL="0" indent="0" algn="l">
              <a:spcBef>
                <a:spcPts val="0"/>
              </a:spcBef>
              <a:buNone/>
              <a:defRPr sz="1917" b="0" baseline="0">
                <a:solidFill>
                  <a:schemeClr val="bg1"/>
                </a:solidFill>
                <a:latin typeface="+mj-lt"/>
              </a:defRPr>
            </a:lvl1pPr>
            <a:lvl2pPr marL="457182" indent="0">
              <a:buNone/>
              <a:defRPr sz="1900" b="1"/>
            </a:lvl2pPr>
            <a:lvl3pPr marL="914363" indent="0">
              <a:buNone/>
              <a:defRPr sz="1900" b="1"/>
            </a:lvl3pPr>
            <a:lvl4pPr marL="1371545" indent="0">
              <a:buNone/>
              <a:defRPr sz="1900" b="1"/>
            </a:lvl4pPr>
            <a:lvl5pPr marL="1828727" indent="0">
              <a:buNone/>
              <a:defRPr sz="1900" b="1"/>
            </a:lvl5pPr>
          </a:lstStyle>
          <a:p>
            <a:pPr lvl="0"/>
            <a:r>
              <a:rPr lang="en-US" dirty="0"/>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5150" y="381995"/>
            <a:ext cx="381000" cy="4572000"/>
          </a:xfrm>
          <a:prstGeom prst="rect">
            <a:avLst/>
          </a:prstGeom>
        </p:spPr>
      </p:pic>
      <p:grpSp>
        <p:nvGrpSpPr>
          <p:cNvPr id="6" name="Group 5">
            <a:extLst>
              <a:ext uri="{FF2B5EF4-FFF2-40B4-BE49-F238E27FC236}">
                <a16:creationId xmlns:a16="http://schemas.microsoft.com/office/drawing/2014/main" id="{7D23DF1A-30DD-7449-B10A-8794C7A99D38}"/>
              </a:ext>
            </a:extLst>
          </p:cNvPr>
          <p:cNvGrpSpPr/>
          <p:nvPr userDrawn="1"/>
        </p:nvGrpSpPr>
        <p:grpSpPr>
          <a:xfrm>
            <a:off x="756150" y="5668281"/>
            <a:ext cx="10439828" cy="841320"/>
            <a:chOff x="907380" y="6801937"/>
            <a:chExt cx="12527793" cy="1009584"/>
          </a:xfrm>
        </p:grpSpPr>
        <p:grpSp>
          <p:nvGrpSpPr>
            <p:cNvPr id="7" name="Group 6">
              <a:extLst>
                <a:ext uri="{FF2B5EF4-FFF2-40B4-BE49-F238E27FC236}">
                  <a16:creationId xmlns:a16="http://schemas.microsoft.com/office/drawing/2014/main" id="{96D70511-24D0-4F4D-B3D2-722ECE30674F}"/>
                </a:ext>
              </a:extLst>
            </p:cNvPr>
            <p:cNvGrpSpPr/>
            <p:nvPr userDrawn="1"/>
          </p:nvGrpSpPr>
          <p:grpSpPr>
            <a:xfrm>
              <a:off x="907380" y="6801937"/>
              <a:ext cx="10121925" cy="1009584"/>
              <a:chOff x="315464" y="5680084"/>
              <a:chExt cx="6111747" cy="609600"/>
            </a:xfrm>
          </p:grpSpPr>
          <p:grpSp>
            <p:nvGrpSpPr>
              <p:cNvPr id="8" name="Group 7">
                <a:extLst>
                  <a:ext uri="{FF2B5EF4-FFF2-40B4-BE49-F238E27FC236}">
                    <a16:creationId xmlns:a16="http://schemas.microsoft.com/office/drawing/2014/main" id="{A33A8F78-5E5D-D542-BDCF-EF2A8D982C75}"/>
                  </a:ext>
                </a:extLst>
              </p:cNvPr>
              <p:cNvGrpSpPr/>
              <p:nvPr userDrawn="1"/>
            </p:nvGrpSpPr>
            <p:grpSpPr>
              <a:xfrm>
                <a:off x="315464" y="5680084"/>
                <a:ext cx="4402358" cy="609600"/>
                <a:chOff x="315464" y="5272087"/>
                <a:chExt cx="4402358" cy="609600"/>
              </a:xfrm>
            </p:grpSpPr>
            <p:pic>
              <p:nvPicPr>
                <p:cNvPr id="12" name="Picture 30">
                  <a:extLst>
                    <a:ext uri="{FF2B5EF4-FFF2-40B4-BE49-F238E27FC236}">
                      <a16:creationId xmlns:a16="http://schemas.microsoft.com/office/drawing/2014/main" id="{4E18BDA4-3B98-CD45-A586-133F8EE98134}"/>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15464" y="5272087"/>
                  <a:ext cx="1676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a:extLst>
                    <a:ext uri="{FF2B5EF4-FFF2-40B4-BE49-F238E27FC236}">
                      <a16:creationId xmlns:a16="http://schemas.microsoft.com/office/drawing/2014/main" id="{2BD0586E-6E30-3947-8490-B62036CA787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50922" y="5286679"/>
                  <a:ext cx="1866900" cy="56197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782D838D-CE4D-6C4A-8949-29C143BC41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30317" y="5770833"/>
                <a:ext cx="796894" cy="453787"/>
              </a:xfrm>
              <a:prstGeom prst="rect">
                <a:avLst/>
              </a:prstGeom>
            </p:spPr>
          </p:pic>
        </p:grpSp>
        <p:pic>
          <p:nvPicPr>
            <p:cNvPr id="5" name="Picture 4">
              <a:extLst>
                <a:ext uri="{FF2B5EF4-FFF2-40B4-BE49-F238E27FC236}">
                  <a16:creationId xmlns:a16="http://schemas.microsoft.com/office/drawing/2014/main" id="{D2D04843-BA0E-AD4F-9397-7BA00C643B13}"/>
                </a:ext>
              </a:extLst>
            </p:cNvPr>
            <p:cNvPicPr>
              <a:picLocks noChangeAspect="1"/>
            </p:cNvPicPr>
            <p:nvPr userDrawn="1"/>
          </p:nvPicPr>
          <p:blipFill>
            <a:blip r:embed="rId7"/>
            <a:stretch>
              <a:fillRect/>
            </a:stretch>
          </p:blipFill>
          <p:spPr>
            <a:xfrm>
              <a:off x="12349136" y="6843766"/>
              <a:ext cx="1086037" cy="888576"/>
            </a:xfrm>
            <a:prstGeom prst="rect">
              <a:avLst/>
            </a:prstGeom>
          </p:spPr>
        </p:pic>
      </p:grpSp>
    </p:spTree>
    <p:extLst>
      <p:ext uri="{BB962C8B-B14F-4D97-AF65-F5344CB8AC3E}">
        <p14:creationId xmlns:p14="http://schemas.microsoft.com/office/powerpoint/2010/main" val="82065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endParaRPr lang="en-IE" dirty="0"/>
          </a:p>
        </p:txBody>
      </p:sp>
      <p:sp>
        <p:nvSpPr>
          <p:cNvPr id="5" name="Slide Number Placeholder 4"/>
          <p:cNvSpPr>
            <a:spLocks noGrp="1"/>
          </p:cNvSpPr>
          <p:nvPr>
            <p:ph type="sldNum" sz="quarter" idx="12"/>
          </p:nvPr>
        </p:nvSpPr>
        <p:spPr/>
        <p:txBody>
          <a:bodyPr/>
          <a:lstStyle/>
          <a:p>
            <a:fld id="{F981B76F-A160-43F8-9612-FC367E1BBF83}" type="slidenum">
              <a:rPr lang="en-US" smtClean="0"/>
              <a:t>‹#›</a:t>
            </a:fld>
            <a:endParaRPr lang="en-US"/>
          </a:p>
        </p:txBody>
      </p:sp>
    </p:spTree>
    <p:extLst>
      <p:ext uri="{BB962C8B-B14F-4D97-AF65-F5344CB8AC3E}">
        <p14:creationId xmlns:p14="http://schemas.microsoft.com/office/powerpoint/2010/main" val="271554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1597" y="1466194"/>
            <a:ext cx="4911365" cy="45104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7" name="Slide Number Placeholder 6"/>
          <p:cNvSpPr>
            <a:spLocks noGrp="1"/>
          </p:cNvSpPr>
          <p:nvPr>
            <p:ph type="sldNum" sz="quarter" idx="12"/>
          </p:nvPr>
        </p:nvSpPr>
        <p:spPr/>
        <p:txBody>
          <a:bodyPr/>
          <a:lstStyle/>
          <a:p>
            <a:fld id="{F981B76F-A160-43F8-9612-FC367E1BBF83}" type="slidenum">
              <a:rPr lang="en-US" smtClean="0"/>
              <a:t>‹#›</a:t>
            </a:fld>
            <a:endParaRPr lang="en-US"/>
          </a:p>
        </p:txBody>
      </p:sp>
      <p:sp>
        <p:nvSpPr>
          <p:cNvPr id="10" name="Picture Placeholder 9"/>
          <p:cNvSpPr>
            <a:spLocks noGrp="1"/>
          </p:cNvSpPr>
          <p:nvPr>
            <p:ph type="pic" sz="quarter" idx="13"/>
          </p:nvPr>
        </p:nvSpPr>
        <p:spPr>
          <a:xfrm>
            <a:off x="6651397" y="1466193"/>
            <a:ext cx="4908779" cy="4510403"/>
          </a:xfrm>
        </p:spPr>
        <p:txBody>
          <a:bodyPr/>
          <a:lstStyle/>
          <a:p>
            <a:r>
              <a:rPr lang="en-US"/>
              <a:t>Click icon to add picture</a:t>
            </a:r>
            <a:endParaRPr lang="en-IE" dirty="0"/>
          </a:p>
        </p:txBody>
      </p:sp>
      <p:sp>
        <p:nvSpPr>
          <p:cNvPr id="8" name="Title 1"/>
          <p:cNvSpPr>
            <a:spLocks noGrp="1"/>
          </p:cNvSpPr>
          <p:nvPr>
            <p:ph type="title" hasCustomPrompt="1"/>
          </p:nvPr>
        </p:nvSpPr>
        <p:spPr>
          <a:xfrm>
            <a:off x="631596" y="347662"/>
            <a:ext cx="10928808" cy="795338"/>
          </a:xfrm>
        </p:spPr>
        <p:txBody>
          <a:bodyPr/>
          <a:lstStyle/>
          <a:p>
            <a:r>
              <a:rPr lang="en-US" dirty="0"/>
              <a:t>Title</a:t>
            </a:r>
            <a:endParaRPr lang="en-IE" dirty="0"/>
          </a:p>
        </p:txBody>
      </p:sp>
    </p:spTree>
    <p:extLst>
      <p:ext uri="{BB962C8B-B14F-4D97-AF65-F5344CB8AC3E}">
        <p14:creationId xmlns:p14="http://schemas.microsoft.com/office/powerpoint/2010/main" val="165899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7772" y="1787168"/>
            <a:ext cx="5036457" cy="3283665"/>
          </a:xfrm>
        </p:spPr>
        <p:txBody>
          <a:bodyPr anchor="ctr" anchorCtr="0"/>
          <a:lstStyle>
            <a:lvl1pPr algn="ctr">
              <a:lnSpc>
                <a:spcPct val="70000"/>
              </a:lnSpc>
              <a:defRPr sz="12999">
                <a:solidFill>
                  <a:schemeClr val="bg1"/>
                </a:solidFill>
              </a:defRPr>
            </a:lvl1pPr>
          </a:lstStyle>
          <a:p>
            <a:r>
              <a:rPr lang="en-US" dirty="0"/>
              <a:t>THANK YOU</a:t>
            </a:r>
            <a:endParaRPr lang="en-IE" dirty="0"/>
          </a:p>
        </p:txBody>
      </p:sp>
    </p:spTree>
    <p:extLst>
      <p:ext uri="{BB962C8B-B14F-4D97-AF65-F5344CB8AC3E}">
        <p14:creationId xmlns:p14="http://schemas.microsoft.com/office/powerpoint/2010/main" val="379553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1"/>
          <p:cNvSpPr txBox="1">
            <a:spLocks/>
          </p:cNvSpPr>
          <p:nvPr userDrawn="1"/>
        </p:nvSpPr>
        <p:spPr>
          <a:xfrm>
            <a:off x="631596" y="347662"/>
            <a:ext cx="10928808" cy="795338"/>
          </a:xfrm>
          <a:prstGeom prst="rect">
            <a:avLst/>
          </a:prstGeom>
        </p:spPr>
        <p:txBody>
          <a:bodyPr vert="horz" lIns="0" tIns="38100" rIns="0" bIns="38100" rtlCol="0" anchor="t" anchorCtr="0">
            <a:noAutofit/>
          </a:bodyPr>
          <a:lstStyle>
            <a:lvl1pPr algn="l" defTabSz="1097280" rtl="0" eaLnBrk="1" latinLnBrk="0" hangingPunct="1">
              <a:lnSpc>
                <a:spcPct val="90000"/>
              </a:lnSpc>
              <a:spcBef>
                <a:spcPct val="0"/>
              </a:spcBef>
              <a:buNone/>
              <a:defRPr sz="3960" b="1" kern="1200">
                <a:solidFill>
                  <a:schemeClr val="bg1"/>
                </a:solidFill>
                <a:latin typeface="+mj-lt"/>
                <a:ea typeface="+mj-ea"/>
                <a:cs typeface="+mj-cs"/>
              </a:defRPr>
            </a:lvl1pPr>
          </a:lstStyle>
          <a:p>
            <a:pPr algn="ctr"/>
            <a:r>
              <a:rPr lang="en-US" sz="3333" dirty="0"/>
              <a:t>Acknowledgments</a:t>
            </a:r>
            <a:endParaRPr lang="en-IE" sz="3333" dirty="0"/>
          </a:p>
        </p:txBody>
      </p:sp>
      <p:sp>
        <p:nvSpPr>
          <p:cNvPr id="5" name="Slide Number Placeholder 6"/>
          <p:cNvSpPr>
            <a:spLocks noGrp="1"/>
          </p:cNvSpPr>
          <p:nvPr>
            <p:ph type="sldNum" sz="quarter" idx="12"/>
          </p:nvPr>
        </p:nvSpPr>
        <p:spPr>
          <a:xfrm>
            <a:off x="11560405" y="6477000"/>
            <a:ext cx="631596" cy="381000"/>
          </a:xfrm>
        </p:spPr>
        <p:txBody>
          <a:bodyPr/>
          <a:lstStyle/>
          <a:p>
            <a:fld id="{F981B76F-A160-43F8-9612-FC367E1BBF83}" type="slidenum">
              <a:rPr lang="en-US" smtClean="0"/>
              <a:t>‹#›</a:t>
            </a:fld>
            <a:endParaRPr lang="en-US"/>
          </a:p>
        </p:txBody>
      </p:sp>
      <p:sp>
        <p:nvSpPr>
          <p:cNvPr id="7" name="Content Placeholder 2">
            <a:extLst>
              <a:ext uri="{FF2B5EF4-FFF2-40B4-BE49-F238E27FC236}">
                <a16:creationId xmlns:a16="http://schemas.microsoft.com/office/drawing/2014/main" id="{F58DE3CA-595D-43CF-9E41-72C3AC5B5D8D}"/>
              </a:ext>
            </a:extLst>
          </p:cNvPr>
          <p:cNvSpPr txBox="1">
            <a:spLocks/>
          </p:cNvSpPr>
          <p:nvPr userDrawn="1"/>
        </p:nvSpPr>
        <p:spPr>
          <a:xfrm>
            <a:off x="589851" y="2809301"/>
            <a:ext cx="11012299" cy="1808603"/>
          </a:xfrm>
          <a:prstGeom prst="rect">
            <a:avLst/>
          </a:prstGeom>
        </p:spPr>
        <p:txBody>
          <a:bodyPr vert="horz" lIns="0" tIns="38100" rIns="0" bIns="38100" rtlCol="0">
            <a:normAutofit/>
          </a:bodyPr>
          <a:lstStyle>
            <a:lvl1pPr marL="274320" indent="-274320" algn="l" defTabSz="1097280" rtl="0" eaLnBrk="1" latinLnBrk="0" hangingPunct="1">
              <a:lnSpc>
                <a:spcPct val="90000"/>
              </a:lnSpc>
              <a:spcBef>
                <a:spcPts val="1440"/>
              </a:spcBef>
              <a:buClr>
                <a:schemeClr val="accent1"/>
              </a:buClr>
              <a:buFont typeface="Arial" panose="020B0604020202020204" pitchFamily="34" charset="0"/>
              <a:buChar char="•"/>
              <a:defRPr sz="2200" kern="1200">
                <a:solidFill>
                  <a:schemeClr val="tx2"/>
                </a:solidFill>
                <a:latin typeface="+mn-lt"/>
                <a:ea typeface="+mn-ea"/>
                <a:cs typeface="+mn-cs"/>
              </a:defRPr>
            </a:lvl1pPr>
            <a:lvl2pPr marL="531496" indent="-238126" algn="l" defTabSz="1097280" rtl="0" eaLnBrk="1" latinLnBrk="0" hangingPunct="1">
              <a:lnSpc>
                <a:spcPct val="90000"/>
              </a:lnSpc>
              <a:spcBef>
                <a:spcPts val="600"/>
              </a:spcBef>
              <a:buClr>
                <a:schemeClr val="accent1"/>
              </a:buClr>
              <a:buFont typeface="Arial" panose="020B0604020202020204" pitchFamily="34" charset="0"/>
              <a:buChar char="•"/>
              <a:defRPr sz="2200" kern="1200">
                <a:solidFill>
                  <a:schemeClr val="tx2"/>
                </a:solidFill>
                <a:latin typeface="+mn-lt"/>
                <a:ea typeface="+mn-ea"/>
                <a:cs typeface="+mn-cs"/>
              </a:defRPr>
            </a:lvl2pPr>
            <a:lvl3pPr marL="796290" indent="-255270" algn="l" defTabSz="1097280" rtl="0" eaLnBrk="1" latinLnBrk="0" hangingPunct="1">
              <a:lnSpc>
                <a:spcPct val="90000"/>
              </a:lnSpc>
              <a:spcBef>
                <a:spcPts val="60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680" kern="1200">
                <a:solidFill>
                  <a:schemeClr val="tx2"/>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68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33" dirty="0"/>
              <a:t>This presentation was made possible with support from the U.S. President's Emergency Plan for AIDS Relief, through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p:txBody>
      </p:sp>
    </p:spTree>
    <p:extLst>
      <p:ext uri="{BB962C8B-B14F-4D97-AF65-F5344CB8AC3E}">
        <p14:creationId xmlns:p14="http://schemas.microsoft.com/office/powerpoint/2010/main" val="78622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A7BE50-43D0-3743-9E77-30BF1B11068C}"/>
              </a:ext>
            </a:extLst>
          </p:cNvPr>
          <p:cNvSpPr/>
          <p:nvPr userDrawn="1"/>
        </p:nvSpPr>
        <p:spPr>
          <a:xfrm>
            <a:off x="1" y="0"/>
            <a:ext cx="12192000" cy="747588"/>
          </a:xfrm>
          <a:prstGeom prst="rect">
            <a:avLst/>
          </a:prstGeom>
          <a:gradFill flip="none" rotWithShape="1">
            <a:gsLst>
              <a:gs pos="32000">
                <a:srgbClr val="FFC000"/>
              </a:gs>
              <a:gs pos="100000">
                <a:srgbClr val="14437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160" b="1" dirty="0"/>
              <a:t>     </a:t>
            </a:r>
          </a:p>
        </p:txBody>
      </p:sp>
      <p:pic>
        <p:nvPicPr>
          <p:cNvPr id="8" name="Picture 7">
            <a:extLst>
              <a:ext uri="{FF2B5EF4-FFF2-40B4-BE49-F238E27FC236}">
                <a16:creationId xmlns:a16="http://schemas.microsoft.com/office/drawing/2014/main" id="{0B897EC5-93D3-FF49-B002-DF38E0A9C8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506443"/>
            <a:ext cx="12191999" cy="351557"/>
          </a:xfrm>
          <a:prstGeom prst="rect">
            <a:avLst/>
          </a:prstGeom>
        </p:spPr>
      </p:pic>
      <p:sp>
        <p:nvSpPr>
          <p:cNvPr id="9" name="Title 1">
            <a:extLst>
              <a:ext uri="{FF2B5EF4-FFF2-40B4-BE49-F238E27FC236}">
                <a16:creationId xmlns:a16="http://schemas.microsoft.com/office/drawing/2014/main" id="{511D417B-D628-8348-88FE-2A916C924687}"/>
              </a:ext>
            </a:extLst>
          </p:cNvPr>
          <p:cNvSpPr>
            <a:spLocks noGrp="1"/>
          </p:cNvSpPr>
          <p:nvPr>
            <p:ph type="ctrTitle"/>
          </p:nvPr>
        </p:nvSpPr>
        <p:spPr>
          <a:xfrm>
            <a:off x="693822" y="206211"/>
            <a:ext cx="9144000" cy="455487"/>
          </a:xfrm>
        </p:spPr>
        <p:txBody>
          <a:bodyPr anchor="ctr">
            <a:normAutofit/>
          </a:bodyPr>
          <a:lstStyle>
            <a:lvl1pPr algn="l">
              <a:defRPr sz="22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8006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1609F-309A-448A-8726-6DC41F4F91F9}" type="datetimeFigureOut">
              <a:rPr lang="en-US" smtClean="0"/>
              <a:t>8/12/22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860A0-E9C9-4530-A14B-3E71FFF249C2}" type="slidenum">
              <a:rPr lang="en-US" smtClean="0"/>
              <a:t>‹#›</a:t>
            </a:fld>
            <a:endParaRPr lang="en-US"/>
          </a:p>
        </p:txBody>
      </p:sp>
    </p:spTree>
    <p:extLst>
      <p:ext uri="{BB962C8B-B14F-4D97-AF65-F5344CB8AC3E}">
        <p14:creationId xmlns:p14="http://schemas.microsoft.com/office/powerpoint/2010/main" val="10168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Red/Gray 1 Content">
    <p:bg>
      <p:bgPr>
        <a:solidFill>
          <a:srgbClr val="CFCDC9"/>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14805" y="964591"/>
            <a:ext cx="10363200" cy="549381"/>
          </a:xfrm>
          <a:prstGeom prst="rect">
            <a:avLst/>
          </a:prstGeom>
        </p:spPr>
        <p:txBody>
          <a:bodyPr vert="horz" lIns="91440" tIns="45720" rIns="91440" bIns="45720" rtlCol="0" anchor="b" anchorCtr="0">
            <a:spAutoFit/>
          </a:bodyPr>
          <a:lstStyle>
            <a:lvl1pPr>
              <a:defRPr>
                <a:solidFill>
                  <a:srgbClr val="0067B9"/>
                </a:solidFill>
              </a:defRPr>
            </a:lvl1pPr>
          </a:lstStyle>
          <a:p>
            <a:r>
              <a:rPr lang="en-US" dirty="0"/>
              <a:t>CLICK TO EDIT MASTER TITLE STYLE</a:t>
            </a:r>
          </a:p>
        </p:txBody>
      </p:sp>
      <p:sp>
        <p:nvSpPr>
          <p:cNvPr id="13" name="Text Placeholder 2"/>
          <p:cNvSpPr>
            <a:spLocks noGrp="1"/>
          </p:cNvSpPr>
          <p:nvPr>
            <p:ph idx="1" hasCustomPrompt="1"/>
          </p:nvPr>
        </p:nvSpPr>
        <p:spPr>
          <a:xfrm>
            <a:off x="914400" y="1715550"/>
            <a:ext cx="10363200" cy="4233229"/>
          </a:xfrm>
          <a:prstGeom prst="rect">
            <a:avLst/>
          </a:prstGeom>
        </p:spPr>
        <p:txBody>
          <a:bodyPr vert="horz" lIns="91440" tIns="45720" rIns="91440" bIns="45720" rtlCol="0">
            <a:normAutofit/>
          </a:bodyPr>
          <a:lstStyle>
            <a:lvl1pPr marL="306898" marR="0" indent="-306898" algn="l" defTabSz="609561" rtl="0" eaLnBrk="1" fontAlgn="auto" latinLnBrk="0" hangingPunct="1">
              <a:lnSpc>
                <a:spcPct val="100000"/>
              </a:lnSpc>
              <a:spcBef>
                <a:spcPts val="0"/>
              </a:spcBef>
              <a:spcAft>
                <a:spcPts val="1067"/>
              </a:spcAft>
              <a:buClrTx/>
              <a:buSzTx/>
              <a:buFont typeface="Arial"/>
              <a:buChar char="•"/>
              <a:tabLst/>
              <a:defRPr/>
            </a:lvl1pPr>
          </a:lstStyle>
          <a:p>
            <a:pPr marL="306898" marR="0" lvl="0" indent="-306898" algn="l" defTabSz="609561" rtl="0" eaLnBrk="1" fontAlgn="auto" latinLnBrk="0" hangingPunct="1">
              <a:lnSpc>
                <a:spcPct val="100000"/>
              </a:lnSpc>
              <a:spcBef>
                <a:spcPts val="0"/>
              </a:spcBef>
              <a:spcAft>
                <a:spcPts val="1067"/>
              </a:spcAft>
              <a:buClrTx/>
              <a:buSzTx/>
              <a:buFont typeface="Arial"/>
              <a:buChar char="•"/>
              <a:tabLst/>
              <a:defRPr/>
            </a:pPr>
            <a:r>
              <a:rPr kumimoji="0" lang="en-US" sz="2133"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912224" marR="0" lvl="1" indent="-306898" algn="l" defTabSz="609561" rtl="0" eaLnBrk="1" fontAlgn="auto" latinLnBrk="0" hangingPunct="1">
              <a:lnSpc>
                <a:spcPct val="100000"/>
              </a:lnSpc>
              <a:spcBef>
                <a:spcPts val="0"/>
              </a:spcBef>
              <a:spcAft>
                <a:spcPts val="1067"/>
              </a:spcAft>
              <a:buClrTx/>
              <a:buSzTx/>
              <a:buFont typeface="Arial"/>
              <a:buChar char="–"/>
              <a:tabLst/>
              <a:defRPr/>
            </a:pPr>
            <a:r>
              <a:rPr kumimoji="0" lang="en-US" sz="2133"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4061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Colored Ribb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7863" y="381995"/>
            <a:ext cx="6276109" cy="1846122"/>
          </a:xfrm>
        </p:spPr>
        <p:txBody>
          <a:bodyPr anchor="t">
            <a:noAutofit/>
          </a:bodyPr>
          <a:lstStyle>
            <a:lvl1pPr algn="l">
              <a:lnSpc>
                <a:spcPct val="85000"/>
              </a:lnSpc>
              <a:defRPr sz="5000">
                <a:solidFill>
                  <a:schemeClr val="accent2"/>
                </a:solidFill>
                <a:latin typeface="+mj-lt"/>
              </a:defRPr>
            </a:lvl1pPr>
          </a:lstStyle>
          <a:p>
            <a:r>
              <a:rPr lang="en-US" dirty="0"/>
              <a:t>TITLE</a:t>
            </a:r>
            <a:endParaRPr lang="en-IE" dirty="0"/>
          </a:p>
        </p:txBody>
      </p:sp>
      <p:sp>
        <p:nvSpPr>
          <p:cNvPr id="3" name="Subtitle 2"/>
          <p:cNvSpPr>
            <a:spLocks noGrp="1"/>
          </p:cNvSpPr>
          <p:nvPr>
            <p:ph type="subTitle" idx="1" hasCustomPrompt="1"/>
          </p:nvPr>
        </p:nvSpPr>
        <p:spPr>
          <a:xfrm>
            <a:off x="1027863" y="2236518"/>
            <a:ext cx="6276109" cy="385763"/>
          </a:xfrm>
        </p:spPr>
        <p:txBody>
          <a:bodyPr>
            <a:noAutofit/>
          </a:bodyPr>
          <a:lstStyle>
            <a:lvl1pPr marL="0" indent="0" algn="l">
              <a:buNone/>
              <a:defRPr sz="1917" b="1" baseline="0">
                <a:solidFill>
                  <a:schemeClr val="bg1"/>
                </a:solidFill>
                <a:latin typeface="+mj-lt"/>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dirty="0"/>
              <a:t>Subtitle</a:t>
            </a:r>
            <a:endParaRPr lang="en-IE" dirty="0"/>
          </a:p>
        </p:txBody>
      </p:sp>
      <p:sp>
        <p:nvSpPr>
          <p:cNvPr id="10" name="Rectangle 9"/>
          <p:cNvSpPr/>
          <p:nvPr userDrawn="1"/>
        </p:nvSpPr>
        <p:spPr>
          <a:xfrm>
            <a:off x="0" y="5319890"/>
            <a:ext cx="12192000" cy="1538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p>
        </p:txBody>
      </p:sp>
      <p:sp>
        <p:nvSpPr>
          <p:cNvPr id="11" name="Text Placeholder 10"/>
          <p:cNvSpPr>
            <a:spLocks noGrp="1"/>
          </p:cNvSpPr>
          <p:nvPr>
            <p:ph type="body" sz="quarter" idx="13"/>
          </p:nvPr>
        </p:nvSpPr>
        <p:spPr>
          <a:xfrm>
            <a:off x="1027879" y="2636567"/>
            <a:ext cx="6276093" cy="1228725"/>
          </a:xfrm>
        </p:spPr>
        <p:txBody>
          <a:bodyPr>
            <a:noAutofit/>
          </a:bodyPr>
          <a:lstStyle>
            <a:lvl1pPr marL="0" indent="0" algn="l">
              <a:spcBef>
                <a:spcPts val="0"/>
              </a:spcBef>
              <a:buNone/>
              <a:defRPr sz="1917" b="0" baseline="0">
                <a:solidFill>
                  <a:schemeClr val="bg1"/>
                </a:solidFill>
                <a:latin typeface="+mj-lt"/>
              </a:defRPr>
            </a:lvl1pPr>
            <a:lvl2pPr marL="457182" indent="0">
              <a:buNone/>
              <a:defRPr sz="1900" b="1"/>
            </a:lvl2pPr>
            <a:lvl3pPr marL="914363" indent="0">
              <a:buNone/>
              <a:defRPr sz="1900" b="1"/>
            </a:lvl3pPr>
            <a:lvl4pPr marL="1371545" indent="0">
              <a:buNone/>
              <a:defRPr sz="1900" b="1"/>
            </a:lvl4pPr>
            <a:lvl5pPr marL="1828727" indent="0">
              <a:buNone/>
              <a:defRPr sz="1900" b="1"/>
            </a:lvl5pPr>
          </a:lstStyle>
          <a:p>
            <a:pPr lvl="0"/>
            <a:r>
              <a:rPr lang="en-US" dirty="0"/>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5150" y="381995"/>
            <a:ext cx="381000" cy="4572000"/>
          </a:xfrm>
          <a:prstGeom prst="rect">
            <a:avLst/>
          </a:prstGeom>
        </p:spPr>
      </p:pic>
      <p:sp>
        <p:nvSpPr>
          <p:cNvPr id="13" name="Freeform 12"/>
          <p:cNvSpPr/>
          <p:nvPr userDrawn="1"/>
        </p:nvSpPr>
        <p:spPr>
          <a:xfrm rot="5400000" flipV="1">
            <a:off x="7442110" y="569999"/>
            <a:ext cx="5267314" cy="4232468"/>
          </a:xfrm>
          <a:custGeom>
            <a:avLst/>
            <a:gdLst>
              <a:gd name="connsiteX0" fmla="*/ 1988101 w 6320777"/>
              <a:gd name="connsiteY0" fmla="*/ 2937732 h 5078961"/>
              <a:gd name="connsiteX1" fmla="*/ 2604415 w 6320777"/>
              <a:gd name="connsiteY1" fmla="*/ 2384558 h 5078961"/>
              <a:gd name="connsiteX2" fmla="*/ 3351943 w 6320777"/>
              <a:gd name="connsiteY2" fmla="*/ 2937732 h 5078961"/>
              <a:gd name="connsiteX3" fmla="*/ 2604414 w 6320777"/>
              <a:gd name="connsiteY3" fmla="*/ 3482262 h 5078961"/>
              <a:gd name="connsiteX4" fmla="*/ 1988101 w 6320777"/>
              <a:gd name="connsiteY4" fmla="*/ 2937732 h 5078961"/>
              <a:gd name="connsiteX5" fmla="*/ 1 w 6320777"/>
              <a:gd name="connsiteY5" fmla="*/ 2930146 h 5078961"/>
              <a:gd name="connsiteX6" fmla="*/ 1147266 w 6320777"/>
              <a:gd name="connsiteY6" fmla="*/ 5075230 h 5078961"/>
              <a:gd name="connsiteX7" fmla="*/ 1153443 w 6320777"/>
              <a:gd name="connsiteY7" fmla="*/ 5078961 h 5078961"/>
              <a:gd name="connsiteX8" fmla="*/ 4049385 w 6320777"/>
              <a:gd name="connsiteY8" fmla="*/ 5078961 h 5078961"/>
              <a:gd name="connsiteX9" fmla="*/ 4108513 w 6320777"/>
              <a:gd name="connsiteY9" fmla="*/ 5039763 h 5078961"/>
              <a:gd name="connsiteX10" fmla="*/ 4759906 w 6320777"/>
              <a:gd name="connsiteY10" fmla="*/ 4376498 h 5078961"/>
              <a:gd name="connsiteX11" fmla="*/ 4767104 w 6320777"/>
              <a:gd name="connsiteY11" fmla="*/ 4364717 h 5078961"/>
              <a:gd name="connsiteX12" fmla="*/ 5481348 w 6320777"/>
              <a:gd name="connsiteY12" fmla="*/ 5078961 h 5078961"/>
              <a:gd name="connsiteX13" fmla="*/ 6320777 w 6320777"/>
              <a:gd name="connsiteY13" fmla="*/ 5078961 h 5078961"/>
              <a:gd name="connsiteX14" fmla="*/ 6320777 w 6320777"/>
              <a:gd name="connsiteY14" fmla="*/ 3078712 h 5078961"/>
              <a:gd name="connsiteX15" fmla="*/ 6173194 w 6320777"/>
              <a:gd name="connsiteY15" fmla="*/ 2931129 h 5078961"/>
              <a:gd name="connsiteX16" fmla="*/ 6320777 w 6320777"/>
              <a:gd name="connsiteY16" fmla="*/ 2783293 h 5078961"/>
              <a:gd name="connsiteX17" fmla="*/ 6320777 w 6320777"/>
              <a:gd name="connsiteY17" fmla="*/ 0 h 5078961"/>
              <a:gd name="connsiteX18" fmla="*/ 6236907 w 6320777"/>
              <a:gd name="connsiteY18" fmla="*/ 44227 h 5078961"/>
              <a:gd name="connsiteX19" fmla="*/ 6133114 w 6320777"/>
              <a:gd name="connsiteY19" fmla="*/ 129159 h 5078961"/>
              <a:gd name="connsiteX20" fmla="*/ 4767841 w 6320777"/>
              <a:gd name="connsiteY20" fmla="*/ 1496779 h 5078961"/>
              <a:gd name="connsiteX21" fmla="*/ 4759905 w 6320777"/>
              <a:gd name="connsiteY21" fmla="*/ 1483796 h 5078961"/>
              <a:gd name="connsiteX22" fmla="*/ 2602156 w 6320777"/>
              <a:gd name="connsiteY22" fmla="*/ 343264 h 5078961"/>
              <a:gd name="connsiteX23" fmla="*/ 1 w 6320777"/>
              <a:gd name="connsiteY23" fmla="*/ 2930146 h 507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20777" h="5078961">
                <a:moveTo>
                  <a:pt x="1988101" y="2937732"/>
                </a:moveTo>
                <a:cubicBezTo>
                  <a:pt x="1988101" y="2703327"/>
                  <a:pt x="2145562" y="2384558"/>
                  <a:pt x="2604415" y="2384558"/>
                </a:cubicBezTo>
                <a:cubicBezTo>
                  <a:pt x="3063268" y="2384558"/>
                  <a:pt x="3351943" y="2891996"/>
                  <a:pt x="3351943" y="2937732"/>
                </a:cubicBezTo>
                <a:cubicBezTo>
                  <a:pt x="3351943" y="2983468"/>
                  <a:pt x="2944795" y="3482262"/>
                  <a:pt x="2604414" y="3482262"/>
                </a:cubicBezTo>
                <a:cubicBezTo>
                  <a:pt x="2109670" y="3482260"/>
                  <a:pt x="1988101" y="3172136"/>
                  <a:pt x="1988101" y="2937732"/>
                </a:cubicBezTo>
                <a:close/>
                <a:moveTo>
                  <a:pt x="1" y="2930146"/>
                </a:moveTo>
                <a:cubicBezTo>
                  <a:pt x="1" y="3823081"/>
                  <a:pt x="455088" y="4610348"/>
                  <a:pt x="1147266" y="5075230"/>
                </a:cubicBezTo>
                <a:lnTo>
                  <a:pt x="1153443" y="5078961"/>
                </a:lnTo>
                <a:lnTo>
                  <a:pt x="4049385" y="5078961"/>
                </a:lnTo>
                <a:lnTo>
                  <a:pt x="4108513" y="5039763"/>
                </a:lnTo>
                <a:cubicBezTo>
                  <a:pt x="4363584" y="4859439"/>
                  <a:pt x="4584547" y="4634541"/>
                  <a:pt x="4759906" y="4376498"/>
                </a:cubicBezTo>
                <a:lnTo>
                  <a:pt x="4767104" y="4364717"/>
                </a:lnTo>
                <a:lnTo>
                  <a:pt x="5481348" y="5078961"/>
                </a:lnTo>
                <a:lnTo>
                  <a:pt x="6320777" y="5078961"/>
                </a:lnTo>
                <a:lnTo>
                  <a:pt x="6320777" y="3078712"/>
                </a:lnTo>
                <a:lnTo>
                  <a:pt x="6173194" y="2931129"/>
                </a:lnTo>
                <a:lnTo>
                  <a:pt x="6320777" y="2783293"/>
                </a:lnTo>
                <a:lnTo>
                  <a:pt x="6320777" y="0"/>
                </a:lnTo>
                <a:lnTo>
                  <a:pt x="6236907" y="44227"/>
                </a:lnTo>
                <a:cubicBezTo>
                  <a:pt x="6200214" y="68500"/>
                  <a:pt x="6165407" y="96810"/>
                  <a:pt x="6133114" y="129159"/>
                </a:cubicBezTo>
                <a:lnTo>
                  <a:pt x="4767841" y="1496779"/>
                </a:lnTo>
                <a:lnTo>
                  <a:pt x="4759905" y="1483796"/>
                </a:lnTo>
                <a:cubicBezTo>
                  <a:pt x="4292279" y="795682"/>
                  <a:pt x="3500365" y="343264"/>
                  <a:pt x="2602156" y="343264"/>
                </a:cubicBezTo>
                <a:cubicBezTo>
                  <a:pt x="1165024" y="343264"/>
                  <a:pt x="0" y="1501452"/>
                  <a:pt x="1" y="293014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4" name="Group 13">
            <a:extLst>
              <a:ext uri="{FF2B5EF4-FFF2-40B4-BE49-F238E27FC236}">
                <a16:creationId xmlns:a16="http://schemas.microsoft.com/office/drawing/2014/main" id="{327D7FEE-D927-104D-8E32-1D8B747A828D}"/>
              </a:ext>
            </a:extLst>
          </p:cNvPr>
          <p:cNvGrpSpPr/>
          <p:nvPr userDrawn="1"/>
        </p:nvGrpSpPr>
        <p:grpSpPr>
          <a:xfrm>
            <a:off x="1344265" y="5622510"/>
            <a:ext cx="9352736" cy="932863"/>
            <a:chOff x="315464" y="5680084"/>
            <a:chExt cx="6111747" cy="609600"/>
          </a:xfrm>
        </p:grpSpPr>
        <p:grpSp>
          <p:nvGrpSpPr>
            <p:cNvPr id="15" name="Group 14">
              <a:extLst>
                <a:ext uri="{FF2B5EF4-FFF2-40B4-BE49-F238E27FC236}">
                  <a16:creationId xmlns:a16="http://schemas.microsoft.com/office/drawing/2014/main" id="{E5DB7A66-FFAD-3F40-8C4F-D406D8F3030A}"/>
                </a:ext>
              </a:extLst>
            </p:cNvPr>
            <p:cNvGrpSpPr/>
            <p:nvPr userDrawn="1"/>
          </p:nvGrpSpPr>
          <p:grpSpPr>
            <a:xfrm>
              <a:off x="315464" y="5680084"/>
              <a:ext cx="4402358" cy="609600"/>
              <a:chOff x="315464" y="5272087"/>
              <a:chExt cx="4402358" cy="609600"/>
            </a:xfrm>
          </p:grpSpPr>
          <p:pic>
            <p:nvPicPr>
              <p:cNvPr id="17" name="Picture 30">
                <a:extLst>
                  <a:ext uri="{FF2B5EF4-FFF2-40B4-BE49-F238E27FC236}">
                    <a16:creationId xmlns:a16="http://schemas.microsoft.com/office/drawing/2014/main" id="{62A4389D-F73B-1543-A47C-180C928B189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15464" y="5272087"/>
                <a:ext cx="1676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9">
                <a:extLst>
                  <a:ext uri="{FF2B5EF4-FFF2-40B4-BE49-F238E27FC236}">
                    <a16:creationId xmlns:a16="http://schemas.microsoft.com/office/drawing/2014/main" id="{6E47E39A-11E4-4F48-B176-3C90AFF99372}"/>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2850922" y="5286679"/>
                <a:ext cx="1866900" cy="56197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C02AE1D2-92D9-6B4B-AEFE-16F57292F51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30317" y="5753579"/>
              <a:ext cx="796894" cy="453787"/>
            </a:xfrm>
            <a:prstGeom prst="rect">
              <a:avLst/>
            </a:prstGeom>
          </p:spPr>
        </p:pic>
      </p:grpSp>
    </p:spTree>
    <p:extLst>
      <p:ext uri="{BB962C8B-B14F-4D97-AF65-F5344CB8AC3E}">
        <p14:creationId xmlns:p14="http://schemas.microsoft.com/office/powerpoint/2010/main" val="55563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Photo Ribb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7863" y="381995"/>
            <a:ext cx="6276109" cy="1846122"/>
          </a:xfrm>
        </p:spPr>
        <p:txBody>
          <a:bodyPr anchor="t">
            <a:noAutofit/>
          </a:bodyPr>
          <a:lstStyle>
            <a:lvl1pPr algn="l">
              <a:lnSpc>
                <a:spcPct val="85000"/>
              </a:lnSpc>
              <a:defRPr sz="5000">
                <a:solidFill>
                  <a:schemeClr val="accent2"/>
                </a:solidFill>
                <a:latin typeface="+mj-lt"/>
              </a:defRPr>
            </a:lvl1pPr>
          </a:lstStyle>
          <a:p>
            <a:r>
              <a:rPr lang="en-US" dirty="0"/>
              <a:t>TITLE</a:t>
            </a:r>
            <a:endParaRPr lang="en-IE" dirty="0"/>
          </a:p>
        </p:txBody>
      </p:sp>
      <p:sp>
        <p:nvSpPr>
          <p:cNvPr id="3" name="Subtitle 2"/>
          <p:cNvSpPr>
            <a:spLocks noGrp="1"/>
          </p:cNvSpPr>
          <p:nvPr>
            <p:ph type="subTitle" idx="1" hasCustomPrompt="1"/>
          </p:nvPr>
        </p:nvSpPr>
        <p:spPr>
          <a:xfrm>
            <a:off x="1027863" y="2236518"/>
            <a:ext cx="6276109" cy="385763"/>
          </a:xfrm>
        </p:spPr>
        <p:txBody>
          <a:bodyPr>
            <a:noAutofit/>
          </a:bodyPr>
          <a:lstStyle>
            <a:lvl1pPr marL="0" indent="0" algn="l">
              <a:buNone/>
              <a:defRPr sz="1917" b="1" baseline="0">
                <a:solidFill>
                  <a:schemeClr val="bg1"/>
                </a:solidFill>
                <a:latin typeface="+mj-lt"/>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dirty="0"/>
              <a:t>Subtitle</a:t>
            </a:r>
            <a:endParaRPr lang="en-IE" dirty="0"/>
          </a:p>
        </p:txBody>
      </p:sp>
      <p:sp>
        <p:nvSpPr>
          <p:cNvPr id="10" name="Rectangle 9"/>
          <p:cNvSpPr/>
          <p:nvPr userDrawn="1"/>
        </p:nvSpPr>
        <p:spPr>
          <a:xfrm>
            <a:off x="0" y="5319890"/>
            <a:ext cx="12192000" cy="1538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p>
        </p:txBody>
      </p:sp>
      <p:sp>
        <p:nvSpPr>
          <p:cNvPr id="11" name="Text Placeholder 10"/>
          <p:cNvSpPr>
            <a:spLocks noGrp="1"/>
          </p:cNvSpPr>
          <p:nvPr>
            <p:ph type="body" sz="quarter" idx="13"/>
          </p:nvPr>
        </p:nvSpPr>
        <p:spPr>
          <a:xfrm>
            <a:off x="1027879" y="2636567"/>
            <a:ext cx="6276093" cy="1228725"/>
          </a:xfrm>
        </p:spPr>
        <p:txBody>
          <a:bodyPr>
            <a:noAutofit/>
          </a:bodyPr>
          <a:lstStyle>
            <a:lvl1pPr marL="0" indent="0" algn="l">
              <a:spcBef>
                <a:spcPts val="0"/>
              </a:spcBef>
              <a:buNone/>
              <a:defRPr sz="1917" b="0" baseline="0">
                <a:solidFill>
                  <a:schemeClr val="bg1"/>
                </a:solidFill>
                <a:latin typeface="+mj-lt"/>
              </a:defRPr>
            </a:lvl1pPr>
            <a:lvl2pPr marL="457182" indent="0">
              <a:buNone/>
              <a:defRPr sz="1900" b="1"/>
            </a:lvl2pPr>
            <a:lvl3pPr marL="914363" indent="0">
              <a:buNone/>
              <a:defRPr sz="1900" b="1"/>
            </a:lvl3pPr>
            <a:lvl4pPr marL="1371545" indent="0">
              <a:buNone/>
              <a:defRPr sz="1900" b="1"/>
            </a:lvl4pPr>
            <a:lvl5pPr marL="1828727" indent="0">
              <a:buNone/>
              <a:defRPr sz="1900" b="1"/>
            </a:lvl5pPr>
          </a:lstStyle>
          <a:p>
            <a:pPr lvl="0"/>
            <a:r>
              <a:rPr lang="en-US" dirty="0"/>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5150" y="381995"/>
            <a:ext cx="381000" cy="4572000"/>
          </a:xfrm>
          <a:prstGeom prst="rect">
            <a:avLst/>
          </a:prstGeom>
        </p:spPr>
      </p:pic>
      <p:sp>
        <p:nvSpPr>
          <p:cNvPr id="14" name="Picture Placeholder 13"/>
          <p:cNvSpPr>
            <a:spLocks noGrp="1"/>
          </p:cNvSpPr>
          <p:nvPr>
            <p:ph type="pic" sz="quarter" idx="14"/>
          </p:nvPr>
        </p:nvSpPr>
        <p:spPr>
          <a:xfrm>
            <a:off x="7959532" y="52576"/>
            <a:ext cx="4232467" cy="5267312"/>
          </a:xfrm>
          <a:custGeom>
            <a:avLst/>
            <a:gdLst>
              <a:gd name="connsiteX0" fmla="*/ 2937732 w 5078960"/>
              <a:gd name="connsiteY0" fmla="*/ 1988098 h 6320774"/>
              <a:gd name="connsiteX1" fmla="*/ 2384558 w 5078960"/>
              <a:gd name="connsiteY1" fmla="*/ 2604412 h 6320774"/>
              <a:gd name="connsiteX2" fmla="*/ 2937732 w 5078960"/>
              <a:gd name="connsiteY2" fmla="*/ 3351940 h 6320774"/>
              <a:gd name="connsiteX3" fmla="*/ 3482262 w 5078960"/>
              <a:gd name="connsiteY3" fmla="*/ 2604411 h 6320774"/>
              <a:gd name="connsiteX4" fmla="*/ 2937732 w 5078960"/>
              <a:gd name="connsiteY4" fmla="*/ 1988098 h 6320774"/>
              <a:gd name="connsiteX5" fmla="*/ 2930107 w 5078960"/>
              <a:gd name="connsiteY5" fmla="*/ 0 h 6320774"/>
              <a:gd name="connsiteX6" fmla="*/ 2930208 w 5078960"/>
              <a:gd name="connsiteY6" fmla="*/ 0 h 6320774"/>
              <a:gd name="connsiteX7" fmla="*/ 3096280 w 5078960"/>
              <a:gd name="connsiteY7" fmla="*/ 5278 h 6320774"/>
              <a:gd name="connsiteX8" fmla="*/ 5075230 w 5078960"/>
              <a:gd name="connsiteY8" fmla="*/ 1147263 h 6320774"/>
              <a:gd name="connsiteX9" fmla="*/ 5078960 w 5078960"/>
              <a:gd name="connsiteY9" fmla="*/ 1153439 h 6320774"/>
              <a:gd name="connsiteX10" fmla="*/ 5078960 w 5078960"/>
              <a:gd name="connsiteY10" fmla="*/ 4049384 h 6320774"/>
              <a:gd name="connsiteX11" fmla="*/ 5039763 w 5078960"/>
              <a:gd name="connsiteY11" fmla="*/ 4108510 h 6320774"/>
              <a:gd name="connsiteX12" fmla="*/ 4376498 w 5078960"/>
              <a:gd name="connsiteY12" fmla="*/ 4759903 h 6320774"/>
              <a:gd name="connsiteX13" fmla="*/ 4364717 w 5078960"/>
              <a:gd name="connsiteY13" fmla="*/ 4767101 h 6320774"/>
              <a:gd name="connsiteX14" fmla="*/ 5078960 w 5078960"/>
              <a:gd name="connsiteY14" fmla="*/ 5481344 h 6320774"/>
              <a:gd name="connsiteX15" fmla="*/ 5078960 w 5078960"/>
              <a:gd name="connsiteY15" fmla="*/ 6320774 h 6320774"/>
              <a:gd name="connsiteX16" fmla="*/ 3078712 w 5078960"/>
              <a:gd name="connsiteY16" fmla="*/ 6320774 h 6320774"/>
              <a:gd name="connsiteX17" fmla="*/ 2931129 w 5078960"/>
              <a:gd name="connsiteY17" fmla="*/ 6173191 h 6320774"/>
              <a:gd name="connsiteX18" fmla="*/ 2783293 w 5078960"/>
              <a:gd name="connsiteY18" fmla="*/ 6320774 h 6320774"/>
              <a:gd name="connsiteX19" fmla="*/ 0 w 5078960"/>
              <a:gd name="connsiteY19" fmla="*/ 6320774 h 6320774"/>
              <a:gd name="connsiteX20" fmla="*/ 44227 w 5078960"/>
              <a:gd name="connsiteY20" fmla="*/ 6236904 h 6320774"/>
              <a:gd name="connsiteX21" fmla="*/ 129159 w 5078960"/>
              <a:gd name="connsiteY21" fmla="*/ 6133111 h 6320774"/>
              <a:gd name="connsiteX22" fmla="*/ 1496779 w 5078960"/>
              <a:gd name="connsiteY22" fmla="*/ 4767838 h 6320774"/>
              <a:gd name="connsiteX23" fmla="*/ 1483796 w 5078960"/>
              <a:gd name="connsiteY23" fmla="*/ 4759902 h 6320774"/>
              <a:gd name="connsiteX24" fmla="*/ 343264 w 5078960"/>
              <a:gd name="connsiteY24" fmla="*/ 2602153 h 6320774"/>
              <a:gd name="connsiteX25" fmla="*/ 2665653 w 5078960"/>
              <a:gd name="connsiteY25" fmla="*/ 13433 h 63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78960" h="6320774">
                <a:moveTo>
                  <a:pt x="2937732" y="1988098"/>
                </a:moveTo>
                <a:cubicBezTo>
                  <a:pt x="2703327" y="1988098"/>
                  <a:pt x="2384558" y="2145559"/>
                  <a:pt x="2384558" y="2604412"/>
                </a:cubicBezTo>
                <a:cubicBezTo>
                  <a:pt x="2384558" y="3063265"/>
                  <a:pt x="2891996" y="3351940"/>
                  <a:pt x="2937732" y="3351940"/>
                </a:cubicBezTo>
                <a:cubicBezTo>
                  <a:pt x="2983468" y="3351940"/>
                  <a:pt x="3482262" y="2944792"/>
                  <a:pt x="3482262" y="2604411"/>
                </a:cubicBezTo>
                <a:cubicBezTo>
                  <a:pt x="3482260" y="2109667"/>
                  <a:pt x="3172136" y="1988098"/>
                  <a:pt x="2937732" y="1988098"/>
                </a:cubicBezTo>
                <a:close/>
                <a:moveTo>
                  <a:pt x="2930107" y="0"/>
                </a:moveTo>
                <a:lnTo>
                  <a:pt x="2930208" y="0"/>
                </a:lnTo>
                <a:lnTo>
                  <a:pt x="3096280" y="5278"/>
                </a:lnTo>
                <a:cubicBezTo>
                  <a:pt x="3920230" y="57810"/>
                  <a:pt x="4639403" y="498346"/>
                  <a:pt x="5075230" y="1147263"/>
                </a:cubicBezTo>
                <a:lnTo>
                  <a:pt x="5078960" y="1153439"/>
                </a:lnTo>
                <a:lnTo>
                  <a:pt x="5078960" y="4049384"/>
                </a:lnTo>
                <a:lnTo>
                  <a:pt x="5039763" y="4108510"/>
                </a:lnTo>
                <a:cubicBezTo>
                  <a:pt x="4859439" y="4363581"/>
                  <a:pt x="4634541" y="4584544"/>
                  <a:pt x="4376498" y="4759903"/>
                </a:cubicBezTo>
                <a:lnTo>
                  <a:pt x="4364717" y="4767101"/>
                </a:lnTo>
                <a:lnTo>
                  <a:pt x="5078960" y="5481344"/>
                </a:lnTo>
                <a:lnTo>
                  <a:pt x="5078960" y="6320774"/>
                </a:lnTo>
                <a:lnTo>
                  <a:pt x="3078712" y="6320774"/>
                </a:lnTo>
                <a:lnTo>
                  <a:pt x="2931129" y="6173191"/>
                </a:lnTo>
                <a:lnTo>
                  <a:pt x="2783293" y="6320774"/>
                </a:lnTo>
                <a:lnTo>
                  <a:pt x="0" y="6320774"/>
                </a:lnTo>
                <a:lnTo>
                  <a:pt x="44227" y="6236904"/>
                </a:lnTo>
                <a:cubicBezTo>
                  <a:pt x="68500" y="6200211"/>
                  <a:pt x="96810" y="6165404"/>
                  <a:pt x="129159" y="6133111"/>
                </a:cubicBezTo>
                <a:lnTo>
                  <a:pt x="1496779" y="4767838"/>
                </a:lnTo>
                <a:lnTo>
                  <a:pt x="1483796" y="4759902"/>
                </a:lnTo>
                <a:cubicBezTo>
                  <a:pt x="795682" y="4292276"/>
                  <a:pt x="343264" y="3500362"/>
                  <a:pt x="343264" y="2602153"/>
                </a:cubicBezTo>
                <a:cubicBezTo>
                  <a:pt x="343264" y="1254842"/>
                  <a:pt x="1361203" y="146688"/>
                  <a:pt x="2665653" y="13433"/>
                </a:cubicBezTo>
                <a:close/>
              </a:path>
            </a:pathLst>
          </a:custGeom>
          <a:blipFill>
            <a:blip r:embed="rId4" cstate="screen">
              <a:extLst>
                <a:ext uri="{28A0092B-C50C-407E-A947-70E740481C1C}">
                  <a14:useLocalDpi xmlns:a14="http://schemas.microsoft.com/office/drawing/2010/main"/>
                </a:ext>
              </a:extLst>
            </a:blip>
            <a:tile tx="0" ty="0" sx="50000" sy="50000" flip="none" algn="ctr"/>
          </a:blipFill>
          <a:effectLst>
            <a:innerShdw blurRad="254000">
              <a:prstClr val="black"/>
            </a:innerShdw>
          </a:effectLst>
        </p:spPr>
        <p:txBody>
          <a:bodyPr wrap="square">
            <a:noAutofit/>
          </a:bodyPr>
          <a:lstStyle/>
          <a:p>
            <a:endParaRPr lang="en-US" dirty="0"/>
          </a:p>
        </p:txBody>
      </p:sp>
      <p:grpSp>
        <p:nvGrpSpPr>
          <p:cNvPr id="15" name="Group 14">
            <a:extLst>
              <a:ext uri="{FF2B5EF4-FFF2-40B4-BE49-F238E27FC236}">
                <a16:creationId xmlns:a16="http://schemas.microsoft.com/office/drawing/2014/main" id="{54DC277E-ABA4-7140-8D41-F905A4D9FEF7}"/>
              </a:ext>
            </a:extLst>
          </p:cNvPr>
          <p:cNvGrpSpPr/>
          <p:nvPr userDrawn="1"/>
        </p:nvGrpSpPr>
        <p:grpSpPr>
          <a:xfrm>
            <a:off x="1344265" y="5622510"/>
            <a:ext cx="9352736" cy="932863"/>
            <a:chOff x="315464" y="5680084"/>
            <a:chExt cx="6111747" cy="609600"/>
          </a:xfrm>
        </p:grpSpPr>
        <p:grpSp>
          <p:nvGrpSpPr>
            <p:cNvPr id="16" name="Group 15">
              <a:extLst>
                <a:ext uri="{FF2B5EF4-FFF2-40B4-BE49-F238E27FC236}">
                  <a16:creationId xmlns:a16="http://schemas.microsoft.com/office/drawing/2014/main" id="{2FA70745-C94D-5240-8D82-03775AE41B6C}"/>
                </a:ext>
              </a:extLst>
            </p:cNvPr>
            <p:cNvGrpSpPr/>
            <p:nvPr userDrawn="1"/>
          </p:nvGrpSpPr>
          <p:grpSpPr>
            <a:xfrm>
              <a:off x="315464" y="5680084"/>
              <a:ext cx="4402358" cy="609600"/>
              <a:chOff x="315464" y="5272087"/>
              <a:chExt cx="4402358" cy="609600"/>
            </a:xfrm>
          </p:grpSpPr>
          <p:pic>
            <p:nvPicPr>
              <p:cNvPr id="18" name="Picture 30">
                <a:extLst>
                  <a:ext uri="{FF2B5EF4-FFF2-40B4-BE49-F238E27FC236}">
                    <a16:creationId xmlns:a16="http://schemas.microsoft.com/office/drawing/2014/main" id="{BD7D1412-DAE3-7940-8015-CEE366746AD3}"/>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15464" y="5272087"/>
                <a:ext cx="1676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9">
                <a:extLst>
                  <a:ext uri="{FF2B5EF4-FFF2-40B4-BE49-F238E27FC236}">
                    <a16:creationId xmlns:a16="http://schemas.microsoft.com/office/drawing/2014/main" id="{1ED27998-0501-9540-8575-6664742D34C3}"/>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850922" y="5286679"/>
                <a:ext cx="1866900" cy="56197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BD9F4745-B70F-FE4E-A61D-2A3C66270A2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30317" y="5753579"/>
              <a:ext cx="796894" cy="453787"/>
            </a:xfrm>
            <a:prstGeom prst="rect">
              <a:avLst/>
            </a:prstGeom>
          </p:spPr>
        </p:pic>
      </p:grpSp>
    </p:spTree>
    <p:extLst>
      <p:ext uri="{BB962C8B-B14F-4D97-AF65-F5344CB8AC3E}">
        <p14:creationId xmlns:p14="http://schemas.microsoft.com/office/powerpoint/2010/main" val="129281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143000"/>
          </a:xfrm>
          <a:prstGeom prst="rect">
            <a:avLst/>
          </a:prstGeom>
        </p:spPr>
      </p:pic>
      <p:sp>
        <p:nvSpPr>
          <p:cNvPr id="22" name="Rectangle 21"/>
          <p:cNvSpPr/>
          <p:nvPr userDrawn="1"/>
        </p:nvSpPr>
        <p:spPr>
          <a:xfrm>
            <a:off x="10563225" y="1"/>
            <a:ext cx="1628775" cy="1142999"/>
          </a:xfrm>
          <a:prstGeom prst="rect">
            <a:avLst/>
          </a:prstGeom>
          <a:gradFill flip="none" rotWithShape="1">
            <a:gsLst>
              <a:gs pos="26000">
                <a:schemeClr val="accent2"/>
              </a:gs>
              <a:gs pos="96000">
                <a:schemeClr val="accent2">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TextBox 13"/>
          <p:cNvSpPr txBox="1"/>
          <p:nvPr userDrawn="1"/>
        </p:nvSpPr>
        <p:spPr>
          <a:xfrm>
            <a:off x="1186249" y="2028117"/>
            <a:ext cx="10544432" cy="424732"/>
          </a:xfrm>
          <a:prstGeom prst="rect">
            <a:avLst/>
          </a:prstGeom>
          <a:noFill/>
        </p:spPr>
        <p:txBody>
          <a:bodyPr wrap="square" rtlCol="0">
            <a:spAutoFit/>
          </a:bodyPr>
          <a:lstStyle/>
          <a:p>
            <a:r>
              <a:rPr lang="en-US" sz="2160" dirty="0">
                <a:solidFill>
                  <a:schemeClr val="tx2"/>
                </a:solidFill>
              </a:rPr>
              <a:t>Core Partners: </a:t>
            </a:r>
          </a:p>
        </p:txBody>
      </p:sp>
      <p:sp>
        <p:nvSpPr>
          <p:cNvPr id="20" name="TextBox 19"/>
          <p:cNvSpPr txBox="1"/>
          <p:nvPr userDrawn="1"/>
        </p:nvSpPr>
        <p:spPr>
          <a:xfrm>
            <a:off x="1186249" y="4192083"/>
            <a:ext cx="10544432" cy="424732"/>
          </a:xfrm>
          <a:prstGeom prst="rect">
            <a:avLst/>
          </a:prstGeom>
          <a:noFill/>
        </p:spPr>
        <p:txBody>
          <a:bodyPr wrap="square" rtlCol="0">
            <a:spAutoFit/>
          </a:bodyPr>
          <a:lstStyle/>
          <a:p>
            <a:r>
              <a:rPr lang="en-US" sz="2160" dirty="0">
                <a:solidFill>
                  <a:schemeClr val="tx2"/>
                </a:solidFill>
              </a:rPr>
              <a:t>Resource Partners:</a:t>
            </a:r>
          </a:p>
        </p:txBody>
      </p:sp>
      <p:grpSp>
        <p:nvGrpSpPr>
          <p:cNvPr id="21" name="Group 20"/>
          <p:cNvGrpSpPr>
            <a:grpSpLocks noChangeAspect="1"/>
          </p:cNvGrpSpPr>
          <p:nvPr userDrawn="1"/>
        </p:nvGrpSpPr>
        <p:grpSpPr>
          <a:xfrm>
            <a:off x="3390674" y="4704405"/>
            <a:ext cx="5471612" cy="860761"/>
            <a:chOff x="2129480" y="4850688"/>
            <a:chExt cx="4672115" cy="734989"/>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9480" y="4850688"/>
              <a:ext cx="734989" cy="734989"/>
            </a:xfrm>
            <a:prstGeom prst="rect">
              <a:avLst/>
            </a:prstGeom>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3986" y="4943862"/>
              <a:ext cx="1169468" cy="548640"/>
            </a:xfrm>
            <a:prstGeom prst="rect">
              <a:avLst/>
            </a:prstGeom>
          </p:spPr>
        </p:pic>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2971" y="4977959"/>
              <a:ext cx="1088624" cy="480446"/>
            </a:xfrm>
            <a:prstGeom prst="rect">
              <a:avLst/>
            </a:prstGeom>
          </p:spPr>
        </p:pic>
      </p:grpSp>
      <p:grpSp>
        <p:nvGrpSpPr>
          <p:cNvPr id="7" name="Group 6"/>
          <p:cNvGrpSpPr/>
          <p:nvPr userDrawn="1"/>
        </p:nvGrpSpPr>
        <p:grpSpPr>
          <a:xfrm>
            <a:off x="1595669" y="2364064"/>
            <a:ext cx="9061621" cy="1138469"/>
            <a:chOff x="1595669" y="2364063"/>
            <a:chExt cx="9061621" cy="1138469"/>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21484" y="2622806"/>
              <a:ext cx="2200399" cy="62098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0980" y="2519309"/>
              <a:ext cx="1996310" cy="827977"/>
            </a:xfrm>
            <a:prstGeom prst="rect">
              <a:avLst/>
            </a:prstGeom>
          </p:spPr>
        </p:pic>
        <p:pic>
          <p:nvPicPr>
            <p:cNvPr id="19" name="Picture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95669" y="2364063"/>
              <a:ext cx="1461857" cy="1138469"/>
            </a:xfrm>
            <a:prstGeom prst="rect">
              <a:avLst/>
            </a:prstGeom>
          </p:spPr>
        </p:pic>
        <p:pic>
          <p:nvPicPr>
            <p:cNvPr id="31" name="Picture 30"/>
            <p:cNvPicPr/>
            <p:nvPr userDrawn="1"/>
          </p:nvPicPr>
          <p:blipFill>
            <a:blip r:embed="rId9" cstate="screen">
              <a:extLst>
                <a:ext uri="{28A0092B-C50C-407E-A947-70E740481C1C}">
                  <a14:useLocalDpi xmlns:a14="http://schemas.microsoft.com/office/drawing/2010/main"/>
                </a:ext>
              </a:extLst>
            </a:blip>
            <a:stretch>
              <a:fillRect/>
            </a:stretch>
          </p:blipFill>
          <p:spPr>
            <a:xfrm>
              <a:off x="3648129" y="2511840"/>
              <a:ext cx="1734257" cy="842914"/>
            </a:xfrm>
            <a:prstGeom prst="rect">
              <a:avLst/>
            </a:prstGeom>
          </p:spPr>
        </p:pic>
      </p:grpSp>
      <p:sp>
        <p:nvSpPr>
          <p:cNvPr id="34" name="Slide Number Placeholder 5"/>
          <p:cNvSpPr>
            <a:spLocks noGrp="1"/>
          </p:cNvSpPr>
          <p:nvPr>
            <p:ph type="sldNum" sz="quarter" idx="4"/>
          </p:nvPr>
        </p:nvSpPr>
        <p:spPr>
          <a:xfrm>
            <a:off x="11560405" y="745330"/>
            <a:ext cx="631596" cy="397669"/>
          </a:xfrm>
          <a:prstGeom prst="rect">
            <a:avLst/>
          </a:prstGeom>
        </p:spPr>
        <p:txBody>
          <a:bodyPr vert="horz" lIns="91440" tIns="45720" rIns="91440" bIns="45720" rtlCol="0" anchor="b"/>
          <a:lstStyle>
            <a:lvl1pPr algn="r">
              <a:defRPr sz="1200">
                <a:solidFill>
                  <a:schemeClr val="bg1"/>
                </a:solidFill>
              </a:defRPr>
            </a:lvl1pPr>
          </a:lstStyle>
          <a:p>
            <a:fld id="{F981B76F-A160-43F8-9612-FC367E1BBF83}" type="slidenum">
              <a:rPr lang="en-US" smtClean="0"/>
              <a:pPr/>
              <a:t>‹#›</a:t>
            </a:fld>
            <a:endParaRPr lang="en-US"/>
          </a:p>
        </p:txBody>
      </p:sp>
      <p:sp>
        <p:nvSpPr>
          <p:cNvPr id="35" name="Title 1"/>
          <p:cNvSpPr txBox="1">
            <a:spLocks/>
          </p:cNvSpPr>
          <p:nvPr userDrawn="1"/>
        </p:nvSpPr>
        <p:spPr>
          <a:xfrm>
            <a:off x="631596" y="347662"/>
            <a:ext cx="10928808" cy="795338"/>
          </a:xfrm>
          <a:prstGeom prst="rect">
            <a:avLst/>
          </a:prstGeom>
        </p:spPr>
        <p:txBody>
          <a:bodyPr vert="horz" lIns="0" tIns="38100" rIns="0" bIns="38100" rtlCol="0" anchor="t" anchorCtr="0">
            <a:noAutofit/>
          </a:bodyPr>
          <a:lstStyle>
            <a:lvl1pPr algn="l" defTabSz="1097280" rtl="0" eaLnBrk="1" latinLnBrk="0" hangingPunct="1">
              <a:lnSpc>
                <a:spcPct val="90000"/>
              </a:lnSpc>
              <a:spcBef>
                <a:spcPct val="0"/>
              </a:spcBef>
              <a:buNone/>
              <a:defRPr sz="3960" b="1" kern="1200">
                <a:solidFill>
                  <a:schemeClr val="bg1"/>
                </a:solidFill>
                <a:latin typeface="+mj-lt"/>
                <a:ea typeface="+mj-ea"/>
                <a:cs typeface="+mj-cs"/>
              </a:defRPr>
            </a:lvl1pPr>
          </a:lstStyle>
          <a:p>
            <a:r>
              <a:rPr lang="en-US" sz="3333" dirty="0"/>
              <a:t>Our Partners</a:t>
            </a:r>
            <a:endParaRPr lang="en-IE" sz="3333" dirty="0"/>
          </a:p>
        </p:txBody>
      </p:sp>
      <p:pic>
        <p:nvPicPr>
          <p:cNvPr id="32" name="Picture 31">
            <a:extLst>
              <a:ext uri="{FF2B5EF4-FFF2-40B4-BE49-F238E27FC236}">
                <a16:creationId xmlns:a16="http://schemas.microsoft.com/office/drawing/2014/main" id="{2DFD38A0-8182-3C4D-999B-A63479ABD6C0}"/>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560404" y="6471320"/>
            <a:ext cx="631596" cy="386681"/>
          </a:xfrm>
          <a:prstGeom prst="rect">
            <a:avLst/>
          </a:prstGeom>
        </p:spPr>
      </p:pic>
      <p:pic>
        <p:nvPicPr>
          <p:cNvPr id="33" name="Picture 32">
            <a:extLst>
              <a:ext uri="{FF2B5EF4-FFF2-40B4-BE49-F238E27FC236}">
                <a16:creationId xmlns:a16="http://schemas.microsoft.com/office/drawing/2014/main" id="{1538E695-0EE9-C84D-90C4-F39CE255A96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 y="6471320"/>
            <a:ext cx="11560403" cy="386680"/>
          </a:xfrm>
          <a:prstGeom prst="rect">
            <a:avLst/>
          </a:prstGeom>
        </p:spPr>
      </p:pic>
    </p:spTree>
    <p:extLst>
      <p:ext uri="{BB962C8B-B14F-4D97-AF65-F5344CB8AC3E}">
        <p14:creationId xmlns:p14="http://schemas.microsoft.com/office/powerpoint/2010/main" val="44406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IE"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F981B76F-A160-43F8-9612-FC367E1BBF83}" type="slidenum">
              <a:rPr lang="en-US" smtClean="0"/>
              <a:t>‹#›</a:t>
            </a:fld>
            <a:endParaRPr lang="en-US" dirty="0"/>
          </a:p>
        </p:txBody>
      </p:sp>
    </p:spTree>
    <p:extLst>
      <p:ext uri="{BB962C8B-B14F-4D97-AF65-F5344CB8AC3E}">
        <p14:creationId xmlns:p14="http://schemas.microsoft.com/office/powerpoint/2010/main" val="205153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endParaRPr lang="en-IE" dirty="0"/>
          </a:p>
        </p:txBody>
      </p:sp>
      <p:sp>
        <p:nvSpPr>
          <p:cNvPr id="3" name="Content Placeholder 2"/>
          <p:cNvSpPr>
            <a:spLocks noGrp="1"/>
          </p:cNvSpPr>
          <p:nvPr>
            <p:ph idx="1"/>
          </p:nvPr>
        </p:nvSpPr>
        <p:spPr>
          <a:xfrm>
            <a:off x="631596" y="1481667"/>
            <a:ext cx="9115719" cy="4695296"/>
          </a:xfrm>
        </p:spPr>
        <p:txBody>
          <a:body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F981B76F-A160-43F8-9612-FC367E1BBF83}" type="slidenum">
              <a:rPr lang="en-US" smtClean="0"/>
              <a:t>‹#›</a:t>
            </a:fld>
            <a:endParaRPr lang="en-US"/>
          </a:p>
        </p:txBody>
      </p:sp>
    </p:spTree>
    <p:extLst>
      <p:ext uri="{BB962C8B-B14F-4D97-AF65-F5344CB8AC3E}">
        <p14:creationId xmlns:p14="http://schemas.microsoft.com/office/powerpoint/2010/main" val="145942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10550" y="2106083"/>
            <a:ext cx="381000" cy="4751917"/>
          </a:xfrm>
          <a:prstGeom prst="rect">
            <a:avLst/>
          </a:prstGeom>
        </p:spPr>
      </p:pic>
      <p:sp>
        <p:nvSpPr>
          <p:cNvPr id="7" name="Title 1"/>
          <p:cNvSpPr>
            <a:spLocks noGrp="1"/>
          </p:cNvSpPr>
          <p:nvPr>
            <p:ph type="title"/>
          </p:nvPr>
        </p:nvSpPr>
        <p:spPr>
          <a:xfrm>
            <a:off x="2509265" y="2106083"/>
            <a:ext cx="4774559" cy="1245792"/>
          </a:xfrm>
        </p:spPr>
        <p:txBody>
          <a:bodyPr anchor="b">
            <a:noAutofit/>
          </a:bodyPr>
          <a:lstStyle>
            <a:lvl1pPr>
              <a:lnSpc>
                <a:spcPct val="85000"/>
              </a:lnSpc>
              <a:defRPr sz="5000">
                <a:solidFill>
                  <a:schemeClr val="accent2"/>
                </a:solidFill>
              </a:defRPr>
            </a:lvl1pPr>
          </a:lstStyle>
          <a:p>
            <a:r>
              <a:rPr lang="en-US" dirty="0"/>
              <a:t>Click to edit Master title style</a:t>
            </a:r>
            <a:endParaRPr lang="en-IE" dirty="0"/>
          </a:p>
        </p:txBody>
      </p:sp>
      <p:sp>
        <p:nvSpPr>
          <p:cNvPr id="8" name="Text Placeholder 2"/>
          <p:cNvSpPr>
            <a:spLocks noGrp="1"/>
          </p:cNvSpPr>
          <p:nvPr>
            <p:ph type="body" idx="1"/>
          </p:nvPr>
        </p:nvSpPr>
        <p:spPr>
          <a:xfrm>
            <a:off x="2509265" y="3378864"/>
            <a:ext cx="4774559" cy="451215"/>
          </a:xfrm>
        </p:spPr>
        <p:txBody>
          <a:bodyPr>
            <a:noAutofit/>
          </a:bodyPr>
          <a:lstStyle>
            <a:lvl1pPr marL="0" indent="0">
              <a:lnSpc>
                <a:spcPct val="85000"/>
              </a:lnSpc>
              <a:buNone/>
              <a:defRPr sz="2333">
                <a:solidFill>
                  <a:schemeClr val="bg1"/>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747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endParaRPr lang="en-IE" dirty="0"/>
          </a:p>
        </p:txBody>
      </p:sp>
      <p:sp>
        <p:nvSpPr>
          <p:cNvPr id="3" name="Content Placeholder 2"/>
          <p:cNvSpPr>
            <a:spLocks noGrp="1"/>
          </p:cNvSpPr>
          <p:nvPr>
            <p:ph sz="half" idx="1"/>
          </p:nvPr>
        </p:nvSpPr>
        <p:spPr>
          <a:xfrm>
            <a:off x="631596" y="1913642"/>
            <a:ext cx="4788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772404" y="1913642"/>
            <a:ext cx="4788000" cy="4263321"/>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F981B76F-A160-43F8-9612-FC367E1BBF83}" type="slidenum">
              <a:rPr lang="en-US" smtClean="0"/>
              <a:t>‹#›</a:t>
            </a:fld>
            <a:endParaRPr lang="en-US"/>
          </a:p>
        </p:txBody>
      </p:sp>
    </p:spTree>
    <p:extLst>
      <p:ext uri="{BB962C8B-B14F-4D97-AF65-F5344CB8AC3E}">
        <p14:creationId xmlns:p14="http://schemas.microsoft.com/office/powerpoint/2010/main" val="216122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981B76F-A160-43F8-9612-FC367E1BBF83}" type="slidenum">
              <a:rPr lang="en-US" smtClean="0"/>
              <a:t>‹#›</a:t>
            </a:fld>
            <a:endParaRPr lang="en-US"/>
          </a:p>
        </p:txBody>
      </p:sp>
      <p:sp>
        <p:nvSpPr>
          <p:cNvPr id="10" name="Title 9"/>
          <p:cNvSpPr>
            <a:spLocks noGrp="1"/>
          </p:cNvSpPr>
          <p:nvPr>
            <p:ph type="title" hasCustomPrompt="1"/>
          </p:nvPr>
        </p:nvSpPr>
        <p:spPr/>
        <p:txBody>
          <a:bodyPr/>
          <a:lstStyle/>
          <a:p>
            <a:r>
              <a:rPr lang="en-US" dirty="0"/>
              <a:t>Title</a:t>
            </a:r>
            <a:endParaRPr lang="en-IE" dirty="0"/>
          </a:p>
        </p:txBody>
      </p:sp>
      <p:sp>
        <p:nvSpPr>
          <p:cNvPr id="8" name="Text Placeholder 2"/>
          <p:cNvSpPr>
            <a:spLocks noGrp="1"/>
          </p:cNvSpPr>
          <p:nvPr>
            <p:ph type="body" idx="1"/>
          </p:nvPr>
        </p:nvSpPr>
        <p:spPr>
          <a:xfrm>
            <a:off x="631597" y="1671052"/>
            <a:ext cx="4790969" cy="578717"/>
          </a:xfrm>
        </p:spPr>
        <p:txBody>
          <a:bodyPr bIns="0" anchor="t">
            <a:noAutofit/>
          </a:bodyPr>
          <a:lstStyle>
            <a:lvl1pPr marL="0" indent="0">
              <a:buNone/>
              <a:defRPr sz="2083" b="1">
                <a:solidFill>
                  <a:schemeClr val="accent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Edit Master text styles</a:t>
            </a:r>
          </a:p>
        </p:txBody>
      </p:sp>
      <p:sp>
        <p:nvSpPr>
          <p:cNvPr id="11" name="Content Placeholder 3"/>
          <p:cNvSpPr>
            <a:spLocks noGrp="1"/>
          </p:cNvSpPr>
          <p:nvPr>
            <p:ph sz="half" idx="2"/>
          </p:nvPr>
        </p:nvSpPr>
        <p:spPr>
          <a:xfrm>
            <a:off x="631597" y="2249769"/>
            <a:ext cx="4790969" cy="3704223"/>
          </a:xfrm>
        </p:spPr>
        <p:txBody>
          <a:bodyPr/>
          <a:lstStyle/>
          <a:p>
            <a:pPr lvl="0"/>
            <a:r>
              <a:rPr lang="en-US" dirty="0"/>
              <a:t>Edit Master text styles</a:t>
            </a:r>
          </a:p>
          <a:p>
            <a:pPr lvl="1"/>
            <a:r>
              <a:rPr lang="en-US" dirty="0"/>
              <a:t>Second level</a:t>
            </a:r>
          </a:p>
          <a:p>
            <a:pPr lvl="2"/>
            <a:r>
              <a:rPr lang="en-US" dirty="0"/>
              <a:t>Third level</a:t>
            </a:r>
          </a:p>
        </p:txBody>
      </p:sp>
      <p:sp>
        <p:nvSpPr>
          <p:cNvPr id="12" name="Content Placeholder 5"/>
          <p:cNvSpPr>
            <a:spLocks noGrp="1"/>
          </p:cNvSpPr>
          <p:nvPr>
            <p:ph sz="quarter" idx="4"/>
          </p:nvPr>
        </p:nvSpPr>
        <p:spPr>
          <a:xfrm>
            <a:off x="6749592" y="1671053"/>
            <a:ext cx="4810812" cy="428294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9893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1560404" y="6471320"/>
            <a:ext cx="631596" cy="386681"/>
          </a:xfrm>
          <a:prstGeom prst="rect">
            <a:avLst/>
          </a:prstGeom>
        </p:spPr>
      </p:pic>
      <p:pic>
        <p:nvPicPr>
          <p:cNvPr id="5" name="Picture 4"/>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0" y="0"/>
            <a:ext cx="12192000" cy="1143000"/>
          </a:xfrm>
          <a:prstGeom prst="rect">
            <a:avLst/>
          </a:prstGeom>
        </p:spPr>
      </p:pic>
      <p:sp>
        <p:nvSpPr>
          <p:cNvPr id="3" name="Text Placeholder 2"/>
          <p:cNvSpPr>
            <a:spLocks noGrp="1"/>
          </p:cNvSpPr>
          <p:nvPr>
            <p:ph type="body" idx="1"/>
          </p:nvPr>
        </p:nvSpPr>
        <p:spPr>
          <a:xfrm>
            <a:off x="631596" y="1490662"/>
            <a:ext cx="7521804" cy="468630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userDrawn="1"/>
        </p:nvSpPr>
        <p:spPr>
          <a:xfrm>
            <a:off x="10563225" y="1"/>
            <a:ext cx="1628775" cy="1142999"/>
          </a:xfrm>
          <a:prstGeom prst="rect">
            <a:avLst/>
          </a:prstGeom>
          <a:gradFill flip="none" rotWithShape="1">
            <a:gsLst>
              <a:gs pos="26000">
                <a:schemeClr val="accent2"/>
              </a:gs>
              <a:gs pos="96000">
                <a:schemeClr val="accent2">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Placeholder 1"/>
          <p:cNvSpPr>
            <a:spLocks noGrp="1"/>
          </p:cNvSpPr>
          <p:nvPr>
            <p:ph type="title"/>
          </p:nvPr>
        </p:nvSpPr>
        <p:spPr>
          <a:xfrm>
            <a:off x="631596" y="347662"/>
            <a:ext cx="10928808" cy="795338"/>
          </a:xfrm>
          <a:prstGeom prst="rect">
            <a:avLst/>
          </a:prstGeom>
        </p:spPr>
        <p:txBody>
          <a:bodyPr vert="horz" lIns="0" tIns="45720" rIns="0" bIns="45720" rtlCol="0" anchor="t" anchorCtr="0">
            <a:noAutofit/>
          </a:bodyPr>
          <a:lstStyle/>
          <a:p>
            <a:r>
              <a:rPr lang="en-US" dirty="0"/>
              <a:t>Title</a:t>
            </a:r>
            <a:endParaRPr lang="en-IE" dirty="0"/>
          </a:p>
        </p:txBody>
      </p:sp>
      <p:sp>
        <p:nvSpPr>
          <p:cNvPr id="6" name="Slide Number Placeholder 5"/>
          <p:cNvSpPr>
            <a:spLocks noGrp="1"/>
          </p:cNvSpPr>
          <p:nvPr>
            <p:ph type="sldNum" sz="quarter" idx="4"/>
          </p:nvPr>
        </p:nvSpPr>
        <p:spPr>
          <a:xfrm>
            <a:off x="11560405" y="6477000"/>
            <a:ext cx="631596" cy="381000"/>
          </a:xfrm>
          <a:prstGeom prst="rect">
            <a:avLst/>
          </a:prstGeom>
        </p:spPr>
        <p:txBody>
          <a:bodyPr vert="horz" lIns="91440" tIns="45720" rIns="91440" bIns="45720" rtlCol="0" anchor="b"/>
          <a:lstStyle>
            <a:lvl1pPr algn="r">
              <a:defRPr sz="1200">
                <a:solidFill>
                  <a:schemeClr val="bg1"/>
                </a:solidFill>
              </a:defRPr>
            </a:lvl1pPr>
          </a:lstStyle>
          <a:p>
            <a:fld id="{F981B76F-A160-43F8-9612-FC367E1BBF83}" type="slidenum">
              <a:rPr lang="en-US" smtClean="0"/>
              <a:pPr/>
              <a:t>‹#›</a:t>
            </a:fld>
            <a:endParaRPr lang="en-US" dirty="0"/>
          </a:p>
        </p:txBody>
      </p:sp>
      <p:pic>
        <p:nvPicPr>
          <p:cNvPr id="9" name="Picture 8">
            <a:extLst>
              <a:ext uri="{FF2B5EF4-FFF2-40B4-BE49-F238E27FC236}">
                <a16:creationId xmlns:a16="http://schemas.microsoft.com/office/drawing/2014/main" id="{EAF66ECB-0180-674D-B119-048404E84AD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 y="6471318"/>
            <a:ext cx="11560404" cy="386680"/>
          </a:xfrm>
          <a:prstGeom prst="rect">
            <a:avLst/>
          </a:prstGeom>
        </p:spPr>
      </p:pic>
    </p:spTree>
    <p:extLst>
      <p:ext uri="{BB962C8B-B14F-4D97-AF65-F5344CB8AC3E}">
        <p14:creationId xmlns:p14="http://schemas.microsoft.com/office/powerpoint/2010/main" val="317257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363" rtl="0" eaLnBrk="1" latinLnBrk="0" hangingPunct="1">
        <a:lnSpc>
          <a:spcPct val="90000"/>
        </a:lnSpc>
        <a:spcBef>
          <a:spcPct val="0"/>
        </a:spcBef>
        <a:buNone/>
        <a:defRPr sz="3333" b="1" kern="1200">
          <a:solidFill>
            <a:schemeClr val="bg1"/>
          </a:solidFill>
          <a:latin typeface="+mj-lt"/>
          <a:ea typeface="+mj-ea"/>
          <a:cs typeface="+mj-cs"/>
        </a:defRPr>
      </a:lvl1pPr>
    </p:titleStyle>
    <p:bodyStyle>
      <a:lvl1pPr marL="228591" indent="-228591" algn="l" defTabSz="914363" rtl="0" eaLnBrk="1" latinLnBrk="0" hangingPunct="1">
        <a:lnSpc>
          <a:spcPct val="90000"/>
        </a:lnSpc>
        <a:spcBef>
          <a:spcPts val="1200"/>
        </a:spcBef>
        <a:buClr>
          <a:schemeClr val="accent1"/>
        </a:buClr>
        <a:buFont typeface="Arial" panose="020B0604020202020204" pitchFamily="34" charset="0"/>
        <a:buChar char="•"/>
        <a:defRPr sz="1833" kern="1200">
          <a:solidFill>
            <a:schemeClr val="tx2"/>
          </a:solidFill>
          <a:latin typeface="+mn-lt"/>
          <a:ea typeface="+mn-ea"/>
          <a:cs typeface="+mn-cs"/>
        </a:defRPr>
      </a:lvl1pPr>
      <a:lvl2pPr marL="442896" indent="-198430" algn="l" defTabSz="914363" rtl="0" eaLnBrk="1" latinLnBrk="0" hangingPunct="1">
        <a:lnSpc>
          <a:spcPct val="90000"/>
        </a:lnSpc>
        <a:spcBef>
          <a:spcPts val="500"/>
        </a:spcBef>
        <a:buClr>
          <a:schemeClr val="accent1"/>
        </a:buClr>
        <a:buFont typeface="Arial" panose="020B0604020202020204" pitchFamily="34" charset="0"/>
        <a:buChar char="•"/>
        <a:defRPr sz="1833" kern="1200">
          <a:solidFill>
            <a:schemeClr val="tx2"/>
          </a:solidFill>
          <a:latin typeface="+mn-lt"/>
          <a:ea typeface="+mn-ea"/>
          <a:cs typeface="+mn-cs"/>
        </a:defRPr>
      </a:lvl2pPr>
      <a:lvl3pPr marL="663548" indent="-212716" algn="l" defTabSz="914363" rtl="0" eaLnBrk="1" latinLnBrk="0" hangingPunct="1">
        <a:lnSpc>
          <a:spcPct val="90000"/>
        </a:lnSpc>
        <a:spcBef>
          <a:spcPts val="500"/>
        </a:spcBef>
        <a:buClr>
          <a:schemeClr val="accent1"/>
        </a:buClr>
        <a:buFont typeface="Arial" panose="020B0604020202020204" pitchFamily="34" charset="0"/>
        <a:buChar char="•"/>
        <a:defRPr sz="1833" kern="1200">
          <a:solidFill>
            <a:schemeClr val="tx2"/>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0D74-1A2E-4C88-838A-329673BF9EDD}"/>
              </a:ext>
            </a:extLst>
          </p:cNvPr>
          <p:cNvSpPr>
            <a:spLocks noGrp="1"/>
          </p:cNvSpPr>
          <p:nvPr>
            <p:ph type="ctrTitle"/>
          </p:nvPr>
        </p:nvSpPr>
        <p:spPr/>
        <p:txBody>
          <a:bodyPr/>
          <a:lstStyle/>
          <a:p>
            <a:br>
              <a:rPr lang="en-US"/>
            </a:br>
            <a:br>
              <a:rPr lang="en-US"/>
            </a:br>
            <a:r>
              <a:rPr lang="en-US"/>
              <a:t>GBV </a:t>
            </a:r>
            <a:r>
              <a:rPr lang="en-US" dirty="0"/>
              <a:t>PROTOCOL</a:t>
            </a:r>
            <a:endParaRPr lang="en-NG" dirty="0"/>
          </a:p>
        </p:txBody>
      </p:sp>
      <p:sp>
        <p:nvSpPr>
          <p:cNvPr id="3" name="Subtitle 2">
            <a:extLst>
              <a:ext uri="{FF2B5EF4-FFF2-40B4-BE49-F238E27FC236}">
                <a16:creationId xmlns:a16="http://schemas.microsoft.com/office/drawing/2014/main" id="{1712AB12-4864-4354-815E-DC1D0F036FE3}"/>
              </a:ext>
            </a:extLst>
          </p:cNvPr>
          <p:cNvSpPr>
            <a:spLocks noGrp="1"/>
          </p:cNvSpPr>
          <p:nvPr>
            <p:ph type="subTitle" idx="1"/>
          </p:nvPr>
        </p:nvSpPr>
        <p:spPr/>
        <p:txBody>
          <a:bodyPr/>
          <a:lstStyle/>
          <a:p>
            <a:endParaRPr lang="en-NG"/>
          </a:p>
        </p:txBody>
      </p:sp>
      <p:sp>
        <p:nvSpPr>
          <p:cNvPr id="4" name="Text Placeholder 3">
            <a:extLst>
              <a:ext uri="{FF2B5EF4-FFF2-40B4-BE49-F238E27FC236}">
                <a16:creationId xmlns:a16="http://schemas.microsoft.com/office/drawing/2014/main" id="{E864CA36-8B79-4185-9C20-3DFC5E28700F}"/>
              </a:ext>
            </a:extLst>
          </p:cNvPr>
          <p:cNvSpPr>
            <a:spLocks noGrp="1"/>
          </p:cNvSpPr>
          <p:nvPr>
            <p:ph type="body" sz="quarter" idx="13"/>
          </p:nvPr>
        </p:nvSpPr>
        <p:spPr/>
        <p:txBody>
          <a:bodyPr/>
          <a:lstStyle/>
          <a:p>
            <a:endParaRPr lang="en-NG"/>
          </a:p>
        </p:txBody>
      </p:sp>
    </p:spTree>
    <p:extLst>
      <p:ext uri="{BB962C8B-B14F-4D97-AF65-F5344CB8AC3E}">
        <p14:creationId xmlns:p14="http://schemas.microsoft.com/office/powerpoint/2010/main" val="65203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7976" y="804509"/>
            <a:ext cx="9496050" cy="1278579"/>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1220" tIns="35610" rIns="71220" bIns="35610" numCol="1" spcCol="0" rtlCol="0" fromWordArt="0" anchor="ctr" anchorCtr="0" forceAA="0" compatLnSpc="1">
            <a:prstTxWarp prst="textNoShape">
              <a:avLst/>
            </a:prstTxWarp>
            <a:noAutofit/>
          </a:bodyPr>
          <a:lstStyle/>
          <a:p>
            <a:r>
              <a:rPr lang="en-US" sz="1954"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 1</a:t>
            </a:r>
            <a:r>
              <a:rPr lang="en-US" sz="1954"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954"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Introduce the concept of Partner Notification to the Index Client </a:t>
            </a:r>
            <a:r>
              <a:rPr lang="en-US" sz="1954"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during the pretest counseling.</a:t>
            </a:r>
          </a:p>
          <a:p>
            <a:r>
              <a:rPr lang="en-US" sz="1954" dirty="0">
                <a:solidFill>
                  <a:srgbClr val="FF0000"/>
                </a:solidFill>
              </a:rPr>
              <a:t>“</a:t>
            </a:r>
            <a:r>
              <a:rPr lang="en-US" sz="1954" i="1" dirty="0">
                <a:solidFill>
                  <a:srgbClr val="FF0000"/>
                </a:solidFill>
              </a:rPr>
              <a:t>I will be asking you about your partners so that we can offer them an HIV test but I will not mention your name”</a:t>
            </a:r>
            <a:endParaRPr lang="en-US" sz="1954"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47974" y="2069291"/>
            <a:ext cx="9496053" cy="1233866"/>
          </a:xfrm>
          <a:prstGeom prst="rect">
            <a:avLst/>
          </a:prstGeom>
          <a:solidFill>
            <a:schemeClr val="accent5">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1220" tIns="35610" rIns="71220" bIns="35610" numCol="1" spcCol="0" rtlCol="0" fromWordArt="0" anchor="ctr" anchorCtr="0" forceAA="0" compatLnSpc="1">
            <a:prstTxWarp prst="textNoShape">
              <a:avLst/>
            </a:prstTxWarp>
            <a:noAutofit/>
          </a:bodyPr>
          <a:lstStyle/>
          <a:p>
            <a:r>
              <a:rPr lang="en-US" sz="1954"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 2</a:t>
            </a:r>
            <a:r>
              <a:rPr lang="en-US" sz="1954"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954"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List sexual partners in last 12 months.</a:t>
            </a:r>
          </a:p>
          <a:p>
            <a:r>
              <a:rPr lang="en-US" sz="1954" i="1" dirty="0">
                <a:solidFill>
                  <a:srgbClr val="FF0000"/>
                </a:solidFill>
              </a:rPr>
              <a:t>“Allow me to list the names and phone numbers of your partners so that we can contact them”</a:t>
            </a:r>
            <a:endParaRPr lang="en-US" sz="1954"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47976" y="3199933"/>
            <a:ext cx="9496050" cy="980039"/>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1220" tIns="35610" rIns="71220" bIns="35610" numCol="1" spcCol="0" rtlCol="0" fromWordArt="0" anchor="ctr" anchorCtr="0" forceAA="0" compatLnSpc="1">
            <a:prstTxWarp prst="textNoShape">
              <a:avLst/>
            </a:prstTxWarp>
            <a:noAutofit/>
          </a:bodyPr>
          <a:lstStyle/>
          <a:p>
            <a:r>
              <a:rPr lang="en-US" sz="1954"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 3</a:t>
            </a:r>
            <a:r>
              <a:rPr lang="en-US" sz="1954"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954"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Ask if the index client has experienced intimate partner violence from any of the partners.</a:t>
            </a:r>
          </a:p>
          <a:p>
            <a:r>
              <a:rPr lang="en-US" sz="1954"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Have you ever been </a:t>
            </a:r>
            <a:r>
              <a:rPr lang="en-GB" sz="1954" i="1" dirty="0">
                <a:solidFill>
                  <a:srgbClr val="FF0000"/>
                </a:solidFill>
              </a:rPr>
              <a:t>hit, slapped, kicked or physically hurt by any of your partners? </a:t>
            </a:r>
            <a:endParaRPr lang="en-US" sz="1954"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7976" y="4216471"/>
            <a:ext cx="9496051" cy="980039"/>
          </a:xfrm>
          <a:prstGeom prst="rect">
            <a:avLst/>
          </a:prstGeom>
          <a:solidFill>
            <a:srgbClr val="FF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1220" tIns="35610" rIns="71220" bIns="35610" numCol="1" spcCol="0" rtlCol="0" fromWordArt="0" anchor="ctr" anchorCtr="0" forceAA="0" compatLnSpc="1">
            <a:prstTxWarp prst="textNoShape">
              <a:avLst/>
            </a:prstTxWarp>
            <a:noAutofit/>
          </a:bodyPr>
          <a:lstStyle/>
          <a:p>
            <a:r>
              <a:rPr lang="en-US" sz="1954"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 4</a:t>
            </a:r>
            <a:r>
              <a:rPr lang="en-US" sz="1954"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Determine the preferred approach of partner notification for each partners.</a:t>
            </a:r>
          </a:p>
          <a:p>
            <a:r>
              <a:rPr lang="en-US" sz="1954" i="1" dirty="0">
                <a:solidFill>
                  <a:srgbClr val="FF0000"/>
                </a:solidFill>
              </a:rPr>
              <a:t>“There are two ways we can do this. Either you could notify your partners with or without my help or I could contact them on your behalf. Please note that I will not mention your name.</a:t>
            </a:r>
            <a:endParaRPr lang="en-US" sz="1954"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47975" y="5196509"/>
            <a:ext cx="9496052" cy="1220069"/>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1220" tIns="35610" rIns="71220" bIns="35610" numCol="1" spcCol="0" rtlCol="0" fromWordArt="0" anchor="ctr" anchorCtr="0" forceAA="0" compatLnSpc="1">
            <a:prstTxWarp prst="textNoShape">
              <a:avLst/>
            </a:prstTxWarp>
            <a:noAutofit/>
          </a:bodyPr>
          <a:lstStyle/>
          <a:p>
            <a:r>
              <a:rPr lang="en-US" sz="1954"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 5</a:t>
            </a:r>
            <a:r>
              <a:rPr lang="en-US" sz="1954"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(Example of provider referral approach): </a:t>
            </a:r>
            <a:r>
              <a:rPr lang="en-US" sz="1954" dirty="0">
                <a:solidFill>
                  <a:srgbClr val="000000"/>
                </a:solidFill>
                <a:latin typeface="Calibri" panose="020F0502020204030204" pitchFamily="34" charset="0"/>
                <a:ea typeface="Calibri" panose="020F0502020204030204" pitchFamily="34" charset="0"/>
                <a:cs typeface="Times New Roman" panose="02020603050405020304" pitchFamily="18" charset="0"/>
              </a:rPr>
              <a:t>PNS counselor contacts the partners and informs them of the need for an HIV test.</a:t>
            </a:r>
          </a:p>
          <a:p>
            <a:r>
              <a:rPr lang="en-US" sz="1954"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 have learned that you may have been exposed to HIV and think that you should have an HIV test. We would like you to come for an HIV test or we could visit you at home?</a:t>
            </a:r>
          </a:p>
        </p:txBody>
      </p:sp>
      <p:sp>
        <p:nvSpPr>
          <p:cNvPr id="9" name="Rectangle 8"/>
          <p:cNvSpPr/>
          <p:nvPr/>
        </p:nvSpPr>
        <p:spPr>
          <a:xfrm>
            <a:off x="1347976" y="6416577"/>
            <a:ext cx="9496051" cy="44142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1220" tIns="35610" rIns="71220" bIns="35610" numCol="1" spcCol="0" rtlCol="0" fromWordArt="0" anchor="ctr" anchorCtr="0" forceAA="0" compatLnSpc="1">
            <a:prstTxWarp prst="textNoShape">
              <a:avLst/>
            </a:prstTxWarp>
            <a:noAutofit/>
          </a:bodyPr>
          <a:lstStyle/>
          <a:p>
            <a:r>
              <a:rPr lang="en-US" sz="1954"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 6</a:t>
            </a:r>
            <a:r>
              <a:rPr lang="en-US" sz="1954"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954"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Record  outcome in the PNS register.</a:t>
            </a:r>
            <a:endParaRPr lang="en-US" sz="1954"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p:cNvSpPr txBox="1"/>
          <p:nvPr/>
        </p:nvSpPr>
        <p:spPr>
          <a:xfrm>
            <a:off x="0" y="1"/>
            <a:ext cx="12192000" cy="863017"/>
          </a:xfrm>
          <a:prstGeom prst="rect">
            <a:avLst/>
          </a:prstGeom>
          <a:solidFill>
            <a:srgbClr val="002060"/>
          </a:solidFill>
          <a:ln>
            <a:noFill/>
          </a:ln>
        </p:spPr>
        <p:txBody>
          <a:bodyPr spcFirstLastPara="1" vert="horz" wrap="square" lIns="88315" tIns="44157" rIns="88315" bIns="44157" rtlCol="0" anchor="ctr" anchorCtr="0">
            <a:noAutofit/>
          </a:bodyPr>
          <a:lstStyle>
            <a:lvl1pPr algn="ctr" defTabSz="935980">
              <a:lnSpc>
                <a:spcPct val="100000"/>
              </a:lnSpc>
              <a:spcBef>
                <a:spcPts val="0"/>
              </a:spcBef>
              <a:buClr>
                <a:srgbClr val="000000"/>
              </a:buClr>
              <a:buSzPts val="1400"/>
              <a:buFont typeface="Arial"/>
              <a:buNone/>
              <a:defRPr sz="2800" b="1">
                <a:solidFill>
                  <a:schemeClr val="bg1"/>
                </a:solidFill>
                <a:latin typeface="Garamond" panose="02020404030301010803" pitchFamily="18" charset="0"/>
                <a:ea typeface="Garamond"/>
                <a:cs typeface="Garamond"/>
              </a:defRPr>
            </a:lvl1pPr>
          </a:lstStyle>
          <a:p>
            <a:r>
              <a:rPr lang="en-US" dirty="0">
                <a:latin typeface="Arial" panose="020B0604020202020204" pitchFamily="34" charset="0"/>
                <a:ea typeface="+mj-ea"/>
                <a:cs typeface="Arial" panose="020B0604020202020204" pitchFamily="34" charset="0"/>
              </a:rPr>
              <a:t>How it is done</a:t>
            </a:r>
          </a:p>
        </p:txBody>
      </p:sp>
    </p:spTree>
    <p:extLst>
      <p:ext uri="{BB962C8B-B14F-4D97-AF65-F5344CB8AC3E}">
        <p14:creationId xmlns:p14="http://schemas.microsoft.com/office/powerpoint/2010/main" val="427351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7818" y="671947"/>
            <a:ext cx="8229600" cy="639763"/>
          </a:xfrm>
        </p:spPr>
        <p:txBody>
          <a:bodyPr/>
          <a:lstStyle/>
          <a:p>
            <a:r>
              <a:rPr lang="en-US" altLang="en-US" sz="3600" dirty="0"/>
              <a:t>Methodology of Post GBV Care service</a:t>
            </a:r>
          </a:p>
        </p:txBody>
      </p:sp>
      <p:sp>
        <p:nvSpPr>
          <p:cNvPr id="25603" name="Content Placeholder 2"/>
          <p:cNvSpPr>
            <a:spLocks noGrp="1"/>
          </p:cNvSpPr>
          <p:nvPr>
            <p:ph idx="1"/>
          </p:nvPr>
        </p:nvSpPr>
        <p:spPr>
          <a:xfrm>
            <a:off x="297366" y="1854318"/>
            <a:ext cx="11597268" cy="6043613"/>
          </a:xfrm>
        </p:spPr>
        <p:txBody>
          <a:bodyPr/>
          <a:lstStyle/>
          <a:p>
            <a:pPr algn="ctr"/>
            <a:r>
              <a:rPr lang="en-US" altLang="en-US" sz="2000" dirty="0"/>
              <a:t>Identification of GBV Cases.</a:t>
            </a:r>
          </a:p>
          <a:p>
            <a:pPr algn="ctr"/>
            <a:endParaRPr lang="en-US" altLang="en-US" sz="2000" dirty="0"/>
          </a:p>
          <a:p>
            <a:pPr marL="0" indent="0" algn="ctr">
              <a:buNone/>
            </a:pPr>
            <a:r>
              <a:rPr lang="en-US" altLang="en-US" sz="2000" dirty="0"/>
              <a:t>LIVES</a:t>
            </a:r>
          </a:p>
          <a:p>
            <a:pPr algn="ctr"/>
            <a:endParaRPr lang="en-US" altLang="en-US" sz="2000" dirty="0"/>
          </a:p>
          <a:p>
            <a:pPr algn="ctr"/>
            <a:r>
              <a:rPr lang="en-US" altLang="en-US" sz="2000" dirty="0"/>
              <a:t>Referral to gender focal/champion for initiation of other Post GBV services (for documentation and referral for post GBV services).</a:t>
            </a:r>
          </a:p>
          <a:p>
            <a:pPr algn="ctr"/>
            <a:endParaRPr lang="en-US" altLang="en-US" sz="2000" dirty="0"/>
          </a:p>
          <a:p>
            <a:pPr algn="ctr"/>
            <a:r>
              <a:rPr lang="en-US" altLang="en-US" sz="2000" dirty="0"/>
              <a:t>Support follow-up of PEP administration and HTS</a:t>
            </a:r>
          </a:p>
          <a:p>
            <a:pPr algn="ctr"/>
            <a:endParaRPr lang="en-US" altLang="en-US" sz="2000" dirty="0"/>
          </a:p>
          <a:p>
            <a:pPr algn="ctr"/>
            <a:r>
              <a:rPr lang="en-US" altLang="en-US" sz="2000" dirty="0"/>
              <a:t>Ensure proper documentation of cases and services provided.</a:t>
            </a:r>
          </a:p>
          <a:p>
            <a:endParaRPr lang="en-US" altLang="en-US" dirty="0"/>
          </a:p>
          <a:p>
            <a:endParaRPr lang="en-US" altLang="en-US" dirty="0"/>
          </a:p>
          <a:p>
            <a:endParaRPr lang="en-US" altLang="en-US" dirty="0"/>
          </a:p>
        </p:txBody>
      </p:sp>
      <p:sp>
        <p:nvSpPr>
          <p:cNvPr id="2" name="Down Arrow 1"/>
          <p:cNvSpPr/>
          <p:nvPr/>
        </p:nvSpPr>
        <p:spPr>
          <a:xfrm>
            <a:off x="5827364" y="2061275"/>
            <a:ext cx="139484" cy="497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prstClr val="white"/>
              </a:solidFill>
              <a:latin typeface="Calibri"/>
            </a:endParaRPr>
          </a:p>
        </p:txBody>
      </p:sp>
      <p:sp>
        <p:nvSpPr>
          <p:cNvPr id="5" name="Down Arrow 4"/>
          <p:cNvSpPr/>
          <p:nvPr/>
        </p:nvSpPr>
        <p:spPr>
          <a:xfrm>
            <a:off x="5827364" y="2993188"/>
            <a:ext cx="139484" cy="497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prstClr val="white"/>
              </a:solidFill>
              <a:latin typeface="Calibri"/>
            </a:endParaRPr>
          </a:p>
        </p:txBody>
      </p:sp>
      <p:sp>
        <p:nvSpPr>
          <p:cNvPr id="6" name="Down Arrow 5"/>
          <p:cNvSpPr/>
          <p:nvPr/>
        </p:nvSpPr>
        <p:spPr>
          <a:xfrm>
            <a:off x="5798635" y="4187664"/>
            <a:ext cx="139484" cy="497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prstClr val="white"/>
              </a:solidFill>
              <a:latin typeface="Calibri"/>
            </a:endParaRPr>
          </a:p>
        </p:txBody>
      </p:sp>
      <p:sp>
        <p:nvSpPr>
          <p:cNvPr id="7" name="Down Arrow 6"/>
          <p:cNvSpPr/>
          <p:nvPr/>
        </p:nvSpPr>
        <p:spPr>
          <a:xfrm>
            <a:off x="5798635" y="5071313"/>
            <a:ext cx="139484" cy="497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prstClr val="white"/>
              </a:solidFill>
              <a:latin typeface="Calibri"/>
            </a:endParaRPr>
          </a:p>
        </p:txBody>
      </p:sp>
      <p:sp>
        <p:nvSpPr>
          <p:cNvPr id="3" name="Oval 2"/>
          <p:cNvSpPr/>
          <p:nvPr/>
        </p:nvSpPr>
        <p:spPr>
          <a:xfrm>
            <a:off x="9128502" y="563385"/>
            <a:ext cx="2247254" cy="92437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prstClr val="white"/>
              </a:solidFill>
              <a:latin typeface="Calibri"/>
            </a:endParaRPr>
          </a:p>
        </p:txBody>
      </p:sp>
      <p:sp>
        <p:nvSpPr>
          <p:cNvPr id="4" name="TextBox 3"/>
          <p:cNvSpPr txBox="1"/>
          <p:nvPr/>
        </p:nvSpPr>
        <p:spPr>
          <a:xfrm>
            <a:off x="9322230" y="702407"/>
            <a:ext cx="1945038" cy="757130"/>
          </a:xfrm>
          <a:prstGeom prst="rect">
            <a:avLst/>
          </a:prstGeom>
          <a:noFill/>
        </p:spPr>
        <p:txBody>
          <a:bodyPr wrap="square" rtlCol="0">
            <a:spAutoFit/>
          </a:bodyPr>
          <a:lstStyle/>
          <a:p>
            <a:pPr algn="ctr" defTabSz="914363"/>
            <a:r>
              <a:rPr lang="en-US" sz="2160" b="1" dirty="0">
                <a:solidFill>
                  <a:srgbClr val="FF0000"/>
                </a:solidFill>
                <a:latin typeface="Calibri"/>
              </a:rPr>
              <a:t>MAPPING OF PARTNERS </a:t>
            </a:r>
            <a:r>
              <a:rPr lang="en-US" sz="2160" b="1" dirty="0">
                <a:solidFill>
                  <a:srgbClr val="FFFF00"/>
                </a:solidFill>
                <a:latin typeface="Calibri"/>
              </a:rPr>
              <a:t>!!!</a:t>
            </a:r>
          </a:p>
        </p:txBody>
      </p:sp>
    </p:spTree>
    <p:extLst>
      <p:ext uri="{BB962C8B-B14F-4D97-AF65-F5344CB8AC3E}">
        <p14:creationId xmlns:p14="http://schemas.microsoft.com/office/powerpoint/2010/main" val="204626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29"/>
          <p:cNvGrpSpPr/>
          <p:nvPr/>
        </p:nvGrpSpPr>
        <p:grpSpPr>
          <a:xfrm>
            <a:off x="-35439" y="680505"/>
            <a:ext cx="12021877" cy="5974353"/>
            <a:chOff x="85061" y="744290"/>
            <a:chExt cx="12021878" cy="5974354"/>
          </a:xfrm>
        </p:grpSpPr>
        <p:grpSp>
          <p:nvGrpSpPr>
            <p:cNvPr id="191" name="Google Shape;191;p29"/>
            <p:cNvGrpSpPr/>
            <p:nvPr/>
          </p:nvGrpSpPr>
          <p:grpSpPr>
            <a:xfrm>
              <a:off x="85061" y="744290"/>
              <a:ext cx="3434316" cy="1967023"/>
              <a:chOff x="85061" y="744290"/>
              <a:chExt cx="3434316" cy="1967023"/>
            </a:xfrm>
          </p:grpSpPr>
          <p:sp>
            <p:nvSpPr>
              <p:cNvPr id="192" name="Google Shape;192;p29"/>
              <p:cNvSpPr/>
              <p:nvPr/>
            </p:nvSpPr>
            <p:spPr>
              <a:xfrm>
                <a:off x="85061" y="744290"/>
                <a:ext cx="3434316" cy="1967023"/>
              </a:xfrm>
              <a:prstGeom prst="flowChartDecision">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defTabSz="914363">
                  <a:defRPr/>
                </a:pPr>
                <a:endParaRPr sz="1867">
                  <a:solidFill>
                    <a:prstClr val="white"/>
                  </a:solidFill>
                  <a:latin typeface="Calibri"/>
                  <a:ea typeface="Calibri"/>
                  <a:cs typeface="Calibri"/>
                  <a:sym typeface="Calibri"/>
                </a:endParaRPr>
              </a:p>
            </p:txBody>
          </p:sp>
          <p:sp>
            <p:nvSpPr>
              <p:cNvPr id="193" name="Google Shape;193;p29"/>
              <p:cNvSpPr txBox="1"/>
              <p:nvPr/>
            </p:nvSpPr>
            <p:spPr>
              <a:xfrm>
                <a:off x="419986" y="1404635"/>
                <a:ext cx="2764465" cy="646331"/>
              </a:xfrm>
              <a:prstGeom prst="rect">
                <a:avLst/>
              </a:prstGeom>
              <a:noFill/>
              <a:ln>
                <a:noFill/>
              </a:ln>
            </p:spPr>
            <p:txBody>
              <a:bodyPr spcFirstLastPara="1" wrap="square" lIns="91433" tIns="45700" rIns="91433" bIns="45700" anchor="t" anchorCtr="0">
                <a:noAutofit/>
              </a:bodyPr>
              <a:lstStyle/>
              <a:p>
                <a:pPr algn="ctr" defTabSz="914363">
                  <a:defRPr/>
                </a:pPr>
                <a:r>
                  <a:rPr lang="en" sz="1733" b="1">
                    <a:solidFill>
                      <a:prstClr val="white"/>
                    </a:solidFill>
                    <a:latin typeface="Calibri"/>
                    <a:ea typeface="Calibri"/>
                    <a:cs typeface="Calibri"/>
                    <a:sym typeface="Calibri"/>
                  </a:rPr>
                  <a:t>Violence suspected but not acknowledged/disclosed</a:t>
                </a:r>
                <a:endParaRPr sz="1733">
                  <a:solidFill>
                    <a:prstClr val="black"/>
                  </a:solidFill>
                  <a:latin typeface="Calibri"/>
                </a:endParaRPr>
              </a:p>
            </p:txBody>
          </p:sp>
        </p:grpSp>
        <p:grpSp>
          <p:nvGrpSpPr>
            <p:cNvPr id="194" name="Google Shape;194;p29"/>
            <p:cNvGrpSpPr/>
            <p:nvPr/>
          </p:nvGrpSpPr>
          <p:grpSpPr>
            <a:xfrm>
              <a:off x="3735573" y="744290"/>
              <a:ext cx="3434316" cy="1967023"/>
              <a:chOff x="3735573" y="744290"/>
              <a:chExt cx="3434316" cy="1967023"/>
            </a:xfrm>
          </p:grpSpPr>
          <p:sp>
            <p:nvSpPr>
              <p:cNvPr id="195" name="Google Shape;195;p29"/>
              <p:cNvSpPr/>
              <p:nvPr/>
            </p:nvSpPr>
            <p:spPr>
              <a:xfrm>
                <a:off x="3735573" y="744290"/>
                <a:ext cx="3434316" cy="1967023"/>
              </a:xfrm>
              <a:prstGeom prst="flowChartDecision">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defTabSz="914363">
                  <a:defRPr/>
                </a:pPr>
                <a:endParaRPr sz="1867">
                  <a:solidFill>
                    <a:prstClr val="white"/>
                  </a:solidFill>
                  <a:latin typeface="Calibri"/>
                  <a:ea typeface="Calibri"/>
                  <a:cs typeface="Calibri"/>
                  <a:sym typeface="Calibri"/>
                </a:endParaRPr>
              </a:p>
            </p:txBody>
          </p:sp>
          <p:sp>
            <p:nvSpPr>
              <p:cNvPr id="196" name="Google Shape;196;p29"/>
              <p:cNvSpPr txBox="1"/>
              <p:nvPr/>
            </p:nvSpPr>
            <p:spPr>
              <a:xfrm>
                <a:off x="4060751" y="1489905"/>
                <a:ext cx="2764465" cy="646331"/>
              </a:xfrm>
              <a:prstGeom prst="rect">
                <a:avLst/>
              </a:prstGeom>
              <a:noFill/>
              <a:ln>
                <a:noFill/>
              </a:ln>
            </p:spPr>
            <p:txBody>
              <a:bodyPr spcFirstLastPara="1" wrap="square" lIns="91433" tIns="45700" rIns="91433" bIns="45700" anchor="t" anchorCtr="0">
                <a:noAutofit/>
              </a:bodyPr>
              <a:lstStyle/>
              <a:p>
                <a:pPr algn="ctr" defTabSz="914363">
                  <a:defRPr/>
                </a:pPr>
                <a:r>
                  <a:rPr lang="en" sz="1867" b="1" dirty="0">
                    <a:solidFill>
                      <a:prstClr val="white"/>
                    </a:solidFill>
                    <a:latin typeface="Calibri"/>
                    <a:ea typeface="Calibri"/>
                    <a:cs typeface="Calibri"/>
                    <a:sym typeface="Calibri"/>
                  </a:rPr>
                  <a:t>Violence identified or disclosed*</a:t>
                </a:r>
                <a:endParaRPr sz="1467" dirty="0">
                  <a:solidFill>
                    <a:prstClr val="black"/>
                  </a:solidFill>
                  <a:latin typeface="Calibri"/>
                </a:endParaRPr>
              </a:p>
            </p:txBody>
          </p:sp>
        </p:grpSp>
        <p:sp>
          <p:nvSpPr>
            <p:cNvPr id="197" name="Google Shape;197;p29"/>
            <p:cNvSpPr txBox="1"/>
            <p:nvPr/>
          </p:nvSpPr>
          <p:spPr>
            <a:xfrm>
              <a:off x="2417135" y="3140297"/>
              <a:ext cx="2551814" cy="1477328"/>
            </a:xfrm>
            <a:prstGeom prst="rect">
              <a:avLst/>
            </a:prstGeom>
            <a:solidFill>
              <a:srgbClr val="FFF2CC"/>
            </a:solidFill>
            <a:ln w="38100" cap="flat" cmpd="sng">
              <a:solidFill>
                <a:srgbClr val="BF9000"/>
              </a:solidFill>
              <a:prstDash val="solid"/>
              <a:round/>
              <a:headEnd type="none" w="sm" len="sm"/>
              <a:tailEnd type="none" w="sm" len="sm"/>
            </a:ln>
          </p:spPr>
          <p:txBody>
            <a:bodyPr spcFirstLastPara="1" wrap="square" lIns="91433" tIns="45700" rIns="91433" bIns="45700" anchor="t" anchorCtr="0">
              <a:noAutofit/>
            </a:bodyPr>
            <a:lstStyle/>
            <a:p>
              <a:pPr marL="287848" indent="-279382" defTabSz="914363">
                <a:buClr>
                  <a:prstClr val="black"/>
                </a:buClr>
                <a:buSzPts val="1300"/>
                <a:buFont typeface="Arial"/>
                <a:buChar char="•"/>
                <a:defRPr/>
              </a:pPr>
              <a:r>
                <a:rPr lang="en" sz="1733">
                  <a:solidFill>
                    <a:prstClr val="black"/>
                  </a:solidFill>
                  <a:latin typeface="Calibri"/>
                  <a:ea typeface="Calibri"/>
                  <a:cs typeface="Calibri"/>
                  <a:sym typeface="Calibri"/>
                </a:rPr>
                <a:t>Tell her about services</a:t>
              </a:r>
              <a:endParaRPr sz="1733">
                <a:solidFill>
                  <a:prstClr val="black"/>
                </a:solidFill>
                <a:latin typeface="Calibri"/>
              </a:endParaRPr>
            </a:p>
            <a:p>
              <a:pPr marL="287848" indent="-279382" defTabSz="914363">
                <a:buClr>
                  <a:prstClr val="black"/>
                </a:buClr>
                <a:buSzPts val="1300"/>
                <a:buFont typeface="Arial"/>
                <a:buChar char="•"/>
                <a:defRPr/>
              </a:pPr>
              <a:r>
                <a:rPr lang="en" sz="1733">
                  <a:solidFill>
                    <a:prstClr val="black"/>
                  </a:solidFill>
                  <a:latin typeface="Calibri"/>
                  <a:ea typeface="Calibri"/>
                  <a:cs typeface="Calibri"/>
                  <a:sym typeface="Calibri"/>
                </a:rPr>
                <a:t>Offer information on effect of violence on health and children</a:t>
              </a:r>
              <a:endParaRPr sz="1733">
                <a:solidFill>
                  <a:prstClr val="black"/>
                </a:solidFill>
                <a:latin typeface="Calibri"/>
              </a:endParaRPr>
            </a:p>
            <a:p>
              <a:pPr marL="287848" indent="-279382" defTabSz="914363">
                <a:buClr>
                  <a:prstClr val="black"/>
                </a:buClr>
                <a:buSzPts val="1300"/>
                <a:buFont typeface="Arial"/>
                <a:buChar char="•"/>
                <a:defRPr/>
              </a:pPr>
              <a:r>
                <a:rPr lang="en" sz="1733">
                  <a:solidFill>
                    <a:prstClr val="black"/>
                  </a:solidFill>
                  <a:latin typeface="Calibri"/>
                  <a:ea typeface="Calibri"/>
                  <a:cs typeface="Calibri"/>
                  <a:sym typeface="Calibri"/>
                </a:rPr>
                <a:t>Offer follow-up visit</a:t>
              </a:r>
              <a:endParaRPr sz="1733">
                <a:solidFill>
                  <a:prstClr val="black"/>
                </a:solidFill>
                <a:latin typeface="Calibri"/>
              </a:endParaRPr>
            </a:p>
          </p:txBody>
        </p:sp>
        <p:sp>
          <p:nvSpPr>
            <p:cNvPr id="198" name="Google Shape;198;p29"/>
            <p:cNvSpPr txBox="1"/>
            <p:nvPr/>
          </p:nvSpPr>
          <p:spPr>
            <a:xfrm>
              <a:off x="4176379" y="4964318"/>
              <a:ext cx="2551814" cy="1754326"/>
            </a:xfrm>
            <a:prstGeom prst="rect">
              <a:avLst/>
            </a:prstGeom>
            <a:solidFill>
              <a:srgbClr val="FFF2CC"/>
            </a:solidFill>
            <a:ln w="38100" cap="flat" cmpd="sng">
              <a:solidFill>
                <a:srgbClr val="BF9000"/>
              </a:solidFill>
              <a:prstDash val="solid"/>
              <a:round/>
              <a:headEnd type="none" w="sm" len="sm"/>
              <a:tailEnd type="none" w="sm" len="sm"/>
            </a:ln>
          </p:spPr>
          <p:txBody>
            <a:bodyPr spcFirstLastPara="1" wrap="square" lIns="91433" tIns="45700" rIns="91433" bIns="45700" anchor="t" anchorCtr="0">
              <a:noAutofit/>
            </a:bodyPr>
            <a:lstStyle/>
            <a:p>
              <a:pPr defTabSz="914363">
                <a:defRPr/>
              </a:pPr>
              <a:r>
                <a:rPr lang="en" sz="1867" u="sng" dirty="0">
                  <a:solidFill>
                    <a:prstClr val="black"/>
                  </a:solidFill>
                  <a:latin typeface="Calibri"/>
                  <a:ea typeface="Calibri"/>
                  <a:cs typeface="Calibri"/>
                  <a:sym typeface="Calibri"/>
                </a:rPr>
                <a:t>First-line Support</a:t>
              </a:r>
              <a:endParaRPr sz="1467" dirty="0">
                <a:solidFill>
                  <a:prstClr val="black"/>
                </a:solidFill>
                <a:latin typeface="Calibri"/>
              </a:endParaRPr>
            </a:p>
            <a:p>
              <a:pPr defTabSz="914363">
                <a:defRPr/>
              </a:pPr>
              <a:r>
                <a:rPr lang="en" sz="1867" b="1" dirty="0">
                  <a:solidFill>
                    <a:prstClr val="black"/>
                  </a:solidFill>
                  <a:latin typeface="Calibri"/>
                  <a:ea typeface="Calibri"/>
                  <a:cs typeface="Calibri"/>
                  <a:sym typeface="Calibri"/>
                </a:rPr>
                <a:t>L</a:t>
              </a:r>
              <a:r>
                <a:rPr lang="en" sz="1867" dirty="0">
                  <a:solidFill>
                    <a:prstClr val="black"/>
                  </a:solidFill>
                  <a:latin typeface="Calibri"/>
                  <a:ea typeface="Calibri"/>
                  <a:cs typeface="Calibri"/>
                  <a:sym typeface="Calibri"/>
                </a:rPr>
                <a:t>isten</a:t>
              </a:r>
              <a:endParaRPr sz="1467" dirty="0">
                <a:solidFill>
                  <a:prstClr val="black"/>
                </a:solidFill>
                <a:latin typeface="Calibri"/>
              </a:endParaRPr>
            </a:p>
            <a:p>
              <a:pPr defTabSz="914363">
                <a:defRPr/>
              </a:pPr>
              <a:r>
                <a:rPr lang="en" sz="1867" b="1" dirty="0">
                  <a:solidFill>
                    <a:prstClr val="black"/>
                  </a:solidFill>
                  <a:latin typeface="Calibri"/>
                  <a:ea typeface="Calibri"/>
                  <a:cs typeface="Calibri"/>
                  <a:sym typeface="Calibri"/>
                </a:rPr>
                <a:t>I</a:t>
              </a:r>
              <a:r>
                <a:rPr lang="en" sz="1867" dirty="0">
                  <a:solidFill>
                    <a:prstClr val="black"/>
                  </a:solidFill>
                  <a:latin typeface="Calibri"/>
                  <a:ea typeface="Calibri"/>
                  <a:cs typeface="Calibri"/>
                  <a:sym typeface="Calibri"/>
                </a:rPr>
                <a:t>nquire</a:t>
              </a:r>
              <a:endParaRPr sz="1467" dirty="0">
                <a:solidFill>
                  <a:prstClr val="black"/>
                </a:solidFill>
                <a:latin typeface="Calibri"/>
              </a:endParaRPr>
            </a:p>
            <a:p>
              <a:pPr defTabSz="914363">
                <a:defRPr/>
              </a:pPr>
              <a:r>
                <a:rPr lang="en" sz="1867" b="1" dirty="0">
                  <a:solidFill>
                    <a:prstClr val="black"/>
                  </a:solidFill>
                  <a:latin typeface="Calibri"/>
                  <a:ea typeface="Calibri"/>
                  <a:cs typeface="Calibri"/>
                  <a:sym typeface="Calibri"/>
                </a:rPr>
                <a:t>V</a:t>
              </a:r>
              <a:r>
                <a:rPr lang="en" sz="1867" dirty="0">
                  <a:solidFill>
                    <a:prstClr val="black"/>
                  </a:solidFill>
                  <a:latin typeface="Calibri"/>
                  <a:ea typeface="Calibri"/>
                  <a:cs typeface="Calibri"/>
                  <a:sym typeface="Calibri"/>
                </a:rPr>
                <a:t>alidate</a:t>
              </a:r>
              <a:endParaRPr sz="1467" dirty="0">
                <a:solidFill>
                  <a:prstClr val="black"/>
                </a:solidFill>
                <a:latin typeface="Calibri"/>
              </a:endParaRPr>
            </a:p>
            <a:p>
              <a:pPr defTabSz="914363">
                <a:defRPr/>
              </a:pPr>
              <a:r>
                <a:rPr lang="en" sz="1867" b="1" dirty="0">
                  <a:solidFill>
                    <a:prstClr val="black"/>
                  </a:solidFill>
                  <a:latin typeface="Calibri"/>
                  <a:ea typeface="Calibri"/>
                  <a:cs typeface="Calibri"/>
                  <a:sym typeface="Calibri"/>
                </a:rPr>
                <a:t>E</a:t>
              </a:r>
              <a:r>
                <a:rPr lang="en" sz="1867" dirty="0">
                  <a:solidFill>
                    <a:prstClr val="black"/>
                  </a:solidFill>
                  <a:latin typeface="Calibri"/>
                  <a:ea typeface="Calibri"/>
                  <a:cs typeface="Calibri"/>
                  <a:sym typeface="Calibri"/>
                </a:rPr>
                <a:t>nhance safety</a:t>
              </a:r>
              <a:endParaRPr sz="1467" dirty="0">
                <a:solidFill>
                  <a:prstClr val="black"/>
                </a:solidFill>
                <a:latin typeface="Calibri"/>
              </a:endParaRPr>
            </a:p>
            <a:p>
              <a:pPr defTabSz="914363">
                <a:defRPr/>
              </a:pPr>
              <a:r>
                <a:rPr lang="en" sz="1867" b="1" dirty="0">
                  <a:solidFill>
                    <a:prstClr val="black"/>
                  </a:solidFill>
                  <a:latin typeface="Calibri"/>
                  <a:ea typeface="Calibri"/>
                  <a:cs typeface="Calibri"/>
                  <a:sym typeface="Calibri"/>
                </a:rPr>
                <a:t>S</a:t>
              </a:r>
              <a:r>
                <a:rPr lang="en" sz="1867" dirty="0">
                  <a:solidFill>
                    <a:prstClr val="black"/>
                  </a:solidFill>
                  <a:latin typeface="Calibri"/>
                  <a:ea typeface="Calibri"/>
                  <a:cs typeface="Calibri"/>
                  <a:sym typeface="Calibri"/>
                </a:rPr>
                <a:t>upport</a:t>
              </a:r>
              <a:endParaRPr sz="1467" dirty="0">
                <a:solidFill>
                  <a:prstClr val="black"/>
                </a:solidFill>
                <a:latin typeface="Calibri"/>
              </a:endParaRPr>
            </a:p>
          </p:txBody>
        </p:sp>
        <p:sp>
          <p:nvSpPr>
            <p:cNvPr id="199" name="Google Shape;199;p29"/>
            <p:cNvSpPr txBox="1"/>
            <p:nvPr/>
          </p:nvSpPr>
          <p:spPr>
            <a:xfrm>
              <a:off x="5719433" y="2540661"/>
              <a:ext cx="1866014" cy="1169551"/>
            </a:xfrm>
            <a:prstGeom prst="rect">
              <a:avLst/>
            </a:prstGeom>
            <a:noFill/>
            <a:ln>
              <a:noFill/>
            </a:ln>
          </p:spPr>
          <p:txBody>
            <a:bodyPr spcFirstLastPara="1" wrap="square" lIns="91433" tIns="45700" rIns="91433" bIns="45700" anchor="t" anchorCtr="0">
              <a:noAutofit/>
            </a:bodyPr>
            <a:lstStyle/>
            <a:p>
              <a:pPr defTabSz="914363">
                <a:defRPr/>
              </a:pPr>
              <a:r>
                <a:rPr lang="en" sz="1467" dirty="0">
                  <a:solidFill>
                    <a:prstClr val="black"/>
                  </a:solidFill>
                  <a:latin typeface="Calibri"/>
                  <a:ea typeface="Calibri"/>
                  <a:cs typeface="Calibri"/>
                  <a:sym typeface="Calibri"/>
                </a:rPr>
                <a:t>*Some survivors may need emergency care for injury.  Follow standard emergency procedures.</a:t>
              </a:r>
              <a:endParaRPr sz="1467" dirty="0">
                <a:solidFill>
                  <a:prstClr val="black"/>
                </a:solidFill>
                <a:latin typeface="Calibri"/>
              </a:endParaRPr>
            </a:p>
          </p:txBody>
        </p:sp>
        <p:sp>
          <p:nvSpPr>
            <p:cNvPr id="200" name="Google Shape;200;p29"/>
            <p:cNvSpPr txBox="1"/>
            <p:nvPr/>
          </p:nvSpPr>
          <p:spPr>
            <a:xfrm>
              <a:off x="7585447" y="5268163"/>
              <a:ext cx="2068032" cy="923330"/>
            </a:xfrm>
            <a:prstGeom prst="rect">
              <a:avLst/>
            </a:prstGeom>
            <a:solidFill>
              <a:srgbClr val="FFF2CC"/>
            </a:solidFill>
            <a:ln w="38100" cap="flat" cmpd="sng">
              <a:solidFill>
                <a:srgbClr val="BF9000"/>
              </a:solidFill>
              <a:prstDash val="solid"/>
              <a:round/>
              <a:headEnd type="none" w="sm" len="sm"/>
              <a:tailEnd type="none" w="sm" len="sm"/>
            </a:ln>
          </p:spPr>
          <p:txBody>
            <a:bodyPr spcFirstLastPara="1" wrap="square" lIns="91433" tIns="45700" rIns="91433" bIns="45700" anchor="t" anchorCtr="0">
              <a:noAutofit/>
            </a:bodyPr>
            <a:lstStyle/>
            <a:p>
              <a:pPr defTabSz="914363">
                <a:defRPr/>
              </a:pPr>
              <a:r>
                <a:rPr lang="en" sz="1867">
                  <a:solidFill>
                    <a:prstClr val="black"/>
                  </a:solidFill>
                  <a:latin typeface="Calibri"/>
                  <a:ea typeface="Calibri"/>
                  <a:cs typeface="Calibri"/>
                  <a:sym typeface="Calibri"/>
                </a:rPr>
                <a:t>Care for the conditions that brought her there</a:t>
              </a:r>
              <a:endParaRPr sz="1467">
                <a:solidFill>
                  <a:prstClr val="black"/>
                </a:solidFill>
                <a:latin typeface="Calibri"/>
              </a:endParaRPr>
            </a:p>
          </p:txBody>
        </p:sp>
        <p:sp>
          <p:nvSpPr>
            <p:cNvPr id="201" name="Google Shape;201;p29"/>
            <p:cNvSpPr txBox="1"/>
            <p:nvPr/>
          </p:nvSpPr>
          <p:spPr>
            <a:xfrm>
              <a:off x="10038907" y="1541971"/>
              <a:ext cx="2068032" cy="923330"/>
            </a:xfrm>
            <a:prstGeom prst="rect">
              <a:avLst/>
            </a:prstGeom>
            <a:solidFill>
              <a:srgbClr val="FFF2CC"/>
            </a:solidFill>
            <a:ln w="38100" cap="flat" cmpd="sng">
              <a:solidFill>
                <a:srgbClr val="BF9000"/>
              </a:solidFill>
              <a:prstDash val="solid"/>
              <a:round/>
              <a:headEnd type="none" w="sm" len="sm"/>
              <a:tailEnd type="none" w="sm" len="sm"/>
            </a:ln>
          </p:spPr>
          <p:txBody>
            <a:bodyPr spcFirstLastPara="1" wrap="square" lIns="91433" tIns="45700" rIns="91433" bIns="45700" anchor="t" anchorCtr="0">
              <a:noAutofit/>
            </a:bodyPr>
            <a:lstStyle/>
            <a:p>
              <a:pPr defTabSz="914363">
                <a:defRPr/>
              </a:pPr>
              <a:r>
                <a:rPr lang="en" sz="1867">
                  <a:solidFill>
                    <a:prstClr val="black"/>
                  </a:solidFill>
                  <a:latin typeface="Calibri"/>
                  <a:ea typeface="Calibri"/>
                  <a:cs typeface="Calibri"/>
                  <a:sym typeface="Calibri"/>
                </a:rPr>
                <a:t>Refer to available community support services</a:t>
              </a:r>
              <a:endParaRPr sz="1467">
                <a:solidFill>
                  <a:prstClr val="black"/>
                </a:solidFill>
                <a:latin typeface="Calibri"/>
              </a:endParaRPr>
            </a:p>
          </p:txBody>
        </p:sp>
        <p:sp>
          <p:nvSpPr>
            <p:cNvPr id="202" name="Google Shape;202;p29"/>
            <p:cNvSpPr txBox="1"/>
            <p:nvPr/>
          </p:nvSpPr>
          <p:spPr>
            <a:xfrm>
              <a:off x="7261587" y="1472640"/>
              <a:ext cx="2067900" cy="923400"/>
            </a:xfrm>
            <a:prstGeom prst="rect">
              <a:avLst/>
            </a:prstGeom>
            <a:solidFill>
              <a:srgbClr val="FFF2CC"/>
            </a:solidFill>
            <a:ln w="38100" cap="flat" cmpd="sng">
              <a:solidFill>
                <a:srgbClr val="BF9000"/>
              </a:solidFill>
              <a:prstDash val="solid"/>
              <a:round/>
              <a:headEnd type="none" w="sm" len="sm"/>
              <a:tailEnd type="none" w="sm" len="sm"/>
            </a:ln>
          </p:spPr>
          <p:txBody>
            <a:bodyPr spcFirstLastPara="1" wrap="square" lIns="91433" tIns="45700" rIns="91433" bIns="45700" anchor="t" anchorCtr="0">
              <a:noAutofit/>
            </a:bodyPr>
            <a:lstStyle/>
            <a:p>
              <a:pPr defTabSz="914363">
                <a:defRPr/>
              </a:pPr>
              <a:r>
                <a:rPr lang="en" sz="1867">
                  <a:solidFill>
                    <a:prstClr val="black"/>
                  </a:solidFill>
                  <a:latin typeface="Calibri"/>
                  <a:ea typeface="Calibri"/>
                  <a:cs typeface="Calibri"/>
                  <a:sym typeface="Calibri"/>
                </a:rPr>
                <a:t>Refer for other health care as needed</a:t>
              </a:r>
              <a:endParaRPr sz="1467">
                <a:solidFill>
                  <a:prstClr val="black"/>
                </a:solidFill>
                <a:latin typeface="Calibri"/>
              </a:endParaRPr>
            </a:p>
          </p:txBody>
        </p:sp>
        <p:grpSp>
          <p:nvGrpSpPr>
            <p:cNvPr id="203" name="Google Shape;203;p29"/>
            <p:cNvGrpSpPr/>
            <p:nvPr/>
          </p:nvGrpSpPr>
          <p:grpSpPr>
            <a:xfrm>
              <a:off x="8552122" y="2804739"/>
              <a:ext cx="3434316" cy="1967023"/>
              <a:chOff x="8552122" y="2804739"/>
              <a:chExt cx="3434316" cy="1967023"/>
            </a:xfrm>
          </p:grpSpPr>
          <p:sp>
            <p:nvSpPr>
              <p:cNvPr id="204" name="Google Shape;204;p29"/>
              <p:cNvSpPr/>
              <p:nvPr/>
            </p:nvSpPr>
            <p:spPr>
              <a:xfrm>
                <a:off x="8552122" y="2804739"/>
                <a:ext cx="3434316" cy="1967023"/>
              </a:xfrm>
              <a:prstGeom prst="flowChartDecision">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defTabSz="914363">
                  <a:defRPr/>
                </a:pPr>
                <a:endParaRPr sz="1867">
                  <a:solidFill>
                    <a:prstClr val="white"/>
                  </a:solidFill>
                  <a:latin typeface="Calibri"/>
                  <a:ea typeface="Calibri"/>
                  <a:cs typeface="Calibri"/>
                  <a:sym typeface="Calibri"/>
                </a:endParaRPr>
              </a:p>
            </p:txBody>
          </p:sp>
          <p:sp>
            <p:nvSpPr>
              <p:cNvPr id="205" name="Google Shape;205;p29"/>
              <p:cNvSpPr txBox="1"/>
              <p:nvPr/>
            </p:nvSpPr>
            <p:spPr>
              <a:xfrm>
                <a:off x="8887047" y="3508910"/>
                <a:ext cx="2764465" cy="646331"/>
              </a:xfrm>
              <a:prstGeom prst="rect">
                <a:avLst/>
              </a:prstGeom>
              <a:noFill/>
              <a:ln>
                <a:noFill/>
              </a:ln>
            </p:spPr>
            <p:txBody>
              <a:bodyPr spcFirstLastPara="1" wrap="square" lIns="91433" tIns="45700" rIns="91433" bIns="45700" anchor="t" anchorCtr="0">
                <a:noAutofit/>
              </a:bodyPr>
              <a:lstStyle/>
              <a:p>
                <a:pPr algn="ctr" defTabSz="914363">
                  <a:defRPr/>
                </a:pPr>
                <a:r>
                  <a:rPr lang="en" sz="1867" b="1">
                    <a:solidFill>
                      <a:prstClr val="white"/>
                    </a:solidFill>
                    <a:latin typeface="Calibri"/>
                    <a:ea typeface="Calibri"/>
                    <a:cs typeface="Calibri"/>
                    <a:sym typeface="Calibri"/>
                  </a:rPr>
                  <a:t>Specific mental health conditions?</a:t>
                </a:r>
                <a:endParaRPr sz="1467">
                  <a:solidFill>
                    <a:prstClr val="black"/>
                  </a:solidFill>
                  <a:latin typeface="Calibri"/>
                </a:endParaRPr>
              </a:p>
            </p:txBody>
          </p:sp>
        </p:grpSp>
        <p:sp>
          <p:nvSpPr>
            <p:cNvPr id="206" name="Google Shape;206;p29"/>
            <p:cNvSpPr txBox="1"/>
            <p:nvPr/>
          </p:nvSpPr>
          <p:spPr>
            <a:xfrm>
              <a:off x="10038907" y="5263956"/>
              <a:ext cx="2068032" cy="923330"/>
            </a:xfrm>
            <a:prstGeom prst="rect">
              <a:avLst/>
            </a:prstGeom>
            <a:solidFill>
              <a:srgbClr val="FFF2CC"/>
            </a:solidFill>
            <a:ln w="38100" cap="flat" cmpd="sng">
              <a:solidFill>
                <a:srgbClr val="BF9000"/>
              </a:solidFill>
              <a:prstDash val="solid"/>
              <a:round/>
              <a:headEnd type="none" w="sm" len="sm"/>
              <a:tailEnd type="none" w="sm" len="sm"/>
            </a:ln>
          </p:spPr>
          <p:txBody>
            <a:bodyPr spcFirstLastPara="1" wrap="square" lIns="91433" tIns="45700" rIns="91433" bIns="45700" anchor="t" anchorCtr="0">
              <a:noAutofit/>
            </a:bodyPr>
            <a:lstStyle/>
            <a:p>
              <a:pPr defTabSz="914363">
                <a:defRPr/>
              </a:pPr>
              <a:r>
                <a:rPr lang="en" sz="1867">
                  <a:solidFill>
                    <a:prstClr val="black"/>
                  </a:solidFill>
                  <a:latin typeface="Calibri"/>
                  <a:ea typeface="Calibri"/>
                  <a:cs typeface="Calibri"/>
                  <a:sym typeface="Calibri"/>
                </a:rPr>
                <a:t>Treat or, if possible, refer for specific treatment</a:t>
              </a:r>
              <a:endParaRPr sz="1467">
                <a:solidFill>
                  <a:prstClr val="black"/>
                </a:solidFill>
                <a:latin typeface="Calibri"/>
              </a:endParaRPr>
            </a:p>
          </p:txBody>
        </p:sp>
        <p:cxnSp>
          <p:nvCxnSpPr>
            <p:cNvPr id="207" name="Google Shape;207;p29"/>
            <p:cNvCxnSpPr/>
            <p:nvPr/>
          </p:nvCxnSpPr>
          <p:spPr>
            <a:xfrm>
              <a:off x="2592572" y="2398196"/>
              <a:ext cx="591879" cy="626230"/>
            </a:xfrm>
            <a:prstGeom prst="straightConnector1">
              <a:avLst/>
            </a:prstGeom>
            <a:noFill/>
            <a:ln w="76200" cap="flat" cmpd="sng">
              <a:solidFill>
                <a:schemeClr val="dk1"/>
              </a:solidFill>
              <a:prstDash val="solid"/>
              <a:miter lim="800000"/>
              <a:headEnd type="none" w="sm" len="sm"/>
              <a:tailEnd type="triangle" w="med" len="med"/>
            </a:ln>
          </p:spPr>
        </p:cxnSp>
        <p:cxnSp>
          <p:nvCxnSpPr>
            <p:cNvPr id="208" name="Google Shape;208;p29"/>
            <p:cNvCxnSpPr/>
            <p:nvPr/>
          </p:nvCxnSpPr>
          <p:spPr>
            <a:xfrm flipH="1">
              <a:off x="4070499" y="2397659"/>
              <a:ext cx="522766" cy="637381"/>
            </a:xfrm>
            <a:prstGeom prst="straightConnector1">
              <a:avLst/>
            </a:prstGeom>
            <a:noFill/>
            <a:ln w="76200" cap="flat" cmpd="sng">
              <a:solidFill>
                <a:schemeClr val="dk1"/>
              </a:solidFill>
              <a:prstDash val="solid"/>
              <a:miter lim="800000"/>
              <a:headEnd type="none" w="sm" len="sm"/>
              <a:tailEnd type="triangle" w="med" len="med"/>
            </a:ln>
          </p:spPr>
        </p:cxnSp>
        <p:cxnSp>
          <p:nvCxnSpPr>
            <p:cNvPr id="209" name="Google Shape;209;p29"/>
            <p:cNvCxnSpPr/>
            <p:nvPr/>
          </p:nvCxnSpPr>
          <p:spPr>
            <a:xfrm>
              <a:off x="5452286" y="2815705"/>
              <a:ext cx="0" cy="2032742"/>
            </a:xfrm>
            <a:prstGeom prst="straightConnector1">
              <a:avLst/>
            </a:prstGeom>
            <a:noFill/>
            <a:ln w="76200" cap="flat" cmpd="sng">
              <a:solidFill>
                <a:schemeClr val="dk1"/>
              </a:solidFill>
              <a:prstDash val="solid"/>
              <a:miter lim="800000"/>
              <a:headEnd type="none" w="sm" len="sm"/>
              <a:tailEnd type="triangle" w="med" len="med"/>
            </a:ln>
          </p:spPr>
        </p:cxnSp>
        <p:cxnSp>
          <p:nvCxnSpPr>
            <p:cNvPr id="210" name="Google Shape;210;p29"/>
            <p:cNvCxnSpPr/>
            <p:nvPr/>
          </p:nvCxnSpPr>
          <p:spPr>
            <a:xfrm>
              <a:off x="6820784" y="5725621"/>
              <a:ext cx="698210" cy="0"/>
            </a:xfrm>
            <a:prstGeom prst="straightConnector1">
              <a:avLst/>
            </a:prstGeom>
            <a:noFill/>
            <a:ln w="76200" cap="flat" cmpd="sng">
              <a:solidFill>
                <a:schemeClr val="dk1"/>
              </a:solidFill>
              <a:prstDash val="solid"/>
              <a:miter lim="800000"/>
              <a:headEnd type="none" w="sm" len="sm"/>
              <a:tailEnd type="triangle" w="med" len="med"/>
            </a:ln>
          </p:spPr>
        </p:cxnSp>
        <p:cxnSp>
          <p:nvCxnSpPr>
            <p:cNvPr id="211" name="Google Shape;211;p29"/>
            <p:cNvCxnSpPr/>
            <p:nvPr/>
          </p:nvCxnSpPr>
          <p:spPr>
            <a:xfrm rot="10800000">
              <a:off x="8188397" y="2540661"/>
              <a:ext cx="0" cy="2559720"/>
            </a:xfrm>
            <a:prstGeom prst="straightConnector1">
              <a:avLst/>
            </a:prstGeom>
            <a:noFill/>
            <a:ln w="76200" cap="flat" cmpd="sng">
              <a:solidFill>
                <a:schemeClr val="dk1"/>
              </a:solidFill>
              <a:prstDash val="solid"/>
              <a:miter lim="800000"/>
              <a:headEnd type="none" w="sm" len="sm"/>
              <a:tailEnd type="triangle" w="med" len="med"/>
            </a:ln>
          </p:spPr>
        </p:cxnSp>
        <p:cxnSp>
          <p:nvCxnSpPr>
            <p:cNvPr id="212" name="Google Shape;212;p29"/>
            <p:cNvCxnSpPr/>
            <p:nvPr/>
          </p:nvCxnSpPr>
          <p:spPr>
            <a:xfrm rot="10800000" flipH="1">
              <a:off x="9329510" y="2057629"/>
              <a:ext cx="205200" cy="3300"/>
            </a:xfrm>
            <a:prstGeom prst="straightConnector1">
              <a:avLst/>
            </a:prstGeom>
            <a:noFill/>
            <a:ln w="76200" cap="flat" cmpd="sng">
              <a:solidFill>
                <a:schemeClr val="dk1"/>
              </a:solidFill>
              <a:prstDash val="solid"/>
              <a:miter lim="800000"/>
              <a:headEnd type="none" w="sm" len="sm"/>
              <a:tailEnd type="triangle" w="med" len="med"/>
            </a:ln>
          </p:spPr>
        </p:cxnSp>
        <p:cxnSp>
          <p:nvCxnSpPr>
            <p:cNvPr id="213" name="Google Shape;213;p29"/>
            <p:cNvCxnSpPr/>
            <p:nvPr/>
          </p:nvCxnSpPr>
          <p:spPr>
            <a:xfrm>
              <a:off x="8981849" y="2687499"/>
              <a:ext cx="491700" cy="590700"/>
            </a:xfrm>
            <a:prstGeom prst="straightConnector1">
              <a:avLst/>
            </a:prstGeom>
            <a:noFill/>
            <a:ln w="76200" cap="flat" cmpd="sng">
              <a:solidFill>
                <a:schemeClr val="dk1"/>
              </a:solidFill>
              <a:prstDash val="solid"/>
              <a:miter lim="800000"/>
              <a:headEnd type="none" w="sm" len="sm"/>
              <a:tailEnd type="triangle" w="med" len="med"/>
            </a:ln>
          </p:spPr>
        </p:cxnSp>
        <p:sp>
          <p:nvSpPr>
            <p:cNvPr id="214" name="Google Shape;214;p29"/>
            <p:cNvSpPr txBox="1"/>
            <p:nvPr/>
          </p:nvSpPr>
          <p:spPr>
            <a:xfrm>
              <a:off x="9421331" y="1404632"/>
              <a:ext cx="698100" cy="307800"/>
            </a:xfrm>
            <a:prstGeom prst="rect">
              <a:avLst/>
            </a:prstGeom>
            <a:noFill/>
            <a:ln>
              <a:noFill/>
            </a:ln>
          </p:spPr>
          <p:txBody>
            <a:bodyPr spcFirstLastPara="1" wrap="square" lIns="91433" tIns="45700" rIns="91433" bIns="45700" anchor="t" anchorCtr="0">
              <a:noAutofit/>
            </a:bodyPr>
            <a:lstStyle/>
            <a:p>
              <a:pPr defTabSz="914363">
                <a:defRPr/>
              </a:pPr>
              <a:r>
                <a:rPr lang="en" sz="1467" b="1">
                  <a:solidFill>
                    <a:prstClr val="black"/>
                  </a:solidFill>
                  <a:latin typeface="Calibri"/>
                  <a:ea typeface="Calibri"/>
                  <a:cs typeface="Calibri"/>
                  <a:sym typeface="Calibri"/>
                </a:rPr>
                <a:t>AND</a:t>
              </a:r>
              <a:endParaRPr sz="1467">
                <a:solidFill>
                  <a:prstClr val="black"/>
                </a:solidFill>
                <a:latin typeface="Calibri"/>
              </a:endParaRPr>
            </a:p>
          </p:txBody>
        </p:sp>
        <p:cxnSp>
          <p:nvCxnSpPr>
            <p:cNvPr id="215" name="Google Shape;215;p29"/>
            <p:cNvCxnSpPr/>
            <p:nvPr/>
          </p:nvCxnSpPr>
          <p:spPr>
            <a:xfrm>
              <a:off x="11029061" y="4435301"/>
              <a:ext cx="0" cy="750255"/>
            </a:xfrm>
            <a:prstGeom prst="straightConnector1">
              <a:avLst/>
            </a:prstGeom>
            <a:noFill/>
            <a:ln w="76200" cap="flat" cmpd="sng">
              <a:solidFill>
                <a:schemeClr val="dk1"/>
              </a:solidFill>
              <a:prstDash val="solid"/>
              <a:miter lim="800000"/>
              <a:headEnd type="none" w="sm" len="sm"/>
              <a:tailEnd type="triangle" w="med" len="med"/>
            </a:ln>
          </p:spPr>
        </p:cxnSp>
        <p:sp>
          <p:nvSpPr>
            <p:cNvPr id="216" name="Google Shape;216;p29"/>
            <p:cNvSpPr txBox="1"/>
            <p:nvPr/>
          </p:nvSpPr>
          <p:spPr>
            <a:xfrm>
              <a:off x="11118109" y="4638157"/>
              <a:ext cx="533400" cy="307800"/>
            </a:xfrm>
            <a:prstGeom prst="rect">
              <a:avLst/>
            </a:prstGeom>
            <a:noFill/>
            <a:ln>
              <a:noFill/>
            </a:ln>
          </p:spPr>
          <p:txBody>
            <a:bodyPr spcFirstLastPara="1" wrap="square" lIns="91433" tIns="45700" rIns="91433" bIns="45700" anchor="t" anchorCtr="0">
              <a:noAutofit/>
            </a:bodyPr>
            <a:lstStyle/>
            <a:p>
              <a:pPr defTabSz="914363">
                <a:defRPr/>
              </a:pPr>
              <a:r>
                <a:rPr lang="en" sz="1467" b="1">
                  <a:solidFill>
                    <a:prstClr val="black"/>
                  </a:solidFill>
                  <a:latin typeface="Calibri"/>
                  <a:ea typeface="Calibri"/>
                  <a:cs typeface="Calibri"/>
                  <a:sym typeface="Calibri"/>
                </a:rPr>
                <a:t>YES</a:t>
              </a:r>
              <a:endParaRPr sz="1467">
                <a:solidFill>
                  <a:prstClr val="black"/>
                </a:solidFill>
                <a:latin typeface="Calibri"/>
              </a:endParaRPr>
            </a:p>
          </p:txBody>
        </p:sp>
      </p:grpSp>
      <p:sp>
        <p:nvSpPr>
          <p:cNvPr id="217" name="Google Shape;217;p29"/>
          <p:cNvSpPr txBox="1"/>
          <p:nvPr/>
        </p:nvSpPr>
        <p:spPr>
          <a:xfrm>
            <a:off x="439354" y="113361"/>
            <a:ext cx="11752649" cy="567145"/>
          </a:xfrm>
          <a:prstGeom prst="rect">
            <a:avLst/>
          </a:prstGeom>
          <a:solidFill>
            <a:schemeClr val="accent1"/>
          </a:solidFill>
          <a:ln>
            <a:noFill/>
          </a:ln>
        </p:spPr>
        <p:txBody>
          <a:bodyPr spcFirstLastPara="1" wrap="square" lIns="91433" tIns="45700" rIns="91433" bIns="45700" anchor="t" anchorCtr="0">
            <a:noAutofit/>
          </a:bodyPr>
          <a:lstStyle/>
          <a:p>
            <a:pPr defTabSz="914363">
              <a:lnSpc>
                <a:spcPct val="90000"/>
              </a:lnSpc>
              <a:buClr>
                <a:prstClr val="white"/>
              </a:buClr>
              <a:buSzPts val="2700"/>
              <a:defRPr/>
            </a:pPr>
            <a:r>
              <a:rPr lang="en" sz="3600" dirty="0">
                <a:solidFill>
                  <a:prstClr val="white"/>
                </a:solidFill>
                <a:latin typeface="Calibri Light"/>
                <a:ea typeface="Calibri"/>
                <a:cs typeface="Calibri"/>
                <a:sym typeface="Calibri"/>
              </a:rPr>
              <a:t>Pathway for Care for GBV/IPV</a:t>
            </a:r>
            <a:endParaRPr sz="3600" dirty="0">
              <a:solidFill>
                <a:prstClr val="white"/>
              </a:solidFill>
              <a:latin typeface="Calibri Light"/>
              <a:ea typeface="Calibri"/>
              <a:cs typeface="Calibri"/>
              <a:sym typeface="Calibri"/>
            </a:endParaRPr>
          </a:p>
        </p:txBody>
      </p:sp>
      <p:sp>
        <p:nvSpPr>
          <p:cNvPr id="218" name="Google Shape;218;p29"/>
          <p:cNvSpPr txBox="1"/>
          <p:nvPr/>
        </p:nvSpPr>
        <p:spPr>
          <a:xfrm>
            <a:off x="1" y="6581003"/>
            <a:ext cx="1305124" cy="276999"/>
          </a:xfrm>
          <a:prstGeom prst="rect">
            <a:avLst/>
          </a:prstGeom>
          <a:noFill/>
          <a:ln>
            <a:noFill/>
          </a:ln>
        </p:spPr>
        <p:txBody>
          <a:bodyPr spcFirstLastPara="1" wrap="square" lIns="91433" tIns="45700" rIns="91433" bIns="45700" anchor="t" anchorCtr="0">
            <a:noAutofit/>
          </a:bodyPr>
          <a:lstStyle/>
          <a:p>
            <a:pPr defTabSz="914363">
              <a:defRPr/>
            </a:pPr>
            <a:r>
              <a:rPr lang="en" sz="1200">
                <a:solidFill>
                  <a:prstClr val="black"/>
                </a:solidFill>
                <a:latin typeface="Calibri"/>
                <a:ea typeface="Calibri"/>
                <a:cs typeface="Calibri"/>
                <a:sym typeface="Calibri"/>
              </a:rPr>
              <a:t>WHO, 2014</a:t>
            </a:r>
            <a:endParaRPr sz="1467">
              <a:solidFill>
                <a:prstClr val="black"/>
              </a:solidFill>
              <a:latin typeface="Calibri"/>
            </a:endParaRPr>
          </a:p>
        </p:txBody>
      </p:sp>
      <p:sp>
        <p:nvSpPr>
          <p:cNvPr id="219" name="Google Shape;219;p29"/>
          <p:cNvSpPr txBox="1">
            <a:spLocks noGrp="1"/>
          </p:cNvSpPr>
          <p:nvPr>
            <p:ph type="sldNum" idx="4294967295"/>
          </p:nvPr>
        </p:nvSpPr>
        <p:spPr>
          <a:xfrm>
            <a:off x="9448800" y="6462185"/>
            <a:ext cx="2743200" cy="366183"/>
          </a:xfrm>
          <a:prstGeom prst="rect">
            <a:avLst/>
          </a:prstGeom>
          <a:noFill/>
          <a:ln>
            <a:noFill/>
          </a:ln>
        </p:spPr>
        <p:txBody>
          <a:bodyPr spcFirstLastPara="1" vert="horz" wrap="square" lIns="91433" tIns="45700" rIns="91433" bIns="45700" rtlCol="0" anchor="ctr" anchorCtr="0">
            <a:noAutofit/>
          </a:bodyPr>
          <a:lstStyle/>
          <a:p>
            <a:pPr defTabSz="914363">
              <a:defRPr/>
            </a:pPr>
            <a:fld id="{00000000-1234-1234-1234-123412341234}" type="slidenum">
              <a:rPr lang="en" sz="1800">
                <a:solidFill>
                  <a:srgbClr val="888888"/>
                </a:solidFill>
                <a:latin typeface="Calibri"/>
                <a:ea typeface="Calibri"/>
                <a:cs typeface="Calibri"/>
                <a:sym typeface="Calibri"/>
              </a:rPr>
              <a:pPr defTabSz="914363">
                <a:defRPr/>
              </a:pPr>
              <a:t>3</a:t>
            </a:fld>
            <a:endParaRPr sz="18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6491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C:\Users\OOLORU~1.CIH\AppData\Local\Temp\Bloom-1.png"/>
          <p:cNvPicPr/>
          <p:nvPr/>
        </p:nvPicPr>
        <p:blipFill rotWithShape="1">
          <a:blip r:embed="rId2" cstate="screen">
            <a:extLst>
              <a:ext uri="{28A0092B-C50C-407E-A947-70E740481C1C}">
                <a14:useLocalDpi xmlns:a14="http://schemas.microsoft.com/office/drawing/2010/main"/>
              </a:ext>
            </a:extLst>
          </a:blip>
          <a:srcRect t="1554" b="14120"/>
          <a:stretch/>
        </p:blipFill>
        <p:spPr bwMode="auto">
          <a:xfrm>
            <a:off x="2735345" y="-1"/>
            <a:ext cx="6721311" cy="64573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331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p:pic>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674" y="-63127"/>
            <a:ext cx="11683999" cy="6380800"/>
          </a:xfrm>
          <a:prstGeom prst="rect">
            <a:avLst/>
          </a:prstGeom>
        </p:spPr>
      </p:pic>
    </p:spTree>
    <p:extLst>
      <p:ext uri="{BB962C8B-B14F-4D97-AF65-F5344CB8AC3E}">
        <p14:creationId xmlns:p14="http://schemas.microsoft.com/office/powerpoint/2010/main" val="412963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228" y="842518"/>
            <a:ext cx="11080115" cy="721351"/>
          </a:xfrm>
          <a:prstGeom prst="rect">
            <a:avLst/>
          </a:prstGeom>
        </p:spPr>
        <p:txBody>
          <a:bodyPr vert="horz" wrap="square" lIns="0" tIns="53975" rIns="0" bIns="0" rtlCol="0">
            <a:spAutoFit/>
          </a:bodyPr>
          <a:lstStyle/>
          <a:p>
            <a:pPr marL="4790883" marR="5080" indent="-4778184" defTabSz="914363">
              <a:lnSpc>
                <a:spcPts val="2590"/>
              </a:lnSpc>
              <a:spcBef>
                <a:spcPts val="425"/>
              </a:spcBef>
            </a:pPr>
            <a:r>
              <a:rPr sz="2400" spc="-5" dirty="0">
                <a:solidFill>
                  <a:srgbClr val="55565A"/>
                </a:solidFill>
                <a:latin typeface="Calibri"/>
                <a:cs typeface="Calibri"/>
              </a:rPr>
              <a:t>The </a:t>
            </a:r>
            <a:r>
              <a:rPr sz="2400" b="1" u="heavy" spc="-5" dirty="0">
                <a:solidFill>
                  <a:srgbClr val="55565A"/>
                </a:solidFill>
                <a:uFill>
                  <a:solidFill>
                    <a:srgbClr val="000000"/>
                  </a:solidFill>
                </a:uFill>
                <a:latin typeface="Calibri"/>
                <a:cs typeface="Calibri"/>
              </a:rPr>
              <a:t>minimum </a:t>
            </a:r>
            <a:r>
              <a:rPr sz="2400" b="1" u="heavy" spc="-10" dirty="0">
                <a:solidFill>
                  <a:srgbClr val="55565A"/>
                </a:solidFill>
                <a:uFill>
                  <a:solidFill>
                    <a:srgbClr val="000000"/>
                  </a:solidFill>
                </a:uFill>
                <a:latin typeface="Calibri"/>
                <a:cs typeface="Calibri"/>
              </a:rPr>
              <a:t>requirements</a:t>
            </a:r>
            <a:r>
              <a:rPr sz="2400" b="1" spc="-10" dirty="0">
                <a:solidFill>
                  <a:srgbClr val="55565A"/>
                </a:solidFill>
                <a:latin typeface="Calibri"/>
                <a:cs typeface="Calibri"/>
              </a:rPr>
              <a:t> </a:t>
            </a:r>
            <a:r>
              <a:rPr sz="2400" spc="-10" dirty="0">
                <a:solidFill>
                  <a:srgbClr val="55565A"/>
                </a:solidFill>
                <a:latin typeface="Calibri"/>
                <a:cs typeface="Calibri"/>
              </a:rPr>
              <a:t>that must </a:t>
            </a:r>
            <a:r>
              <a:rPr sz="2400" spc="-5" dirty="0">
                <a:solidFill>
                  <a:srgbClr val="55565A"/>
                </a:solidFill>
                <a:latin typeface="Calibri"/>
                <a:cs typeface="Calibri"/>
              </a:rPr>
              <a:t>be </a:t>
            </a:r>
            <a:r>
              <a:rPr sz="2400" dirty="0">
                <a:solidFill>
                  <a:srgbClr val="55565A"/>
                </a:solidFill>
                <a:latin typeface="Calibri"/>
                <a:cs typeface="Calibri"/>
              </a:rPr>
              <a:t>in </a:t>
            </a:r>
            <a:r>
              <a:rPr sz="2400" spc="-5" dirty="0">
                <a:solidFill>
                  <a:srgbClr val="55565A"/>
                </a:solidFill>
                <a:latin typeface="Calibri"/>
                <a:cs typeface="Calibri"/>
              </a:rPr>
              <a:t>place </a:t>
            </a:r>
            <a:r>
              <a:rPr sz="2400" spc="-20" dirty="0">
                <a:solidFill>
                  <a:srgbClr val="55565A"/>
                </a:solidFill>
                <a:latin typeface="Calibri"/>
                <a:cs typeface="Calibri"/>
              </a:rPr>
              <a:t>for </a:t>
            </a:r>
            <a:r>
              <a:rPr sz="2400" spc="-10" dirty="0">
                <a:solidFill>
                  <a:srgbClr val="55565A"/>
                </a:solidFill>
                <a:latin typeface="Calibri"/>
                <a:cs typeface="Calibri"/>
              </a:rPr>
              <a:t>sites </a:t>
            </a:r>
            <a:r>
              <a:rPr sz="2400" spc="-15" dirty="0">
                <a:solidFill>
                  <a:srgbClr val="55565A"/>
                </a:solidFill>
                <a:latin typeface="Calibri"/>
                <a:cs typeface="Calibri"/>
              </a:rPr>
              <a:t>to </a:t>
            </a:r>
            <a:r>
              <a:rPr sz="2400" spc="-10" dirty="0">
                <a:solidFill>
                  <a:srgbClr val="55565A"/>
                </a:solidFill>
                <a:latin typeface="Calibri"/>
                <a:cs typeface="Calibri"/>
              </a:rPr>
              <a:t>conduct </a:t>
            </a:r>
            <a:r>
              <a:rPr sz="2400" spc="-5" dirty="0">
                <a:solidFill>
                  <a:srgbClr val="55565A"/>
                </a:solidFill>
                <a:latin typeface="Calibri"/>
                <a:cs typeface="Calibri"/>
              </a:rPr>
              <a:t>clinical </a:t>
            </a:r>
            <a:r>
              <a:rPr sz="2400" dirty="0">
                <a:solidFill>
                  <a:srgbClr val="55565A"/>
                </a:solidFill>
                <a:latin typeface="Calibri"/>
                <a:cs typeface="Calibri"/>
              </a:rPr>
              <a:t>and </a:t>
            </a:r>
            <a:r>
              <a:rPr sz="2400" spc="-10" dirty="0">
                <a:solidFill>
                  <a:srgbClr val="55565A"/>
                </a:solidFill>
                <a:latin typeface="Calibri"/>
                <a:cs typeface="Calibri"/>
              </a:rPr>
              <a:t>routine  </a:t>
            </a:r>
            <a:r>
              <a:rPr sz="2400" dirty="0">
                <a:solidFill>
                  <a:srgbClr val="55565A"/>
                </a:solidFill>
                <a:latin typeface="Calibri"/>
                <a:cs typeface="Calibri"/>
              </a:rPr>
              <a:t>enquiry</a:t>
            </a:r>
            <a:r>
              <a:rPr sz="2400" spc="-5" dirty="0">
                <a:solidFill>
                  <a:srgbClr val="55565A"/>
                </a:solidFill>
                <a:latin typeface="Calibri"/>
                <a:cs typeface="Calibri"/>
              </a:rPr>
              <a:t> </a:t>
            </a:r>
            <a:r>
              <a:rPr sz="2400" spc="-10" dirty="0">
                <a:solidFill>
                  <a:srgbClr val="55565A"/>
                </a:solidFill>
                <a:latin typeface="Calibri"/>
                <a:cs typeface="Calibri"/>
              </a:rPr>
              <a:t>are:</a:t>
            </a:r>
            <a:endParaRPr sz="2400" dirty="0">
              <a:solidFill>
                <a:srgbClr val="55565A"/>
              </a:solidFill>
              <a:latin typeface="Calibri"/>
              <a:cs typeface="Calibri"/>
            </a:endParaRPr>
          </a:p>
        </p:txBody>
      </p:sp>
      <p:sp>
        <p:nvSpPr>
          <p:cNvPr id="3" name="object 3"/>
          <p:cNvSpPr txBox="1"/>
          <p:nvPr/>
        </p:nvSpPr>
        <p:spPr>
          <a:xfrm>
            <a:off x="245363" y="3960877"/>
            <a:ext cx="1598930" cy="1186992"/>
          </a:xfrm>
          <a:prstGeom prst="rect">
            <a:avLst/>
          </a:prstGeom>
          <a:solidFill>
            <a:schemeClr val="accent1"/>
          </a:solidFill>
        </p:spPr>
        <p:txBody>
          <a:bodyPr vert="horz" wrap="square" lIns="0" tIns="45720" rIns="0" bIns="0" rtlCol="0">
            <a:spAutoFit/>
          </a:bodyPr>
          <a:lstStyle/>
          <a:p>
            <a:pPr marL="122550" marR="116200" indent="1905" algn="ctr" defTabSz="914363">
              <a:lnSpc>
                <a:spcPct val="101099"/>
              </a:lnSpc>
              <a:spcBef>
                <a:spcPts val="360"/>
              </a:spcBef>
            </a:pPr>
            <a:r>
              <a:rPr sz="1850" b="1" dirty="0">
                <a:solidFill>
                  <a:srgbClr val="FFFFFF"/>
                </a:solidFill>
                <a:latin typeface="Calibri"/>
                <a:cs typeface="Calibri"/>
              </a:rPr>
              <a:t>Providers  </a:t>
            </a:r>
            <a:r>
              <a:rPr sz="1850" b="1" spc="-5" dirty="0">
                <a:solidFill>
                  <a:srgbClr val="FFFFFF"/>
                </a:solidFill>
                <a:latin typeface="Calibri"/>
                <a:cs typeface="Calibri"/>
              </a:rPr>
              <a:t>offer</a:t>
            </a:r>
            <a:r>
              <a:rPr sz="1850" b="1" spc="-60" dirty="0">
                <a:solidFill>
                  <a:srgbClr val="FFFFFF"/>
                </a:solidFill>
                <a:latin typeface="Calibri"/>
                <a:cs typeface="Calibri"/>
              </a:rPr>
              <a:t> </a:t>
            </a:r>
            <a:r>
              <a:rPr sz="1850" b="1" spc="-5" dirty="0">
                <a:solidFill>
                  <a:srgbClr val="FFFFFF"/>
                </a:solidFill>
                <a:latin typeface="Calibri"/>
                <a:cs typeface="Calibri"/>
              </a:rPr>
              <a:t>first-line  </a:t>
            </a:r>
            <a:r>
              <a:rPr sz="1850" b="1" spc="5" dirty="0">
                <a:solidFill>
                  <a:srgbClr val="FFFFFF"/>
                </a:solidFill>
                <a:latin typeface="Calibri"/>
                <a:cs typeface="Calibri"/>
              </a:rPr>
              <a:t>support  (LIVES)</a:t>
            </a:r>
            <a:endParaRPr sz="1850">
              <a:solidFill>
                <a:srgbClr val="55565A"/>
              </a:solidFill>
              <a:latin typeface="Calibri"/>
              <a:cs typeface="Calibri"/>
            </a:endParaRPr>
          </a:p>
        </p:txBody>
      </p:sp>
      <p:sp>
        <p:nvSpPr>
          <p:cNvPr id="4" name="object 4"/>
          <p:cNvSpPr/>
          <p:nvPr/>
        </p:nvSpPr>
        <p:spPr>
          <a:xfrm>
            <a:off x="6335460" y="2081784"/>
            <a:ext cx="1397123" cy="174345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5" name="object 5"/>
          <p:cNvSpPr txBox="1"/>
          <p:nvPr/>
        </p:nvSpPr>
        <p:spPr>
          <a:xfrm>
            <a:off x="6234684" y="3960876"/>
            <a:ext cx="1598930" cy="1762662"/>
          </a:xfrm>
          <a:prstGeom prst="rect">
            <a:avLst/>
          </a:prstGeom>
          <a:solidFill>
            <a:schemeClr val="accent1"/>
          </a:solidFill>
        </p:spPr>
        <p:txBody>
          <a:bodyPr vert="horz" wrap="square" lIns="0" tIns="46355" rIns="0" bIns="0" rtlCol="0">
            <a:spAutoFit/>
          </a:bodyPr>
          <a:lstStyle/>
          <a:p>
            <a:pPr marL="149854" marR="140329" algn="ctr" defTabSz="914363">
              <a:lnSpc>
                <a:spcPct val="101000"/>
              </a:lnSpc>
              <a:spcBef>
                <a:spcPts val="365"/>
              </a:spcBef>
            </a:pPr>
            <a:r>
              <a:rPr sz="1850" b="1" dirty="0">
                <a:solidFill>
                  <a:srgbClr val="FFFFFF"/>
                </a:solidFill>
                <a:latin typeface="Calibri"/>
                <a:cs typeface="Calibri"/>
              </a:rPr>
              <a:t>Providers</a:t>
            </a:r>
            <a:r>
              <a:rPr sz="1850" b="1" spc="-75" dirty="0">
                <a:solidFill>
                  <a:srgbClr val="FFFFFF"/>
                </a:solidFill>
                <a:latin typeface="Calibri"/>
                <a:cs typeface="Calibri"/>
              </a:rPr>
              <a:t> </a:t>
            </a:r>
            <a:r>
              <a:rPr sz="1850" b="1" spc="-5" dirty="0">
                <a:solidFill>
                  <a:srgbClr val="FFFFFF"/>
                </a:solidFill>
                <a:latin typeface="Calibri"/>
                <a:cs typeface="Calibri"/>
              </a:rPr>
              <a:t>are  </a:t>
            </a:r>
            <a:r>
              <a:rPr sz="1850" b="1" dirty="0">
                <a:solidFill>
                  <a:srgbClr val="FFFFFF"/>
                </a:solidFill>
                <a:latin typeface="Calibri"/>
                <a:cs typeface="Calibri"/>
              </a:rPr>
              <a:t>trained </a:t>
            </a:r>
            <a:r>
              <a:rPr sz="1850" b="1" spc="10" dirty="0">
                <a:solidFill>
                  <a:srgbClr val="FFFFFF"/>
                </a:solidFill>
                <a:latin typeface="Calibri"/>
                <a:cs typeface="Calibri"/>
              </a:rPr>
              <a:t>on  how </a:t>
            </a:r>
            <a:r>
              <a:rPr sz="1850" b="1" dirty="0">
                <a:solidFill>
                  <a:srgbClr val="FFFFFF"/>
                </a:solidFill>
                <a:latin typeface="Calibri"/>
                <a:cs typeface="Calibri"/>
              </a:rPr>
              <a:t>to </a:t>
            </a:r>
            <a:r>
              <a:rPr sz="1850" b="1" spc="5" dirty="0">
                <a:solidFill>
                  <a:srgbClr val="FFFFFF"/>
                </a:solidFill>
                <a:latin typeface="Calibri"/>
                <a:cs typeface="Calibri"/>
              </a:rPr>
              <a:t>ask  </a:t>
            </a:r>
            <a:r>
              <a:rPr sz="1850" b="1" spc="10" dirty="0">
                <a:solidFill>
                  <a:srgbClr val="FFFFFF"/>
                </a:solidFill>
                <a:latin typeface="Calibri"/>
                <a:cs typeface="Calibri"/>
              </a:rPr>
              <a:t>about </a:t>
            </a:r>
            <a:r>
              <a:rPr sz="1850" b="1" spc="5" dirty="0">
                <a:solidFill>
                  <a:srgbClr val="FFFFFF"/>
                </a:solidFill>
                <a:latin typeface="Calibri"/>
                <a:cs typeface="Calibri"/>
              </a:rPr>
              <a:t>IPV or  </a:t>
            </a:r>
            <a:r>
              <a:rPr sz="1850" b="1" dirty="0">
                <a:solidFill>
                  <a:srgbClr val="FFFFFF"/>
                </a:solidFill>
                <a:latin typeface="Calibri"/>
                <a:cs typeface="Calibri"/>
              </a:rPr>
              <a:t>sexual  </a:t>
            </a:r>
            <a:r>
              <a:rPr sz="1850" b="1" spc="5" dirty="0">
                <a:solidFill>
                  <a:srgbClr val="FFFFFF"/>
                </a:solidFill>
                <a:latin typeface="Calibri"/>
                <a:cs typeface="Calibri"/>
              </a:rPr>
              <a:t>violence</a:t>
            </a:r>
            <a:endParaRPr sz="1850">
              <a:solidFill>
                <a:srgbClr val="55565A"/>
              </a:solidFill>
              <a:latin typeface="Calibri"/>
              <a:cs typeface="Calibri"/>
            </a:endParaRPr>
          </a:p>
        </p:txBody>
      </p:sp>
      <p:sp>
        <p:nvSpPr>
          <p:cNvPr id="6" name="object 6"/>
          <p:cNvSpPr/>
          <p:nvPr/>
        </p:nvSpPr>
        <p:spPr>
          <a:xfrm>
            <a:off x="4401312" y="2184555"/>
            <a:ext cx="1251723" cy="144107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7" name="object 7"/>
          <p:cNvSpPr txBox="1"/>
          <p:nvPr/>
        </p:nvSpPr>
        <p:spPr>
          <a:xfrm>
            <a:off x="2273807" y="3960876"/>
            <a:ext cx="1600200" cy="1757532"/>
          </a:xfrm>
          <a:prstGeom prst="rect">
            <a:avLst/>
          </a:prstGeom>
          <a:solidFill>
            <a:schemeClr val="accent1"/>
          </a:solidFill>
        </p:spPr>
        <p:txBody>
          <a:bodyPr vert="horz" wrap="square" lIns="0" tIns="48895" rIns="0" bIns="0" rtlCol="0">
            <a:spAutoFit/>
          </a:bodyPr>
          <a:lstStyle/>
          <a:p>
            <a:pPr algn="ctr" defTabSz="914363">
              <a:spcBef>
                <a:spcPts val="385"/>
              </a:spcBef>
            </a:pPr>
            <a:r>
              <a:rPr sz="1850" b="1" spc="10" dirty="0">
                <a:solidFill>
                  <a:srgbClr val="FFFFFF"/>
                </a:solidFill>
                <a:latin typeface="Calibri"/>
                <a:cs typeface="Calibri"/>
              </a:rPr>
              <a:t>A</a:t>
            </a:r>
            <a:endParaRPr sz="1850" dirty="0">
              <a:solidFill>
                <a:srgbClr val="55565A"/>
              </a:solidFill>
              <a:latin typeface="Calibri"/>
              <a:cs typeface="Calibri"/>
            </a:endParaRPr>
          </a:p>
          <a:p>
            <a:pPr marL="134615" marR="124455" algn="ctr" defTabSz="914363">
              <a:lnSpc>
                <a:spcPts val="2240"/>
              </a:lnSpc>
              <a:spcBef>
                <a:spcPts val="70"/>
              </a:spcBef>
            </a:pPr>
            <a:r>
              <a:rPr sz="1850" b="1" spc="10" dirty="0">
                <a:solidFill>
                  <a:srgbClr val="FFFFFF"/>
                </a:solidFill>
                <a:latin typeface="Calibri"/>
                <a:cs typeface="Calibri"/>
              </a:rPr>
              <a:t>p</a:t>
            </a:r>
            <a:r>
              <a:rPr sz="1850" b="1" spc="-25" dirty="0">
                <a:solidFill>
                  <a:srgbClr val="FFFFFF"/>
                </a:solidFill>
                <a:latin typeface="Calibri"/>
                <a:cs typeface="Calibri"/>
              </a:rPr>
              <a:t>r</a:t>
            </a:r>
            <a:r>
              <a:rPr sz="1850" b="1" spc="10" dirty="0">
                <a:solidFill>
                  <a:srgbClr val="FFFFFF"/>
                </a:solidFill>
                <a:latin typeface="Calibri"/>
                <a:cs typeface="Calibri"/>
              </a:rPr>
              <a:t>o</a:t>
            </a:r>
            <a:r>
              <a:rPr sz="1850" b="1" spc="-10" dirty="0">
                <a:solidFill>
                  <a:srgbClr val="FFFFFF"/>
                </a:solidFill>
                <a:latin typeface="Calibri"/>
                <a:cs typeface="Calibri"/>
              </a:rPr>
              <a:t>t</a:t>
            </a:r>
            <a:r>
              <a:rPr sz="1850" b="1" spc="10" dirty="0">
                <a:solidFill>
                  <a:srgbClr val="FFFFFF"/>
                </a:solidFill>
                <a:latin typeface="Calibri"/>
                <a:cs typeface="Calibri"/>
              </a:rPr>
              <a:t>o</a:t>
            </a:r>
            <a:r>
              <a:rPr sz="1850" b="1" spc="-10" dirty="0">
                <a:solidFill>
                  <a:srgbClr val="FFFFFF"/>
                </a:solidFill>
                <a:latin typeface="Calibri"/>
                <a:cs typeface="Calibri"/>
              </a:rPr>
              <a:t>c</a:t>
            </a:r>
            <a:r>
              <a:rPr sz="1850" b="1" spc="5" dirty="0">
                <a:solidFill>
                  <a:srgbClr val="FFFFFF"/>
                </a:solidFill>
                <a:latin typeface="Calibri"/>
                <a:cs typeface="Calibri"/>
              </a:rPr>
              <a:t>ol/SOP  </a:t>
            </a:r>
            <a:r>
              <a:rPr sz="1850" b="1" spc="-5" dirty="0">
                <a:solidFill>
                  <a:srgbClr val="FFFFFF"/>
                </a:solidFill>
                <a:latin typeface="Calibri"/>
                <a:cs typeface="Calibri"/>
              </a:rPr>
              <a:t>for</a:t>
            </a:r>
            <a:endParaRPr sz="1850" dirty="0">
              <a:solidFill>
                <a:srgbClr val="55565A"/>
              </a:solidFill>
              <a:latin typeface="Calibri"/>
              <a:cs typeface="Calibri"/>
            </a:endParaRPr>
          </a:p>
          <a:p>
            <a:pPr marL="255260" marR="247640" algn="ctr" defTabSz="914363">
              <a:lnSpc>
                <a:spcPts val="2230"/>
              </a:lnSpc>
              <a:spcBef>
                <a:spcPts val="20"/>
              </a:spcBef>
            </a:pPr>
            <a:r>
              <a:rPr sz="1850" b="1" spc="-15" dirty="0">
                <a:solidFill>
                  <a:srgbClr val="FFFFFF"/>
                </a:solidFill>
                <a:latin typeface="Calibri"/>
                <a:cs typeface="Calibri"/>
              </a:rPr>
              <a:t>c</a:t>
            </a:r>
            <a:r>
              <a:rPr sz="1850" b="1" spc="10" dirty="0">
                <a:solidFill>
                  <a:srgbClr val="FFFFFF"/>
                </a:solidFill>
                <a:latin typeface="Calibri"/>
                <a:cs typeface="Calibri"/>
              </a:rPr>
              <a:t>onduct</a:t>
            </a:r>
            <a:r>
              <a:rPr sz="1850" b="1" dirty="0">
                <a:solidFill>
                  <a:srgbClr val="FFFFFF"/>
                </a:solidFill>
                <a:latin typeface="Calibri"/>
                <a:cs typeface="Calibri"/>
              </a:rPr>
              <a:t>i</a:t>
            </a:r>
            <a:r>
              <a:rPr sz="1850" b="1" spc="5" dirty="0">
                <a:solidFill>
                  <a:srgbClr val="FFFFFF"/>
                </a:solidFill>
                <a:latin typeface="Calibri"/>
                <a:cs typeface="Calibri"/>
              </a:rPr>
              <a:t>ng  routine</a:t>
            </a:r>
            <a:endParaRPr sz="1850" dirty="0">
              <a:solidFill>
                <a:srgbClr val="55565A"/>
              </a:solidFill>
              <a:latin typeface="Calibri"/>
              <a:cs typeface="Calibri"/>
            </a:endParaRPr>
          </a:p>
          <a:p>
            <a:pPr algn="ctr" defTabSz="914363">
              <a:lnSpc>
                <a:spcPts val="2180"/>
              </a:lnSpc>
            </a:pPr>
            <a:r>
              <a:rPr sz="1850" b="1" spc="10" dirty="0">
                <a:solidFill>
                  <a:srgbClr val="FFFFFF"/>
                </a:solidFill>
                <a:latin typeface="Calibri"/>
                <a:cs typeface="Calibri"/>
              </a:rPr>
              <a:t>enquiry</a:t>
            </a:r>
            <a:endParaRPr sz="1850" dirty="0">
              <a:solidFill>
                <a:srgbClr val="55565A"/>
              </a:solidFill>
              <a:latin typeface="Calibri"/>
              <a:cs typeface="Calibri"/>
            </a:endParaRPr>
          </a:p>
        </p:txBody>
      </p:sp>
      <p:sp>
        <p:nvSpPr>
          <p:cNvPr id="8" name="object 8"/>
          <p:cNvSpPr/>
          <p:nvPr/>
        </p:nvSpPr>
        <p:spPr>
          <a:xfrm>
            <a:off x="8349996" y="1991868"/>
            <a:ext cx="1516379" cy="1766316"/>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9" name="object 9"/>
          <p:cNvSpPr txBox="1"/>
          <p:nvPr/>
        </p:nvSpPr>
        <p:spPr>
          <a:xfrm>
            <a:off x="8276844" y="3960876"/>
            <a:ext cx="1739264" cy="2050177"/>
          </a:xfrm>
          <a:prstGeom prst="rect">
            <a:avLst/>
          </a:prstGeom>
          <a:solidFill>
            <a:schemeClr val="accent1"/>
          </a:solidFill>
        </p:spPr>
        <p:txBody>
          <a:bodyPr vert="horz" wrap="square" lIns="0" tIns="46355" rIns="0" bIns="0" rtlCol="0">
            <a:spAutoFit/>
          </a:bodyPr>
          <a:lstStyle/>
          <a:p>
            <a:pPr marL="127630" marR="118740" indent="1270" algn="ctr" defTabSz="914363">
              <a:lnSpc>
                <a:spcPct val="101000"/>
              </a:lnSpc>
              <a:spcBef>
                <a:spcPts val="365"/>
              </a:spcBef>
            </a:pPr>
            <a:r>
              <a:rPr sz="1850" b="1" dirty="0">
                <a:solidFill>
                  <a:srgbClr val="FFFFFF"/>
                </a:solidFill>
                <a:latin typeface="Calibri"/>
                <a:cs typeface="Calibri"/>
              </a:rPr>
              <a:t>Providers </a:t>
            </a:r>
            <a:r>
              <a:rPr sz="1850" b="1" spc="10" dirty="0">
                <a:solidFill>
                  <a:srgbClr val="FFFFFF"/>
                </a:solidFill>
                <a:latin typeface="Calibri"/>
                <a:cs typeface="Calibri"/>
              </a:rPr>
              <a:t>only  ask about </a:t>
            </a:r>
            <a:r>
              <a:rPr sz="1850" b="1" spc="5" dirty="0">
                <a:solidFill>
                  <a:srgbClr val="FFFFFF"/>
                </a:solidFill>
                <a:latin typeface="Calibri"/>
                <a:cs typeface="Calibri"/>
              </a:rPr>
              <a:t>IPV  or </a:t>
            </a:r>
            <a:r>
              <a:rPr sz="1850" b="1" dirty="0">
                <a:solidFill>
                  <a:srgbClr val="FFFFFF"/>
                </a:solidFill>
                <a:latin typeface="Calibri"/>
                <a:cs typeface="Calibri"/>
              </a:rPr>
              <a:t>sexual  </a:t>
            </a:r>
            <a:r>
              <a:rPr sz="1850" b="1" spc="5" dirty="0">
                <a:solidFill>
                  <a:srgbClr val="FFFFFF"/>
                </a:solidFill>
                <a:latin typeface="Calibri"/>
                <a:cs typeface="Calibri"/>
              </a:rPr>
              <a:t>violence in </a:t>
            </a:r>
            <a:r>
              <a:rPr sz="1850" b="1" spc="10" dirty="0">
                <a:solidFill>
                  <a:srgbClr val="FFFFFF"/>
                </a:solidFill>
                <a:latin typeface="Calibri"/>
                <a:cs typeface="Calibri"/>
              </a:rPr>
              <a:t>a  </a:t>
            </a:r>
            <a:r>
              <a:rPr sz="1850" b="1" spc="-5" dirty="0">
                <a:solidFill>
                  <a:srgbClr val="FFFFFF"/>
                </a:solidFill>
                <a:latin typeface="Calibri"/>
                <a:cs typeface="Calibri"/>
              </a:rPr>
              <a:t>private</a:t>
            </a:r>
            <a:r>
              <a:rPr sz="1850" b="1" spc="-75" dirty="0">
                <a:solidFill>
                  <a:srgbClr val="FFFFFF"/>
                </a:solidFill>
                <a:latin typeface="Calibri"/>
                <a:cs typeface="Calibri"/>
              </a:rPr>
              <a:t> </a:t>
            </a:r>
            <a:r>
              <a:rPr sz="1850" b="1" spc="5" dirty="0">
                <a:solidFill>
                  <a:srgbClr val="FFFFFF"/>
                </a:solidFill>
                <a:latin typeface="Calibri"/>
                <a:cs typeface="Calibri"/>
              </a:rPr>
              <a:t>setting,  </a:t>
            </a:r>
            <a:r>
              <a:rPr sz="1850" b="1" dirty="0">
                <a:solidFill>
                  <a:srgbClr val="FFFFFF"/>
                </a:solidFill>
                <a:latin typeface="Calibri"/>
                <a:cs typeface="Calibri"/>
              </a:rPr>
              <a:t>confidentiality  </a:t>
            </a:r>
            <a:r>
              <a:rPr sz="1850" b="1" spc="5" dirty="0">
                <a:solidFill>
                  <a:srgbClr val="FFFFFF"/>
                </a:solidFill>
                <a:latin typeface="Calibri"/>
                <a:cs typeface="Calibri"/>
              </a:rPr>
              <a:t>ensured</a:t>
            </a:r>
            <a:endParaRPr sz="1850" dirty="0">
              <a:solidFill>
                <a:srgbClr val="55565A"/>
              </a:solidFill>
              <a:latin typeface="Calibri"/>
              <a:cs typeface="Calibri"/>
            </a:endParaRPr>
          </a:p>
        </p:txBody>
      </p:sp>
      <p:sp>
        <p:nvSpPr>
          <p:cNvPr id="10" name="object 10"/>
          <p:cNvSpPr txBox="1"/>
          <p:nvPr/>
        </p:nvSpPr>
        <p:spPr>
          <a:xfrm>
            <a:off x="4256532" y="3960876"/>
            <a:ext cx="1598930" cy="2050177"/>
          </a:xfrm>
          <a:prstGeom prst="rect">
            <a:avLst/>
          </a:prstGeom>
          <a:solidFill>
            <a:schemeClr val="accent1"/>
          </a:solidFill>
        </p:spPr>
        <p:txBody>
          <a:bodyPr vert="horz" wrap="square" lIns="0" tIns="46355" rIns="0" bIns="0" rtlCol="0">
            <a:spAutoFit/>
          </a:bodyPr>
          <a:lstStyle/>
          <a:p>
            <a:pPr marL="137155" marR="127630" indent="-635" algn="ctr" defTabSz="914363">
              <a:lnSpc>
                <a:spcPct val="101000"/>
              </a:lnSpc>
              <a:spcBef>
                <a:spcPts val="365"/>
              </a:spcBef>
            </a:pPr>
            <a:r>
              <a:rPr sz="1850" b="1" spc="10" dirty="0">
                <a:solidFill>
                  <a:srgbClr val="FFFFFF"/>
                </a:solidFill>
                <a:latin typeface="Calibri"/>
                <a:cs typeface="Calibri"/>
              </a:rPr>
              <a:t>A </a:t>
            </a:r>
            <a:r>
              <a:rPr sz="1850" b="1" dirty="0">
                <a:solidFill>
                  <a:srgbClr val="FFFFFF"/>
                </a:solidFill>
                <a:latin typeface="Calibri"/>
                <a:cs typeface="Calibri"/>
              </a:rPr>
              <a:t>standard  </a:t>
            </a:r>
            <a:r>
              <a:rPr sz="1850" b="1" spc="5" dirty="0">
                <a:solidFill>
                  <a:srgbClr val="FFFFFF"/>
                </a:solidFill>
                <a:latin typeface="Calibri"/>
                <a:cs typeface="Calibri"/>
              </a:rPr>
              <a:t>set of  questions  </a:t>
            </a:r>
            <a:r>
              <a:rPr sz="1850" b="1" dirty="0">
                <a:solidFill>
                  <a:srgbClr val="FFFFFF"/>
                </a:solidFill>
                <a:latin typeface="Calibri"/>
                <a:cs typeface="Calibri"/>
              </a:rPr>
              <a:t>where  providers</a:t>
            </a:r>
            <a:r>
              <a:rPr sz="1850" b="1" spc="-70" dirty="0">
                <a:solidFill>
                  <a:srgbClr val="FFFFFF"/>
                </a:solidFill>
                <a:latin typeface="Calibri"/>
                <a:cs typeface="Calibri"/>
              </a:rPr>
              <a:t> </a:t>
            </a:r>
            <a:r>
              <a:rPr sz="1850" b="1" dirty="0">
                <a:solidFill>
                  <a:srgbClr val="FFFFFF"/>
                </a:solidFill>
                <a:latin typeface="Calibri"/>
                <a:cs typeface="Calibri"/>
              </a:rPr>
              <a:t>can  </a:t>
            </a:r>
            <a:r>
              <a:rPr sz="1850" b="1" spc="10" dirty="0">
                <a:solidFill>
                  <a:srgbClr val="FFFFFF"/>
                </a:solidFill>
                <a:latin typeface="Calibri"/>
                <a:cs typeface="Calibri"/>
              </a:rPr>
              <a:t>document  </a:t>
            </a:r>
            <a:r>
              <a:rPr sz="1850" b="1" spc="5" dirty="0">
                <a:solidFill>
                  <a:srgbClr val="FFFFFF"/>
                </a:solidFill>
                <a:latin typeface="Calibri"/>
                <a:cs typeface="Calibri"/>
              </a:rPr>
              <a:t>responses</a:t>
            </a:r>
            <a:endParaRPr sz="1850" dirty="0">
              <a:solidFill>
                <a:srgbClr val="55565A"/>
              </a:solidFill>
              <a:latin typeface="Calibri"/>
              <a:cs typeface="Calibri"/>
            </a:endParaRPr>
          </a:p>
        </p:txBody>
      </p:sp>
      <p:sp>
        <p:nvSpPr>
          <p:cNvPr id="11" name="object 11"/>
          <p:cNvSpPr txBox="1"/>
          <p:nvPr/>
        </p:nvSpPr>
        <p:spPr>
          <a:xfrm>
            <a:off x="10347959" y="3960876"/>
            <a:ext cx="1598930" cy="2050177"/>
          </a:xfrm>
          <a:prstGeom prst="rect">
            <a:avLst/>
          </a:prstGeom>
          <a:solidFill>
            <a:schemeClr val="accent1"/>
          </a:solidFill>
        </p:spPr>
        <p:txBody>
          <a:bodyPr vert="horz" wrap="square" lIns="0" tIns="46355" rIns="0" bIns="0" rtlCol="0">
            <a:spAutoFit/>
          </a:bodyPr>
          <a:lstStyle/>
          <a:p>
            <a:pPr marL="160649" marR="147949" algn="ctr" defTabSz="914363">
              <a:lnSpc>
                <a:spcPct val="101000"/>
              </a:lnSpc>
              <a:spcBef>
                <a:spcPts val="365"/>
              </a:spcBef>
            </a:pPr>
            <a:r>
              <a:rPr sz="1850" b="1" spc="10" dirty="0">
                <a:solidFill>
                  <a:srgbClr val="FFFFFF"/>
                </a:solidFill>
                <a:latin typeface="Calibri"/>
                <a:cs typeface="Calibri"/>
              </a:rPr>
              <a:t>A </a:t>
            </a:r>
            <a:r>
              <a:rPr sz="1850" b="1" spc="5" dirty="0">
                <a:solidFill>
                  <a:srgbClr val="FFFFFF"/>
                </a:solidFill>
                <a:latin typeface="Calibri"/>
                <a:cs typeface="Calibri"/>
              </a:rPr>
              <a:t>process</a:t>
            </a:r>
            <a:r>
              <a:rPr sz="1850" b="1" spc="-80" dirty="0">
                <a:solidFill>
                  <a:srgbClr val="FFFFFF"/>
                </a:solidFill>
                <a:latin typeface="Calibri"/>
                <a:cs typeface="Calibri"/>
              </a:rPr>
              <a:t> </a:t>
            </a:r>
            <a:r>
              <a:rPr sz="1850" b="1" spc="-5" dirty="0">
                <a:solidFill>
                  <a:srgbClr val="FFFFFF"/>
                </a:solidFill>
                <a:latin typeface="Calibri"/>
                <a:cs typeface="Calibri"/>
              </a:rPr>
              <a:t>for  </a:t>
            </a:r>
            <a:r>
              <a:rPr sz="1850" b="1" dirty="0">
                <a:solidFill>
                  <a:srgbClr val="FFFFFF"/>
                </a:solidFill>
                <a:latin typeface="Calibri"/>
                <a:cs typeface="Calibri"/>
              </a:rPr>
              <a:t>offering  </a:t>
            </a:r>
            <a:r>
              <a:rPr sz="1850" b="1" spc="-10" dirty="0">
                <a:solidFill>
                  <a:srgbClr val="FFFFFF"/>
                </a:solidFill>
                <a:latin typeface="Calibri"/>
                <a:cs typeface="Calibri"/>
              </a:rPr>
              <a:t>referrals </a:t>
            </a:r>
            <a:r>
              <a:rPr sz="1850" b="1" spc="5" dirty="0">
                <a:solidFill>
                  <a:srgbClr val="FFFFFF"/>
                </a:solidFill>
                <a:latin typeface="Calibri"/>
                <a:cs typeface="Calibri"/>
              </a:rPr>
              <a:t>or  </a:t>
            </a:r>
            <a:r>
              <a:rPr sz="1850" b="1" dirty="0">
                <a:solidFill>
                  <a:srgbClr val="FFFFFF"/>
                </a:solidFill>
                <a:latin typeface="Calibri"/>
                <a:cs typeface="Calibri"/>
              </a:rPr>
              <a:t>linkages to  </a:t>
            </a:r>
            <a:r>
              <a:rPr sz="1850" b="1" spc="10" dirty="0">
                <a:solidFill>
                  <a:srgbClr val="FFFFFF"/>
                </a:solidFill>
                <a:latin typeface="Calibri"/>
                <a:cs typeface="Calibri"/>
              </a:rPr>
              <a:t>other  </a:t>
            </a:r>
            <a:r>
              <a:rPr sz="1850" b="1" spc="5" dirty="0">
                <a:solidFill>
                  <a:srgbClr val="FFFFFF"/>
                </a:solidFill>
                <a:latin typeface="Calibri"/>
                <a:cs typeface="Calibri"/>
              </a:rPr>
              <a:t>services is in  place</a:t>
            </a:r>
            <a:endParaRPr sz="1850" dirty="0">
              <a:solidFill>
                <a:srgbClr val="55565A"/>
              </a:solidFill>
              <a:latin typeface="Calibri"/>
              <a:cs typeface="Calibri"/>
            </a:endParaRPr>
          </a:p>
        </p:txBody>
      </p:sp>
      <p:sp>
        <p:nvSpPr>
          <p:cNvPr id="12" name="object 12"/>
          <p:cNvSpPr/>
          <p:nvPr/>
        </p:nvSpPr>
        <p:spPr>
          <a:xfrm>
            <a:off x="245364" y="2013205"/>
            <a:ext cx="1577913" cy="1717904"/>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13" name="object 13"/>
          <p:cNvSpPr/>
          <p:nvPr/>
        </p:nvSpPr>
        <p:spPr>
          <a:xfrm>
            <a:off x="10858500" y="2769107"/>
            <a:ext cx="83820" cy="151130"/>
          </a:xfrm>
          <a:custGeom>
            <a:avLst/>
            <a:gdLst/>
            <a:ahLst/>
            <a:cxnLst/>
            <a:rect l="l" t="t" r="r" b="b"/>
            <a:pathLst>
              <a:path w="83820" h="151130">
                <a:moveTo>
                  <a:pt x="0" y="0"/>
                </a:moveTo>
                <a:lnTo>
                  <a:pt x="83566" y="150621"/>
                </a:lnTo>
              </a:path>
            </a:pathLst>
          </a:custGeom>
          <a:ln w="76200">
            <a:solidFill>
              <a:srgbClr val="000000"/>
            </a:solidFill>
          </a:ln>
        </p:spPr>
        <p:txBody>
          <a:bodyPr wrap="square" lIns="0" tIns="0" rIns="0" bIns="0" rtlCol="0"/>
          <a:lstStyle/>
          <a:p>
            <a:pPr defTabSz="914363"/>
            <a:endParaRPr sz="2160">
              <a:solidFill>
                <a:srgbClr val="55565A"/>
              </a:solidFill>
              <a:latin typeface="Calibri"/>
            </a:endParaRPr>
          </a:p>
        </p:txBody>
      </p:sp>
      <p:sp>
        <p:nvSpPr>
          <p:cNvPr id="14" name="object 14"/>
          <p:cNvSpPr/>
          <p:nvPr/>
        </p:nvSpPr>
        <p:spPr>
          <a:xfrm>
            <a:off x="11280647" y="3332988"/>
            <a:ext cx="83820" cy="151130"/>
          </a:xfrm>
          <a:custGeom>
            <a:avLst/>
            <a:gdLst/>
            <a:ahLst/>
            <a:cxnLst/>
            <a:rect l="l" t="t" r="r" b="b"/>
            <a:pathLst>
              <a:path w="83820" h="151129">
                <a:moveTo>
                  <a:pt x="0" y="0"/>
                </a:moveTo>
                <a:lnTo>
                  <a:pt x="83566" y="150622"/>
                </a:lnTo>
              </a:path>
            </a:pathLst>
          </a:custGeom>
          <a:ln w="76200">
            <a:solidFill>
              <a:srgbClr val="000000"/>
            </a:solidFill>
          </a:ln>
        </p:spPr>
        <p:txBody>
          <a:bodyPr wrap="square" lIns="0" tIns="0" rIns="0" bIns="0" rtlCol="0"/>
          <a:lstStyle/>
          <a:p>
            <a:pPr defTabSz="914363"/>
            <a:endParaRPr sz="2160">
              <a:solidFill>
                <a:srgbClr val="55565A"/>
              </a:solidFill>
              <a:latin typeface="Calibri"/>
            </a:endParaRPr>
          </a:p>
        </p:txBody>
      </p:sp>
      <p:sp>
        <p:nvSpPr>
          <p:cNvPr id="15" name="object 15"/>
          <p:cNvSpPr/>
          <p:nvPr/>
        </p:nvSpPr>
        <p:spPr>
          <a:xfrm>
            <a:off x="10893553" y="3343655"/>
            <a:ext cx="117475" cy="139700"/>
          </a:xfrm>
          <a:custGeom>
            <a:avLst/>
            <a:gdLst/>
            <a:ahLst/>
            <a:cxnLst/>
            <a:rect l="l" t="t" r="r" b="b"/>
            <a:pathLst>
              <a:path w="117475" h="139700">
                <a:moveTo>
                  <a:pt x="0" y="139700"/>
                </a:moveTo>
                <a:lnTo>
                  <a:pt x="117348" y="0"/>
                </a:lnTo>
              </a:path>
            </a:pathLst>
          </a:custGeom>
          <a:ln w="76200">
            <a:solidFill>
              <a:srgbClr val="000000"/>
            </a:solidFill>
          </a:ln>
        </p:spPr>
        <p:txBody>
          <a:bodyPr wrap="square" lIns="0" tIns="0" rIns="0" bIns="0" rtlCol="0"/>
          <a:lstStyle/>
          <a:p>
            <a:pPr defTabSz="914363"/>
            <a:endParaRPr sz="2160">
              <a:solidFill>
                <a:srgbClr val="55565A"/>
              </a:solidFill>
              <a:latin typeface="Calibri"/>
            </a:endParaRPr>
          </a:p>
        </p:txBody>
      </p:sp>
      <p:sp>
        <p:nvSpPr>
          <p:cNvPr id="16" name="object 16"/>
          <p:cNvSpPr/>
          <p:nvPr/>
        </p:nvSpPr>
        <p:spPr>
          <a:xfrm>
            <a:off x="11309604" y="2763011"/>
            <a:ext cx="117475" cy="139700"/>
          </a:xfrm>
          <a:custGeom>
            <a:avLst/>
            <a:gdLst/>
            <a:ahLst/>
            <a:cxnLst/>
            <a:rect l="l" t="t" r="r" b="b"/>
            <a:pathLst>
              <a:path w="117475" h="139700">
                <a:moveTo>
                  <a:pt x="0" y="139700"/>
                </a:moveTo>
                <a:lnTo>
                  <a:pt x="117348" y="0"/>
                </a:lnTo>
              </a:path>
            </a:pathLst>
          </a:custGeom>
          <a:ln w="76200">
            <a:solidFill>
              <a:srgbClr val="000000"/>
            </a:solidFill>
          </a:ln>
        </p:spPr>
        <p:txBody>
          <a:bodyPr wrap="square" lIns="0" tIns="0" rIns="0" bIns="0" rtlCol="0"/>
          <a:lstStyle/>
          <a:p>
            <a:pPr defTabSz="914363"/>
            <a:endParaRPr sz="2160">
              <a:solidFill>
                <a:srgbClr val="55565A"/>
              </a:solidFill>
              <a:latin typeface="Calibri"/>
            </a:endParaRPr>
          </a:p>
        </p:txBody>
      </p:sp>
      <p:sp>
        <p:nvSpPr>
          <p:cNvPr id="17" name="object 17"/>
          <p:cNvSpPr/>
          <p:nvPr/>
        </p:nvSpPr>
        <p:spPr>
          <a:xfrm>
            <a:off x="10930128" y="2788921"/>
            <a:ext cx="434340" cy="586739"/>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18" name="object 18"/>
          <p:cNvSpPr/>
          <p:nvPr/>
        </p:nvSpPr>
        <p:spPr>
          <a:xfrm>
            <a:off x="11364469" y="2203705"/>
            <a:ext cx="432816" cy="586739"/>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19" name="object 19"/>
          <p:cNvSpPr/>
          <p:nvPr/>
        </p:nvSpPr>
        <p:spPr>
          <a:xfrm>
            <a:off x="10497311" y="2203705"/>
            <a:ext cx="432816" cy="586739"/>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20" name="object 20"/>
          <p:cNvSpPr/>
          <p:nvPr/>
        </p:nvSpPr>
        <p:spPr>
          <a:xfrm>
            <a:off x="11364469" y="3236977"/>
            <a:ext cx="432816" cy="588263"/>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21" name="object 21"/>
          <p:cNvSpPr/>
          <p:nvPr/>
        </p:nvSpPr>
        <p:spPr>
          <a:xfrm>
            <a:off x="10497311" y="3236977"/>
            <a:ext cx="432816" cy="588263"/>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22" name="object 22"/>
          <p:cNvSpPr/>
          <p:nvPr/>
        </p:nvSpPr>
        <p:spPr>
          <a:xfrm>
            <a:off x="2316582" y="2068068"/>
            <a:ext cx="1464354" cy="169621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23" name="object 23"/>
          <p:cNvSpPr/>
          <p:nvPr/>
        </p:nvSpPr>
        <p:spPr>
          <a:xfrm>
            <a:off x="0" y="0"/>
            <a:ext cx="12192000" cy="617220"/>
          </a:xfrm>
          <a:custGeom>
            <a:avLst/>
            <a:gdLst/>
            <a:ahLst/>
            <a:cxnLst/>
            <a:rect l="l" t="t" r="r" b="b"/>
            <a:pathLst>
              <a:path w="12192000" h="617220">
                <a:moveTo>
                  <a:pt x="0" y="617220"/>
                </a:moveTo>
                <a:lnTo>
                  <a:pt x="12192000" y="617220"/>
                </a:lnTo>
                <a:lnTo>
                  <a:pt x="12192000" y="0"/>
                </a:lnTo>
                <a:lnTo>
                  <a:pt x="0" y="0"/>
                </a:lnTo>
                <a:lnTo>
                  <a:pt x="0" y="61722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24" name="object 24"/>
          <p:cNvSpPr txBox="1">
            <a:spLocks noGrp="1"/>
          </p:cNvSpPr>
          <p:nvPr>
            <p:ph type="title"/>
          </p:nvPr>
        </p:nvSpPr>
        <p:spPr>
          <a:xfrm>
            <a:off x="1285748" y="36652"/>
            <a:ext cx="9618345" cy="525721"/>
          </a:xfrm>
          <a:prstGeom prst="rect">
            <a:avLst/>
          </a:prstGeom>
        </p:spPr>
        <p:txBody>
          <a:bodyPr vert="horz" wrap="square" lIns="0" tIns="12700" rIns="0" bIns="0" rtlCol="0" anchor="t" anchorCtr="0">
            <a:spAutoFit/>
          </a:bodyPr>
          <a:lstStyle/>
          <a:p>
            <a:pPr marL="12699">
              <a:lnSpc>
                <a:spcPct val="100000"/>
              </a:lnSpc>
              <a:spcBef>
                <a:spcPts val="100"/>
              </a:spcBef>
            </a:pPr>
            <a:r>
              <a:rPr spc="-5" dirty="0"/>
              <a:t>Minimum </a:t>
            </a:r>
            <a:r>
              <a:rPr spc="-15" dirty="0"/>
              <a:t>Requirements </a:t>
            </a:r>
            <a:r>
              <a:rPr spc="-25" dirty="0"/>
              <a:t>for </a:t>
            </a:r>
            <a:r>
              <a:rPr dirty="0">
                <a:solidFill>
                  <a:schemeClr val="bg1"/>
                </a:solidFill>
              </a:rPr>
              <a:t>Asking </a:t>
            </a:r>
            <a:r>
              <a:rPr spc="-5" dirty="0"/>
              <a:t>about</a:t>
            </a:r>
            <a:r>
              <a:rPr spc="35" dirty="0"/>
              <a:t> </a:t>
            </a:r>
            <a:r>
              <a:rPr spc="-5" dirty="0"/>
              <a:t>Violence</a:t>
            </a:r>
          </a:p>
        </p:txBody>
      </p:sp>
      <p:sp>
        <p:nvSpPr>
          <p:cNvPr id="25" name="object 25"/>
          <p:cNvSpPr txBox="1"/>
          <p:nvPr/>
        </p:nvSpPr>
        <p:spPr>
          <a:xfrm>
            <a:off x="11804650" y="6541110"/>
            <a:ext cx="77470" cy="135935"/>
          </a:xfrm>
          <a:prstGeom prst="rect">
            <a:avLst/>
          </a:prstGeom>
        </p:spPr>
        <p:txBody>
          <a:bodyPr vert="horz" wrap="square" lIns="0" tIns="12700" rIns="0" bIns="0" rtlCol="0">
            <a:spAutoFit/>
          </a:bodyPr>
          <a:lstStyle/>
          <a:p>
            <a:pPr marL="12699" defTabSz="914363">
              <a:spcBef>
                <a:spcPts val="100"/>
              </a:spcBef>
            </a:pPr>
            <a:r>
              <a:rPr sz="800" dirty="0">
                <a:solidFill>
                  <a:srgbClr val="888888"/>
                </a:solidFill>
                <a:latin typeface="Calibri"/>
                <a:cs typeface="Calibri"/>
              </a:rPr>
              <a:t>8</a:t>
            </a:r>
            <a:endParaRPr sz="800">
              <a:solidFill>
                <a:srgbClr val="55565A"/>
              </a:solidFill>
              <a:latin typeface="Calibri"/>
              <a:cs typeface="Calibri"/>
            </a:endParaRPr>
          </a:p>
        </p:txBody>
      </p:sp>
    </p:spTree>
    <p:extLst>
      <p:ext uri="{BB962C8B-B14F-4D97-AF65-F5344CB8AC3E}">
        <p14:creationId xmlns:p14="http://schemas.microsoft.com/office/powerpoint/2010/main" val="348536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96090" y="6430163"/>
            <a:ext cx="137160" cy="277640"/>
          </a:xfrm>
          <a:prstGeom prst="rect">
            <a:avLst/>
          </a:prstGeom>
        </p:spPr>
        <p:txBody>
          <a:bodyPr vert="horz" wrap="square" lIns="0" tIns="15875" rIns="0" bIns="0" rtlCol="0">
            <a:spAutoFit/>
          </a:bodyPr>
          <a:lstStyle/>
          <a:p>
            <a:pPr marL="12699" defTabSz="914363">
              <a:spcBef>
                <a:spcPts val="125"/>
              </a:spcBef>
            </a:pPr>
            <a:r>
              <a:rPr sz="1700" spc="10" dirty="0">
                <a:solidFill>
                  <a:srgbClr val="6C6362"/>
                </a:solidFill>
                <a:latin typeface="Calibri"/>
                <a:cs typeface="Calibri"/>
              </a:rPr>
              <a:t>9</a:t>
            </a:r>
            <a:endParaRPr sz="1700">
              <a:solidFill>
                <a:srgbClr val="55565A"/>
              </a:solidFill>
              <a:latin typeface="Calibri"/>
              <a:cs typeface="Calibri"/>
            </a:endParaRPr>
          </a:p>
        </p:txBody>
      </p:sp>
      <p:sp>
        <p:nvSpPr>
          <p:cNvPr id="3" name="object 3"/>
          <p:cNvSpPr txBox="1"/>
          <p:nvPr/>
        </p:nvSpPr>
        <p:spPr>
          <a:xfrm>
            <a:off x="585471" y="1229143"/>
            <a:ext cx="11200765" cy="269369"/>
          </a:xfrm>
          <a:prstGeom prst="rect">
            <a:avLst/>
          </a:prstGeom>
        </p:spPr>
        <p:txBody>
          <a:bodyPr vert="horz" wrap="square" lIns="0" tIns="12700" rIns="0" bIns="0" rtlCol="0">
            <a:spAutoFit/>
          </a:bodyPr>
          <a:lstStyle/>
          <a:p>
            <a:pPr marL="3569827" marR="5080" indent="-3557762" defTabSz="914363">
              <a:spcBef>
                <a:spcPts val="100"/>
              </a:spcBef>
            </a:pPr>
            <a:r>
              <a:rPr sz="1667" b="1" spc="-10" dirty="0">
                <a:solidFill>
                  <a:srgbClr val="55565A"/>
                </a:solidFill>
                <a:latin typeface="Calibri"/>
                <a:cs typeface="Calibri"/>
              </a:rPr>
              <a:t>First-line </a:t>
            </a:r>
            <a:r>
              <a:rPr sz="1667" b="1" spc="-5" dirty="0">
                <a:solidFill>
                  <a:srgbClr val="55565A"/>
                </a:solidFill>
                <a:latin typeface="Calibri"/>
                <a:cs typeface="Calibri"/>
              </a:rPr>
              <a:t>support </a:t>
            </a:r>
            <a:r>
              <a:rPr sz="1667" dirty="0">
                <a:solidFill>
                  <a:srgbClr val="55565A"/>
                </a:solidFill>
                <a:latin typeface="Calibri"/>
                <a:cs typeface="Calibri"/>
              </a:rPr>
              <a:t>is the </a:t>
            </a:r>
            <a:r>
              <a:rPr sz="1667" spc="-10" dirty="0">
                <a:solidFill>
                  <a:srgbClr val="55565A"/>
                </a:solidFill>
                <a:latin typeface="Calibri"/>
                <a:cs typeface="Calibri"/>
              </a:rPr>
              <a:t>immediate </a:t>
            </a:r>
            <a:r>
              <a:rPr sz="1667" spc="-15" dirty="0">
                <a:solidFill>
                  <a:srgbClr val="55565A"/>
                </a:solidFill>
                <a:latin typeface="Calibri"/>
                <a:cs typeface="Calibri"/>
              </a:rPr>
              <a:t>care </a:t>
            </a:r>
            <a:r>
              <a:rPr sz="1667" spc="-10" dirty="0">
                <a:solidFill>
                  <a:srgbClr val="55565A"/>
                </a:solidFill>
                <a:latin typeface="Calibri"/>
                <a:cs typeface="Calibri"/>
              </a:rPr>
              <a:t>given </a:t>
            </a:r>
            <a:r>
              <a:rPr sz="1667" spc="-15" dirty="0">
                <a:solidFill>
                  <a:srgbClr val="55565A"/>
                </a:solidFill>
                <a:latin typeface="Calibri"/>
                <a:cs typeface="Calibri"/>
              </a:rPr>
              <a:t>to </a:t>
            </a:r>
            <a:r>
              <a:rPr sz="1667" dirty="0">
                <a:solidFill>
                  <a:srgbClr val="55565A"/>
                </a:solidFill>
                <a:latin typeface="Calibri"/>
                <a:cs typeface="Calibri"/>
              </a:rPr>
              <a:t>a </a:t>
            </a:r>
            <a:r>
              <a:rPr sz="1667" spc="-10" dirty="0">
                <a:solidFill>
                  <a:srgbClr val="55565A"/>
                </a:solidFill>
                <a:latin typeface="Calibri"/>
                <a:cs typeface="Calibri"/>
              </a:rPr>
              <a:t>GBV </a:t>
            </a:r>
            <a:r>
              <a:rPr sz="1667" spc="-5" dirty="0">
                <a:solidFill>
                  <a:srgbClr val="55565A"/>
                </a:solidFill>
                <a:latin typeface="Calibri"/>
                <a:cs typeface="Calibri"/>
              </a:rPr>
              <a:t>survivor upon </a:t>
            </a:r>
            <a:r>
              <a:rPr sz="1667" spc="-15" dirty="0">
                <a:solidFill>
                  <a:srgbClr val="55565A"/>
                </a:solidFill>
                <a:latin typeface="Calibri"/>
                <a:cs typeface="Calibri"/>
              </a:rPr>
              <a:t>first contact </a:t>
            </a:r>
            <a:r>
              <a:rPr sz="1667" dirty="0">
                <a:solidFill>
                  <a:srgbClr val="55565A"/>
                </a:solidFill>
                <a:latin typeface="Calibri"/>
                <a:cs typeface="Calibri"/>
              </a:rPr>
              <a:t>with the  health </a:t>
            </a:r>
            <a:r>
              <a:rPr sz="1667" spc="-5" dirty="0">
                <a:solidFill>
                  <a:srgbClr val="55565A"/>
                </a:solidFill>
                <a:latin typeface="Calibri"/>
                <a:cs typeface="Calibri"/>
              </a:rPr>
              <a:t>or </a:t>
            </a:r>
            <a:r>
              <a:rPr sz="1667" dirty="0">
                <a:solidFill>
                  <a:srgbClr val="55565A"/>
                </a:solidFill>
                <a:latin typeface="Calibri"/>
                <a:cs typeface="Calibri"/>
              </a:rPr>
              <a:t>criminal </a:t>
            </a:r>
            <a:r>
              <a:rPr sz="1667" spc="-5" dirty="0">
                <a:solidFill>
                  <a:srgbClr val="55565A"/>
                </a:solidFill>
                <a:latin typeface="Calibri"/>
                <a:cs typeface="Calibri"/>
              </a:rPr>
              <a:t>justice</a:t>
            </a:r>
            <a:r>
              <a:rPr sz="1667" spc="-50" dirty="0">
                <a:solidFill>
                  <a:srgbClr val="55565A"/>
                </a:solidFill>
                <a:latin typeface="Calibri"/>
                <a:cs typeface="Calibri"/>
              </a:rPr>
              <a:t> </a:t>
            </a:r>
            <a:r>
              <a:rPr sz="1667" spc="-20" dirty="0">
                <a:solidFill>
                  <a:srgbClr val="55565A"/>
                </a:solidFill>
                <a:latin typeface="Calibri"/>
                <a:cs typeface="Calibri"/>
              </a:rPr>
              <a:t>system.</a:t>
            </a:r>
            <a:endParaRPr sz="1667" dirty="0">
              <a:solidFill>
                <a:srgbClr val="55565A"/>
              </a:solidFill>
              <a:latin typeface="Calibri"/>
              <a:cs typeface="Calibri"/>
            </a:endParaRPr>
          </a:p>
        </p:txBody>
      </p:sp>
      <p:sp>
        <p:nvSpPr>
          <p:cNvPr id="4" name="object 4"/>
          <p:cNvSpPr/>
          <p:nvPr/>
        </p:nvSpPr>
        <p:spPr>
          <a:xfrm>
            <a:off x="654558" y="1575053"/>
            <a:ext cx="826135" cy="786765"/>
          </a:xfrm>
          <a:custGeom>
            <a:avLst/>
            <a:gdLst/>
            <a:ahLst/>
            <a:cxnLst/>
            <a:rect l="l" t="t" r="r" b="b"/>
            <a:pathLst>
              <a:path w="826135" h="786764">
                <a:moveTo>
                  <a:pt x="413004" y="0"/>
                </a:moveTo>
                <a:lnTo>
                  <a:pt x="364839" y="2645"/>
                </a:lnTo>
                <a:lnTo>
                  <a:pt x="318307" y="10383"/>
                </a:lnTo>
                <a:lnTo>
                  <a:pt x="273716" y="22920"/>
                </a:lnTo>
                <a:lnTo>
                  <a:pt x="231376" y="39961"/>
                </a:lnTo>
                <a:lnTo>
                  <a:pt x="191599" y="61211"/>
                </a:lnTo>
                <a:lnTo>
                  <a:pt x="154692" y="86374"/>
                </a:lnTo>
                <a:lnTo>
                  <a:pt x="120967" y="115157"/>
                </a:lnTo>
                <a:lnTo>
                  <a:pt x="90733" y="147263"/>
                </a:lnTo>
                <a:lnTo>
                  <a:pt x="64300" y="182399"/>
                </a:lnTo>
                <a:lnTo>
                  <a:pt x="41978" y="220269"/>
                </a:lnTo>
                <a:lnTo>
                  <a:pt x="24077" y="260578"/>
                </a:lnTo>
                <a:lnTo>
                  <a:pt x="10907" y="303031"/>
                </a:lnTo>
                <a:lnTo>
                  <a:pt x="2778" y="347334"/>
                </a:lnTo>
                <a:lnTo>
                  <a:pt x="0" y="393192"/>
                </a:lnTo>
                <a:lnTo>
                  <a:pt x="2778" y="439049"/>
                </a:lnTo>
                <a:lnTo>
                  <a:pt x="10907" y="483352"/>
                </a:lnTo>
                <a:lnTo>
                  <a:pt x="24077" y="525805"/>
                </a:lnTo>
                <a:lnTo>
                  <a:pt x="41978" y="566114"/>
                </a:lnTo>
                <a:lnTo>
                  <a:pt x="64300" y="603984"/>
                </a:lnTo>
                <a:lnTo>
                  <a:pt x="90733" y="639120"/>
                </a:lnTo>
                <a:lnTo>
                  <a:pt x="120967" y="671226"/>
                </a:lnTo>
                <a:lnTo>
                  <a:pt x="154692" y="700009"/>
                </a:lnTo>
                <a:lnTo>
                  <a:pt x="191599" y="725172"/>
                </a:lnTo>
                <a:lnTo>
                  <a:pt x="231376" y="746422"/>
                </a:lnTo>
                <a:lnTo>
                  <a:pt x="273716" y="763463"/>
                </a:lnTo>
                <a:lnTo>
                  <a:pt x="318307" y="776000"/>
                </a:lnTo>
                <a:lnTo>
                  <a:pt x="364839" y="783738"/>
                </a:lnTo>
                <a:lnTo>
                  <a:pt x="413004" y="786384"/>
                </a:lnTo>
                <a:lnTo>
                  <a:pt x="461168" y="783738"/>
                </a:lnTo>
                <a:lnTo>
                  <a:pt x="507700" y="776000"/>
                </a:lnTo>
                <a:lnTo>
                  <a:pt x="552291" y="763463"/>
                </a:lnTo>
                <a:lnTo>
                  <a:pt x="594631" y="746422"/>
                </a:lnTo>
                <a:lnTo>
                  <a:pt x="634408" y="725172"/>
                </a:lnTo>
                <a:lnTo>
                  <a:pt x="671315" y="700009"/>
                </a:lnTo>
                <a:lnTo>
                  <a:pt x="705040" y="671226"/>
                </a:lnTo>
                <a:lnTo>
                  <a:pt x="735274" y="639120"/>
                </a:lnTo>
                <a:lnTo>
                  <a:pt x="761707" y="603984"/>
                </a:lnTo>
                <a:lnTo>
                  <a:pt x="784029" y="566114"/>
                </a:lnTo>
                <a:lnTo>
                  <a:pt x="801930" y="525805"/>
                </a:lnTo>
                <a:lnTo>
                  <a:pt x="815100" y="483352"/>
                </a:lnTo>
                <a:lnTo>
                  <a:pt x="823229" y="439049"/>
                </a:lnTo>
                <a:lnTo>
                  <a:pt x="826007" y="393192"/>
                </a:lnTo>
                <a:lnTo>
                  <a:pt x="823229" y="347334"/>
                </a:lnTo>
                <a:lnTo>
                  <a:pt x="815100" y="303031"/>
                </a:lnTo>
                <a:lnTo>
                  <a:pt x="801930" y="260578"/>
                </a:lnTo>
                <a:lnTo>
                  <a:pt x="784029" y="220269"/>
                </a:lnTo>
                <a:lnTo>
                  <a:pt x="761707" y="182399"/>
                </a:lnTo>
                <a:lnTo>
                  <a:pt x="735274" y="147263"/>
                </a:lnTo>
                <a:lnTo>
                  <a:pt x="705040" y="115157"/>
                </a:lnTo>
                <a:lnTo>
                  <a:pt x="671315" y="86374"/>
                </a:lnTo>
                <a:lnTo>
                  <a:pt x="634408" y="61211"/>
                </a:lnTo>
                <a:lnTo>
                  <a:pt x="594631" y="39961"/>
                </a:lnTo>
                <a:lnTo>
                  <a:pt x="552291" y="22920"/>
                </a:lnTo>
                <a:lnTo>
                  <a:pt x="507700" y="10383"/>
                </a:lnTo>
                <a:lnTo>
                  <a:pt x="461168" y="2645"/>
                </a:lnTo>
                <a:lnTo>
                  <a:pt x="413004" y="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5" name="object 5"/>
          <p:cNvSpPr/>
          <p:nvPr/>
        </p:nvSpPr>
        <p:spPr>
          <a:xfrm>
            <a:off x="654558" y="1575053"/>
            <a:ext cx="826135" cy="786765"/>
          </a:xfrm>
          <a:custGeom>
            <a:avLst/>
            <a:gdLst/>
            <a:ahLst/>
            <a:cxnLst/>
            <a:rect l="l" t="t" r="r" b="b"/>
            <a:pathLst>
              <a:path w="826135" h="786764">
                <a:moveTo>
                  <a:pt x="0" y="393192"/>
                </a:moveTo>
                <a:lnTo>
                  <a:pt x="2778" y="347334"/>
                </a:lnTo>
                <a:lnTo>
                  <a:pt x="10907" y="303031"/>
                </a:lnTo>
                <a:lnTo>
                  <a:pt x="24077" y="260578"/>
                </a:lnTo>
                <a:lnTo>
                  <a:pt x="41978" y="220269"/>
                </a:lnTo>
                <a:lnTo>
                  <a:pt x="64300" y="182399"/>
                </a:lnTo>
                <a:lnTo>
                  <a:pt x="90733" y="147263"/>
                </a:lnTo>
                <a:lnTo>
                  <a:pt x="120967" y="115157"/>
                </a:lnTo>
                <a:lnTo>
                  <a:pt x="154692" y="86374"/>
                </a:lnTo>
                <a:lnTo>
                  <a:pt x="191599" y="61211"/>
                </a:lnTo>
                <a:lnTo>
                  <a:pt x="231376" y="39961"/>
                </a:lnTo>
                <a:lnTo>
                  <a:pt x="273716" y="22920"/>
                </a:lnTo>
                <a:lnTo>
                  <a:pt x="318307" y="10383"/>
                </a:lnTo>
                <a:lnTo>
                  <a:pt x="364839" y="2645"/>
                </a:lnTo>
                <a:lnTo>
                  <a:pt x="413004" y="0"/>
                </a:lnTo>
                <a:lnTo>
                  <a:pt x="461168" y="2645"/>
                </a:lnTo>
                <a:lnTo>
                  <a:pt x="507700" y="10383"/>
                </a:lnTo>
                <a:lnTo>
                  <a:pt x="552291" y="22920"/>
                </a:lnTo>
                <a:lnTo>
                  <a:pt x="594631" y="39961"/>
                </a:lnTo>
                <a:lnTo>
                  <a:pt x="634408" y="61211"/>
                </a:lnTo>
                <a:lnTo>
                  <a:pt x="671315" y="86374"/>
                </a:lnTo>
                <a:lnTo>
                  <a:pt x="705040" y="115157"/>
                </a:lnTo>
                <a:lnTo>
                  <a:pt x="735274" y="147263"/>
                </a:lnTo>
                <a:lnTo>
                  <a:pt x="761707" y="182399"/>
                </a:lnTo>
                <a:lnTo>
                  <a:pt x="784029" y="220269"/>
                </a:lnTo>
                <a:lnTo>
                  <a:pt x="801930" y="260578"/>
                </a:lnTo>
                <a:lnTo>
                  <a:pt x="815100" y="303031"/>
                </a:lnTo>
                <a:lnTo>
                  <a:pt x="823229" y="347334"/>
                </a:lnTo>
                <a:lnTo>
                  <a:pt x="826007" y="393192"/>
                </a:lnTo>
                <a:lnTo>
                  <a:pt x="823229" y="439049"/>
                </a:lnTo>
                <a:lnTo>
                  <a:pt x="815100" y="483352"/>
                </a:lnTo>
                <a:lnTo>
                  <a:pt x="801930" y="525805"/>
                </a:lnTo>
                <a:lnTo>
                  <a:pt x="784029" y="566114"/>
                </a:lnTo>
                <a:lnTo>
                  <a:pt x="761707" y="603984"/>
                </a:lnTo>
                <a:lnTo>
                  <a:pt x="735274" y="639120"/>
                </a:lnTo>
                <a:lnTo>
                  <a:pt x="705040" y="671226"/>
                </a:lnTo>
                <a:lnTo>
                  <a:pt x="671315" y="700009"/>
                </a:lnTo>
                <a:lnTo>
                  <a:pt x="634408" y="725172"/>
                </a:lnTo>
                <a:lnTo>
                  <a:pt x="594631" y="746422"/>
                </a:lnTo>
                <a:lnTo>
                  <a:pt x="552291" y="763463"/>
                </a:lnTo>
                <a:lnTo>
                  <a:pt x="507700" y="776000"/>
                </a:lnTo>
                <a:lnTo>
                  <a:pt x="461168" y="783738"/>
                </a:lnTo>
                <a:lnTo>
                  <a:pt x="413004" y="786384"/>
                </a:lnTo>
                <a:lnTo>
                  <a:pt x="364839" y="783738"/>
                </a:lnTo>
                <a:lnTo>
                  <a:pt x="318307" y="776000"/>
                </a:lnTo>
                <a:lnTo>
                  <a:pt x="273716" y="763463"/>
                </a:lnTo>
                <a:lnTo>
                  <a:pt x="231376" y="746422"/>
                </a:lnTo>
                <a:lnTo>
                  <a:pt x="191599" y="725172"/>
                </a:lnTo>
                <a:lnTo>
                  <a:pt x="154692" y="700009"/>
                </a:lnTo>
                <a:lnTo>
                  <a:pt x="120967" y="671226"/>
                </a:lnTo>
                <a:lnTo>
                  <a:pt x="90733" y="639120"/>
                </a:lnTo>
                <a:lnTo>
                  <a:pt x="64300" y="603984"/>
                </a:lnTo>
                <a:lnTo>
                  <a:pt x="41978" y="566114"/>
                </a:lnTo>
                <a:lnTo>
                  <a:pt x="24077" y="525805"/>
                </a:lnTo>
                <a:lnTo>
                  <a:pt x="10907" y="483352"/>
                </a:lnTo>
                <a:lnTo>
                  <a:pt x="2778" y="439049"/>
                </a:lnTo>
                <a:lnTo>
                  <a:pt x="0" y="393192"/>
                </a:lnTo>
                <a:close/>
              </a:path>
            </a:pathLst>
          </a:custGeom>
          <a:ln w="25908">
            <a:solidFill>
              <a:srgbClr val="8A0822"/>
            </a:solidFill>
          </a:ln>
        </p:spPr>
        <p:txBody>
          <a:bodyPr wrap="square" lIns="0" tIns="0" rIns="0" bIns="0" rtlCol="0"/>
          <a:lstStyle/>
          <a:p>
            <a:pPr defTabSz="914363"/>
            <a:endParaRPr sz="2160">
              <a:solidFill>
                <a:srgbClr val="55565A"/>
              </a:solidFill>
              <a:latin typeface="Calibri"/>
            </a:endParaRPr>
          </a:p>
        </p:txBody>
      </p:sp>
      <p:sp>
        <p:nvSpPr>
          <p:cNvPr id="6" name="object 6"/>
          <p:cNvSpPr/>
          <p:nvPr/>
        </p:nvSpPr>
        <p:spPr>
          <a:xfrm>
            <a:off x="654558" y="2684527"/>
            <a:ext cx="826135" cy="786765"/>
          </a:xfrm>
          <a:custGeom>
            <a:avLst/>
            <a:gdLst/>
            <a:ahLst/>
            <a:cxnLst/>
            <a:rect l="l" t="t" r="r" b="b"/>
            <a:pathLst>
              <a:path w="826135" h="786764">
                <a:moveTo>
                  <a:pt x="413004" y="0"/>
                </a:moveTo>
                <a:lnTo>
                  <a:pt x="364839" y="2645"/>
                </a:lnTo>
                <a:lnTo>
                  <a:pt x="318307" y="10383"/>
                </a:lnTo>
                <a:lnTo>
                  <a:pt x="273716" y="22920"/>
                </a:lnTo>
                <a:lnTo>
                  <a:pt x="231376" y="39961"/>
                </a:lnTo>
                <a:lnTo>
                  <a:pt x="191599" y="61211"/>
                </a:lnTo>
                <a:lnTo>
                  <a:pt x="154692" y="86374"/>
                </a:lnTo>
                <a:lnTo>
                  <a:pt x="120967" y="115157"/>
                </a:lnTo>
                <a:lnTo>
                  <a:pt x="90733" y="147263"/>
                </a:lnTo>
                <a:lnTo>
                  <a:pt x="64300" y="182399"/>
                </a:lnTo>
                <a:lnTo>
                  <a:pt x="41978" y="220269"/>
                </a:lnTo>
                <a:lnTo>
                  <a:pt x="24077" y="260578"/>
                </a:lnTo>
                <a:lnTo>
                  <a:pt x="10907" y="303031"/>
                </a:lnTo>
                <a:lnTo>
                  <a:pt x="2778" y="347334"/>
                </a:lnTo>
                <a:lnTo>
                  <a:pt x="0" y="393191"/>
                </a:lnTo>
                <a:lnTo>
                  <a:pt x="2778" y="439049"/>
                </a:lnTo>
                <a:lnTo>
                  <a:pt x="10907" y="483352"/>
                </a:lnTo>
                <a:lnTo>
                  <a:pt x="24077" y="525805"/>
                </a:lnTo>
                <a:lnTo>
                  <a:pt x="41978" y="566114"/>
                </a:lnTo>
                <a:lnTo>
                  <a:pt x="64300" y="603984"/>
                </a:lnTo>
                <a:lnTo>
                  <a:pt x="90733" y="639120"/>
                </a:lnTo>
                <a:lnTo>
                  <a:pt x="120967" y="671226"/>
                </a:lnTo>
                <a:lnTo>
                  <a:pt x="154692" y="700009"/>
                </a:lnTo>
                <a:lnTo>
                  <a:pt x="191599" y="725172"/>
                </a:lnTo>
                <a:lnTo>
                  <a:pt x="231376" y="746422"/>
                </a:lnTo>
                <a:lnTo>
                  <a:pt x="273716" y="763463"/>
                </a:lnTo>
                <a:lnTo>
                  <a:pt x="318307" y="776000"/>
                </a:lnTo>
                <a:lnTo>
                  <a:pt x="364839" y="783738"/>
                </a:lnTo>
                <a:lnTo>
                  <a:pt x="413004" y="786384"/>
                </a:lnTo>
                <a:lnTo>
                  <a:pt x="461168" y="783738"/>
                </a:lnTo>
                <a:lnTo>
                  <a:pt x="507700" y="776000"/>
                </a:lnTo>
                <a:lnTo>
                  <a:pt x="552291" y="763463"/>
                </a:lnTo>
                <a:lnTo>
                  <a:pt x="594631" y="746422"/>
                </a:lnTo>
                <a:lnTo>
                  <a:pt x="634408" y="725172"/>
                </a:lnTo>
                <a:lnTo>
                  <a:pt x="671315" y="700009"/>
                </a:lnTo>
                <a:lnTo>
                  <a:pt x="705040" y="671226"/>
                </a:lnTo>
                <a:lnTo>
                  <a:pt x="735274" y="639120"/>
                </a:lnTo>
                <a:lnTo>
                  <a:pt x="761707" y="603984"/>
                </a:lnTo>
                <a:lnTo>
                  <a:pt x="784029" y="566114"/>
                </a:lnTo>
                <a:lnTo>
                  <a:pt x="801930" y="525805"/>
                </a:lnTo>
                <a:lnTo>
                  <a:pt x="815100" y="483352"/>
                </a:lnTo>
                <a:lnTo>
                  <a:pt x="823229" y="439049"/>
                </a:lnTo>
                <a:lnTo>
                  <a:pt x="826007" y="393191"/>
                </a:lnTo>
                <a:lnTo>
                  <a:pt x="823229" y="347334"/>
                </a:lnTo>
                <a:lnTo>
                  <a:pt x="815100" y="303031"/>
                </a:lnTo>
                <a:lnTo>
                  <a:pt x="801930" y="260578"/>
                </a:lnTo>
                <a:lnTo>
                  <a:pt x="784029" y="220269"/>
                </a:lnTo>
                <a:lnTo>
                  <a:pt x="761707" y="182399"/>
                </a:lnTo>
                <a:lnTo>
                  <a:pt x="735274" y="147263"/>
                </a:lnTo>
                <a:lnTo>
                  <a:pt x="705040" y="115157"/>
                </a:lnTo>
                <a:lnTo>
                  <a:pt x="671315" y="86374"/>
                </a:lnTo>
                <a:lnTo>
                  <a:pt x="634408" y="61211"/>
                </a:lnTo>
                <a:lnTo>
                  <a:pt x="594631" y="39961"/>
                </a:lnTo>
                <a:lnTo>
                  <a:pt x="552291" y="22920"/>
                </a:lnTo>
                <a:lnTo>
                  <a:pt x="507700" y="10383"/>
                </a:lnTo>
                <a:lnTo>
                  <a:pt x="461168" y="2645"/>
                </a:lnTo>
                <a:lnTo>
                  <a:pt x="413004" y="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7" name="object 7"/>
          <p:cNvSpPr/>
          <p:nvPr/>
        </p:nvSpPr>
        <p:spPr>
          <a:xfrm>
            <a:off x="654558" y="2684527"/>
            <a:ext cx="826135" cy="786765"/>
          </a:xfrm>
          <a:custGeom>
            <a:avLst/>
            <a:gdLst/>
            <a:ahLst/>
            <a:cxnLst/>
            <a:rect l="l" t="t" r="r" b="b"/>
            <a:pathLst>
              <a:path w="826135" h="786764">
                <a:moveTo>
                  <a:pt x="0" y="393191"/>
                </a:moveTo>
                <a:lnTo>
                  <a:pt x="2778" y="347334"/>
                </a:lnTo>
                <a:lnTo>
                  <a:pt x="10907" y="303031"/>
                </a:lnTo>
                <a:lnTo>
                  <a:pt x="24077" y="260578"/>
                </a:lnTo>
                <a:lnTo>
                  <a:pt x="41978" y="220269"/>
                </a:lnTo>
                <a:lnTo>
                  <a:pt x="64300" y="182399"/>
                </a:lnTo>
                <a:lnTo>
                  <a:pt x="90733" y="147263"/>
                </a:lnTo>
                <a:lnTo>
                  <a:pt x="120967" y="115157"/>
                </a:lnTo>
                <a:lnTo>
                  <a:pt x="154692" y="86374"/>
                </a:lnTo>
                <a:lnTo>
                  <a:pt x="191599" y="61211"/>
                </a:lnTo>
                <a:lnTo>
                  <a:pt x="231376" y="39961"/>
                </a:lnTo>
                <a:lnTo>
                  <a:pt x="273716" y="22920"/>
                </a:lnTo>
                <a:lnTo>
                  <a:pt x="318307" y="10383"/>
                </a:lnTo>
                <a:lnTo>
                  <a:pt x="364839" y="2645"/>
                </a:lnTo>
                <a:lnTo>
                  <a:pt x="413004" y="0"/>
                </a:lnTo>
                <a:lnTo>
                  <a:pt x="461168" y="2645"/>
                </a:lnTo>
                <a:lnTo>
                  <a:pt x="507700" y="10383"/>
                </a:lnTo>
                <a:lnTo>
                  <a:pt x="552291" y="22920"/>
                </a:lnTo>
                <a:lnTo>
                  <a:pt x="594631" y="39961"/>
                </a:lnTo>
                <a:lnTo>
                  <a:pt x="634408" y="61211"/>
                </a:lnTo>
                <a:lnTo>
                  <a:pt x="671315" y="86374"/>
                </a:lnTo>
                <a:lnTo>
                  <a:pt x="705040" y="115157"/>
                </a:lnTo>
                <a:lnTo>
                  <a:pt x="735274" y="147263"/>
                </a:lnTo>
                <a:lnTo>
                  <a:pt x="761707" y="182399"/>
                </a:lnTo>
                <a:lnTo>
                  <a:pt x="784029" y="220269"/>
                </a:lnTo>
                <a:lnTo>
                  <a:pt x="801930" y="260578"/>
                </a:lnTo>
                <a:lnTo>
                  <a:pt x="815100" y="303031"/>
                </a:lnTo>
                <a:lnTo>
                  <a:pt x="823229" y="347334"/>
                </a:lnTo>
                <a:lnTo>
                  <a:pt x="826007" y="393191"/>
                </a:lnTo>
                <a:lnTo>
                  <a:pt x="823229" y="439049"/>
                </a:lnTo>
                <a:lnTo>
                  <a:pt x="815100" y="483352"/>
                </a:lnTo>
                <a:lnTo>
                  <a:pt x="801930" y="525805"/>
                </a:lnTo>
                <a:lnTo>
                  <a:pt x="784029" y="566114"/>
                </a:lnTo>
                <a:lnTo>
                  <a:pt x="761707" y="603984"/>
                </a:lnTo>
                <a:lnTo>
                  <a:pt x="735274" y="639120"/>
                </a:lnTo>
                <a:lnTo>
                  <a:pt x="705040" y="671226"/>
                </a:lnTo>
                <a:lnTo>
                  <a:pt x="671315" y="700009"/>
                </a:lnTo>
                <a:lnTo>
                  <a:pt x="634408" y="725172"/>
                </a:lnTo>
                <a:lnTo>
                  <a:pt x="594631" y="746422"/>
                </a:lnTo>
                <a:lnTo>
                  <a:pt x="552291" y="763463"/>
                </a:lnTo>
                <a:lnTo>
                  <a:pt x="507700" y="776000"/>
                </a:lnTo>
                <a:lnTo>
                  <a:pt x="461168" y="783738"/>
                </a:lnTo>
                <a:lnTo>
                  <a:pt x="413004" y="786384"/>
                </a:lnTo>
                <a:lnTo>
                  <a:pt x="364839" y="783738"/>
                </a:lnTo>
                <a:lnTo>
                  <a:pt x="318307" y="776000"/>
                </a:lnTo>
                <a:lnTo>
                  <a:pt x="273716" y="763463"/>
                </a:lnTo>
                <a:lnTo>
                  <a:pt x="231376" y="746422"/>
                </a:lnTo>
                <a:lnTo>
                  <a:pt x="191599" y="725172"/>
                </a:lnTo>
                <a:lnTo>
                  <a:pt x="154692" y="700009"/>
                </a:lnTo>
                <a:lnTo>
                  <a:pt x="120967" y="671226"/>
                </a:lnTo>
                <a:lnTo>
                  <a:pt x="90733" y="639120"/>
                </a:lnTo>
                <a:lnTo>
                  <a:pt x="64300" y="603984"/>
                </a:lnTo>
                <a:lnTo>
                  <a:pt x="41978" y="566114"/>
                </a:lnTo>
                <a:lnTo>
                  <a:pt x="24077" y="525805"/>
                </a:lnTo>
                <a:lnTo>
                  <a:pt x="10907" y="483352"/>
                </a:lnTo>
                <a:lnTo>
                  <a:pt x="2778" y="439049"/>
                </a:lnTo>
                <a:lnTo>
                  <a:pt x="0" y="393191"/>
                </a:lnTo>
                <a:close/>
              </a:path>
            </a:pathLst>
          </a:custGeom>
          <a:ln w="25908">
            <a:solidFill>
              <a:srgbClr val="8A0822"/>
            </a:solidFill>
          </a:ln>
        </p:spPr>
        <p:txBody>
          <a:bodyPr wrap="square" lIns="0" tIns="0" rIns="0" bIns="0" rtlCol="0"/>
          <a:lstStyle/>
          <a:p>
            <a:pPr defTabSz="914363"/>
            <a:endParaRPr sz="2160">
              <a:solidFill>
                <a:srgbClr val="55565A"/>
              </a:solidFill>
              <a:latin typeface="Calibri"/>
            </a:endParaRPr>
          </a:p>
        </p:txBody>
      </p:sp>
      <p:sp>
        <p:nvSpPr>
          <p:cNvPr id="8" name="object 8"/>
          <p:cNvSpPr txBox="1"/>
          <p:nvPr/>
        </p:nvSpPr>
        <p:spPr>
          <a:xfrm>
            <a:off x="893776" y="1203410"/>
            <a:ext cx="297815" cy="2127955"/>
          </a:xfrm>
          <a:prstGeom prst="rect">
            <a:avLst/>
          </a:prstGeom>
        </p:spPr>
        <p:txBody>
          <a:bodyPr vert="horz" wrap="square" lIns="0" tIns="12065" rIns="0" bIns="0" rtlCol="0">
            <a:spAutoFit/>
          </a:bodyPr>
          <a:lstStyle/>
          <a:p>
            <a:pPr marL="81277" marR="5080" indent="-69212" defTabSz="914363">
              <a:lnSpc>
                <a:spcPct val="142600"/>
              </a:lnSpc>
              <a:spcBef>
                <a:spcPts val="95"/>
              </a:spcBef>
            </a:pPr>
            <a:r>
              <a:rPr sz="5050" b="1" dirty="0">
                <a:solidFill>
                  <a:srgbClr val="FFFFFF"/>
                </a:solidFill>
                <a:latin typeface="Calibri"/>
                <a:cs typeface="Calibri"/>
              </a:rPr>
              <a:t>L  I</a:t>
            </a:r>
            <a:endParaRPr sz="5050" dirty="0">
              <a:solidFill>
                <a:srgbClr val="55565A"/>
              </a:solidFill>
              <a:latin typeface="Calibri"/>
              <a:cs typeface="Calibri"/>
            </a:endParaRPr>
          </a:p>
        </p:txBody>
      </p:sp>
      <p:sp>
        <p:nvSpPr>
          <p:cNvPr id="9" name="object 9"/>
          <p:cNvSpPr txBox="1"/>
          <p:nvPr/>
        </p:nvSpPr>
        <p:spPr>
          <a:xfrm>
            <a:off x="1547242" y="1639900"/>
            <a:ext cx="987425" cy="607217"/>
          </a:xfrm>
          <a:prstGeom prst="rect">
            <a:avLst/>
          </a:prstGeom>
        </p:spPr>
        <p:txBody>
          <a:bodyPr vert="horz" wrap="square" lIns="0" tIns="14604" rIns="0" bIns="0" rtlCol="0">
            <a:spAutoFit/>
          </a:bodyPr>
          <a:lstStyle/>
          <a:p>
            <a:pPr marL="12699" defTabSz="914363">
              <a:spcBef>
                <a:spcPts val="114"/>
              </a:spcBef>
            </a:pPr>
            <a:r>
              <a:rPr sz="3850" dirty="0">
                <a:solidFill>
                  <a:srgbClr val="55565A"/>
                </a:solidFill>
                <a:latin typeface="Calibri"/>
                <a:cs typeface="Calibri"/>
              </a:rPr>
              <a:t>i</a:t>
            </a:r>
            <a:r>
              <a:rPr sz="3850" spc="-45" dirty="0">
                <a:solidFill>
                  <a:srgbClr val="55565A"/>
                </a:solidFill>
                <a:latin typeface="Calibri"/>
                <a:cs typeface="Calibri"/>
              </a:rPr>
              <a:t>s</a:t>
            </a:r>
            <a:r>
              <a:rPr sz="3850" spc="-30" dirty="0">
                <a:solidFill>
                  <a:srgbClr val="55565A"/>
                </a:solidFill>
                <a:latin typeface="Calibri"/>
                <a:cs typeface="Calibri"/>
              </a:rPr>
              <a:t>t</a:t>
            </a:r>
            <a:r>
              <a:rPr sz="3850" spc="5" dirty="0">
                <a:solidFill>
                  <a:srgbClr val="55565A"/>
                </a:solidFill>
                <a:latin typeface="Calibri"/>
                <a:cs typeface="Calibri"/>
              </a:rPr>
              <a:t>en</a:t>
            </a:r>
            <a:endParaRPr sz="3850">
              <a:solidFill>
                <a:srgbClr val="55565A"/>
              </a:solidFill>
              <a:latin typeface="Calibri"/>
              <a:cs typeface="Calibri"/>
            </a:endParaRPr>
          </a:p>
        </p:txBody>
      </p:sp>
      <p:sp>
        <p:nvSpPr>
          <p:cNvPr id="10" name="object 10"/>
          <p:cNvSpPr/>
          <p:nvPr/>
        </p:nvSpPr>
        <p:spPr>
          <a:xfrm>
            <a:off x="654558" y="3912870"/>
            <a:ext cx="826135" cy="784860"/>
          </a:xfrm>
          <a:custGeom>
            <a:avLst/>
            <a:gdLst/>
            <a:ahLst/>
            <a:cxnLst/>
            <a:rect l="l" t="t" r="r" b="b"/>
            <a:pathLst>
              <a:path w="826135" h="784860">
                <a:moveTo>
                  <a:pt x="413004" y="0"/>
                </a:moveTo>
                <a:lnTo>
                  <a:pt x="364839" y="2639"/>
                </a:lnTo>
                <a:lnTo>
                  <a:pt x="318307" y="10361"/>
                </a:lnTo>
                <a:lnTo>
                  <a:pt x="273716" y="22872"/>
                </a:lnTo>
                <a:lnTo>
                  <a:pt x="231376" y="39877"/>
                </a:lnTo>
                <a:lnTo>
                  <a:pt x="191599" y="61082"/>
                </a:lnTo>
                <a:lnTo>
                  <a:pt x="154692" y="86194"/>
                </a:lnTo>
                <a:lnTo>
                  <a:pt x="120967" y="114919"/>
                </a:lnTo>
                <a:lnTo>
                  <a:pt x="90733" y="146961"/>
                </a:lnTo>
                <a:lnTo>
                  <a:pt x="64300" y="182028"/>
                </a:lnTo>
                <a:lnTo>
                  <a:pt x="41978" y="219824"/>
                </a:lnTo>
                <a:lnTo>
                  <a:pt x="24077" y="260057"/>
                </a:lnTo>
                <a:lnTo>
                  <a:pt x="10907" y="302431"/>
                </a:lnTo>
                <a:lnTo>
                  <a:pt x="2778" y="346654"/>
                </a:lnTo>
                <a:lnTo>
                  <a:pt x="0" y="392429"/>
                </a:lnTo>
                <a:lnTo>
                  <a:pt x="2778" y="438205"/>
                </a:lnTo>
                <a:lnTo>
                  <a:pt x="10907" y="482428"/>
                </a:lnTo>
                <a:lnTo>
                  <a:pt x="24077" y="524802"/>
                </a:lnTo>
                <a:lnTo>
                  <a:pt x="41978" y="565035"/>
                </a:lnTo>
                <a:lnTo>
                  <a:pt x="64300" y="602831"/>
                </a:lnTo>
                <a:lnTo>
                  <a:pt x="90733" y="637898"/>
                </a:lnTo>
                <a:lnTo>
                  <a:pt x="120967" y="669940"/>
                </a:lnTo>
                <a:lnTo>
                  <a:pt x="154692" y="698665"/>
                </a:lnTo>
                <a:lnTo>
                  <a:pt x="191599" y="723777"/>
                </a:lnTo>
                <a:lnTo>
                  <a:pt x="231376" y="744982"/>
                </a:lnTo>
                <a:lnTo>
                  <a:pt x="273716" y="761987"/>
                </a:lnTo>
                <a:lnTo>
                  <a:pt x="318307" y="774498"/>
                </a:lnTo>
                <a:lnTo>
                  <a:pt x="364839" y="782220"/>
                </a:lnTo>
                <a:lnTo>
                  <a:pt x="413004" y="784859"/>
                </a:lnTo>
                <a:lnTo>
                  <a:pt x="461168" y="782220"/>
                </a:lnTo>
                <a:lnTo>
                  <a:pt x="507700" y="774498"/>
                </a:lnTo>
                <a:lnTo>
                  <a:pt x="552291" y="761987"/>
                </a:lnTo>
                <a:lnTo>
                  <a:pt x="594631" y="744982"/>
                </a:lnTo>
                <a:lnTo>
                  <a:pt x="634408" y="723777"/>
                </a:lnTo>
                <a:lnTo>
                  <a:pt x="671315" y="698665"/>
                </a:lnTo>
                <a:lnTo>
                  <a:pt x="705040" y="669940"/>
                </a:lnTo>
                <a:lnTo>
                  <a:pt x="735274" y="637898"/>
                </a:lnTo>
                <a:lnTo>
                  <a:pt x="761707" y="602831"/>
                </a:lnTo>
                <a:lnTo>
                  <a:pt x="784029" y="565035"/>
                </a:lnTo>
                <a:lnTo>
                  <a:pt x="801930" y="524802"/>
                </a:lnTo>
                <a:lnTo>
                  <a:pt x="815100" y="482428"/>
                </a:lnTo>
                <a:lnTo>
                  <a:pt x="823229" y="438205"/>
                </a:lnTo>
                <a:lnTo>
                  <a:pt x="826007" y="392429"/>
                </a:lnTo>
                <a:lnTo>
                  <a:pt x="823229" y="346654"/>
                </a:lnTo>
                <a:lnTo>
                  <a:pt x="815100" y="302431"/>
                </a:lnTo>
                <a:lnTo>
                  <a:pt x="801930" y="260057"/>
                </a:lnTo>
                <a:lnTo>
                  <a:pt x="784029" y="219824"/>
                </a:lnTo>
                <a:lnTo>
                  <a:pt x="761707" y="182028"/>
                </a:lnTo>
                <a:lnTo>
                  <a:pt x="735274" y="146961"/>
                </a:lnTo>
                <a:lnTo>
                  <a:pt x="705040" y="114919"/>
                </a:lnTo>
                <a:lnTo>
                  <a:pt x="671315" y="86194"/>
                </a:lnTo>
                <a:lnTo>
                  <a:pt x="634408" y="61082"/>
                </a:lnTo>
                <a:lnTo>
                  <a:pt x="594631" y="39877"/>
                </a:lnTo>
                <a:lnTo>
                  <a:pt x="552291" y="22872"/>
                </a:lnTo>
                <a:lnTo>
                  <a:pt x="507700" y="10361"/>
                </a:lnTo>
                <a:lnTo>
                  <a:pt x="461168" y="2639"/>
                </a:lnTo>
                <a:lnTo>
                  <a:pt x="413004" y="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11" name="object 11"/>
          <p:cNvSpPr/>
          <p:nvPr/>
        </p:nvSpPr>
        <p:spPr>
          <a:xfrm>
            <a:off x="654558" y="3912870"/>
            <a:ext cx="826135" cy="784860"/>
          </a:xfrm>
          <a:custGeom>
            <a:avLst/>
            <a:gdLst/>
            <a:ahLst/>
            <a:cxnLst/>
            <a:rect l="l" t="t" r="r" b="b"/>
            <a:pathLst>
              <a:path w="826135" h="784860">
                <a:moveTo>
                  <a:pt x="0" y="392429"/>
                </a:moveTo>
                <a:lnTo>
                  <a:pt x="2778" y="346654"/>
                </a:lnTo>
                <a:lnTo>
                  <a:pt x="10907" y="302431"/>
                </a:lnTo>
                <a:lnTo>
                  <a:pt x="24077" y="260057"/>
                </a:lnTo>
                <a:lnTo>
                  <a:pt x="41978" y="219824"/>
                </a:lnTo>
                <a:lnTo>
                  <a:pt x="64300" y="182028"/>
                </a:lnTo>
                <a:lnTo>
                  <a:pt x="90733" y="146961"/>
                </a:lnTo>
                <a:lnTo>
                  <a:pt x="120967" y="114919"/>
                </a:lnTo>
                <a:lnTo>
                  <a:pt x="154692" y="86194"/>
                </a:lnTo>
                <a:lnTo>
                  <a:pt x="191599" y="61082"/>
                </a:lnTo>
                <a:lnTo>
                  <a:pt x="231376" y="39877"/>
                </a:lnTo>
                <a:lnTo>
                  <a:pt x="273716" y="22872"/>
                </a:lnTo>
                <a:lnTo>
                  <a:pt x="318307" y="10361"/>
                </a:lnTo>
                <a:lnTo>
                  <a:pt x="364839" y="2639"/>
                </a:lnTo>
                <a:lnTo>
                  <a:pt x="413004" y="0"/>
                </a:lnTo>
                <a:lnTo>
                  <a:pt x="461168" y="2639"/>
                </a:lnTo>
                <a:lnTo>
                  <a:pt x="507700" y="10361"/>
                </a:lnTo>
                <a:lnTo>
                  <a:pt x="552291" y="22872"/>
                </a:lnTo>
                <a:lnTo>
                  <a:pt x="594631" y="39877"/>
                </a:lnTo>
                <a:lnTo>
                  <a:pt x="634408" y="61082"/>
                </a:lnTo>
                <a:lnTo>
                  <a:pt x="671315" y="86194"/>
                </a:lnTo>
                <a:lnTo>
                  <a:pt x="705040" y="114919"/>
                </a:lnTo>
                <a:lnTo>
                  <a:pt x="735274" y="146961"/>
                </a:lnTo>
                <a:lnTo>
                  <a:pt x="761707" y="182028"/>
                </a:lnTo>
                <a:lnTo>
                  <a:pt x="784029" y="219824"/>
                </a:lnTo>
                <a:lnTo>
                  <a:pt x="801930" y="260057"/>
                </a:lnTo>
                <a:lnTo>
                  <a:pt x="815100" y="302431"/>
                </a:lnTo>
                <a:lnTo>
                  <a:pt x="823229" y="346654"/>
                </a:lnTo>
                <a:lnTo>
                  <a:pt x="826007" y="392429"/>
                </a:lnTo>
                <a:lnTo>
                  <a:pt x="823229" y="438205"/>
                </a:lnTo>
                <a:lnTo>
                  <a:pt x="815100" y="482428"/>
                </a:lnTo>
                <a:lnTo>
                  <a:pt x="801930" y="524802"/>
                </a:lnTo>
                <a:lnTo>
                  <a:pt x="784029" y="565035"/>
                </a:lnTo>
                <a:lnTo>
                  <a:pt x="761707" y="602831"/>
                </a:lnTo>
                <a:lnTo>
                  <a:pt x="735274" y="637898"/>
                </a:lnTo>
                <a:lnTo>
                  <a:pt x="705040" y="669940"/>
                </a:lnTo>
                <a:lnTo>
                  <a:pt x="671315" y="698665"/>
                </a:lnTo>
                <a:lnTo>
                  <a:pt x="634408" y="723777"/>
                </a:lnTo>
                <a:lnTo>
                  <a:pt x="594631" y="744982"/>
                </a:lnTo>
                <a:lnTo>
                  <a:pt x="552291" y="761987"/>
                </a:lnTo>
                <a:lnTo>
                  <a:pt x="507700" y="774498"/>
                </a:lnTo>
                <a:lnTo>
                  <a:pt x="461168" y="782220"/>
                </a:lnTo>
                <a:lnTo>
                  <a:pt x="413004" y="784859"/>
                </a:lnTo>
                <a:lnTo>
                  <a:pt x="364839" y="782220"/>
                </a:lnTo>
                <a:lnTo>
                  <a:pt x="318307" y="774498"/>
                </a:lnTo>
                <a:lnTo>
                  <a:pt x="273716" y="761987"/>
                </a:lnTo>
                <a:lnTo>
                  <a:pt x="231376" y="744982"/>
                </a:lnTo>
                <a:lnTo>
                  <a:pt x="191599" y="723777"/>
                </a:lnTo>
                <a:lnTo>
                  <a:pt x="154692" y="698665"/>
                </a:lnTo>
                <a:lnTo>
                  <a:pt x="120967" y="669940"/>
                </a:lnTo>
                <a:lnTo>
                  <a:pt x="90733" y="637898"/>
                </a:lnTo>
                <a:lnTo>
                  <a:pt x="64300" y="602831"/>
                </a:lnTo>
                <a:lnTo>
                  <a:pt x="41978" y="565035"/>
                </a:lnTo>
                <a:lnTo>
                  <a:pt x="24077" y="524802"/>
                </a:lnTo>
                <a:lnTo>
                  <a:pt x="10907" y="482428"/>
                </a:lnTo>
                <a:lnTo>
                  <a:pt x="2778" y="438205"/>
                </a:lnTo>
                <a:lnTo>
                  <a:pt x="0" y="392429"/>
                </a:lnTo>
                <a:close/>
              </a:path>
            </a:pathLst>
          </a:custGeom>
          <a:ln w="25908">
            <a:solidFill>
              <a:srgbClr val="8A0822"/>
            </a:solidFill>
          </a:ln>
        </p:spPr>
        <p:txBody>
          <a:bodyPr wrap="square" lIns="0" tIns="0" rIns="0" bIns="0" rtlCol="0"/>
          <a:lstStyle/>
          <a:p>
            <a:pPr defTabSz="914363"/>
            <a:endParaRPr sz="2160">
              <a:solidFill>
                <a:srgbClr val="55565A"/>
              </a:solidFill>
              <a:latin typeface="Calibri"/>
            </a:endParaRPr>
          </a:p>
        </p:txBody>
      </p:sp>
      <p:sp>
        <p:nvSpPr>
          <p:cNvPr id="12" name="object 12"/>
          <p:cNvSpPr txBox="1"/>
          <p:nvPr/>
        </p:nvSpPr>
        <p:spPr>
          <a:xfrm>
            <a:off x="1547242" y="2755519"/>
            <a:ext cx="3917315" cy="1841530"/>
          </a:xfrm>
          <a:prstGeom prst="rect">
            <a:avLst/>
          </a:prstGeom>
        </p:spPr>
        <p:txBody>
          <a:bodyPr vert="horz" wrap="square" lIns="0" tIns="12700" rIns="0" bIns="0" rtlCol="0">
            <a:spAutoFit/>
          </a:bodyPr>
          <a:lstStyle/>
          <a:p>
            <a:pPr marL="12699" marR="5080" defTabSz="914363">
              <a:lnSpc>
                <a:spcPct val="100299"/>
              </a:lnSpc>
              <a:spcBef>
                <a:spcPts val="100"/>
              </a:spcBef>
            </a:pPr>
            <a:r>
              <a:rPr sz="3850" spc="-10" dirty="0">
                <a:solidFill>
                  <a:srgbClr val="55565A"/>
                </a:solidFill>
                <a:latin typeface="Calibri"/>
                <a:cs typeface="Calibri"/>
              </a:rPr>
              <a:t>nquire </a:t>
            </a:r>
            <a:r>
              <a:rPr sz="3850" spc="5" dirty="0">
                <a:solidFill>
                  <a:srgbClr val="55565A"/>
                </a:solidFill>
                <a:latin typeface="Calibri"/>
                <a:cs typeface="Calibri"/>
              </a:rPr>
              <a:t>about </a:t>
            </a:r>
            <a:r>
              <a:rPr sz="3850" dirty="0">
                <a:solidFill>
                  <a:srgbClr val="55565A"/>
                </a:solidFill>
                <a:latin typeface="Calibri"/>
                <a:cs typeface="Calibri"/>
              </a:rPr>
              <a:t>needs  </a:t>
            </a:r>
            <a:r>
              <a:rPr sz="3850" spc="5" dirty="0">
                <a:solidFill>
                  <a:srgbClr val="55565A"/>
                </a:solidFill>
                <a:latin typeface="Calibri"/>
                <a:cs typeface="Calibri"/>
              </a:rPr>
              <a:t>and </a:t>
            </a:r>
            <a:r>
              <a:rPr sz="3850" spc="-5" dirty="0">
                <a:solidFill>
                  <a:srgbClr val="55565A"/>
                </a:solidFill>
                <a:latin typeface="Calibri"/>
                <a:cs typeface="Calibri"/>
              </a:rPr>
              <a:t>concerns</a:t>
            </a:r>
            <a:endParaRPr sz="3850">
              <a:solidFill>
                <a:srgbClr val="55565A"/>
              </a:solidFill>
              <a:latin typeface="Calibri"/>
              <a:cs typeface="Calibri"/>
            </a:endParaRPr>
          </a:p>
          <a:p>
            <a:pPr marL="15874" defTabSz="914363">
              <a:spcBef>
                <a:spcPts val="370"/>
              </a:spcBef>
            </a:pPr>
            <a:r>
              <a:rPr sz="3850" spc="-10" dirty="0">
                <a:solidFill>
                  <a:srgbClr val="55565A"/>
                </a:solidFill>
                <a:latin typeface="Calibri"/>
                <a:cs typeface="Calibri"/>
              </a:rPr>
              <a:t>alidate</a:t>
            </a:r>
            <a:endParaRPr sz="3850">
              <a:solidFill>
                <a:srgbClr val="55565A"/>
              </a:solidFill>
              <a:latin typeface="Calibri"/>
              <a:cs typeface="Calibri"/>
            </a:endParaRPr>
          </a:p>
        </p:txBody>
      </p:sp>
      <p:sp>
        <p:nvSpPr>
          <p:cNvPr id="13" name="object 13"/>
          <p:cNvSpPr/>
          <p:nvPr/>
        </p:nvSpPr>
        <p:spPr>
          <a:xfrm>
            <a:off x="654558" y="4923283"/>
            <a:ext cx="826135" cy="786765"/>
          </a:xfrm>
          <a:custGeom>
            <a:avLst/>
            <a:gdLst/>
            <a:ahLst/>
            <a:cxnLst/>
            <a:rect l="l" t="t" r="r" b="b"/>
            <a:pathLst>
              <a:path w="826135" h="786764">
                <a:moveTo>
                  <a:pt x="413004" y="0"/>
                </a:moveTo>
                <a:lnTo>
                  <a:pt x="364839" y="2645"/>
                </a:lnTo>
                <a:lnTo>
                  <a:pt x="318307" y="10383"/>
                </a:lnTo>
                <a:lnTo>
                  <a:pt x="273716" y="22920"/>
                </a:lnTo>
                <a:lnTo>
                  <a:pt x="231376" y="39961"/>
                </a:lnTo>
                <a:lnTo>
                  <a:pt x="191599" y="61211"/>
                </a:lnTo>
                <a:lnTo>
                  <a:pt x="154692" y="86374"/>
                </a:lnTo>
                <a:lnTo>
                  <a:pt x="120967" y="115157"/>
                </a:lnTo>
                <a:lnTo>
                  <a:pt x="90733" y="147263"/>
                </a:lnTo>
                <a:lnTo>
                  <a:pt x="64300" y="182399"/>
                </a:lnTo>
                <a:lnTo>
                  <a:pt x="41978" y="220269"/>
                </a:lnTo>
                <a:lnTo>
                  <a:pt x="24077" y="260578"/>
                </a:lnTo>
                <a:lnTo>
                  <a:pt x="10907" y="303031"/>
                </a:lnTo>
                <a:lnTo>
                  <a:pt x="2778" y="347334"/>
                </a:lnTo>
                <a:lnTo>
                  <a:pt x="0" y="393192"/>
                </a:lnTo>
                <a:lnTo>
                  <a:pt x="2778" y="439049"/>
                </a:lnTo>
                <a:lnTo>
                  <a:pt x="10907" y="483352"/>
                </a:lnTo>
                <a:lnTo>
                  <a:pt x="24077" y="525805"/>
                </a:lnTo>
                <a:lnTo>
                  <a:pt x="41978" y="566114"/>
                </a:lnTo>
                <a:lnTo>
                  <a:pt x="64300" y="603984"/>
                </a:lnTo>
                <a:lnTo>
                  <a:pt x="90733" y="639120"/>
                </a:lnTo>
                <a:lnTo>
                  <a:pt x="120967" y="671226"/>
                </a:lnTo>
                <a:lnTo>
                  <a:pt x="154692" y="700009"/>
                </a:lnTo>
                <a:lnTo>
                  <a:pt x="191599" y="725172"/>
                </a:lnTo>
                <a:lnTo>
                  <a:pt x="231376" y="746422"/>
                </a:lnTo>
                <a:lnTo>
                  <a:pt x="273716" y="763463"/>
                </a:lnTo>
                <a:lnTo>
                  <a:pt x="318307" y="776000"/>
                </a:lnTo>
                <a:lnTo>
                  <a:pt x="364839" y="783738"/>
                </a:lnTo>
                <a:lnTo>
                  <a:pt x="413004" y="786384"/>
                </a:lnTo>
                <a:lnTo>
                  <a:pt x="461168" y="783738"/>
                </a:lnTo>
                <a:lnTo>
                  <a:pt x="507700" y="776000"/>
                </a:lnTo>
                <a:lnTo>
                  <a:pt x="552291" y="763463"/>
                </a:lnTo>
                <a:lnTo>
                  <a:pt x="594631" y="746422"/>
                </a:lnTo>
                <a:lnTo>
                  <a:pt x="634408" y="725172"/>
                </a:lnTo>
                <a:lnTo>
                  <a:pt x="671315" y="700009"/>
                </a:lnTo>
                <a:lnTo>
                  <a:pt x="705040" y="671226"/>
                </a:lnTo>
                <a:lnTo>
                  <a:pt x="735274" y="639120"/>
                </a:lnTo>
                <a:lnTo>
                  <a:pt x="761707" y="603984"/>
                </a:lnTo>
                <a:lnTo>
                  <a:pt x="784029" y="566114"/>
                </a:lnTo>
                <a:lnTo>
                  <a:pt x="801930" y="525805"/>
                </a:lnTo>
                <a:lnTo>
                  <a:pt x="815100" y="483352"/>
                </a:lnTo>
                <a:lnTo>
                  <a:pt x="823229" y="439049"/>
                </a:lnTo>
                <a:lnTo>
                  <a:pt x="826007" y="393192"/>
                </a:lnTo>
                <a:lnTo>
                  <a:pt x="823229" y="347334"/>
                </a:lnTo>
                <a:lnTo>
                  <a:pt x="815100" y="303031"/>
                </a:lnTo>
                <a:lnTo>
                  <a:pt x="801930" y="260578"/>
                </a:lnTo>
                <a:lnTo>
                  <a:pt x="784029" y="220269"/>
                </a:lnTo>
                <a:lnTo>
                  <a:pt x="761707" y="182399"/>
                </a:lnTo>
                <a:lnTo>
                  <a:pt x="735274" y="147263"/>
                </a:lnTo>
                <a:lnTo>
                  <a:pt x="705040" y="115157"/>
                </a:lnTo>
                <a:lnTo>
                  <a:pt x="671315" y="86374"/>
                </a:lnTo>
                <a:lnTo>
                  <a:pt x="634408" y="61211"/>
                </a:lnTo>
                <a:lnTo>
                  <a:pt x="594631" y="39961"/>
                </a:lnTo>
                <a:lnTo>
                  <a:pt x="552291" y="22920"/>
                </a:lnTo>
                <a:lnTo>
                  <a:pt x="507700" y="10383"/>
                </a:lnTo>
                <a:lnTo>
                  <a:pt x="461168" y="2645"/>
                </a:lnTo>
                <a:lnTo>
                  <a:pt x="413004" y="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14" name="object 14"/>
          <p:cNvSpPr/>
          <p:nvPr/>
        </p:nvSpPr>
        <p:spPr>
          <a:xfrm>
            <a:off x="654558" y="4923283"/>
            <a:ext cx="826135" cy="786765"/>
          </a:xfrm>
          <a:custGeom>
            <a:avLst/>
            <a:gdLst/>
            <a:ahLst/>
            <a:cxnLst/>
            <a:rect l="l" t="t" r="r" b="b"/>
            <a:pathLst>
              <a:path w="826135" h="786764">
                <a:moveTo>
                  <a:pt x="0" y="393192"/>
                </a:moveTo>
                <a:lnTo>
                  <a:pt x="2778" y="347334"/>
                </a:lnTo>
                <a:lnTo>
                  <a:pt x="10907" y="303031"/>
                </a:lnTo>
                <a:lnTo>
                  <a:pt x="24077" y="260578"/>
                </a:lnTo>
                <a:lnTo>
                  <a:pt x="41978" y="220269"/>
                </a:lnTo>
                <a:lnTo>
                  <a:pt x="64300" y="182399"/>
                </a:lnTo>
                <a:lnTo>
                  <a:pt x="90733" y="147263"/>
                </a:lnTo>
                <a:lnTo>
                  <a:pt x="120967" y="115157"/>
                </a:lnTo>
                <a:lnTo>
                  <a:pt x="154692" y="86374"/>
                </a:lnTo>
                <a:lnTo>
                  <a:pt x="191599" y="61211"/>
                </a:lnTo>
                <a:lnTo>
                  <a:pt x="231376" y="39961"/>
                </a:lnTo>
                <a:lnTo>
                  <a:pt x="273716" y="22920"/>
                </a:lnTo>
                <a:lnTo>
                  <a:pt x="318307" y="10383"/>
                </a:lnTo>
                <a:lnTo>
                  <a:pt x="364839" y="2645"/>
                </a:lnTo>
                <a:lnTo>
                  <a:pt x="413004" y="0"/>
                </a:lnTo>
                <a:lnTo>
                  <a:pt x="461168" y="2645"/>
                </a:lnTo>
                <a:lnTo>
                  <a:pt x="507700" y="10383"/>
                </a:lnTo>
                <a:lnTo>
                  <a:pt x="552291" y="22920"/>
                </a:lnTo>
                <a:lnTo>
                  <a:pt x="594631" y="39961"/>
                </a:lnTo>
                <a:lnTo>
                  <a:pt x="634408" y="61211"/>
                </a:lnTo>
                <a:lnTo>
                  <a:pt x="671315" y="86374"/>
                </a:lnTo>
                <a:lnTo>
                  <a:pt x="705040" y="115157"/>
                </a:lnTo>
                <a:lnTo>
                  <a:pt x="735274" y="147263"/>
                </a:lnTo>
                <a:lnTo>
                  <a:pt x="761707" y="182399"/>
                </a:lnTo>
                <a:lnTo>
                  <a:pt x="784029" y="220269"/>
                </a:lnTo>
                <a:lnTo>
                  <a:pt x="801930" y="260578"/>
                </a:lnTo>
                <a:lnTo>
                  <a:pt x="815100" y="303031"/>
                </a:lnTo>
                <a:lnTo>
                  <a:pt x="823229" y="347334"/>
                </a:lnTo>
                <a:lnTo>
                  <a:pt x="826007" y="393192"/>
                </a:lnTo>
                <a:lnTo>
                  <a:pt x="823229" y="439049"/>
                </a:lnTo>
                <a:lnTo>
                  <a:pt x="815100" y="483352"/>
                </a:lnTo>
                <a:lnTo>
                  <a:pt x="801930" y="525805"/>
                </a:lnTo>
                <a:lnTo>
                  <a:pt x="784029" y="566114"/>
                </a:lnTo>
                <a:lnTo>
                  <a:pt x="761707" y="603984"/>
                </a:lnTo>
                <a:lnTo>
                  <a:pt x="735274" y="639120"/>
                </a:lnTo>
                <a:lnTo>
                  <a:pt x="705040" y="671226"/>
                </a:lnTo>
                <a:lnTo>
                  <a:pt x="671315" y="700009"/>
                </a:lnTo>
                <a:lnTo>
                  <a:pt x="634408" y="725172"/>
                </a:lnTo>
                <a:lnTo>
                  <a:pt x="594631" y="746422"/>
                </a:lnTo>
                <a:lnTo>
                  <a:pt x="552291" y="763463"/>
                </a:lnTo>
                <a:lnTo>
                  <a:pt x="507700" y="776000"/>
                </a:lnTo>
                <a:lnTo>
                  <a:pt x="461168" y="783738"/>
                </a:lnTo>
                <a:lnTo>
                  <a:pt x="413004" y="786384"/>
                </a:lnTo>
                <a:lnTo>
                  <a:pt x="364839" y="783738"/>
                </a:lnTo>
                <a:lnTo>
                  <a:pt x="318307" y="776000"/>
                </a:lnTo>
                <a:lnTo>
                  <a:pt x="273716" y="763463"/>
                </a:lnTo>
                <a:lnTo>
                  <a:pt x="231376" y="746422"/>
                </a:lnTo>
                <a:lnTo>
                  <a:pt x="191599" y="725172"/>
                </a:lnTo>
                <a:lnTo>
                  <a:pt x="154692" y="700009"/>
                </a:lnTo>
                <a:lnTo>
                  <a:pt x="120967" y="671226"/>
                </a:lnTo>
                <a:lnTo>
                  <a:pt x="90733" y="639120"/>
                </a:lnTo>
                <a:lnTo>
                  <a:pt x="64300" y="603984"/>
                </a:lnTo>
                <a:lnTo>
                  <a:pt x="41978" y="566114"/>
                </a:lnTo>
                <a:lnTo>
                  <a:pt x="24077" y="525805"/>
                </a:lnTo>
                <a:lnTo>
                  <a:pt x="10907" y="483352"/>
                </a:lnTo>
                <a:lnTo>
                  <a:pt x="2778" y="439049"/>
                </a:lnTo>
                <a:lnTo>
                  <a:pt x="0" y="393192"/>
                </a:lnTo>
                <a:close/>
              </a:path>
            </a:pathLst>
          </a:custGeom>
          <a:ln w="25908">
            <a:solidFill>
              <a:srgbClr val="8A0822"/>
            </a:solidFill>
          </a:ln>
        </p:spPr>
        <p:txBody>
          <a:bodyPr wrap="square" lIns="0" tIns="0" rIns="0" bIns="0" rtlCol="0"/>
          <a:lstStyle/>
          <a:p>
            <a:pPr defTabSz="914363"/>
            <a:endParaRPr sz="2160">
              <a:solidFill>
                <a:srgbClr val="55565A"/>
              </a:solidFill>
              <a:latin typeface="Calibri"/>
            </a:endParaRPr>
          </a:p>
        </p:txBody>
      </p:sp>
      <p:sp>
        <p:nvSpPr>
          <p:cNvPr id="15" name="object 15"/>
          <p:cNvSpPr txBox="1"/>
          <p:nvPr/>
        </p:nvSpPr>
        <p:spPr>
          <a:xfrm>
            <a:off x="1561338" y="4989321"/>
            <a:ext cx="2442845" cy="606576"/>
          </a:xfrm>
          <a:prstGeom prst="rect">
            <a:avLst/>
          </a:prstGeom>
        </p:spPr>
        <p:txBody>
          <a:bodyPr vert="horz" wrap="square" lIns="0" tIns="13970" rIns="0" bIns="0" rtlCol="0">
            <a:spAutoFit/>
          </a:bodyPr>
          <a:lstStyle/>
          <a:p>
            <a:pPr marL="12699" defTabSz="914363">
              <a:spcBef>
                <a:spcPts val="110"/>
              </a:spcBef>
            </a:pPr>
            <a:r>
              <a:rPr sz="3850" spc="-10" dirty="0">
                <a:solidFill>
                  <a:srgbClr val="55565A"/>
                </a:solidFill>
                <a:latin typeface="Calibri"/>
                <a:cs typeface="Calibri"/>
              </a:rPr>
              <a:t>nsure</a:t>
            </a:r>
            <a:r>
              <a:rPr sz="3850" spc="-40" dirty="0">
                <a:solidFill>
                  <a:srgbClr val="55565A"/>
                </a:solidFill>
                <a:latin typeface="Calibri"/>
                <a:cs typeface="Calibri"/>
              </a:rPr>
              <a:t> </a:t>
            </a:r>
            <a:r>
              <a:rPr sz="3850" spc="-25" dirty="0">
                <a:solidFill>
                  <a:srgbClr val="55565A"/>
                </a:solidFill>
                <a:latin typeface="Calibri"/>
                <a:cs typeface="Calibri"/>
              </a:rPr>
              <a:t>safety</a:t>
            </a:r>
            <a:endParaRPr sz="3850">
              <a:solidFill>
                <a:srgbClr val="55565A"/>
              </a:solidFill>
              <a:latin typeface="Calibri"/>
              <a:cs typeface="Calibri"/>
            </a:endParaRPr>
          </a:p>
        </p:txBody>
      </p:sp>
      <p:sp>
        <p:nvSpPr>
          <p:cNvPr id="16" name="object 16"/>
          <p:cNvSpPr/>
          <p:nvPr/>
        </p:nvSpPr>
        <p:spPr>
          <a:xfrm>
            <a:off x="654558" y="5872353"/>
            <a:ext cx="826135" cy="786765"/>
          </a:xfrm>
          <a:custGeom>
            <a:avLst/>
            <a:gdLst/>
            <a:ahLst/>
            <a:cxnLst/>
            <a:rect l="l" t="t" r="r" b="b"/>
            <a:pathLst>
              <a:path w="826135" h="786765">
                <a:moveTo>
                  <a:pt x="413004" y="0"/>
                </a:moveTo>
                <a:lnTo>
                  <a:pt x="364839" y="2645"/>
                </a:lnTo>
                <a:lnTo>
                  <a:pt x="318307" y="10384"/>
                </a:lnTo>
                <a:lnTo>
                  <a:pt x="273716" y="22922"/>
                </a:lnTo>
                <a:lnTo>
                  <a:pt x="231376" y="39963"/>
                </a:lnTo>
                <a:lnTo>
                  <a:pt x="191599" y="61214"/>
                </a:lnTo>
                <a:lnTo>
                  <a:pt x="154692" y="86378"/>
                </a:lnTo>
                <a:lnTo>
                  <a:pt x="120967" y="115162"/>
                </a:lnTo>
                <a:lnTo>
                  <a:pt x="90733" y="147269"/>
                </a:lnTo>
                <a:lnTo>
                  <a:pt x="64300" y="182404"/>
                </a:lnTo>
                <a:lnTo>
                  <a:pt x="41978" y="220274"/>
                </a:lnTo>
                <a:lnTo>
                  <a:pt x="24077" y="260583"/>
                </a:lnTo>
                <a:lnTo>
                  <a:pt x="10907" y="303035"/>
                </a:lnTo>
                <a:lnTo>
                  <a:pt x="2778" y="347336"/>
                </a:lnTo>
                <a:lnTo>
                  <a:pt x="0" y="393191"/>
                </a:lnTo>
                <a:lnTo>
                  <a:pt x="2778" y="439047"/>
                </a:lnTo>
                <a:lnTo>
                  <a:pt x="10907" y="483348"/>
                </a:lnTo>
                <a:lnTo>
                  <a:pt x="24077" y="525800"/>
                </a:lnTo>
                <a:lnTo>
                  <a:pt x="41978" y="566109"/>
                </a:lnTo>
                <a:lnTo>
                  <a:pt x="64300" y="603979"/>
                </a:lnTo>
                <a:lnTo>
                  <a:pt x="90733" y="639114"/>
                </a:lnTo>
                <a:lnTo>
                  <a:pt x="120967" y="671221"/>
                </a:lnTo>
                <a:lnTo>
                  <a:pt x="154692" y="700005"/>
                </a:lnTo>
                <a:lnTo>
                  <a:pt x="191599" y="725169"/>
                </a:lnTo>
                <a:lnTo>
                  <a:pt x="231376" y="746420"/>
                </a:lnTo>
                <a:lnTo>
                  <a:pt x="273716" y="763461"/>
                </a:lnTo>
                <a:lnTo>
                  <a:pt x="318307" y="775999"/>
                </a:lnTo>
                <a:lnTo>
                  <a:pt x="364839" y="783738"/>
                </a:lnTo>
                <a:lnTo>
                  <a:pt x="413004" y="786383"/>
                </a:lnTo>
                <a:lnTo>
                  <a:pt x="461168" y="783738"/>
                </a:lnTo>
                <a:lnTo>
                  <a:pt x="507700" y="775999"/>
                </a:lnTo>
                <a:lnTo>
                  <a:pt x="552291" y="763461"/>
                </a:lnTo>
                <a:lnTo>
                  <a:pt x="594631" y="746420"/>
                </a:lnTo>
                <a:lnTo>
                  <a:pt x="634408" y="725169"/>
                </a:lnTo>
                <a:lnTo>
                  <a:pt x="671315" y="700005"/>
                </a:lnTo>
                <a:lnTo>
                  <a:pt x="705040" y="671221"/>
                </a:lnTo>
                <a:lnTo>
                  <a:pt x="735274" y="639114"/>
                </a:lnTo>
                <a:lnTo>
                  <a:pt x="761707" y="603979"/>
                </a:lnTo>
                <a:lnTo>
                  <a:pt x="784029" y="566109"/>
                </a:lnTo>
                <a:lnTo>
                  <a:pt x="801930" y="525800"/>
                </a:lnTo>
                <a:lnTo>
                  <a:pt x="815100" y="483348"/>
                </a:lnTo>
                <a:lnTo>
                  <a:pt x="823229" y="439047"/>
                </a:lnTo>
                <a:lnTo>
                  <a:pt x="826007" y="393191"/>
                </a:lnTo>
                <a:lnTo>
                  <a:pt x="823229" y="347336"/>
                </a:lnTo>
                <a:lnTo>
                  <a:pt x="815100" y="303035"/>
                </a:lnTo>
                <a:lnTo>
                  <a:pt x="801930" y="260583"/>
                </a:lnTo>
                <a:lnTo>
                  <a:pt x="784029" y="220274"/>
                </a:lnTo>
                <a:lnTo>
                  <a:pt x="761707" y="182404"/>
                </a:lnTo>
                <a:lnTo>
                  <a:pt x="735274" y="147269"/>
                </a:lnTo>
                <a:lnTo>
                  <a:pt x="705040" y="115162"/>
                </a:lnTo>
                <a:lnTo>
                  <a:pt x="671315" y="86378"/>
                </a:lnTo>
                <a:lnTo>
                  <a:pt x="634408" y="61214"/>
                </a:lnTo>
                <a:lnTo>
                  <a:pt x="594631" y="39963"/>
                </a:lnTo>
                <a:lnTo>
                  <a:pt x="552291" y="22922"/>
                </a:lnTo>
                <a:lnTo>
                  <a:pt x="507700" y="10384"/>
                </a:lnTo>
                <a:lnTo>
                  <a:pt x="461168" y="2645"/>
                </a:lnTo>
                <a:lnTo>
                  <a:pt x="413004" y="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17" name="object 17"/>
          <p:cNvSpPr/>
          <p:nvPr/>
        </p:nvSpPr>
        <p:spPr>
          <a:xfrm>
            <a:off x="654558" y="5932171"/>
            <a:ext cx="826135" cy="786765"/>
          </a:xfrm>
          <a:custGeom>
            <a:avLst/>
            <a:gdLst/>
            <a:ahLst/>
            <a:cxnLst/>
            <a:rect l="l" t="t" r="r" b="b"/>
            <a:pathLst>
              <a:path w="826135" h="786765">
                <a:moveTo>
                  <a:pt x="0" y="393191"/>
                </a:moveTo>
                <a:lnTo>
                  <a:pt x="2778" y="347336"/>
                </a:lnTo>
                <a:lnTo>
                  <a:pt x="10907" y="303035"/>
                </a:lnTo>
                <a:lnTo>
                  <a:pt x="24077" y="260583"/>
                </a:lnTo>
                <a:lnTo>
                  <a:pt x="41978" y="220274"/>
                </a:lnTo>
                <a:lnTo>
                  <a:pt x="64300" y="182404"/>
                </a:lnTo>
                <a:lnTo>
                  <a:pt x="90733" y="147269"/>
                </a:lnTo>
                <a:lnTo>
                  <a:pt x="120967" y="115162"/>
                </a:lnTo>
                <a:lnTo>
                  <a:pt x="154692" y="86378"/>
                </a:lnTo>
                <a:lnTo>
                  <a:pt x="191599" y="61214"/>
                </a:lnTo>
                <a:lnTo>
                  <a:pt x="231376" y="39963"/>
                </a:lnTo>
                <a:lnTo>
                  <a:pt x="273716" y="22922"/>
                </a:lnTo>
                <a:lnTo>
                  <a:pt x="318307" y="10384"/>
                </a:lnTo>
                <a:lnTo>
                  <a:pt x="364839" y="2645"/>
                </a:lnTo>
                <a:lnTo>
                  <a:pt x="413004" y="0"/>
                </a:lnTo>
                <a:lnTo>
                  <a:pt x="461168" y="2645"/>
                </a:lnTo>
                <a:lnTo>
                  <a:pt x="507700" y="10384"/>
                </a:lnTo>
                <a:lnTo>
                  <a:pt x="552291" y="22922"/>
                </a:lnTo>
                <a:lnTo>
                  <a:pt x="594631" y="39963"/>
                </a:lnTo>
                <a:lnTo>
                  <a:pt x="634408" y="61214"/>
                </a:lnTo>
                <a:lnTo>
                  <a:pt x="671315" y="86378"/>
                </a:lnTo>
                <a:lnTo>
                  <a:pt x="705040" y="115162"/>
                </a:lnTo>
                <a:lnTo>
                  <a:pt x="735274" y="147269"/>
                </a:lnTo>
                <a:lnTo>
                  <a:pt x="761707" y="182404"/>
                </a:lnTo>
                <a:lnTo>
                  <a:pt x="784029" y="220274"/>
                </a:lnTo>
                <a:lnTo>
                  <a:pt x="801930" y="260583"/>
                </a:lnTo>
                <a:lnTo>
                  <a:pt x="815100" y="303035"/>
                </a:lnTo>
                <a:lnTo>
                  <a:pt x="823229" y="347336"/>
                </a:lnTo>
                <a:lnTo>
                  <a:pt x="826007" y="393191"/>
                </a:lnTo>
                <a:lnTo>
                  <a:pt x="823229" y="439047"/>
                </a:lnTo>
                <a:lnTo>
                  <a:pt x="815100" y="483348"/>
                </a:lnTo>
                <a:lnTo>
                  <a:pt x="801930" y="525800"/>
                </a:lnTo>
                <a:lnTo>
                  <a:pt x="784029" y="566109"/>
                </a:lnTo>
                <a:lnTo>
                  <a:pt x="761707" y="603979"/>
                </a:lnTo>
                <a:lnTo>
                  <a:pt x="735274" y="639114"/>
                </a:lnTo>
                <a:lnTo>
                  <a:pt x="705040" y="671221"/>
                </a:lnTo>
                <a:lnTo>
                  <a:pt x="671315" y="700005"/>
                </a:lnTo>
                <a:lnTo>
                  <a:pt x="634408" y="725169"/>
                </a:lnTo>
                <a:lnTo>
                  <a:pt x="594631" y="746420"/>
                </a:lnTo>
                <a:lnTo>
                  <a:pt x="552291" y="763461"/>
                </a:lnTo>
                <a:lnTo>
                  <a:pt x="507700" y="775999"/>
                </a:lnTo>
                <a:lnTo>
                  <a:pt x="461168" y="783738"/>
                </a:lnTo>
                <a:lnTo>
                  <a:pt x="413004" y="786383"/>
                </a:lnTo>
                <a:lnTo>
                  <a:pt x="364839" y="783738"/>
                </a:lnTo>
                <a:lnTo>
                  <a:pt x="318307" y="775999"/>
                </a:lnTo>
                <a:lnTo>
                  <a:pt x="273716" y="763461"/>
                </a:lnTo>
                <a:lnTo>
                  <a:pt x="231376" y="746420"/>
                </a:lnTo>
                <a:lnTo>
                  <a:pt x="191599" y="725169"/>
                </a:lnTo>
                <a:lnTo>
                  <a:pt x="154692" y="700005"/>
                </a:lnTo>
                <a:lnTo>
                  <a:pt x="120967" y="671221"/>
                </a:lnTo>
                <a:lnTo>
                  <a:pt x="90733" y="639114"/>
                </a:lnTo>
                <a:lnTo>
                  <a:pt x="64300" y="603979"/>
                </a:lnTo>
                <a:lnTo>
                  <a:pt x="41978" y="566109"/>
                </a:lnTo>
                <a:lnTo>
                  <a:pt x="24077" y="525800"/>
                </a:lnTo>
                <a:lnTo>
                  <a:pt x="10907" y="483348"/>
                </a:lnTo>
                <a:lnTo>
                  <a:pt x="2778" y="439047"/>
                </a:lnTo>
                <a:lnTo>
                  <a:pt x="0" y="393191"/>
                </a:lnTo>
                <a:close/>
              </a:path>
            </a:pathLst>
          </a:custGeom>
          <a:ln w="25908">
            <a:solidFill>
              <a:srgbClr val="8A0822"/>
            </a:solidFill>
          </a:ln>
        </p:spPr>
        <p:txBody>
          <a:bodyPr wrap="square" lIns="0" tIns="0" rIns="0" bIns="0" rtlCol="0"/>
          <a:lstStyle/>
          <a:p>
            <a:pPr defTabSz="914363"/>
            <a:endParaRPr sz="2160">
              <a:solidFill>
                <a:srgbClr val="55565A"/>
              </a:solidFill>
              <a:latin typeface="Calibri"/>
            </a:endParaRPr>
          </a:p>
        </p:txBody>
      </p:sp>
      <p:sp>
        <p:nvSpPr>
          <p:cNvPr id="18" name="object 18"/>
          <p:cNvSpPr txBox="1"/>
          <p:nvPr/>
        </p:nvSpPr>
        <p:spPr>
          <a:xfrm>
            <a:off x="865428" y="3634622"/>
            <a:ext cx="405765" cy="2976328"/>
          </a:xfrm>
          <a:prstGeom prst="rect">
            <a:avLst/>
          </a:prstGeom>
        </p:spPr>
        <p:txBody>
          <a:bodyPr vert="horz" wrap="square" lIns="0" tIns="5715" rIns="0" bIns="0" rtlCol="0">
            <a:spAutoFit/>
          </a:bodyPr>
          <a:lstStyle/>
          <a:p>
            <a:pPr marL="12699" marR="5080" algn="just" defTabSz="914363">
              <a:lnSpc>
                <a:spcPct val="131300"/>
              </a:lnSpc>
              <a:spcBef>
                <a:spcPts val="45"/>
              </a:spcBef>
            </a:pPr>
            <a:r>
              <a:rPr sz="5050" b="1" dirty="0">
                <a:solidFill>
                  <a:srgbClr val="FFFFFF"/>
                </a:solidFill>
                <a:latin typeface="Calibri"/>
                <a:cs typeface="Calibri"/>
              </a:rPr>
              <a:t>V  </a:t>
            </a:r>
            <a:r>
              <a:rPr sz="5050" b="1" spc="5" dirty="0">
                <a:solidFill>
                  <a:srgbClr val="FFFFFF"/>
                </a:solidFill>
                <a:latin typeface="Calibri"/>
                <a:cs typeface="Calibri"/>
              </a:rPr>
              <a:t>E  S</a:t>
            </a:r>
            <a:endParaRPr sz="5050">
              <a:solidFill>
                <a:srgbClr val="55565A"/>
              </a:solidFill>
              <a:latin typeface="Calibri"/>
              <a:cs typeface="Calibri"/>
            </a:endParaRPr>
          </a:p>
        </p:txBody>
      </p:sp>
      <p:sp>
        <p:nvSpPr>
          <p:cNvPr id="19" name="object 19"/>
          <p:cNvSpPr txBox="1"/>
          <p:nvPr/>
        </p:nvSpPr>
        <p:spPr>
          <a:xfrm>
            <a:off x="1525906" y="5998566"/>
            <a:ext cx="1392555" cy="607218"/>
          </a:xfrm>
          <a:prstGeom prst="rect">
            <a:avLst/>
          </a:prstGeom>
        </p:spPr>
        <p:txBody>
          <a:bodyPr vert="horz" wrap="square" lIns="0" tIns="14605" rIns="0" bIns="0" rtlCol="0">
            <a:spAutoFit/>
          </a:bodyPr>
          <a:lstStyle/>
          <a:p>
            <a:pPr marL="12699" defTabSz="914363">
              <a:spcBef>
                <a:spcPts val="115"/>
              </a:spcBef>
            </a:pPr>
            <a:r>
              <a:rPr sz="3850" dirty="0">
                <a:solidFill>
                  <a:srgbClr val="55565A"/>
                </a:solidFill>
                <a:latin typeface="Calibri"/>
                <a:cs typeface="Calibri"/>
              </a:rPr>
              <a:t>upport</a:t>
            </a:r>
            <a:endParaRPr sz="3850">
              <a:solidFill>
                <a:srgbClr val="55565A"/>
              </a:solidFill>
              <a:latin typeface="Calibri"/>
              <a:cs typeface="Calibri"/>
            </a:endParaRPr>
          </a:p>
        </p:txBody>
      </p:sp>
      <p:sp>
        <p:nvSpPr>
          <p:cNvPr id="20" name="object 20"/>
          <p:cNvSpPr txBox="1"/>
          <p:nvPr/>
        </p:nvSpPr>
        <p:spPr>
          <a:xfrm>
            <a:off x="5589271" y="1713738"/>
            <a:ext cx="6196965" cy="411010"/>
          </a:xfrm>
          <a:prstGeom prst="rect">
            <a:avLst/>
          </a:prstGeom>
          <a:ln w="19811">
            <a:solidFill>
              <a:srgbClr val="8A0822"/>
            </a:solidFill>
          </a:ln>
        </p:spPr>
        <p:txBody>
          <a:bodyPr vert="horz" wrap="square" lIns="0" tIns="41275" rIns="0" bIns="0" rtlCol="0">
            <a:spAutoFit/>
          </a:bodyPr>
          <a:lstStyle/>
          <a:p>
            <a:pPr marL="121280" defTabSz="914363">
              <a:spcBef>
                <a:spcPts val="325"/>
              </a:spcBef>
            </a:pPr>
            <a:r>
              <a:rPr sz="2400" spc="-15" dirty="0">
                <a:solidFill>
                  <a:srgbClr val="55565A"/>
                </a:solidFill>
                <a:latin typeface="Calibri"/>
                <a:cs typeface="Calibri"/>
              </a:rPr>
              <a:t>Listen </a:t>
            </a:r>
            <a:r>
              <a:rPr sz="2400" spc="-5" dirty="0">
                <a:solidFill>
                  <a:srgbClr val="55565A"/>
                </a:solidFill>
                <a:latin typeface="Calibri"/>
                <a:cs typeface="Calibri"/>
              </a:rPr>
              <a:t>closely </a:t>
            </a:r>
            <a:r>
              <a:rPr sz="2400" dirty="0">
                <a:solidFill>
                  <a:srgbClr val="55565A"/>
                </a:solidFill>
                <a:latin typeface="Calibri"/>
                <a:cs typeface="Calibri"/>
              </a:rPr>
              <a:t>with </a:t>
            </a:r>
            <a:r>
              <a:rPr sz="2400" spc="-30" dirty="0">
                <a:solidFill>
                  <a:srgbClr val="55565A"/>
                </a:solidFill>
                <a:latin typeface="Calibri"/>
                <a:cs typeface="Calibri"/>
              </a:rPr>
              <a:t>empathy, </a:t>
            </a:r>
            <a:r>
              <a:rPr sz="2400" spc="-5" dirty="0">
                <a:solidFill>
                  <a:srgbClr val="55565A"/>
                </a:solidFill>
                <a:latin typeface="Calibri"/>
                <a:cs typeface="Calibri"/>
              </a:rPr>
              <a:t>not</a:t>
            </a:r>
            <a:r>
              <a:rPr sz="2400" spc="-15" dirty="0">
                <a:solidFill>
                  <a:srgbClr val="55565A"/>
                </a:solidFill>
                <a:latin typeface="Calibri"/>
                <a:cs typeface="Calibri"/>
              </a:rPr>
              <a:t> </a:t>
            </a:r>
            <a:r>
              <a:rPr sz="2400" spc="-5" dirty="0">
                <a:solidFill>
                  <a:srgbClr val="55565A"/>
                </a:solidFill>
                <a:latin typeface="Calibri"/>
                <a:cs typeface="Calibri"/>
              </a:rPr>
              <a:t>judging.</a:t>
            </a:r>
            <a:endParaRPr sz="2400">
              <a:solidFill>
                <a:srgbClr val="55565A"/>
              </a:solidFill>
              <a:latin typeface="Calibri"/>
              <a:cs typeface="Calibri"/>
            </a:endParaRPr>
          </a:p>
        </p:txBody>
      </p:sp>
      <p:sp>
        <p:nvSpPr>
          <p:cNvPr id="21" name="object 21"/>
          <p:cNvSpPr txBox="1"/>
          <p:nvPr/>
        </p:nvSpPr>
        <p:spPr>
          <a:xfrm>
            <a:off x="5589271" y="2431543"/>
            <a:ext cx="6196965" cy="1149674"/>
          </a:xfrm>
          <a:prstGeom prst="rect">
            <a:avLst/>
          </a:prstGeom>
          <a:ln w="19811">
            <a:solidFill>
              <a:srgbClr val="8A0822"/>
            </a:solidFill>
          </a:ln>
        </p:spPr>
        <p:txBody>
          <a:bodyPr vert="horz" wrap="square" lIns="0" tIns="41275" rIns="0" bIns="0" rtlCol="0">
            <a:spAutoFit/>
          </a:bodyPr>
          <a:lstStyle/>
          <a:p>
            <a:pPr marL="121280" marR="228591" defTabSz="914363">
              <a:spcBef>
                <a:spcPts val="325"/>
              </a:spcBef>
            </a:pPr>
            <a:r>
              <a:rPr sz="2400" dirty="0">
                <a:solidFill>
                  <a:srgbClr val="55565A"/>
                </a:solidFill>
                <a:latin typeface="Calibri"/>
                <a:cs typeface="Calibri"/>
              </a:rPr>
              <a:t>Assess and </a:t>
            </a:r>
            <a:r>
              <a:rPr sz="2400" spc="-10" dirty="0">
                <a:solidFill>
                  <a:srgbClr val="55565A"/>
                </a:solidFill>
                <a:latin typeface="Calibri"/>
                <a:cs typeface="Calibri"/>
              </a:rPr>
              <a:t>respond to </a:t>
            </a:r>
            <a:r>
              <a:rPr sz="2400" dirty="0">
                <a:solidFill>
                  <a:srgbClr val="55565A"/>
                </a:solidFill>
                <a:latin typeface="Calibri"/>
                <a:cs typeface="Calibri"/>
              </a:rPr>
              <a:t>the </a:t>
            </a:r>
            <a:r>
              <a:rPr sz="2400" spc="-10" dirty="0">
                <a:solidFill>
                  <a:srgbClr val="55565A"/>
                </a:solidFill>
                <a:latin typeface="Calibri"/>
                <a:cs typeface="Calibri"/>
              </a:rPr>
              <a:t>survivor’s </a:t>
            </a:r>
            <a:r>
              <a:rPr sz="2400" spc="-5" dirty="0">
                <a:solidFill>
                  <a:srgbClr val="55565A"/>
                </a:solidFill>
                <a:latin typeface="Calibri"/>
                <a:cs typeface="Calibri"/>
              </a:rPr>
              <a:t>needs </a:t>
            </a:r>
            <a:r>
              <a:rPr sz="2400" dirty="0">
                <a:solidFill>
                  <a:srgbClr val="55565A"/>
                </a:solidFill>
                <a:latin typeface="Calibri"/>
                <a:cs typeface="Calibri"/>
              </a:rPr>
              <a:t>and  </a:t>
            </a:r>
            <a:r>
              <a:rPr sz="2400" spc="-10" dirty="0">
                <a:solidFill>
                  <a:srgbClr val="55565A"/>
                </a:solidFill>
                <a:latin typeface="Calibri"/>
                <a:cs typeface="Calibri"/>
              </a:rPr>
              <a:t>concerns </a:t>
            </a:r>
            <a:r>
              <a:rPr sz="2400" dirty="0">
                <a:solidFill>
                  <a:srgbClr val="55565A"/>
                </a:solidFill>
                <a:latin typeface="Calibri"/>
                <a:cs typeface="Calibri"/>
              </a:rPr>
              <a:t>– emotional, </a:t>
            </a:r>
            <a:r>
              <a:rPr sz="2400" spc="-15" dirty="0">
                <a:solidFill>
                  <a:srgbClr val="55565A"/>
                </a:solidFill>
                <a:latin typeface="Calibri"/>
                <a:cs typeface="Calibri"/>
              </a:rPr>
              <a:t>physical, </a:t>
            </a:r>
            <a:r>
              <a:rPr sz="2400" spc="-5" dirty="0">
                <a:solidFill>
                  <a:srgbClr val="55565A"/>
                </a:solidFill>
                <a:latin typeface="Calibri"/>
                <a:cs typeface="Calibri"/>
              </a:rPr>
              <a:t>social, </a:t>
            </a:r>
            <a:r>
              <a:rPr sz="2400" dirty="0">
                <a:solidFill>
                  <a:srgbClr val="55565A"/>
                </a:solidFill>
                <a:latin typeface="Calibri"/>
                <a:cs typeface="Calibri"/>
              </a:rPr>
              <a:t>and  </a:t>
            </a:r>
            <a:r>
              <a:rPr sz="2400" spc="-10" dirty="0">
                <a:solidFill>
                  <a:srgbClr val="55565A"/>
                </a:solidFill>
                <a:latin typeface="Calibri"/>
                <a:cs typeface="Calibri"/>
              </a:rPr>
              <a:t>practical.</a:t>
            </a:r>
            <a:endParaRPr sz="2400">
              <a:solidFill>
                <a:srgbClr val="55565A"/>
              </a:solidFill>
              <a:latin typeface="Calibri"/>
              <a:cs typeface="Calibri"/>
            </a:endParaRPr>
          </a:p>
        </p:txBody>
      </p:sp>
      <p:sp>
        <p:nvSpPr>
          <p:cNvPr id="22" name="object 22"/>
          <p:cNvSpPr txBox="1"/>
          <p:nvPr/>
        </p:nvSpPr>
        <p:spPr>
          <a:xfrm>
            <a:off x="5589271" y="3792474"/>
            <a:ext cx="6196965" cy="779701"/>
          </a:xfrm>
          <a:prstGeom prst="rect">
            <a:avLst/>
          </a:prstGeom>
          <a:ln w="19811">
            <a:solidFill>
              <a:srgbClr val="8A0822"/>
            </a:solidFill>
          </a:ln>
        </p:spPr>
        <p:txBody>
          <a:bodyPr vert="horz" wrap="square" lIns="0" tIns="40640" rIns="0" bIns="0" rtlCol="0">
            <a:spAutoFit/>
          </a:bodyPr>
          <a:lstStyle/>
          <a:p>
            <a:pPr marL="121280" marR="834357" defTabSz="914363">
              <a:spcBef>
                <a:spcPts val="320"/>
              </a:spcBef>
            </a:pPr>
            <a:r>
              <a:rPr sz="2400" spc="-10" dirty="0">
                <a:solidFill>
                  <a:srgbClr val="55565A"/>
                </a:solidFill>
                <a:latin typeface="Calibri"/>
                <a:cs typeface="Calibri"/>
              </a:rPr>
              <a:t>Show that you believe </a:t>
            </a:r>
            <a:r>
              <a:rPr sz="2400" dirty="0">
                <a:solidFill>
                  <a:srgbClr val="55565A"/>
                </a:solidFill>
                <a:latin typeface="Calibri"/>
                <a:cs typeface="Calibri"/>
              </a:rPr>
              <a:t>and </a:t>
            </a:r>
            <a:r>
              <a:rPr sz="2400" spc="-15" dirty="0">
                <a:solidFill>
                  <a:srgbClr val="55565A"/>
                </a:solidFill>
                <a:latin typeface="Calibri"/>
                <a:cs typeface="Calibri"/>
              </a:rPr>
              <a:t>understand </a:t>
            </a:r>
            <a:r>
              <a:rPr sz="2400" dirty="0">
                <a:solidFill>
                  <a:srgbClr val="55565A"/>
                </a:solidFill>
                <a:latin typeface="Calibri"/>
                <a:cs typeface="Calibri"/>
              </a:rPr>
              <a:t>the  </a:t>
            </a:r>
            <a:r>
              <a:rPr sz="2400" spc="-35" dirty="0">
                <a:solidFill>
                  <a:srgbClr val="55565A"/>
                </a:solidFill>
                <a:latin typeface="Calibri"/>
                <a:cs typeface="Calibri"/>
              </a:rPr>
              <a:t>survivor.</a:t>
            </a:r>
            <a:endParaRPr sz="2400">
              <a:solidFill>
                <a:srgbClr val="55565A"/>
              </a:solidFill>
              <a:latin typeface="Calibri"/>
              <a:cs typeface="Calibri"/>
            </a:endParaRPr>
          </a:p>
        </p:txBody>
      </p:sp>
      <p:sp>
        <p:nvSpPr>
          <p:cNvPr id="23" name="object 23"/>
          <p:cNvSpPr txBox="1"/>
          <p:nvPr/>
        </p:nvSpPr>
        <p:spPr>
          <a:xfrm>
            <a:off x="5589271" y="4787646"/>
            <a:ext cx="6196965" cy="780983"/>
          </a:xfrm>
          <a:prstGeom prst="rect">
            <a:avLst/>
          </a:prstGeom>
          <a:ln w="19811">
            <a:solidFill>
              <a:srgbClr val="8A0822"/>
            </a:solidFill>
          </a:ln>
        </p:spPr>
        <p:txBody>
          <a:bodyPr vert="horz" wrap="square" lIns="0" tIns="41910" rIns="0" bIns="0" rtlCol="0">
            <a:spAutoFit/>
          </a:bodyPr>
          <a:lstStyle/>
          <a:p>
            <a:pPr marL="121280" defTabSz="914363">
              <a:spcBef>
                <a:spcPts val="330"/>
              </a:spcBef>
            </a:pPr>
            <a:r>
              <a:rPr sz="2400" spc="-5" dirty="0">
                <a:solidFill>
                  <a:srgbClr val="55565A"/>
                </a:solidFill>
                <a:latin typeface="Calibri"/>
                <a:cs typeface="Calibri"/>
              </a:rPr>
              <a:t>Discuss </a:t>
            </a:r>
            <a:r>
              <a:rPr sz="2400" spc="-10" dirty="0">
                <a:solidFill>
                  <a:srgbClr val="55565A"/>
                </a:solidFill>
                <a:latin typeface="Calibri"/>
                <a:cs typeface="Calibri"/>
              </a:rPr>
              <a:t>how </a:t>
            </a:r>
            <a:r>
              <a:rPr sz="2400" spc="-15" dirty="0">
                <a:solidFill>
                  <a:srgbClr val="55565A"/>
                </a:solidFill>
                <a:latin typeface="Calibri"/>
                <a:cs typeface="Calibri"/>
              </a:rPr>
              <a:t>to protect </a:t>
            </a:r>
            <a:r>
              <a:rPr sz="2400" dirty="0">
                <a:solidFill>
                  <a:srgbClr val="55565A"/>
                </a:solidFill>
                <a:latin typeface="Calibri"/>
                <a:cs typeface="Calibri"/>
              </a:rPr>
              <a:t>the </a:t>
            </a:r>
            <a:r>
              <a:rPr sz="2400" spc="-5" dirty="0">
                <a:solidFill>
                  <a:srgbClr val="55565A"/>
                </a:solidFill>
                <a:latin typeface="Calibri"/>
                <a:cs typeface="Calibri"/>
              </a:rPr>
              <a:t>survivor</a:t>
            </a:r>
            <a:r>
              <a:rPr sz="2400" spc="-50" dirty="0">
                <a:solidFill>
                  <a:srgbClr val="55565A"/>
                </a:solidFill>
                <a:latin typeface="Calibri"/>
                <a:cs typeface="Calibri"/>
              </a:rPr>
              <a:t> </a:t>
            </a:r>
            <a:r>
              <a:rPr sz="2400" spc="-15" dirty="0">
                <a:solidFill>
                  <a:srgbClr val="55565A"/>
                </a:solidFill>
                <a:latin typeface="Calibri"/>
                <a:cs typeface="Calibri"/>
              </a:rPr>
              <a:t>from</a:t>
            </a:r>
            <a:endParaRPr sz="2400">
              <a:solidFill>
                <a:srgbClr val="55565A"/>
              </a:solidFill>
              <a:latin typeface="Calibri"/>
              <a:cs typeface="Calibri"/>
            </a:endParaRPr>
          </a:p>
          <a:p>
            <a:pPr marL="121280" defTabSz="914363"/>
            <a:r>
              <a:rPr sz="2400" spc="-5" dirty="0">
                <a:solidFill>
                  <a:srgbClr val="55565A"/>
                </a:solidFill>
                <a:latin typeface="Calibri"/>
                <a:cs typeface="Calibri"/>
              </a:rPr>
              <a:t>further harm.</a:t>
            </a:r>
            <a:endParaRPr sz="2400">
              <a:solidFill>
                <a:srgbClr val="55565A"/>
              </a:solidFill>
              <a:latin typeface="Calibri"/>
              <a:cs typeface="Calibri"/>
            </a:endParaRPr>
          </a:p>
        </p:txBody>
      </p:sp>
      <p:sp>
        <p:nvSpPr>
          <p:cNvPr id="24" name="object 24"/>
          <p:cNvSpPr txBox="1"/>
          <p:nvPr/>
        </p:nvSpPr>
        <p:spPr>
          <a:xfrm>
            <a:off x="5589271" y="5798059"/>
            <a:ext cx="6196965" cy="779701"/>
          </a:xfrm>
          <a:prstGeom prst="rect">
            <a:avLst/>
          </a:prstGeom>
          <a:ln w="19811">
            <a:solidFill>
              <a:srgbClr val="8A0822"/>
            </a:solidFill>
          </a:ln>
        </p:spPr>
        <p:txBody>
          <a:bodyPr vert="horz" wrap="square" lIns="0" tIns="40640" rIns="0" bIns="0" rtlCol="0">
            <a:spAutoFit/>
          </a:bodyPr>
          <a:lstStyle/>
          <a:p>
            <a:pPr marL="121280" marR="665453" defTabSz="914363">
              <a:spcBef>
                <a:spcPts val="320"/>
              </a:spcBef>
            </a:pPr>
            <a:r>
              <a:rPr sz="2400" dirty="0">
                <a:solidFill>
                  <a:srgbClr val="55565A"/>
                </a:solidFill>
                <a:latin typeface="Calibri"/>
                <a:cs typeface="Calibri"/>
              </a:rPr>
              <a:t>Help the </a:t>
            </a:r>
            <a:r>
              <a:rPr sz="2400" spc="-5" dirty="0">
                <a:solidFill>
                  <a:srgbClr val="55565A"/>
                </a:solidFill>
                <a:latin typeface="Calibri"/>
                <a:cs typeface="Calibri"/>
              </a:rPr>
              <a:t>survivor </a:t>
            </a:r>
            <a:r>
              <a:rPr sz="2400" spc="-10" dirty="0">
                <a:solidFill>
                  <a:srgbClr val="55565A"/>
                </a:solidFill>
                <a:latin typeface="Calibri"/>
                <a:cs typeface="Calibri"/>
              </a:rPr>
              <a:t>connect </a:t>
            </a:r>
            <a:r>
              <a:rPr sz="2400" spc="-15" dirty="0">
                <a:solidFill>
                  <a:srgbClr val="55565A"/>
                </a:solidFill>
                <a:latin typeface="Calibri"/>
                <a:cs typeface="Calibri"/>
              </a:rPr>
              <a:t>to </a:t>
            </a:r>
            <a:r>
              <a:rPr sz="2400" dirty="0">
                <a:solidFill>
                  <a:srgbClr val="55565A"/>
                </a:solidFill>
                <a:latin typeface="Calibri"/>
                <a:cs typeface="Calibri"/>
              </a:rPr>
              <a:t>services, </a:t>
            </a:r>
            <a:r>
              <a:rPr sz="2400" spc="-5" dirty="0">
                <a:solidFill>
                  <a:srgbClr val="55565A"/>
                </a:solidFill>
                <a:latin typeface="Calibri"/>
                <a:cs typeface="Calibri"/>
              </a:rPr>
              <a:t>social  support.</a:t>
            </a:r>
            <a:endParaRPr sz="2400">
              <a:solidFill>
                <a:srgbClr val="55565A"/>
              </a:solidFill>
              <a:latin typeface="Calibri"/>
              <a:cs typeface="Calibri"/>
            </a:endParaRPr>
          </a:p>
        </p:txBody>
      </p:sp>
      <p:sp>
        <p:nvSpPr>
          <p:cNvPr id="25" name="object 25"/>
          <p:cNvSpPr/>
          <p:nvPr/>
        </p:nvSpPr>
        <p:spPr>
          <a:xfrm>
            <a:off x="0" y="0"/>
            <a:ext cx="12192000" cy="800100"/>
          </a:xfrm>
          <a:custGeom>
            <a:avLst/>
            <a:gdLst/>
            <a:ahLst/>
            <a:cxnLst/>
            <a:rect l="l" t="t" r="r" b="b"/>
            <a:pathLst>
              <a:path w="12192000" h="800100">
                <a:moveTo>
                  <a:pt x="0" y="800100"/>
                </a:moveTo>
                <a:lnTo>
                  <a:pt x="12192000" y="800100"/>
                </a:lnTo>
                <a:lnTo>
                  <a:pt x="12192000" y="0"/>
                </a:lnTo>
                <a:lnTo>
                  <a:pt x="0" y="0"/>
                </a:lnTo>
                <a:lnTo>
                  <a:pt x="0" y="80010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26" name="object 26"/>
          <p:cNvSpPr txBox="1"/>
          <p:nvPr/>
        </p:nvSpPr>
        <p:spPr>
          <a:xfrm>
            <a:off x="3819905" y="83643"/>
            <a:ext cx="4552950" cy="566822"/>
          </a:xfrm>
          <a:prstGeom prst="rect">
            <a:avLst/>
          </a:prstGeom>
        </p:spPr>
        <p:txBody>
          <a:bodyPr vert="horz" wrap="square" lIns="0" tIns="12700" rIns="0" bIns="0" rtlCol="0">
            <a:spAutoFit/>
          </a:bodyPr>
          <a:lstStyle/>
          <a:p>
            <a:pPr marL="12699" defTabSz="914363">
              <a:spcBef>
                <a:spcPts val="100"/>
              </a:spcBef>
            </a:pPr>
            <a:r>
              <a:rPr sz="3600" b="1" spc="-10" dirty="0">
                <a:solidFill>
                  <a:srgbClr val="FFFFFF"/>
                </a:solidFill>
                <a:latin typeface="Calibri"/>
                <a:cs typeface="Calibri"/>
              </a:rPr>
              <a:t>First-line </a:t>
            </a:r>
            <a:r>
              <a:rPr sz="3600" b="1" spc="-5" dirty="0">
                <a:solidFill>
                  <a:srgbClr val="FFFFFF"/>
                </a:solidFill>
                <a:latin typeface="Calibri"/>
                <a:cs typeface="Calibri"/>
              </a:rPr>
              <a:t>Support:</a:t>
            </a:r>
            <a:r>
              <a:rPr sz="3600" b="1" spc="-50" dirty="0">
                <a:solidFill>
                  <a:srgbClr val="FFFFFF"/>
                </a:solidFill>
                <a:latin typeface="Calibri"/>
                <a:cs typeface="Calibri"/>
              </a:rPr>
              <a:t> </a:t>
            </a:r>
            <a:r>
              <a:rPr sz="3600" b="1" spc="-10" dirty="0">
                <a:solidFill>
                  <a:srgbClr val="FFFFFF"/>
                </a:solidFill>
                <a:latin typeface="Calibri"/>
                <a:cs typeface="Calibri"/>
              </a:rPr>
              <a:t>LIVES</a:t>
            </a:r>
            <a:endParaRPr sz="3600">
              <a:solidFill>
                <a:srgbClr val="55565A"/>
              </a:solidFill>
              <a:latin typeface="Calibri"/>
              <a:cs typeface="Calibri"/>
            </a:endParaRPr>
          </a:p>
        </p:txBody>
      </p:sp>
    </p:spTree>
    <p:extLst>
      <p:ext uri="{BB962C8B-B14F-4D97-AF65-F5344CB8AC3E}">
        <p14:creationId xmlns:p14="http://schemas.microsoft.com/office/powerpoint/2010/main" val="355770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17220"/>
          </a:xfrm>
          <a:custGeom>
            <a:avLst/>
            <a:gdLst/>
            <a:ahLst/>
            <a:cxnLst/>
            <a:rect l="l" t="t" r="r" b="b"/>
            <a:pathLst>
              <a:path w="12192000" h="617220">
                <a:moveTo>
                  <a:pt x="0" y="617220"/>
                </a:moveTo>
                <a:lnTo>
                  <a:pt x="12192000" y="617220"/>
                </a:lnTo>
                <a:lnTo>
                  <a:pt x="12192000" y="0"/>
                </a:lnTo>
                <a:lnTo>
                  <a:pt x="0" y="0"/>
                </a:lnTo>
                <a:lnTo>
                  <a:pt x="0" y="617220"/>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3" name="object 3"/>
          <p:cNvSpPr txBox="1">
            <a:spLocks noGrp="1"/>
          </p:cNvSpPr>
          <p:nvPr>
            <p:ph type="title"/>
          </p:nvPr>
        </p:nvSpPr>
        <p:spPr>
          <a:xfrm>
            <a:off x="1804542" y="16890"/>
            <a:ext cx="8577580" cy="525721"/>
          </a:xfrm>
          <a:prstGeom prst="rect">
            <a:avLst/>
          </a:prstGeom>
        </p:spPr>
        <p:txBody>
          <a:bodyPr vert="horz" wrap="square" lIns="0" tIns="12700" rIns="0" bIns="0" rtlCol="0" anchor="t" anchorCtr="0">
            <a:spAutoFit/>
          </a:bodyPr>
          <a:lstStyle/>
          <a:p>
            <a:pPr marL="12699">
              <a:lnSpc>
                <a:spcPct val="100000"/>
              </a:lnSpc>
              <a:spcBef>
                <a:spcPts val="100"/>
              </a:spcBef>
            </a:pPr>
            <a:r>
              <a:rPr spc="-10" dirty="0"/>
              <a:t>Post-violence </a:t>
            </a:r>
            <a:r>
              <a:rPr spc="-5" dirty="0"/>
              <a:t>Clinical </a:t>
            </a:r>
            <a:r>
              <a:rPr spc="-10" dirty="0"/>
              <a:t>Care </a:t>
            </a:r>
            <a:r>
              <a:rPr spc="-5" dirty="0"/>
              <a:t>Minimum</a:t>
            </a:r>
            <a:r>
              <a:rPr spc="-80" dirty="0"/>
              <a:t> </a:t>
            </a:r>
            <a:r>
              <a:rPr spc="-25" dirty="0"/>
              <a:t>Package</a:t>
            </a:r>
          </a:p>
        </p:txBody>
      </p:sp>
      <p:sp>
        <p:nvSpPr>
          <p:cNvPr id="4" name="object 4"/>
          <p:cNvSpPr/>
          <p:nvPr/>
        </p:nvSpPr>
        <p:spPr>
          <a:xfrm>
            <a:off x="509016" y="2538527"/>
            <a:ext cx="396240" cy="672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5" name="object 5"/>
          <p:cNvSpPr/>
          <p:nvPr/>
        </p:nvSpPr>
        <p:spPr>
          <a:xfrm>
            <a:off x="6993636" y="2595372"/>
            <a:ext cx="839724" cy="51358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6" name="object 6"/>
          <p:cNvSpPr/>
          <p:nvPr/>
        </p:nvSpPr>
        <p:spPr>
          <a:xfrm>
            <a:off x="7047840" y="1660345"/>
            <a:ext cx="785230" cy="71277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7" name="object 7"/>
          <p:cNvSpPr/>
          <p:nvPr/>
        </p:nvSpPr>
        <p:spPr>
          <a:xfrm>
            <a:off x="342901" y="4288622"/>
            <a:ext cx="768095" cy="77554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8" name="object 8"/>
          <p:cNvSpPr/>
          <p:nvPr/>
        </p:nvSpPr>
        <p:spPr>
          <a:xfrm>
            <a:off x="324612" y="3442715"/>
            <a:ext cx="787907" cy="71628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9" name="object 9"/>
          <p:cNvSpPr txBox="1"/>
          <p:nvPr/>
        </p:nvSpPr>
        <p:spPr>
          <a:xfrm>
            <a:off x="1384553" y="2637790"/>
            <a:ext cx="2081530" cy="360995"/>
          </a:xfrm>
          <a:prstGeom prst="rect">
            <a:avLst/>
          </a:prstGeom>
        </p:spPr>
        <p:txBody>
          <a:bodyPr vert="horz" wrap="square" lIns="0" tIns="14604" rIns="0" bIns="0" rtlCol="0">
            <a:spAutoFit/>
          </a:bodyPr>
          <a:lstStyle/>
          <a:p>
            <a:pPr marL="12699" defTabSz="914363">
              <a:spcBef>
                <a:spcPts val="114"/>
              </a:spcBef>
            </a:pPr>
            <a:r>
              <a:rPr sz="2250" b="1" dirty="0">
                <a:solidFill>
                  <a:srgbClr val="55565A"/>
                </a:solidFill>
                <a:latin typeface="Calibri"/>
                <a:cs typeface="Calibri"/>
              </a:rPr>
              <a:t>Rapid </a:t>
            </a:r>
            <a:r>
              <a:rPr sz="2250" b="1" spc="5" dirty="0">
                <a:solidFill>
                  <a:srgbClr val="55565A"/>
                </a:solidFill>
                <a:latin typeface="Calibri"/>
                <a:cs typeface="Calibri"/>
              </a:rPr>
              <a:t>HIV</a:t>
            </a:r>
            <a:r>
              <a:rPr sz="2250" b="1" spc="-45" dirty="0">
                <a:solidFill>
                  <a:srgbClr val="55565A"/>
                </a:solidFill>
                <a:latin typeface="Calibri"/>
                <a:cs typeface="Calibri"/>
              </a:rPr>
              <a:t> </a:t>
            </a:r>
            <a:r>
              <a:rPr sz="2250" b="1" spc="-5" dirty="0">
                <a:solidFill>
                  <a:srgbClr val="55565A"/>
                </a:solidFill>
                <a:latin typeface="Calibri"/>
                <a:cs typeface="Calibri"/>
              </a:rPr>
              <a:t>testing</a:t>
            </a:r>
            <a:endParaRPr sz="2250">
              <a:solidFill>
                <a:srgbClr val="55565A"/>
              </a:solidFill>
              <a:latin typeface="Calibri"/>
              <a:cs typeface="Calibri"/>
            </a:endParaRPr>
          </a:p>
        </p:txBody>
      </p:sp>
      <p:sp>
        <p:nvSpPr>
          <p:cNvPr id="10" name="object 10"/>
          <p:cNvSpPr txBox="1"/>
          <p:nvPr/>
        </p:nvSpPr>
        <p:spPr>
          <a:xfrm>
            <a:off x="8210804" y="1768222"/>
            <a:ext cx="2534920" cy="360995"/>
          </a:xfrm>
          <a:prstGeom prst="rect">
            <a:avLst/>
          </a:prstGeom>
        </p:spPr>
        <p:txBody>
          <a:bodyPr vert="horz" wrap="square" lIns="0" tIns="14604" rIns="0" bIns="0" rtlCol="0">
            <a:spAutoFit/>
          </a:bodyPr>
          <a:lstStyle/>
          <a:p>
            <a:pPr marL="12699" defTabSz="914363">
              <a:spcBef>
                <a:spcPts val="114"/>
              </a:spcBef>
            </a:pPr>
            <a:r>
              <a:rPr sz="2250" b="1" spc="5" dirty="0">
                <a:solidFill>
                  <a:srgbClr val="55565A"/>
                </a:solidFill>
                <a:latin typeface="Calibri"/>
                <a:cs typeface="Calibri"/>
              </a:rPr>
              <a:t>PEP </a:t>
            </a:r>
            <a:r>
              <a:rPr sz="2250" dirty="0">
                <a:solidFill>
                  <a:srgbClr val="55565A"/>
                </a:solidFill>
                <a:latin typeface="Calibri"/>
                <a:cs typeface="Calibri"/>
              </a:rPr>
              <a:t>(within </a:t>
            </a:r>
            <a:r>
              <a:rPr sz="2250" spc="5" dirty="0">
                <a:solidFill>
                  <a:srgbClr val="55565A"/>
                </a:solidFill>
                <a:latin typeface="Calibri"/>
                <a:cs typeface="Calibri"/>
              </a:rPr>
              <a:t>72</a:t>
            </a:r>
            <a:r>
              <a:rPr sz="2250" spc="-30" dirty="0">
                <a:solidFill>
                  <a:srgbClr val="55565A"/>
                </a:solidFill>
                <a:latin typeface="Calibri"/>
                <a:cs typeface="Calibri"/>
              </a:rPr>
              <a:t> </a:t>
            </a:r>
            <a:r>
              <a:rPr sz="2250" spc="-5" dirty="0">
                <a:solidFill>
                  <a:srgbClr val="55565A"/>
                </a:solidFill>
                <a:latin typeface="Calibri"/>
                <a:cs typeface="Calibri"/>
              </a:rPr>
              <a:t>hours)</a:t>
            </a:r>
            <a:endParaRPr sz="2250">
              <a:solidFill>
                <a:srgbClr val="55565A"/>
              </a:solidFill>
              <a:latin typeface="Calibri"/>
              <a:cs typeface="Calibri"/>
            </a:endParaRPr>
          </a:p>
        </p:txBody>
      </p:sp>
      <p:sp>
        <p:nvSpPr>
          <p:cNvPr id="11" name="object 11"/>
          <p:cNvSpPr txBox="1"/>
          <p:nvPr/>
        </p:nvSpPr>
        <p:spPr>
          <a:xfrm>
            <a:off x="8210804" y="2540635"/>
            <a:ext cx="3059430" cy="707244"/>
          </a:xfrm>
          <a:prstGeom prst="rect">
            <a:avLst/>
          </a:prstGeom>
        </p:spPr>
        <p:txBody>
          <a:bodyPr vert="horz" wrap="square" lIns="0" tIns="14604" rIns="0" bIns="0" rtlCol="0">
            <a:spAutoFit/>
          </a:bodyPr>
          <a:lstStyle/>
          <a:p>
            <a:pPr marL="12699" defTabSz="914363">
              <a:spcBef>
                <a:spcPts val="114"/>
              </a:spcBef>
            </a:pPr>
            <a:r>
              <a:rPr sz="2250" b="1" dirty="0">
                <a:solidFill>
                  <a:srgbClr val="55565A"/>
                </a:solidFill>
                <a:latin typeface="Calibri"/>
                <a:cs typeface="Calibri"/>
              </a:rPr>
              <a:t>Emergency</a:t>
            </a:r>
            <a:r>
              <a:rPr sz="2250" b="1" spc="-45" dirty="0">
                <a:solidFill>
                  <a:srgbClr val="55565A"/>
                </a:solidFill>
                <a:latin typeface="Calibri"/>
                <a:cs typeface="Calibri"/>
              </a:rPr>
              <a:t> </a:t>
            </a:r>
            <a:r>
              <a:rPr sz="2250" b="1" spc="-5" dirty="0">
                <a:solidFill>
                  <a:srgbClr val="55565A"/>
                </a:solidFill>
                <a:latin typeface="Calibri"/>
                <a:cs typeface="Calibri"/>
              </a:rPr>
              <a:t>contraception</a:t>
            </a:r>
            <a:endParaRPr sz="2250">
              <a:solidFill>
                <a:srgbClr val="55565A"/>
              </a:solidFill>
              <a:latin typeface="Calibri"/>
              <a:cs typeface="Calibri"/>
            </a:endParaRPr>
          </a:p>
          <a:p>
            <a:pPr marL="12699" defTabSz="914363">
              <a:spcBef>
                <a:spcPts val="25"/>
              </a:spcBef>
            </a:pPr>
            <a:r>
              <a:rPr sz="2250" dirty="0">
                <a:solidFill>
                  <a:srgbClr val="55565A"/>
                </a:solidFill>
                <a:latin typeface="Calibri"/>
                <a:cs typeface="Calibri"/>
              </a:rPr>
              <a:t>(within </a:t>
            </a:r>
            <a:r>
              <a:rPr sz="2250" spc="5" dirty="0">
                <a:solidFill>
                  <a:srgbClr val="55565A"/>
                </a:solidFill>
                <a:latin typeface="Calibri"/>
                <a:cs typeface="Calibri"/>
              </a:rPr>
              <a:t>120</a:t>
            </a:r>
            <a:r>
              <a:rPr sz="2250" spc="20" dirty="0">
                <a:solidFill>
                  <a:srgbClr val="55565A"/>
                </a:solidFill>
                <a:latin typeface="Calibri"/>
                <a:cs typeface="Calibri"/>
              </a:rPr>
              <a:t> </a:t>
            </a:r>
            <a:r>
              <a:rPr sz="2250" spc="-5" dirty="0">
                <a:solidFill>
                  <a:srgbClr val="55565A"/>
                </a:solidFill>
                <a:latin typeface="Calibri"/>
                <a:cs typeface="Calibri"/>
              </a:rPr>
              <a:t>hours)</a:t>
            </a:r>
            <a:endParaRPr sz="2250">
              <a:solidFill>
                <a:srgbClr val="55565A"/>
              </a:solidFill>
              <a:latin typeface="Calibri"/>
              <a:cs typeface="Calibri"/>
            </a:endParaRPr>
          </a:p>
        </p:txBody>
      </p:sp>
      <p:sp>
        <p:nvSpPr>
          <p:cNvPr id="12" name="object 12"/>
          <p:cNvSpPr txBox="1"/>
          <p:nvPr/>
        </p:nvSpPr>
        <p:spPr>
          <a:xfrm>
            <a:off x="1384553" y="3559886"/>
            <a:ext cx="4314825" cy="361637"/>
          </a:xfrm>
          <a:prstGeom prst="rect">
            <a:avLst/>
          </a:prstGeom>
        </p:spPr>
        <p:txBody>
          <a:bodyPr vert="horz" wrap="square" lIns="0" tIns="15240" rIns="0" bIns="0" rtlCol="0">
            <a:spAutoFit/>
          </a:bodyPr>
          <a:lstStyle/>
          <a:p>
            <a:pPr marL="12699" defTabSz="914363">
              <a:spcBef>
                <a:spcPts val="120"/>
              </a:spcBef>
            </a:pPr>
            <a:r>
              <a:rPr sz="2250" b="1" spc="-5" dirty="0">
                <a:solidFill>
                  <a:srgbClr val="55565A"/>
                </a:solidFill>
                <a:latin typeface="Calibri"/>
                <a:cs typeface="Calibri"/>
              </a:rPr>
              <a:t>STI </a:t>
            </a:r>
            <a:r>
              <a:rPr sz="2250" b="1" dirty="0">
                <a:solidFill>
                  <a:srgbClr val="55565A"/>
                </a:solidFill>
                <a:latin typeface="Calibri"/>
                <a:cs typeface="Calibri"/>
              </a:rPr>
              <a:t>testing/screening and</a:t>
            </a:r>
            <a:r>
              <a:rPr sz="2250" b="1" spc="-45" dirty="0">
                <a:solidFill>
                  <a:srgbClr val="55565A"/>
                </a:solidFill>
                <a:latin typeface="Calibri"/>
                <a:cs typeface="Calibri"/>
              </a:rPr>
              <a:t> </a:t>
            </a:r>
            <a:r>
              <a:rPr sz="2250" b="1" spc="-5" dirty="0">
                <a:solidFill>
                  <a:srgbClr val="55565A"/>
                </a:solidFill>
                <a:latin typeface="Calibri"/>
                <a:cs typeface="Calibri"/>
              </a:rPr>
              <a:t>treatment</a:t>
            </a:r>
            <a:endParaRPr sz="2250">
              <a:solidFill>
                <a:srgbClr val="55565A"/>
              </a:solidFill>
              <a:latin typeface="Calibri"/>
              <a:cs typeface="Calibri"/>
            </a:endParaRPr>
          </a:p>
        </p:txBody>
      </p:sp>
      <p:sp>
        <p:nvSpPr>
          <p:cNvPr id="13" name="object 13"/>
          <p:cNvSpPr txBox="1"/>
          <p:nvPr/>
        </p:nvSpPr>
        <p:spPr>
          <a:xfrm>
            <a:off x="1384553" y="4462654"/>
            <a:ext cx="3521710" cy="360995"/>
          </a:xfrm>
          <a:prstGeom prst="rect">
            <a:avLst/>
          </a:prstGeom>
        </p:spPr>
        <p:txBody>
          <a:bodyPr vert="horz" wrap="square" lIns="0" tIns="14604" rIns="0" bIns="0" rtlCol="0">
            <a:spAutoFit/>
          </a:bodyPr>
          <a:lstStyle/>
          <a:p>
            <a:pPr marL="12699" defTabSz="914363">
              <a:spcBef>
                <a:spcPts val="114"/>
              </a:spcBef>
            </a:pPr>
            <a:r>
              <a:rPr sz="2250" b="1" dirty="0">
                <a:solidFill>
                  <a:srgbClr val="55565A"/>
                </a:solidFill>
                <a:latin typeface="Calibri"/>
                <a:cs typeface="Calibri"/>
              </a:rPr>
              <a:t>Counseling </a:t>
            </a:r>
            <a:r>
              <a:rPr sz="2250" spc="-5" dirty="0">
                <a:solidFill>
                  <a:srgbClr val="55565A"/>
                </a:solidFill>
                <a:latin typeface="Calibri"/>
                <a:cs typeface="Calibri"/>
              </a:rPr>
              <a:t>(first-line</a:t>
            </a:r>
            <a:r>
              <a:rPr sz="2250" spc="-10" dirty="0">
                <a:solidFill>
                  <a:srgbClr val="55565A"/>
                </a:solidFill>
                <a:latin typeface="Calibri"/>
                <a:cs typeface="Calibri"/>
              </a:rPr>
              <a:t> </a:t>
            </a:r>
            <a:r>
              <a:rPr sz="2250" dirty="0">
                <a:solidFill>
                  <a:srgbClr val="55565A"/>
                </a:solidFill>
                <a:latin typeface="Calibri"/>
                <a:cs typeface="Calibri"/>
              </a:rPr>
              <a:t>support)</a:t>
            </a:r>
            <a:endParaRPr sz="2250">
              <a:solidFill>
                <a:srgbClr val="55565A"/>
              </a:solidFill>
              <a:latin typeface="Calibri"/>
              <a:cs typeface="Calibri"/>
            </a:endParaRPr>
          </a:p>
        </p:txBody>
      </p:sp>
      <p:sp>
        <p:nvSpPr>
          <p:cNvPr id="14" name="object 14"/>
          <p:cNvSpPr/>
          <p:nvPr/>
        </p:nvSpPr>
        <p:spPr>
          <a:xfrm>
            <a:off x="477223" y="5234980"/>
            <a:ext cx="499448" cy="684196"/>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15" name="object 15"/>
          <p:cNvSpPr txBox="1"/>
          <p:nvPr/>
        </p:nvSpPr>
        <p:spPr>
          <a:xfrm>
            <a:off x="1384553" y="5338674"/>
            <a:ext cx="4633595" cy="360995"/>
          </a:xfrm>
          <a:prstGeom prst="rect">
            <a:avLst/>
          </a:prstGeom>
        </p:spPr>
        <p:txBody>
          <a:bodyPr vert="horz" wrap="square" lIns="0" tIns="14604" rIns="0" bIns="0" rtlCol="0">
            <a:spAutoFit/>
          </a:bodyPr>
          <a:lstStyle/>
          <a:p>
            <a:pPr marL="12699" defTabSz="914363">
              <a:spcBef>
                <a:spcPts val="114"/>
              </a:spcBef>
            </a:pPr>
            <a:r>
              <a:rPr sz="2250" b="1" spc="-15" dirty="0">
                <a:solidFill>
                  <a:srgbClr val="55565A"/>
                </a:solidFill>
                <a:latin typeface="Calibri"/>
                <a:cs typeface="Calibri"/>
              </a:rPr>
              <a:t>Referrals </a:t>
            </a:r>
            <a:r>
              <a:rPr sz="2250" spc="-10" dirty="0">
                <a:solidFill>
                  <a:srgbClr val="55565A"/>
                </a:solidFill>
                <a:latin typeface="Calibri"/>
                <a:cs typeface="Calibri"/>
              </a:rPr>
              <a:t>to </a:t>
            </a:r>
            <a:r>
              <a:rPr sz="2250" spc="5" dirty="0">
                <a:solidFill>
                  <a:srgbClr val="55565A"/>
                </a:solidFill>
                <a:latin typeface="Calibri"/>
                <a:cs typeface="Calibri"/>
              </a:rPr>
              <a:t>other services </a:t>
            </a:r>
            <a:r>
              <a:rPr sz="2250" spc="10" dirty="0">
                <a:solidFill>
                  <a:srgbClr val="55565A"/>
                </a:solidFill>
                <a:latin typeface="Calibri"/>
                <a:cs typeface="Calibri"/>
              </a:rPr>
              <a:t>as</a:t>
            </a:r>
            <a:r>
              <a:rPr sz="2250" spc="-20" dirty="0">
                <a:solidFill>
                  <a:srgbClr val="55565A"/>
                </a:solidFill>
                <a:latin typeface="Calibri"/>
                <a:cs typeface="Calibri"/>
              </a:rPr>
              <a:t> </a:t>
            </a:r>
            <a:r>
              <a:rPr sz="2250" spc="5" dirty="0">
                <a:solidFill>
                  <a:srgbClr val="55565A"/>
                </a:solidFill>
                <a:latin typeface="Calibri"/>
                <a:cs typeface="Calibri"/>
              </a:rPr>
              <a:t>necessary</a:t>
            </a:r>
            <a:endParaRPr sz="2250">
              <a:solidFill>
                <a:srgbClr val="55565A"/>
              </a:solidFill>
              <a:latin typeface="Calibri"/>
              <a:cs typeface="Calibri"/>
            </a:endParaRPr>
          </a:p>
        </p:txBody>
      </p:sp>
      <p:sp>
        <p:nvSpPr>
          <p:cNvPr id="16" name="object 16"/>
          <p:cNvSpPr/>
          <p:nvPr/>
        </p:nvSpPr>
        <p:spPr>
          <a:xfrm>
            <a:off x="0" y="6070091"/>
            <a:ext cx="12192000" cy="788035"/>
          </a:xfrm>
          <a:custGeom>
            <a:avLst/>
            <a:gdLst/>
            <a:ahLst/>
            <a:cxnLst/>
            <a:rect l="l" t="t" r="r" b="b"/>
            <a:pathLst>
              <a:path w="12192000" h="788034">
                <a:moveTo>
                  <a:pt x="12192000" y="787906"/>
                </a:moveTo>
                <a:lnTo>
                  <a:pt x="12192000" y="0"/>
                </a:lnTo>
                <a:lnTo>
                  <a:pt x="0" y="0"/>
                </a:lnTo>
                <a:lnTo>
                  <a:pt x="0" y="787906"/>
                </a:lnTo>
                <a:lnTo>
                  <a:pt x="12192000" y="787906"/>
                </a:lnTo>
                <a:close/>
              </a:path>
            </a:pathLst>
          </a:custGeom>
          <a:solidFill>
            <a:schemeClr val="accent1"/>
          </a:solidFill>
        </p:spPr>
        <p:txBody>
          <a:bodyPr wrap="square" lIns="0" tIns="0" rIns="0" bIns="0" rtlCol="0"/>
          <a:lstStyle/>
          <a:p>
            <a:pPr defTabSz="914363"/>
            <a:endParaRPr sz="2160">
              <a:solidFill>
                <a:srgbClr val="55565A"/>
              </a:solidFill>
              <a:latin typeface="Calibri"/>
            </a:endParaRPr>
          </a:p>
        </p:txBody>
      </p:sp>
      <p:sp>
        <p:nvSpPr>
          <p:cNvPr id="17" name="object 17"/>
          <p:cNvSpPr txBox="1"/>
          <p:nvPr/>
        </p:nvSpPr>
        <p:spPr>
          <a:xfrm>
            <a:off x="149148" y="6100369"/>
            <a:ext cx="11888470" cy="382156"/>
          </a:xfrm>
          <a:prstGeom prst="rect">
            <a:avLst/>
          </a:prstGeom>
        </p:spPr>
        <p:txBody>
          <a:bodyPr vert="horz" wrap="square" lIns="0" tIns="12700" rIns="0" bIns="0" rtlCol="0">
            <a:spAutoFit/>
          </a:bodyPr>
          <a:lstStyle/>
          <a:p>
            <a:pPr marL="12699" defTabSz="914363">
              <a:spcBef>
                <a:spcPts val="100"/>
              </a:spcBef>
            </a:pPr>
            <a:r>
              <a:rPr sz="2400" b="1" u="heavy" spc="-5" dirty="0">
                <a:solidFill>
                  <a:srgbClr val="FFFFFF"/>
                </a:solidFill>
                <a:uFill>
                  <a:solidFill>
                    <a:srgbClr val="FFFFFF"/>
                  </a:solidFill>
                </a:uFill>
                <a:latin typeface="Calibri"/>
                <a:cs typeface="Calibri"/>
              </a:rPr>
              <a:t>Note</a:t>
            </a:r>
            <a:r>
              <a:rPr sz="2400" b="1" spc="-5" dirty="0">
                <a:solidFill>
                  <a:srgbClr val="FFFFFF"/>
                </a:solidFill>
                <a:latin typeface="Calibri"/>
                <a:cs typeface="Calibri"/>
              </a:rPr>
              <a:t>: </a:t>
            </a:r>
            <a:r>
              <a:rPr sz="2400" spc="-5" dirty="0">
                <a:solidFill>
                  <a:srgbClr val="FFFFFF"/>
                </a:solidFill>
                <a:latin typeface="Calibri"/>
                <a:cs typeface="Calibri"/>
              </a:rPr>
              <a:t>The </a:t>
            </a:r>
            <a:r>
              <a:rPr sz="2400" dirty="0">
                <a:solidFill>
                  <a:srgbClr val="FFFFFF"/>
                </a:solidFill>
                <a:latin typeface="Calibri"/>
                <a:cs typeface="Calibri"/>
              </a:rPr>
              <a:t>minimum </a:t>
            </a:r>
            <a:r>
              <a:rPr sz="2400" spc="-10" dirty="0">
                <a:solidFill>
                  <a:srgbClr val="FFFFFF"/>
                </a:solidFill>
                <a:latin typeface="Calibri"/>
                <a:cs typeface="Calibri"/>
              </a:rPr>
              <a:t>package must </a:t>
            </a:r>
            <a:r>
              <a:rPr sz="2400" spc="-5" dirty="0">
                <a:solidFill>
                  <a:srgbClr val="FFFFFF"/>
                </a:solidFill>
                <a:latin typeface="Calibri"/>
                <a:cs typeface="Calibri"/>
              </a:rPr>
              <a:t>be </a:t>
            </a:r>
            <a:r>
              <a:rPr sz="2400" spc="-10" dirty="0">
                <a:solidFill>
                  <a:srgbClr val="FFFFFF"/>
                </a:solidFill>
                <a:latin typeface="Calibri"/>
                <a:cs typeface="Calibri"/>
              </a:rPr>
              <a:t>available, </a:t>
            </a:r>
            <a:r>
              <a:rPr sz="2400" spc="-5" dirty="0">
                <a:solidFill>
                  <a:srgbClr val="FFFFFF"/>
                </a:solidFill>
                <a:latin typeface="Calibri"/>
                <a:cs typeface="Calibri"/>
              </a:rPr>
              <a:t>but </a:t>
            </a:r>
            <a:r>
              <a:rPr sz="2400" dirty="0">
                <a:solidFill>
                  <a:srgbClr val="FFFFFF"/>
                </a:solidFill>
                <a:latin typeface="Calibri"/>
                <a:cs typeface="Calibri"/>
              </a:rPr>
              <a:t>a </a:t>
            </a:r>
            <a:r>
              <a:rPr sz="2400" spc="-5" dirty="0">
                <a:solidFill>
                  <a:srgbClr val="FFFFFF"/>
                </a:solidFill>
                <a:latin typeface="Calibri"/>
                <a:cs typeface="Calibri"/>
              </a:rPr>
              <a:t>client does </a:t>
            </a:r>
            <a:r>
              <a:rPr sz="2400" spc="-10" dirty="0">
                <a:solidFill>
                  <a:srgbClr val="FFFFFF"/>
                </a:solidFill>
                <a:latin typeface="Calibri"/>
                <a:cs typeface="Calibri"/>
              </a:rPr>
              <a:t>not </a:t>
            </a:r>
            <a:r>
              <a:rPr sz="2400" spc="-5" dirty="0">
                <a:solidFill>
                  <a:srgbClr val="FFFFFF"/>
                </a:solidFill>
                <a:latin typeface="Calibri"/>
                <a:cs typeface="Calibri"/>
              </a:rPr>
              <a:t>need </a:t>
            </a:r>
            <a:r>
              <a:rPr sz="2400" spc="-15" dirty="0">
                <a:solidFill>
                  <a:srgbClr val="FFFFFF"/>
                </a:solidFill>
                <a:latin typeface="Calibri"/>
                <a:cs typeface="Calibri"/>
              </a:rPr>
              <a:t>to </a:t>
            </a:r>
            <a:r>
              <a:rPr sz="2400" spc="-10" dirty="0">
                <a:solidFill>
                  <a:srgbClr val="FFFFFF"/>
                </a:solidFill>
                <a:latin typeface="Calibri"/>
                <a:cs typeface="Calibri"/>
              </a:rPr>
              <a:t>receive </a:t>
            </a:r>
            <a:r>
              <a:rPr sz="2400" dirty="0">
                <a:solidFill>
                  <a:srgbClr val="FFFFFF"/>
                </a:solidFill>
                <a:latin typeface="Calibri"/>
                <a:cs typeface="Calibri"/>
              </a:rPr>
              <a:t>all</a:t>
            </a:r>
            <a:r>
              <a:rPr sz="2400" spc="-20" dirty="0">
                <a:solidFill>
                  <a:srgbClr val="FFFFFF"/>
                </a:solidFill>
                <a:latin typeface="Calibri"/>
                <a:cs typeface="Calibri"/>
              </a:rPr>
              <a:t> </a:t>
            </a:r>
            <a:r>
              <a:rPr sz="2400" dirty="0">
                <a:solidFill>
                  <a:srgbClr val="FFFFFF"/>
                </a:solidFill>
                <a:latin typeface="Calibri"/>
                <a:cs typeface="Calibri"/>
              </a:rPr>
              <a:t>services</a:t>
            </a:r>
            <a:endParaRPr sz="2400">
              <a:solidFill>
                <a:srgbClr val="55565A"/>
              </a:solidFill>
              <a:latin typeface="Calibri"/>
              <a:cs typeface="Calibri"/>
            </a:endParaRPr>
          </a:p>
        </p:txBody>
      </p:sp>
      <p:sp>
        <p:nvSpPr>
          <p:cNvPr id="18" name="object 18"/>
          <p:cNvSpPr txBox="1"/>
          <p:nvPr/>
        </p:nvSpPr>
        <p:spPr>
          <a:xfrm>
            <a:off x="2501011" y="6466129"/>
            <a:ext cx="7191375" cy="382156"/>
          </a:xfrm>
          <a:prstGeom prst="rect">
            <a:avLst/>
          </a:prstGeom>
        </p:spPr>
        <p:txBody>
          <a:bodyPr vert="horz" wrap="square" lIns="0" tIns="12700" rIns="0" bIns="0" rtlCol="0">
            <a:spAutoFit/>
          </a:bodyPr>
          <a:lstStyle/>
          <a:p>
            <a:pPr marL="12699" defTabSz="914363">
              <a:spcBef>
                <a:spcPts val="100"/>
              </a:spcBef>
            </a:pPr>
            <a:r>
              <a:rPr sz="2400" dirty="0">
                <a:solidFill>
                  <a:srgbClr val="FFFFFF"/>
                </a:solidFill>
                <a:latin typeface="Calibri"/>
                <a:cs typeface="Calibri"/>
              </a:rPr>
              <a:t>in the minimum </a:t>
            </a:r>
            <a:r>
              <a:rPr sz="2400" spc="-10" dirty="0">
                <a:solidFill>
                  <a:srgbClr val="FFFFFF"/>
                </a:solidFill>
                <a:latin typeface="Calibri"/>
                <a:cs typeface="Calibri"/>
              </a:rPr>
              <a:t>package </a:t>
            </a:r>
            <a:r>
              <a:rPr sz="2400" spc="-15" dirty="0">
                <a:solidFill>
                  <a:srgbClr val="FFFFFF"/>
                </a:solidFill>
                <a:latin typeface="Calibri"/>
                <a:cs typeface="Calibri"/>
              </a:rPr>
              <a:t>to </a:t>
            </a:r>
            <a:r>
              <a:rPr sz="2400" spc="-5" dirty="0">
                <a:solidFill>
                  <a:srgbClr val="FFFFFF"/>
                </a:solidFill>
                <a:latin typeface="Calibri"/>
                <a:cs typeface="Calibri"/>
              </a:rPr>
              <a:t>be </a:t>
            </a:r>
            <a:r>
              <a:rPr sz="2400" spc="-15" dirty="0">
                <a:solidFill>
                  <a:srgbClr val="FFFFFF"/>
                </a:solidFill>
                <a:latin typeface="Calibri"/>
                <a:cs typeface="Calibri"/>
              </a:rPr>
              <a:t>counted </a:t>
            </a:r>
            <a:r>
              <a:rPr sz="2400" spc="-5" dirty="0">
                <a:solidFill>
                  <a:srgbClr val="FFFFFF"/>
                </a:solidFill>
                <a:latin typeface="Calibri"/>
                <a:cs typeface="Calibri"/>
              </a:rPr>
              <a:t>under</a:t>
            </a:r>
            <a:r>
              <a:rPr sz="2400" spc="-75" dirty="0">
                <a:solidFill>
                  <a:srgbClr val="FFFFFF"/>
                </a:solidFill>
                <a:latin typeface="Calibri"/>
                <a:cs typeface="Calibri"/>
              </a:rPr>
              <a:t> </a:t>
            </a:r>
            <a:r>
              <a:rPr sz="2400" spc="-30" dirty="0">
                <a:solidFill>
                  <a:srgbClr val="FFFFFF"/>
                </a:solidFill>
                <a:latin typeface="Calibri"/>
                <a:cs typeface="Calibri"/>
              </a:rPr>
              <a:t>GEND_GBV.</a:t>
            </a:r>
            <a:endParaRPr sz="2400">
              <a:solidFill>
                <a:srgbClr val="55565A"/>
              </a:solidFill>
              <a:latin typeface="Calibri"/>
              <a:cs typeface="Calibri"/>
            </a:endParaRPr>
          </a:p>
        </p:txBody>
      </p:sp>
      <p:sp>
        <p:nvSpPr>
          <p:cNvPr id="19" name="object 19"/>
          <p:cNvSpPr txBox="1"/>
          <p:nvPr/>
        </p:nvSpPr>
        <p:spPr>
          <a:xfrm>
            <a:off x="11920855" y="6660896"/>
            <a:ext cx="162560" cy="176329"/>
          </a:xfrm>
          <a:prstGeom prst="rect">
            <a:avLst/>
          </a:prstGeom>
        </p:spPr>
        <p:txBody>
          <a:bodyPr vert="horz" wrap="square" lIns="0" tIns="14604" rIns="0" bIns="0" rtlCol="0">
            <a:spAutoFit/>
          </a:bodyPr>
          <a:lstStyle/>
          <a:p>
            <a:pPr marL="12699" defTabSz="914363">
              <a:spcBef>
                <a:spcPts val="114"/>
              </a:spcBef>
            </a:pPr>
            <a:r>
              <a:rPr sz="1050" dirty="0">
                <a:solidFill>
                  <a:srgbClr val="6C6362"/>
                </a:solidFill>
                <a:latin typeface="Calibri"/>
                <a:cs typeface="Calibri"/>
              </a:rPr>
              <a:t>11</a:t>
            </a:r>
            <a:endParaRPr sz="1050">
              <a:solidFill>
                <a:srgbClr val="55565A"/>
              </a:solidFill>
              <a:latin typeface="Calibri"/>
              <a:cs typeface="Calibri"/>
            </a:endParaRPr>
          </a:p>
        </p:txBody>
      </p:sp>
      <p:sp>
        <p:nvSpPr>
          <p:cNvPr id="20" name="object 20"/>
          <p:cNvSpPr/>
          <p:nvPr/>
        </p:nvSpPr>
        <p:spPr>
          <a:xfrm>
            <a:off x="187999" y="1498664"/>
            <a:ext cx="1077709" cy="1077696"/>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63"/>
            <a:endParaRPr sz="2160">
              <a:solidFill>
                <a:srgbClr val="55565A"/>
              </a:solidFill>
              <a:latin typeface="Calibri"/>
            </a:endParaRPr>
          </a:p>
        </p:txBody>
      </p:sp>
      <p:sp>
        <p:nvSpPr>
          <p:cNvPr id="21" name="object 21"/>
          <p:cNvSpPr txBox="1"/>
          <p:nvPr/>
        </p:nvSpPr>
        <p:spPr>
          <a:xfrm>
            <a:off x="1393980" y="1778966"/>
            <a:ext cx="2526030" cy="361637"/>
          </a:xfrm>
          <a:prstGeom prst="rect">
            <a:avLst/>
          </a:prstGeom>
        </p:spPr>
        <p:txBody>
          <a:bodyPr vert="horz" wrap="square" lIns="0" tIns="15240" rIns="0" bIns="0" rtlCol="0">
            <a:spAutoFit/>
          </a:bodyPr>
          <a:lstStyle/>
          <a:p>
            <a:pPr marL="12699" defTabSz="914363">
              <a:spcBef>
                <a:spcPts val="120"/>
              </a:spcBef>
            </a:pPr>
            <a:r>
              <a:rPr sz="2250" b="1" spc="-15" dirty="0">
                <a:solidFill>
                  <a:srgbClr val="55565A"/>
                </a:solidFill>
                <a:latin typeface="Calibri"/>
                <a:cs typeface="Calibri"/>
              </a:rPr>
              <a:t>Treatment </a:t>
            </a:r>
            <a:r>
              <a:rPr sz="2250" b="1" spc="5" dirty="0">
                <a:solidFill>
                  <a:srgbClr val="55565A"/>
                </a:solidFill>
                <a:latin typeface="Calibri"/>
                <a:cs typeface="Calibri"/>
              </a:rPr>
              <a:t>of</a:t>
            </a:r>
            <a:r>
              <a:rPr sz="2250" b="1" spc="-60" dirty="0">
                <a:solidFill>
                  <a:srgbClr val="55565A"/>
                </a:solidFill>
                <a:latin typeface="Calibri"/>
                <a:cs typeface="Calibri"/>
              </a:rPr>
              <a:t> </a:t>
            </a:r>
            <a:r>
              <a:rPr sz="2250" b="1" dirty="0">
                <a:solidFill>
                  <a:srgbClr val="55565A"/>
                </a:solidFill>
                <a:latin typeface="Calibri"/>
                <a:cs typeface="Calibri"/>
              </a:rPr>
              <a:t>injuries</a:t>
            </a:r>
            <a:endParaRPr sz="2250">
              <a:solidFill>
                <a:srgbClr val="55565A"/>
              </a:solidFill>
              <a:latin typeface="Calibri"/>
              <a:cs typeface="Calibri"/>
            </a:endParaRPr>
          </a:p>
        </p:txBody>
      </p:sp>
      <p:sp>
        <p:nvSpPr>
          <p:cNvPr id="22" name="object 22"/>
          <p:cNvSpPr txBox="1"/>
          <p:nvPr/>
        </p:nvSpPr>
        <p:spPr>
          <a:xfrm>
            <a:off x="7440456" y="1074262"/>
            <a:ext cx="3811904" cy="623248"/>
          </a:xfrm>
          <a:prstGeom prst="rect">
            <a:avLst/>
          </a:prstGeom>
        </p:spPr>
        <p:txBody>
          <a:bodyPr vert="horz" wrap="square" lIns="0" tIns="11430" rIns="0" bIns="0" rtlCol="0">
            <a:spAutoFit/>
          </a:bodyPr>
          <a:lstStyle/>
          <a:p>
            <a:pPr marL="20319" marR="5080" indent="-7620" defTabSz="914363">
              <a:lnSpc>
                <a:spcPct val="100899"/>
              </a:lnSpc>
              <a:spcBef>
                <a:spcPts val="90"/>
              </a:spcBef>
            </a:pPr>
            <a:r>
              <a:rPr sz="2000" b="1" i="1" spc="-5" dirty="0">
                <a:solidFill>
                  <a:srgbClr val="8A0822"/>
                </a:solidFill>
                <a:latin typeface="Calibri"/>
                <a:cs typeface="Calibri"/>
              </a:rPr>
              <a:t>Additionally, </a:t>
            </a:r>
            <a:r>
              <a:rPr sz="2000" b="1" i="1" spc="5" dirty="0">
                <a:solidFill>
                  <a:srgbClr val="8A0822"/>
                </a:solidFill>
                <a:latin typeface="Calibri"/>
                <a:cs typeface="Calibri"/>
              </a:rPr>
              <a:t>survivors of </a:t>
            </a:r>
            <a:r>
              <a:rPr sz="2000" b="1" i="1" u="heavy" spc="-10" dirty="0">
                <a:solidFill>
                  <a:srgbClr val="8A0822"/>
                </a:solidFill>
                <a:uFill>
                  <a:solidFill>
                    <a:srgbClr val="8A0822"/>
                  </a:solidFill>
                </a:uFill>
                <a:latin typeface="Calibri"/>
                <a:cs typeface="Calibri"/>
              </a:rPr>
              <a:t>sexual </a:t>
            </a:r>
            <a:r>
              <a:rPr sz="2000" b="1" i="1" spc="-10" dirty="0">
                <a:solidFill>
                  <a:srgbClr val="8A0822"/>
                </a:solidFill>
                <a:latin typeface="Calibri"/>
                <a:cs typeface="Calibri"/>
              </a:rPr>
              <a:t> </a:t>
            </a:r>
            <a:r>
              <a:rPr sz="2000" b="1" i="1" u="heavy" dirty="0">
                <a:solidFill>
                  <a:srgbClr val="8A0822"/>
                </a:solidFill>
                <a:uFill>
                  <a:solidFill>
                    <a:srgbClr val="8A0822"/>
                  </a:solidFill>
                </a:uFill>
                <a:latin typeface="Calibri"/>
                <a:cs typeface="Calibri"/>
              </a:rPr>
              <a:t>violence</a:t>
            </a:r>
            <a:r>
              <a:rPr sz="2000" b="1" i="1" dirty="0">
                <a:solidFill>
                  <a:srgbClr val="8A0822"/>
                </a:solidFill>
                <a:latin typeface="Calibri"/>
                <a:cs typeface="Calibri"/>
              </a:rPr>
              <a:t> </a:t>
            </a:r>
            <a:r>
              <a:rPr sz="2000" b="1" i="1" spc="5" dirty="0">
                <a:solidFill>
                  <a:srgbClr val="8A0822"/>
                </a:solidFill>
                <a:latin typeface="Calibri"/>
                <a:cs typeface="Calibri"/>
              </a:rPr>
              <a:t>should also be</a:t>
            </a:r>
            <a:r>
              <a:rPr sz="2000" b="1" i="1" spc="-5" dirty="0">
                <a:solidFill>
                  <a:srgbClr val="8A0822"/>
                </a:solidFill>
                <a:latin typeface="Calibri"/>
                <a:cs typeface="Calibri"/>
              </a:rPr>
              <a:t> </a:t>
            </a:r>
            <a:r>
              <a:rPr sz="2000" b="1" i="1" dirty="0">
                <a:solidFill>
                  <a:srgbClr val="8A0822"/>
                </a:solidFill>
                <a:latin typeface="Calibri"/>
                <a:cs typeface="Calibri"/>
              </a:rPr>
              <a:t>offered:</a:t>
            </a:r>
            <a:endParaRPr sz="2000" dirty="0">
              <a:solidFill>
                <a:srgbClr val="55565A"/>
              </a:solidFill>
              <a:latin typeface="Calibri"/>
              <a:cs typeface="Calibri"/>
            </a:endParaRPr>
          </a:p>
        </p:txBody>
      </p:sp>
      <p:sp>
        <p:nvSpPr>
          <p:cNvPr id="23" name="object 23"/>
          <p:cNvSpPr txBox="1"/>
          <p:nvPr/>
        </p:nvSpPr>
        <p:spPr>
          <a:xfrm>
            <a:off x="364363" y="1074262"/>
            <a:ext cx="5598160" cy="623248"/>
          </a:xfrm>
          <a:prstGeom prst="rect">
            <a:avLst/>
          </a:prstGeom>
        </p:spPr>
        <p:txBody>
          <a:bodyPr vert="horz" wrap="square" lIns="0" tIns="11430" rIns="0" bIns="0" rtlCol="0">
            <a:spAutoFit/>
          </a:bodyPr>
          <a:lstStyle/>
          <a:p>
            <a:pPr marL="1190577" marR="5080" indent="-1178513" defTabSz="914363">
              <a:lnSpc>
                <a:spcPct val="100899"/>
              </a:lnSpc>
              <a:spcBef>
                <a:spcPts val="90"/>
              </a:spcBef>
            </a:pPr>
            <a:r>
              <a:rPr sz="2000" b="1" i="1" spc="5" dirty="0">
                <a:solidFill>
                  <a:srgbClr val="8A0822"/>
                </a:solidFill>
                <a:latin typeface="Calibri"/>
                <a:cs typeface="Calibri"/>
              </a:rPr>
              <a:t>All survivors of </a:t>
            </a:r>
            <a:r>
              <a:rPr sz="2000" b="1" i="1" u="heavy" spc="-5" dirty="0">
                <a:solidFill>
                  <a:srgbClr val="8A0822"/>
                </a:solidFill>
                <a:uFill>
                  <a:solidFill>
                    <a:srgbClr val="8A0822"/>
                  </a:solidFill>
                </a:uFill>
                <a:latin typeface="Calibri"/>
                <a:cs typeface="Calibri"/>
              </a:rPr>
              <a:t>physical</a:t>
            </a:r>
            <a:r>
              <a:rPr sz="2000" b="1" i="1" spc="-5" dirty="0">
                <a:solidFill>
                  <a:srgbClr val="8A0822"/>
                </a:solidFill>
                <a:latin typeface="Calibri"/>
                <a:cs typeface="Calibri"/>
              </a:rPr>
              <a:t>, </a:t>
            </a:r>
            <a:r>
              <a:rPr sz="2000" b="1" i="1" u="heavy" spc="5" dirty="0">
                <a:solidFill>
                  <a:srgbClr val="8A0822"/>
                </a:solidFill>
                <a:uFill>
                  <a:solidFill>
                    <a:srgbClr val="8A0822"/>
                  </a:solidFill>
                </a:uFill>
                <a:latin typeface="Calibri"/>
                <a:cs typeface="Calibri"/>
              </a:rPr>
              <a:t>emotional</a:t>
            </a:r>
            <a:r>
              <a:rPr sz="2000" b="1" i="1" spc="5" dirty="0">
                <a:solidFill>
                  <a:srgbClr val="8A0822"/>
                </a:solidFill>
                <a:latin typeface="Calibri"/>
                <a:cs typeface="Calibri"/>
              </a:rPr>
              <a:t>, and </a:t>
            </a:r>
            <a:r>
              <a:rPr sz="2000" b="1" i="1" u="heavy" spc="-10" dirty="0">
                <a:solidFill>
                  <a:srgbClr val="8A0822"/>
                </a:solidFill>
                <a:uFill>
                  <a:solidFill>
                    <a:srgbClr val="8A0822"/>
                  </a:solidFill>
                </a:uFill>
                <a:latin typeface="Calibri"/>
                <a:cs typeface="Calibri"/>
              </a:rPr>
              <a:t>sexual </a:t>
            </a:r>
            <a:r>
              <a:rPr sz="2000" b="1" i="1" spc="-10" dirty="0">
                <a:solidFill>
                  <a:srgbClr val="8A0822"/>
                </a:solidFill>
                <a:latin typeface="Calibri"/>
                <a:cs typeface="Calibri"/>
              </a:rPr>
              <a:t> </a:t>
            </a:r>
            <a:r>
              <a:rPr sz="2000" b="1" i="1" u="heavy" dirty="0">
                <a:solidFill>
                  <a:srgbClr val="8A0822"/>
                </a:solidFill>
                <a:uFill>
                  <a:solidFill>
                    <a:srgbClr val="8A0822"/>
                  </a:solidFill>
                </a:uFill>
                <a:latin typeface="Calibri"/>
                <a:cs typeface="Calibri"/>
              </a:rPr>
              <a:t>violence</a:t>
            </a:r>
            <a:r>
              <a:rPr sz="2000" b="1" i="1" dirty="0">
                <a:solidFill>
                  <a:srgbClr val="8A0822"/>
                </a:solidFill>
                <a:latin typeface="Calibri"/>
                <a:cs typeface="Calibri"/>
              </a:rPr>
              <a:t> </a:t>
            </a:r>
            <a:r>
              <a:rPr sz="2000" b="1" i="1" spc="5" dirty="0">
                <a:solidFill>
                  <a:srgbClr val="8A0822"/>
                </a:solidFill>
                <a:latin typeface="Calibri"/>
                <a:cs typeface="Calibri"/>
              </a:rPr>
              <a:t>should be </a:t>
            </a:r>
            <a:r>
              <a:rPr sz="2000" b="1" i="1" dirty="0">
                <a:solidFill>
                  <a:srgbClr val="8A0822"/>
                </a:solidFill>
                <a:latin typeface="Calibri"/>
                <a:cs typeface="Calibri"/>
              </a:rPr>
              <a:t>offered:</a:t>
            </a:r>
            <a:endParaRPr sz="2000" dirty="0">
              <a:solidFill>
                <a:srgbClr val="55565A"/>
              </a:solidFill>
              <a:latin typeface="Calibri"/>
              <a:cs typeface="Calibri"/>
            </a:endParaRPr>
          </a:p>
        </p:txBody>
      </p:sp>
      <p:sp>
        <p:nvSpPr>
          <p:cNvPr id="24" name="object 24"/>
          <p:cNvSpPr txBox="1"/>
          <p:nvPr/>
        </p:nvSpPr>
        <p:spPr>
          <a:xfrm>
            <a:off x="8100059" y="3691128"/>
            <a:ext cx="3229610" cy="1873590"/>
          </a:xfrm>
          <a:prstGeom prst="rect">
            <a:avLst/>
          </a:prstGeom>
          <a:solidFill>
            <a:srgbClr val="8A0822"/>
          </a:solidFill>
        </p:spPr>
        <p:txBody>
          <a:bodyPr vert="horz" wrap="square" lIns="0" tIns="26670" rIns="0" bIns="0" rtlCol="0">
            <a:spAutoFit/>
          </a:bodyPr>
          <a:lstStyle/>
          <a:p>
            <a:pPr marL="323202" marR="314312" indent="1270" algn="ctr" defTabSz="914363">
              <a:spcBef>
                <a:spcPts val="210"/>
              </a:spcBef>
            </a:pPr>
            <a:r>
              <a:rPr sz="2400" b="1" dirty="0">
                <a:solidFill>
                  <a:srgbClr val="FFFFFF"/>
                </a:solidFill>
                <a:latin typeface="Calibri"/>
                <a:cs typeface="Calibri"/>
              </a:rPr>
              <a:t>ALL </a:t>
            </a:r>
            <a:r>
              <a:rPr sz="2400" dirty="0">
                <a:solidFill>
                  <a:srgbClr val="FFFFFF"/>
                </a:solidFill>
                <a:latin typeface="Calibri"/>
                <a:cs typeface="Calibri"/>
              </a:rPr>
              <a:t>services in the  minimum </a:t>
            </a:r>
            <a:r>
              <a:rPr sz="2400" spc="-10" dirty="0">
                <a:solidFill>
                  <a:srgbClr val="FFFFFF"/>
                </a:solidFill>
                <a:latin typeface="Calibri"/>
                <a:cs typeface="Calibri"/>
              </a:rPr>
              <a:t>package  </a:t>
            </a:r>
            <a:r>
              <a:rPr sz="2400" b="1" u="heavy" spc="-10" dirty="0">
                <a:solidFill>
                  <a:srgbClr val="FFFFFF"/>
                </a:solidFill>
                <a:uFill>
                  <a:solidFill>
                    <a:srgbClr val="FFFFFF"/>
                  </a:solidFill>
                </a:uFill>
                <a:latin typeface="Calibri"/>
                <a:cs typeface="Calibri"/>
              </a:rPr>
              <a:t>MUST</a:t>
            </a:r>
            <a:r>
              <a:rPr sz="2400" b="1" spc="-10" dirty="0">
                <a:solidFill>
                  <a:srgbClr val="FFFFFF"/>
                </a:solidFill>
                <a:latin typeface="Calibri"/>
                <a:cs typeface="Calibri"/>
              </a:rPr>
              <a:t> </a:t>
            </a:r>
            <a:r>
              <a:rPr sz="2400" spc="-5" dirty="0">
                <a:solidFill>
                  <a:srgbClr val="FFFFFF"/>
                </a:solidFill>
                <a:latin typeface="Calibri"/>
                <a:cs typeface="Calibri"/>
              </a:rPr>
              <a:t>be </a:t>
            </a:r>
            <a:r>
              <a:rPr sz="2400" dirty="0">
                <a:solidFill>
                  <a:srgbClr val="FFFFFF"/>
                </a:solidFill>
                <a:latin typeface="Calibri"/>
                <a:cs typeface="Calibri"/>
              </a:rPr>
              <a:t>in </a:t>
            </a:r>
            <a:r>
              <a:rPr sz="2400" spc="-5" dirty="0">
                <a:solidFill>
                  <a:srgbClr val="FFFFFF"/>
                </a:solidFill>
                <a:latin typeface="Calibri"/>
                <a:cs typeface="Calibri"/>
              </a:rPr>
              <a:t>place</a:t>
            </a:r>
            <a:r>
              <a:rPr sz="2400" spc="-90" dirty="0">
                <a:solidFill>
                  <a:srgbClr val="FFFFFF"/>
                </a:solidFill>
                <a:latin typeface="Calibri"/>
                <a:cs typeface="Calibri"/>
              </a:rPr>
              <a:t> </a:t>
            </a:r>
            <a:r>
              <a:rPr sz="2400" spc="-20" dirty="0">
                <a:solidFill>
                  <a:srgbClr val="FFFFFF"/>
                </a:solidFill>
                <a:latin typeface="Calibri"/>
                <a:cs typeface="Calibri"/>
              </a:rPr>
              <a:t>for  </a:t>
            </a:r>
            <a:r>
              <a:rPr sz="2400" spc="-10" dirty="0">
                <a:solidFill>
                  <a:srgbClr val="FFFFFF"/>
                </a:solidFill>
                <a:latin typeface="Calibri"/>
                <a:cs typeface="Calibri"/>
              </a:rPr>
              <a:t>sites </a:t>
            </a:r>
            <a:r>
              <a:rPr sz="2400" spc="-15" dirty="0">
                <a:solidFill>
                  <a:srgbClr val="FFFFFF"/>
                </a:solidFill>
                <a:latin typeface="Calibri"/>
                <a:cs typeface="Calibri"/>
              </a:rPr>
              <a:t>to </a:t>
            </a:r>
            <a:r>
              <a:rPr sz="2400" spc="-10" dirty="0">
                <a:solidFill>
                  <a:srgbClr val="FFFFFF"/>
                </a:solidFill>
                <a:latin typeface="Calibri"/>
                <a:cs typeface="Calibri"/>
              </a:rPr>
              <a:t>report </a:t>
            </a:r>
            <a:r>
              <a:rPr sz="2400" spc="-5" dirty="0">
                <a:solidFill>
                  <a:srgbClr val="FFFFFF"/>
                </a:solidFill>
                <a:latin typeface="Calibri"/>
                <a:cs typeface="Calibri"/>
              </a:rPr>
              <a:t>on  </a:t>
            </a:r>
            <a:r>
              <a:rPr sz="2400" spc="-30" dirty="0">
                <a:solidFill>
                  <a:srgbClr val="FFFFFF"/>
                </a:solidFill>
                <a:latin typeface="Calibri"/>
                <a:cs typeface="Calibri"/>
              </a:rPr>
              <a:t>GEND_GBV.</a:t>
            </a:r>
            <a:endParaRPr sz="2400">
              <a:solidFill>
                <a:srgbClr val="55565A"/>
              </a:solidFill>
              <a:latin typeface="Calibri"/>
              <a:cs typeface="Calibri"/>
            </a:endParaRPr>
          </a:p>
        </p:txBody>
      </p:sp>
    </p:spTree>
    <p:extLst>
      <p:ext uri="{BB962C8B-B14F-4D97-AF65-F5344CB8AC3E}">
        <p14:creationId xmlns:p14="http://schemas.microsoft.com/office/powerpoint/2010/main" val="74155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0861" y="1203038"/>
            <a:ext cx="898492" cy="85022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97" y="2797022"/>
            <a:ext cx="290957" cy="41671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1203" y="2819359"/>
            <a:ext cx="405578" cy="405578"/>
          </a:xfrm>
          <a:prstGeom prst="rect">
            <a:avLst/>
          </a:prstGeom>
        </p:spPr>
      </p:pic>
      <p:sp>
        <p:nvSpPr>
          <p:cNvPr id="9" name="Plus 8"/>
          <p:cNvSpPr/>
          <p:nvPr/>
        </p:nvSpPr>
        <p:spPr>
          <a:xfrm>
            <a:off x="6644455" y="2850359"/>
            <a:ext cx="255353" cy="269533"/>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2">
              <a:solidFill>
                <a:prstClr val="white"/>
              </a:solidFill>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4991" y="4586313"/>
            <a:ext cx="601236" cy="601236"/>
          </a:xfrm>
          <a:prstGeom prst="rect">
            <a:avLst/>
          </a:prstGeom>
          <a:solidFill>
            <a:srgbClr val="FF0000"/>
          </a:solidFill>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5022" y="4659824"/>
            <a:ext cx="469533" cy="469533"/>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8162" y="4371869"/>
            <a:ext cx="403014" cy="577200"/>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50316" y="4641829"/>
            <a:ext cx="463277" cy="463277"/>
          </a:xfrm>
          <a:prstGeom prst="rect">
            <a:avLst/>
          </a:prstGeom>
          <a:solidFill>
            <a:srgbClr val="FF0000"/>
          </a:solidFill>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17157" y="4653749"/>
            <a:ext cx="457127" cy="457127"/>
          </a:xfrm>
          <a:prstGeom prst="rect">
            <a:avLst/>
          </a:prstGeom>
        </p:spPr>
      </p:pic>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44818" y="4463513"/>
            <a:ext cx="453143" cy="648994"/>
          </a:xfrm>
          <a:prstGeom prst="rect">
            <a:avLst/>
          </a:prstGeom>
        </p:spPr>
      </p:pic>
      <p:cxnSp>
        <p:nvCxnSpPr>
          <p:cNvPr id="21" name="Straight Connector 20"/>
          <p:cNvCxnSpPr/>
          <p:nvPr/>
        </p:nvCxnSpPr>
        <p:spPr>
          <a:xfrm>
            <a:off x="3349191" y="2182452"/>
            <a:ext cx="3162342" cy="2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5700" y="1848790"/>
            <a:ext cx="1288238" cy="369332"/>
          </a:xfrm>
          <a:prstGeom prst="rect">
            <a:avLst/>
          </a:prstGeom>
          <a:noFill/>
        </p:spPr>
        <p:txBody>
          <a:bodyPr wrap="none" rtlCol="0">
            <a:spAutoFit/>
          </a:bodyPr>
          <a:lstStyle/>
          <a:p>
            <a:r>
              <a:rPr lang="en-GB" b="1" dirty="0">
                <a:solidFill>
                  <a:prstClr val="black"/>
                </a:solidFill>
              </a:rPr>
              <a:t>Index client</a:t>
            </a:r>
          </a:p>
        </p:txBody>
      </p:sp>
      <p:sp>
        <p:nvSpPr>
          <p:cNvPr id="27" name="TextBox 26"/>
          <p:cNvSpPr txBox="1"/>
          <p:nvPr/>
        </p:nvSpPr>
        <p:spPr>
          <a:xfrm>
            <a:off x="6086051" y="2483682"/>
            <a:ext cx="1264805" cy="308098"/>
          </a:xfrm>
          <a:prstGeom prst="rect">
            <a:avLst/>
          </a:prstGeom>
          <a:solidFill>
            <a:srgbClr val="002060"/>
          </a:solidFill>
        </p:spPr>
        <p:txBody>
          <a:bodyPr wrap="square" rtlCol="0">
            <a:spAutoFit/>
          </a:bodyPr>
          <a:lstStyle/>
          <a:p>
            <a:r>
              <a:rPr lang="en-GB" sz="1402" b="1" dirty="0">
                <a:solidFill>
                  <a:prstClr val="white"/>
                </a:solidFill>
              </a:rPr>
              <a:t>Assisted PNS</a:t>
            </a:r>
          </a:p>
        </p:txBody>
      </p:sp>
      <p:pic>
        <p:nvPicPr>
          <p:cNvPr id="28" name="Picture 2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46513" y="2819359"/>
            <a:ext cx="396508" cy="396508"/>
          </a:xfrm>
          <a:prstGeom prst="rect">
            <a:avLst/>
          </a:prstGeom>
        </p:spPr>
      </p:pic>
      <p:sp>
        <p:nvSpPr>
          <p:cNvPr id="29" name="TextBox 28"/>
          <p:cNvSpPr txBox="1"/>
          <p:nvPr/>
        </p:nvSpPr>
        <p:spPr>
          <a:xfrm>
            <a:off x="2930694" y="2501775"/>
            <a:ext cx="1264805" cy="308098"/>
          </a:xfrm>
          <a:prstGeom prst="rect">
            <a:avLst/>
          </a:prstGeom>
          <a:solidFill>
            <a:srgbClr val="002060"/>
          </a:solidFill>
        </p:spPr>
        <p:txBody>
          <a:bodyPr wrap="square" rtlCol="0">
            <a:spAutoFit/>
          </a:bodyPr>
          <a:lstStyle/>
          <a:p>
            <a:r>
              <a:rPr lang="en-GB" sz="1402" b="1" dirty="0">
                <a:solidFill>
                  <a:prstClr val="white"/>
                </a:solidFill>
              </a:rPr>
              <a:t>Passive PNS</a:t>
            </a:r>
          </a:p>
        </p:txBody>
      </p:sp>
      <p:cxnSp>
        <p:nvCxnSpPr>
          <p:cNvPr id="31" name="Straight Connector 30"/>
          <p:cNvCxnSpPr/>
          <p:nvPr/>
        </p:nvCxnSpPr>
        <p:spPr>
          <a:xfrm>
            <a:off x="4939790" y="3739346"/>
            <a:ext cx="3894226" cy="23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47644" y="3751248"/>
            <a:ext cx="0" cy="41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939789" y="3739345"/>
            <a:ext cx="0" cy="375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03832" y="5163927"/>
            <a:ext cx="3041549" cy="1255728"/>
          </a:xfrm>
          <a:prstGeom prst="rect">
            <a:avLst/>
          </a:prstGeom>
          <a:noFill/>
        </p:spPr>
        <p:txBody>
          <a:bodyPr wrap="square" rtlCol="0">
            <a:spAutoFit/>
          </a:bodyPr>
          <a:lstStyle/>
          <a:p>
            <a:pPr algn="ctr"/>
            <a:r>
              <a:rPr lang="en-GB" sz="1890" dirty="0">
                <a:solidFill>
                  <a:prstClr val="black"/>
                </a:solidFill>
              </a:rPr>
              <a:t>Trained provide accompanies</a:t>
            </a:r>
          </a:p>
          <a:p>
            <a:pPr algn="ctr"/>
            <a:r>
              <a:rPr lang="en-GB" sz="1890" dirty="0">
                <a:solidFill>
                  <a:prstClr val="black"/>
                </a:solidFill>
              </a:rPr>
              <a:t>Index client to disclose HIV status</a:t>
            </a:r>
          </a:p>
          <a:p>
            <a:pPr algn="ctr"/>
            <a:r>
              <a:rPr lang="en-GB" sz="1890" dirty="0">
                <a:solidFill>
                  <a:prstClr val="black"/>
                </a:solidFill>
              </a:rPr>
              <a:t>to the contact</a:t>
            </a:r>
          </a:p>
        </p:txBody>
      </p:sp>
      <p:sp>
        <p:nvSpPr>
          <p:cNvPr id="39" name="TextBox 38"/>
          <p:cNvSpPr txBox="1"/>
          <p:nvPr/>
        </p:nvSpPr>
        <p:spPr>
          <a:xfrm>
            <a:off x="4093957" y="3979367"/>
            <a:ext cx="1697832" cy="308098"/>
          </a:xfrm>
          <a:prstGeom prst="rect">
            <a:avLst/>
          </a:prstGeom>
          <a:solidFill>
            <a:srgbClr val="002060"/>
          </a:solidFill>
        </p:spPr>
        <p:txBody>
          <a:bodyPr wrap="square" rtlCol="0">
            <a:spAutoFit/>
          </a:bodyPr>
          <a:lstStyle/>
          <a:p>
            <a:r>
              <a:rPr lang="en-GB" sz="1402" b="1" dirty="0">
                <a:solidFill>
                  <a:prstClr val="white"/>
                </a:solidFill>
              </a:rPr>
              <a:t>Dual Referral</a:t>
            </a:r>
          </a:p>
        </p:txBody>
      </p:sp>
      <p:sp>
        <p:nvSpPr>
          <p:cNvPr id="40" name="TextBox 39"/>
          <p:cNvSpPr txBox="1"/>
          <p:nvPr/>
        </p:nvSpPr>
        <p:spPr>
          <a:xfrm>
            <a:off x="5448257" y="5014084"/>
            <a:ext cx="2614196" cy="1546577"/>
          </a:xfrm>
          <a:prstGeom prst="rect">
            <a:avLst/>
          </a:prstGeom>
          <a:noFill/>
        </p:spPr>
        <p:txBody>
          <a:bodyPr wrap="square" rtlCol="0">
            <a:spAutoFit/>
          </a:bodyPr>
          <a:lstStyle/>
          <a:p>
            <a:pPr algn="ctr"/>
            <a:r>
              <a:rPr lang="en-GB" sz="1890" dirty="0">
                <a:solidFill>
                  <a:prstClr val="black"/>
                </a:solidFill>
              </a:rPr>
              <a:t>Index client agrees to enter into</a:t>
            </a:r>
          </a:p>
          <a:p>
            <a:pPr algn="ctr"/>
            <a:r>
              <a:rPr lang="en-GB" sz="1890" dirty="0">
                <a:solidFill>
                  <a:prstClr val="black"/>
                </a:solidFill>
              </a:rPr>
              <a:t>a contract with the provider to disclose their HIV status</a:t>
            </a:r>
          </a:p>
        </p:txBody>
      </p:sp>
      <p:sp>
        <p:nvSpPr>
          <p:cNvPr id="41" name="TextBox 40"/>
          <p:cNvSpPr txBox="1"/>
          <p:nvPr/>
        </p:nvSpPr>
        <p:spPr>
          <a:xfrm>
            <a:off x="6133824" y="4023589"/>
            <a:ext cx="1482526" cy="308098"/>
          </a:xfrm>
          <a:prstGeom prst="rect">
            <a:avLst/>
          </a:prstGeom>
          <a:solidFill>
            <a:srgbClr val="002060"/>
          </a:solidFill>
        </p:spPr>
        <p:txBody>
          <a:bodyPr wrap="square" rtlCol="0">
            <a:spAutoFit/>
          </a:bodyPr>
          <a:lstStyle/>
          <a:p>
            <a:r>
              <a:rPr lang="en-GB" sz="1402" b="1" dirty="0">
                <a:solidFill>
                  <a:prstClr val="white"/>
                </a:solidFill>
              </a:rPr>
              <a:t>Contract Referral</a:t>
            </a:r>
          </a:p>
        </p:txBody>
      </p:sp>
      <p:sp>
        <p:nvSpPr>
          <p:cNvPr id="42" name="TextBox 41"/>
          <p:cNvSpPr txBox="1"/>
          <p:nvPr/>
        </p:nvSpPr>
        <p:spPr>
          <a:xfrm>
            <a:off x="8078439" y="5200102"/>
            <a:ext cx="2385314" cy="1255728"/>
          </a:xfrm>
          <a:prstGeom prst="rect">
            <a:avLst/>
          </a:prstGeom>
          <a:noFill/>
        </p:spPr>
        <p:txBody>
          <a:bodyPr wrap="square" rtlCol="0">
            <a:spAutoFit/>
          </a:bodyPr>
          <a:lstStyle/>
          <a:p>
            <a:pPr algn="ctr"/>
            <a:r>
              <a:rPr lang="en-GB" sz="1890" dirty="0">
                <a:solidFill>
                  <a:prstClr val="black"/>
                </a:solidFill>
              </a:rPr>
              <a:t>Trained provider confidentially</a:t>
            </a:r>
          </a:p>
          <a:p>
            <a:pPr algn="ctr"/>
            <a:r>
              <a:rPr lang="en-GB" sz="1890" dirty="0">
                <a:solidFill>
                  <a:prstClr val="black"/>
                </a:solidFill>
              </a:rPr>
              <a:t>contacts the partners of the  index client</a:t>
            </a:r>
          </a:p>
        </p:txBody>
      </p:sp>
      <p:sp>
        <p:nvSpPr>
          <p:cNvPr id="43" name="TextBox 42"/>
          <p:cNvSpPr txBox="1"/>
          <p:nvPr/>
        </p:nvSpPr>
        <p:spPr>
          <a:xfrm>
            <a:off x="8152663" y="4032604"/>
            <a:ext cx="1482526" cy="308098"/>
          </a:xfrm>
          <a:prstGeom prst="rect">
            <a:avLst/>
          </a:prstGeom>
          <a:solidFill>
            <a:srgbClr val="002060"/>
          </a:solidFill>
        </p:spPr>
        <p:txBody>
          <a:bodyPr wrap="square" rtlCol="0">
            <a:spAutoFit/>
          </a:bodyPr>
          <a:lstStyle/>
          <a:p>
            <a:r>
              <a:rPr lang="en-GB" sz="1402" b="1" dirty="0">
                <a:solidFill>
                  <a:prstClr val="white"/>
                </a:solidFill>
              </a:rPr>
              <a:t>Provider Referral</a:t>
            </a:r>
          </a:p>
        </p:txBody>
      </p:sp>
      <p:cxnSp>
        <p:nvCxnSpPr>
          <p:cNvPr id="44" name="Straight Arrow Connector 43"/>
          <p:cNvCxnSpPr/>
          <p:nvPr/>
        </p:nvCxnSpPr>
        <p:spPr>
          <a:xfrm>
            <a:off x="8824248" y="3751248"/>
            <a:ext cx="0" cy="375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73748" y="3152181"/>
            <a:ext cx="3894226" cy="674031"/>
          </a:xfrm>
          <a:prstGeom prst="rect">
            <a:avLst/>
          </a:prstGeom>
          <a:noFill/>
        </p:spPr>
        <p:txBody>
          <a:bodyPr wrap="square" rtlCol="0">
            <a:spAutoFit/>
          </a:bodyPr>
          <a:lstStyle/>
          <a:p>
            <a:pPr algn="ctr"/>
            <a:r>
              <a:rPr lang="en-GB" sz="1890" dirty="0">
                <a:solidFill>
                  <a:prstClr val="black"/>
                </a:solidFill>
              </a:rPr>
              <a:t>Trained provider encourages index client to disclose to sexual partner</a:t>
            </a:r>
          </a:p>
        </p:txBody>
      </p:sp>
      <p:sp>
        <p:nvSpPr>
          <p:cNvPr id="46" name="TextBox 45"/>
          <p:cNvSpPr txBox="1"/>
          <p:nvPr/>
        </p:nvSpPr>
        <p:spPr>
          <a:xfrm>
            <a:off x="4907853" y="3104943"/>
            <a:ext cx="4019331" cy="674031"/>
          </a:xfrm>
          <a:prstGeom prst="rect">
            <a:avLst/>
          </a:prstGeom>
          <a:noFill/>
        </p:spPr>
        <p:txBody>
          <a:bodyPr wrap="square" rtlCol="0">
            <a:spAutoFit/>
          </a:bodyPr>
          <a:lstStyle/>
          <a:p>
            <a:pPr algn="ctr"/>
            <a:r>
              <a:rPr lang="en-GB" sz="1890" dirty="0">
                <a:solidFill>
                  <a:prstClr val="black"/>
                </a:solidFill>
              </a:rPr>
              <a:t>Trained provider helps consenting index client to notify sexual partner</a:t>
            </a:r>
          </a:p>
        </p:txBody>
      </p:sp>
      <p:cxnSp>
        <p:nvCxnSpPr>
          <p:cNvPr id="33" name="Straight Arrow Connector 32"/>
          <p:cNvCxnSpPr/>
          <p:nvPr/>
        </p:nvCxnSpPr>
        <p:spPr>
          <a:xfrm>
            <a:off x="6489817" y="2154730"/>
            <a:ext cx="0" cy="41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42806" y="2182453"/>
            <a:ext cx="0" cy="41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785093" y="277091"/>
            <a:ext cx="9947562" cy="812800"/>
          </a:xfrm>
        </p:spPr>
        <p:txBody>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r>
              <a:rPr lang="en-GB" dirty="0">
                <a:solidFill>
                  <a:schemeClr val="bg1"/>
                </a:solidFill>
              </a:rPr>
              <a:t>Index Testing</a:t>
            </a:r>
            <a:endParaRPr lang="en-US" dirty="0">
              <a:solidFill>
                <a:schemeClr val="bg1"/>
              </a:solidFill>
            </a:endParaRPr>
          </a:p>
        </p:txBody>
      </p:sp>
    </p:spTree>
    <p:extLst>
      <p:ext uri="{BB962C8B-B14F-4D97-AF65-F5344CB8AC3E}">
        <p14:creationId xmlns:p14="http://schemas.microsoft.com/office/powerpoint/2010/main" val="492741543"/>
      </p:ext>
    </p:extLst>
  </p:cSld>
  <p:clrMapOvr>
    <a:masterClrMapping/>
  </p:clrMapOvr>
</p:sld>
</file>

<file path=ppt/theme/theme1.xml><?xml version="1.0" encoding="utf-8"?>
<a:theme xmlns:a="http://schemas.openxmlformats.org/drawingml/2006/main" name="RISE Theme_Blue">
  <a:themeElements>
    <a:clrScheme name="RISE Color Scheme">
      <a:dk1>
        <a:srgbClr val="55565A"/>
      </a:dk1>
      <a:lt1>
        <a:sysClr val="window" lastClr="FFFFFF"/>
      </a:lt1>
      <a:dk2>
        <a:srgbClr val="55565A"/>
      </a:dk2>
      <a:lt2>
        <a:srgbClr val="FFFFFF"/>
      </a:lt2>
      <a:accent1>
        <a:srgbClr val="00437B"/>
      </a:accent1>
      <a:accent2>
        <a:srgbClr val="CD163F"/>
      </a:accent2>
      <a:accent3>
        <a:srgbClr val="8A98BC"/>
      </a:accent3>
      <a:accent4>
        <a:srgbClr val="E28D86"/>
      </a:accent4>
      <a:accent5>
        <a:srgbClr val="0073D2"/>
      </a:accent5>
      <a:accent6>
        <a:srgbClr val="93CEFF"/>
      </a:accent6>
      <a:hlink>
        <a:srgbClr val="00437B"/>
      </a:hlink>
      <a:folHlink>
        <a:srgbClr val="8A98B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E_Powerpoint Template" id="{5E0FEEAF-E192-4D02-8A3B-2245ADED6675}" vid="{419AB345-2D2D-4E43-A8D3-4524A98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6E0BA4AE554B46A08A91AC6385E376" ma:contentTypeVersion="13" ma:contentTypeDescription="Create a new document." ma:contentTypeScope="" ma:versionID="2e005f2212cc76ca684465858acb3cc2">
  <xsd:schema xmlns:xsd="http://www.w3.org/2001/XMLSchema" xmlns:xs="http://www.w3.org/2001/XMLSchema" xmlns:p="http://schemas.microsoft.com/office/2006/metadata/properties" xmlns:ns3="930a563d-c534-4daf-942c-50fbc437e8bb" xmlns:ns4="5c43141a-8b74-4e7b-9fc4-4fe8fb575fcf" targetNamespace="http://schemas.microsoft.com/office/2006/metadata/properties" ma:root="true" ma:fieldsID="fa91f9730fd5d94d386de5d464182bbe" ns3:_="" ns4:_="">
    <xsd:import namespace="930a563d-c534-4daf-942c-50fbc437e8bb"/>
    <xsd:import namespace="5c43141a-8b74-4e7b-9fc4-4fe8fb575f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a563d-c534-4daf-942c-50fbc437e8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43141a-8b74-4e7b-9fc4-4fe8fb575f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9792E0-354B-4B6E-95A2-9B873DF54E1F}">
  <ds:schemaRefs>
    <ds:schemaRef ds:uri="http://schemas.microsoft.com/sharepoint/v3/contenttype/forms"/>
  </ds:schemaRefs>
</ds:datastoreItem>
</file>

<file path=customXml/itemProps2.xml><?xml version="1.0" encoding="utf-8"?>
<ds:datastoreItem xmlns:ds="http://schemas.openxmlformats.org/officeDocument/2006/customXml" ds:itemID="{46A3BDA8-BC66-466C-81CC-F39DAFC052AC}">
  <ds:schemaRefs>
    <ds:schemaRef ds:uri="http://schemas.microsoft.com/office/2006/documentManagement/types"/>
    <ds:schemaRef ds:uri="http://purl.org/dc/elements/1.1/"/>
    <ds:schemaRef ds:uri="5c43141a-8b74-4e7b-9fc4-4fe8fb575fcf"/>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930a563d-c534-4daf-942c-50fbc437e8bb"/>
    <ds:schemaRef ds:uri="http://www.w3.org/XML/1998/namespace"/>
  </ds:schemaRefs>
</ds:datastoreItem>
</file>

<file path=customXml/itemProps3.xml><?xml version="1.0" encoding="utf-8"?>
<ds:datastoreItem xmlns:ds="http://schemas.openxmlformats.org/officeDocument/2006/customXml" ds:itemID="{1D9B78C7-D58B-4D3C-9735-6B9E4CE15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a563d-c534-4daf-942c-50fbc437e8bb"/>
    <ds:schemaRef ds:uri="5c43141a-8b74-4e7b-9fc4-4fe8fb575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814</TotalTime>
  <Words>1087</Words>
  <Application>Microsoft Macintosh PowerPoint</Application>
  <PresentationFormat>Widescreen</PresentationFormat>
  <Paragraphs>134</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Gill Sans MT</vt:lpstr>
      <vt:lpstr>Wingdings</vt:lpstr>
      <vt:lpstr>RISE Theme_Blue</vt:lpstr>
      <vt:lpstr>  GBV PROTOCOL</vt:lpstr>
      <vt:lpstr>Methodology of Post GBV Care service</vt:lpstr>
      <vt:lpstr>PowerPoint Presentation</vt:lpstr>
      <vt:lpstr>PowerPoint Presentation</vt:lpstr>
      <vt:lpstr>PowerPoint Presentation</vt:lpstr>
      <vt:lpstr>Minimum Requirements for Asking about Violence</vt:lpstr>
      <vt:lpstr>PowerPoint Presentation</vt:lpstr>
      <vt:lpstr>Post-violence Clinical Care Minimum Package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Aanu Oluwaseun Olaitan</dc:creator>
  <cp:lastModifiedBy>Rabkin, Miriam</cp:lastModifiedBy>
  <cp:revision>4</cp:revision>
  <dcterms:created xsi:type="dcterms:W3CDTF">2022-06-28T14:35:33Z</dcterms:created>
  <dcterms:modified xsi:type="dcterms:W3CDTF">2022-08-12T13:16:40Z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0x010100C06E0BA4AE554B46A08A91AC6385E376</vt:lpwstr>
  </property>
</Properties>
</file>