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7" r:id="rId5"/>
    <p:sldId id="289" r:id="rId6"/>
    <p:sldId id="288" r:id="rId7"/>
    <p:sldId id="284" r:id="rId8"/>
    <p:sldId id="290" r:id="rId9"/>
    <p:sldId id="294" r:id="rId10"/>
    <p:sldId id="296" r:id="rId11"/>
    <p:sldId id="291" r:id="rId12"/>
    <p:sldId id="295" r:id="rId13"/>
    <p:sldId id="293" r:id="rId14"/>
    <p:sldId id="292" r:id="rId15"/>
    <p:sldId id="297" r:id="rId16"/>
  </p:sldIdLst>
  <p:sldSz cx="12192000" cy="6858000"/>
  <p:notesSz cx="6858000" cy="9144000"/>
  <p:embeddedFontLst>
    <p:embeddedFont>
      <p:font typeface="IAS Ribbon Sans Bold" pitchFamily="2" charset="0"/>
      <p:bold r:id="rId19"/>
      <p:italic r:id="rId20"/>
      <p:boldItalic r:id="rId21"/>
    </p:embeddedFont>
    <p:embeddedFont>
      <p:font typeface="IAS Ribbon Sans Light" pitchFamily="2" charset="0"/>
      <p:regular r:id="rId22"/>
      <p: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7284"/>
  </p:normalViewPr>
  <p:slideViewPr>
    <p:cSldViewPr snapToGrid="0" showGuides="1">
      <p:cViewPr varScale="1">
        <p:scale>
          <a:sx n="103" d="100"/>
          <a:sy n="103" d="100"/>
        </p:scale>
        <p:origin x="176" y="6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33" d="100"/>
          <a:sy n="133" d="100"/>
        </p:scale>
        <p:origin x="4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A4F7C-E7B6-4246-8CFE-C5D2185726FF}" type="doc">
      <dgm:prSet loTypeId="urn:microsoft.com/office/officeart/2005/8/layout/chevron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051C9D-89C2-43D5-A38A-3DC3652F31D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en-US" sz="1600" b="0" dirty="0">
              <a:solidFill>
                <a:schemeClr val="bg1"/>
              </a:solidFill>
              <a:latin typeface="+mn-lt"/>
              <a:ea typeface="+mn-ea"/>
            </a:rPr>
            <a:t>Gain/refresh a basic understanding of key concepts of DSD, its evolution, how it can be applied across the HIV care cascade</a:t>
          </a:r>
          <a:endParaRPr lang="en-US" sz="1600" dirty="0">
            <a:solidFill>
              <a:schemeClr val="bg1"/>
            </a:solidFill>
          </a:endParaRPr>
        </a:p>
      </dgm:t>
    </dgm:pt>
    <dgm:pt modelId="{031F0A7C-CEE1-4AEA-A320-14F65185588B}" type="parTrans" cxnId="{A6EB6332-8664-4FED-92C2-8BAAB61C31C8}">
      <dgm:prSet/>
      <dgm:spPr/>
      <dgm:t>
        <a:bodyPr/>
        <a:lstStyle/>
        <a:p>
          <a:endParaRPr lang="en-US"/>
        </a:p>
      </dgm:t>
    </dgm:pt>
    <dgm:pt modelId="{252C419F-0D37-4B2A-B3DF-4F885D75AD40}" type="sibTrans" cxnId="{A6EB6332-8664-4FED-92C2-8BAAB61C31C8}">
      <dgm:prSet/>
      <dgm:spPr/>
      <dgm:t>
        <a:bodyPr/>
        <a:lstStyle/>
        <a:p>
          <a:endParaRPr lang="en-US"/>
        </a:p>
      </dgm:t>
    </dgm:pt>
    <dgm:pt modelId="{15F901EC-C840-4CA8-A7FD-138BBCCCB583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en-US" sz="1600" b="0" dirty="0">
              <a:solidFill>
                <a:schemeClr val="bg1"/>
              </a:solidFill>
              <a:latin typeface="+mn-lt"/>
              <a:ea typeface="+mn-ea"/>
            </a:rPr>
            <a:t>Gain advanced DSD knowledge (based on evidence from implementation science studies on DSD)</a:t>
          </a:r>
          <a:endParaRPr lang="en-US" sz="1600" dirty="0">
            <a:solidFill>
              <a:schemeClr val="bg1"/>
            </a:solidFill>
          </a:endParaRPr>
        </a:p>
      </dgm:t>
    </dgm:pt>
    <dgm:pt modelId="{D083992B-81ED-4F1B-8A2F-A462D19F0CE5}" type="parTrans" cxnId="{6432C746-F270-4A13-A1E8-62365C96507C}">
      <dgm:prSet/>
      <dgm:spPr/>
      <dgm:t>
        <a:bodyPr/>
        <a:lstStyle/>
        <a:p>
          <a:endParaRPr lang="en-US"/>
        </a:p>
      </dgm:t>
    </dgm:pt>
    <dgm:pt modelId="{BE13E7E4-14D8-4A8E-8D1B-D4767B1A8957}" type="sibTrans" cxnId="{6432C746-F270-4A13-A1E8-62365C96507C}">
      <dgm:prSet/>
      <dgm:spPr/>
      <dgm:t>
        <a:bodyPr/>
        <a:lstStyle/>
        <a:p>
          <a:endParaRPr lang="en-US"/>
        </a:p>
      </dgm:t>
    </dgm:pt>
    <dgm:pt modelId="{DAD3518F-FF2E-4EC5-BAF6-8082D1C4A0B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en-US" sz="1600" b="0" dirty="0">
              <a:solidFill>
                <a:schemeClr val="bg1"/>
              </a:solidFill>
              <a:latin typeface="+mn-lt"/>
              <a:ea typeface="+mn-ea"/>
            </a:rPr>
            <a:t>Exchange with peers and experts on context-specific DSD issues</a:t>
          </a:r>
          <a:endParaRPr lang="en-US" sz="1600" dirty="0">
            <a:solidFill>
              <a:schemeClr val="bg1"/>
            </a:solidFill>
          </a:endParaRPr>
        </a:p>
      </dgm:t>
    </dgm:pt>
    <dgm:pt modelId="{14A27497-D284-4EF7-AE83-2C9CF4547BD7}" type="parTrans" cxnId="{FBFF31D5-7209-478B-9625-881B4CB8C911}">
      <dgm:prSet/>
      <dgm:spPr/>
      <dgm:t>
        <a:bodyPr/>
        <a:lstStyle/>
        <a:p>
          <a:endParaRPr lang="en-US"/>
        </a:p>
      </dgm:t>
    </dgm:pt>
    <dgm:pt modelId="{6B27AD29-B4C5-428E-9626-7F60550F26C2}" type="sibTrans" cxnId="{FBFF31D5-7209-478B-9625-881B4CB8C911}">
      <dgm:prSet/>
      <dgm:spPr/>
      <dgm:t>
        <a:bodyPr/>
        <a:lstStyle/>
        <a:p>
          <a:endParaRPr lang="en-US"/>
        </a:p>
      </dgm:t>
    </dgm:pt>
    <dgm:pt modelId="{EF4A1B73-1748-A242-930E-A1A1DA5B8332}" type="pres">
      <dgm:prSet presAssocID="{102A4F7C-E7B6-4246-8CFE-C5D2185726FF}" presName="Name0" presStyleCnt="0">
        <dgm:presLayoutVars>
          <dgm:dir/>
          <dgm:animLvl val="lvl"/>
          <dgm:resizeHandles val="exact"/>
        </dgm:presLayoutVars>
      </dgm:prSet>
      <dgm:spPr/>
    </dgm:pt>
    <dgm:pt modelId="{1EBC9071-B198-F042-8C99-8FD7B38FCFE9}" type="pres">
      <dgm:prSet presAssocID="{4B051C9D-89C2-43D5-A38A-3DC3652F31D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F86A9EA-AA44-4D46-A08B-C21E079268F1}" type="pres">
      <dgm:prSet presAssocID="{252C419F-0D37-4B2A-B3DF-4F885D75AD40}" presName="parTxOnlySpace" presStyleCnt="0"/>
      <dgm:spPr/>
    </dgm:pt>
    <dgm:pt modelId="{51CF5577-FB48-8348-82D8-C1FCBA116CF9}" type="pres">
      <dgm:prSet presAssocID="{15F901EC-C840-4CA8-A7FD-138BBCCCB58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0825FA6-24EE-CF49-B6CA-63A473A76251}" type="pres">
      <dgm:prSet presAssocID="{BE13E7E4-14D8-4A8E-8D1B-D4767B1A8957}" presName="parTxOnlySpace" presStyleCnt="0"/>
      <dgm:spPr/>
    </dgm:pt>
    <dgm:pt modelId="{DA0FADB6-700F-4043-9205-01BF5A0E34DC}" type="pres">
      <dgm:prSet presAssocID="{DAD3518F-FF2E-4EC5-BAF6-8082D1C4A0B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9F71122-A7E9-D640-9BA1-50A558CA2176}" type="presOf" srcId="{102A4F7C-E7B6-4246-8CFE-C5D2185726FF}" destId="{EF4A1B73-1748-A242-930E-A1A1DA5B8332}" srcOrd="0" destOrd="0" presId="urn:microsoft.com/office/officeart/2005/8/layout/chevron1"/>
    <dgm:cxn modelId="{A6EB6332-8664-4FED-92C2-8BAAB61C31C8}" srcId="{102A4F7C-E7B6-4246-8CFE-C5D2185726FF}" destId="{4B051C9D-89C2-43D5-A38A-3DC3652F31D1}" srcOrd="0" destOrd="0" parTransId="{031F0A7C-CEE1-4AEA-A320-14F65185588B}" sibTransId="{252C419F-0D37-4B2A-B3DF-4F885D75AD40}"/>
    <dgm:cxn modelId="{6432C746-F270-4A13-A1E8-62365C96507C}" srcId="{102A4F7C-E7B6-4246-8CFE-C5D2185726FF}" destId="{15F901EC-C840-4CA8-A7FD-138BBCCCB583}" srcOrd="1" destOrd="0" parTransId="{D083992B-81ED-4F1B-8A2F-A462D19F0CE5}" sibTransId="{BE13E7E4-14D8-4A8E-8D1B-D4767B1A8957}"/>
    <dgm:cxn modelId="{D3F4A7A4-749F-D244-BE87-ECE0DEE0A2E3}" type="presOf" srcId="{15F901EC-C840-4CA8-A7FD-138BBCCCB583}" destId="{51CF5577-FB48-8348-82D8-C1FCBA116CF9}" srcOrd="0" destOrd="0" presId="urn:microsoft.com/office/officeart/2005/8/layout/chevron1"/>
    <dgm:cxn modelId="{7122EBC4-33BC-5A41-8908-96AC010CE5EE}" type="presOf" srcId="{4B051C9D-89C2-43D5-A38A-3DC3652F31D1}" destId="{1EBC9071-B198-F042-8C99-8FD7B38FCFE9}" srcOrd="0" destOrd="0" presId="urn:microsoft.com/office/officeart/2005/8/layout/chevron1"/>
    <dgm:cxn modelId="{FBFF31D5-7209-478B-9625-881B4CB8C911}" srcId="{102A4F7C-E7B6-4246-8CFE-C5D2185726FF}" destId="{DAD3518F-FF2E-4EC5-BAF6-8082D1C4A0BF}" srcOrd="2" destOrd="0" parTransId="{14A27497-D284-4EF7-AE83-2C9CF4547BD7}" sibTransId="{6B27AD29-B4C5-428E-9626-7F60550F26C2}"/>
    <dgm:cxn modelId="{5CAD6CD8-435E-EB4E-9C6A-CA1A1A62BC32}" type="presOf" srcId="{DAD3518F-FF2E-4EC5-BAF6-8082D1C4A0BF}" destId="{DA0FADB6-700F-4043-9205-01BF5A0E34DC}" srcOrd="0" destOrd="0" presId="urn:microsoft.com/office/officeart/2005/8/layout/chevron1"/>
    <dgm:cxn modelId="{402D1E71-138D-4440-9C67-77F19538F029}" type="presParOf" srcId="{EF4A1B73-1748-A242-930E-A1A1DA5B8332}" destId="{1EBC9071-B198-F042-8C99-8FD7B38FCFE9}" srcOrd="0" destOrd="0" presId="urn:microsoft.com/office/officeart/2005/8/layout/chevron1"/>
    <dgm:cxn modelId="{10761456-78F1-1640-87AC-E6F2B1C0A9CC}" type="presParOf" srcId="{EF4A1B73-1748-A242-930E-A1A1DA5B8332}" destId="{1F86A9EA-AA44-4D46-A08B-C21E079268F1}" srcOrd="1" destOrd="0" presId="urn:microsoft.com/office/officeart/2005/8/layout/chevron1"/>
    <dgm:cxn modelId="{068E0418-6BF7-0D4B-A399-87C9C73A678D}" type="presParOf" srcId="{EF4A1B73-1748-A242-930E-A1A1DA5B8332}" destId="{51CF5577-FB48-8348-82D8-C1FCBA116CF9}" srcOrd="2" destOrd="0" presId="urn:microsoft.com/office/officeart/2005/8/layout/chevron1"/>
    <dgm:cxn modelId="{09314CE4-CECA-234E-AFA8-ED5100B6BA19}" type="presParOf" srcId="{EF4A1B73-1748-A242-930E-A1A1DA5B8332}" destId="{F0825FA6-24EE-CF49-B6CA-63A473A76251}" srcOrd="3" destOrd="0" presId="urn:microsoft.com/office/officeart/2005/8/layout/chevron1"/>
    <dgm:cxn modelId="{DE4D6661-C91A-0542-B8C0-0C89B7B3211B}" type="presParOf" srcId="{EF4A1B73-1748-A242-930E-A1A1DA5B8332}" destId="{DA0FADB6-700F-4043-9205-01BF5A0E3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C9071-B198-F042-8C99-8FD7B38FCFE9}">
      <dsp:nvSpPr>
        <dsp:cNvPr id="0" name=""/>
        <dsp:cNvSpPr/>
      </dsp:nvSpPr>
      <dsp:spPr>
        <a:xfrm>
          <a:off x="3240" y="1199952"/>
          <a:ext cx="3947427" cy="157897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bg1"/>
              </a:solidFill>
              <a:latin typeface="+mn-lt"/>
              <a:ea typeface="+mn-ea"/>
            </a:rPr>
            <a:t>Gain/refresh a basic understanding of key concepts of DSD, its evolution, how it can be applied across the HIV care cascade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92725" y="1199952"/>
        <a:ext cx="2368457" cy="1578970"/>
      </dsp:txXfrm>
    </dsp:sp>
    <dsp:sp modelId="{51CF5577-FB48-8348-82D8-C1FCBA116CF9}">
      <dsp:nvSpPr>
        <dsp:cNvPr id="0" name=""/>
        <dsp:cNvSpPr/>
      </dsp:nvSpPr>
      <dsp:spPr>
        <a:xfrm>
          <a:off x="3555924" y="1199952"/>
          <a:ext cx="3947427" cy="1578970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bg1"/>
              </a:solidFill>
              <a:latin typeface="+mn-lt"/>
              <a:ea typeface="+mn-ea"/>
            </a:rPr>
            <a:t>Gain advanced DSD knowledge (based on evidence from implementation science studies on DSD)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345409" y="1199952"/>
        <a:ext cx="2368457" cy="1578970"/>
      </dsp:txXfrm>
    </dsp:sp>
    <dsp:sp modelId="{DA0FADB6-700F-4043-9205-01BF5A0E34DC}">
      <dsp:nvSpPr>
        <dsp:cNvPr id="0" name=""/>
        <dsp:cNvSpPr/>
      </dsp:nvSpPr>
      <dsp:spPr>
        <a:xfrm>
          <a:off x="7108608" y="1199952"/>
          <a:ext cx="3947427" cy="1578970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bg1"/>
              </a:solidFill>
              <a:latin typeface="+mn-lt"/>
              <a:ea typeface="+mn-ea"/>
            </a:rPr>
            <a:t>Exchange with peers and experts on context-specific DSD issues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898093" y="1199952"/>
        <a:ext cx="2368457" cy="1578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F585C-AB1D-41F5-8A22-EE236ED1EB54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DB82-A706-4784-AE8E-3965AD040C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09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81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26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36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62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1294944"/>
            <a:ext cx="8137526" cy="4762956"/>
          </a:xfrm>
        </p:spPr>
        <p:txBody>
          <a:bodyPr/>
          <a:lstStyle>
            <a:lvl1pPr>
              <a:lnSpc>
                <a:spcPct val="85000"/>
              </a:lnSpc>
              <a:defRPr sz="7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03A5B761-8BC0-42AF-81B9-7B9A73AAE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9512" y="6248400"/>
            <a:ext cx="8137526" cy="3962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/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 err="1"/>
              <a:t>iasociety.org</a:t>
            </a:r>
            <a:endParaRPr lang="en-GB" sz="750" noProof="0" dirty="0"/>
          </a:p>
        </p:txBody>
      </p:sp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/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 err="1"/>
              <a:t>iasociety.org</a:t>
            </a:r>
            <a:endParaRPr lang="en-GB" sz="750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EC23C-51C9-47E8-9EC0-51E75A99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1510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E4F12-16AF-4CA2-9394-804A19491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552700"/>
            <a:ext cx="6192837" cy="3505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222BDBD-0C76-472C-A496-F0F76AC3E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4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335850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E3B62B-CF09-471B-9761-31105E803B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725862" y="1346515"/>
            <a:ext cx="8131175" cy="4711385"/>
          </a:xfrm>
        </p:spPr>
        <p:txBody>
          <a:bodyPr/>
          <a:lstStyle>
            <a:lvl1pPr marL="266700" indent="-266700">
              <a:lnSpc>
                <a:spcPct val="90000"/>
              </a:lnSpc>
              <a:buFont typeface="Ping LCG Light" pitchFamily="50" charset="0"/>
              <a:buChar char="»"/>
              <a:defRPr sz="4200">
                <a:solidFill>
                  <a:schemeClr val="accent1"/>
                </a:solidFill>
              </a:defRPr>
            </a:lvl1pPr>
            <a:lvl2pPr marL="182563" indent="0" algn="r">
              <a:lnSpc>
                <a:spcPct val="9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CC7437-6059-43F9-AED7-852A0521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Name of the Speaker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C35EB0-B8D6-413D-890C-D0905B12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401624"/>
            <a:ext cx="6192838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766059"/>
            <a:ext cx="6192837" cy="3291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889AC-79BD-4225-8067-CB3E052B3B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42913" y="6276101"/>
            <a:ext cx="3130867" cy="244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Name of the Speaker</a:t>
            </a:r>
            <a:endParaRPr lang="en-GB" sz="1000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A541A-BF46-4134-A473-7ECADFE55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725863" y="6276101"/>
            <a:ext cx="2909887" cy="2443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z="1000" noProof="0" dirty="0"/>
              <a:t>Topic Lore Ipsum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33CDCE-25B5-4F69-9C0F-55D421676E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9740"/>
            <a:ext cx="728662" cy="2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50" r:id="rId4"/>
    <p:sldLayoutId id="2147483654" r:id="rId5"/>
    <p:sldLayoutId id="2147483662" r:id="rId6"/>
    <p:sldLayoutId id="214748365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63" indent="-2206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55638" indent="-2127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71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as-courses.org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witter.com/iasociety/status/1590313506263289856?ref_src=twsrc%5Etfw%7Ctwcamp%5Etweetembed%7Ctwterm%5E1590313506263289856%7Ctwgr%5Ec2cd8968c003f7c516d22b35c5692eb3ac8a8fc7%7Ctwcon%5Es1_c10&amp;ref_url=https%3A%2F%2Fpublish.twitter.com%2F%3Fquery%3Dhttps3A2F2Ftwitter.com2Fiasociety2Fstatus2F1590313506263289856widget%3DTwee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RUqNmx60Y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video" Target="https://www.youtube.com/embed/0ZbL61Jktqo" TargetMode="Externa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jIthOftvQRQ" TargetMode="External"/><Relationship Id="rId1" Type="http://schemas.openxmlformats.org/officeDocument/2006/relationships/video" Target="https://www.youtube.com/embed/hMSbadlynDs" TargetMode="Externa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8.jpeg"/><Relationship Id="rId5" Type="http://schemas.openxmlformats.org/officeDocument/2006/relationships/video" Target="https://www.youtube.com/embed/EGd9tEn8Trs" TargetMode="External"/><Relationship Id="rId10" Type="http://schemas.openxmlformats.org/officeDocument/2006/relationships/image" Target="../media/image17.jpeg"/><Relationship Id="rId4" Type="http://schemas.openxmlformats.org/officeDocument/2006/relationships/video" Target="https://www.youtube.com/embed/JylXt1_4-94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Differentiated Service Delivery for HIV treatment </a:t>
            </a:r>
            <a:br>
              <a:rPr lang="en-US" dirty="0"/>
            </a:br>
            <a:r>
              <a:rPr lang="en-US" sz="4800" dirty="0">
                <a:solidFill>
                  <a:schemeClr val="tx1"/>
                </a:solidFill>
              </a:rPr>
              <a:t>Online course demo</a:t>
            </a:r>
          </a:p>
        </p:txBody>
      </p:sp>
    </p:spTree>
    <p:extLst>
      <p:ext uri="{BB962C8B-B14F-4D97-AF65-F5344CB8AC3E}">
        <p14:creationId xmlns:p14="http://schemas.microsoft.com/office/powerpoint/2010/main" val="101902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User feedback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7738327" y="3484221"/>
            <a:ext cx="3867912" cy="1910160"/>
          </a:xfrm>
          <a:prstGeom prst="wedgeEllipseCallout">
            <a:avLst/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online course has been helpful to my work, as am currently working in a NGO focusing on HIV.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66647" y="2031624"/>
            <a:ext cx="4477201" cy="2337488"/>
          </a:xfrm>
          <a:prstGeom prst="wedgeEllipseCallou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bg1"/>
                </a:solidFill>
              </a:rPr>
              <a:t>I was enrolled on the Differentiated service delivery course and I successfully did module one and passed it. I am happy to inform you that it was beneficial and transformed my practice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024025" y="1125993"/>
            <a:ext cx="4648258" cy="2337488"/>
          </a:xfrm>
          <a:prstGeom prst="wedgeEllipseCallout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 started [the] DSD course because is a strategy that is implemented newly in my country, and to also learn more about this strategy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605247" y="4265338"/>
            <a:ext cx="5088014" cy="2258086"/>
          </a:xfrm>
          <a:prstGeom prst="wedgeEllipseCallou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 am following 129 community client Led delivery groups of about 600 patients in the community, you always except gaps. The [course] will help me to improve on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222936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1401624"/>
            <a:ext cx="11024157" cy="1260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Enroll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today - </a:t>
            </a:r>
            <a:r>
              <a:rPr lang="en-US" sz="4400" dirty="0">
                <a:latin typeface="IAS Ribbon Sans Bold" pitchFamily="50" charset="0"/>
                <a:ea typeface="IAS Ribbon Sans Bold" pitchFamily="50" charset="0"/>
                <a:hlinkClick r:id="rId2"/>
              </a:rPr>
              <a:t>https://</a:t>
            </a:r>
            <a:r>
              <a:rPr lang="en-US" sz="4400" dirty="0" err="1">
                <a:latin typeface="IAS Ribbon Sans Bold" pitchFamily="50" charset="0"/>
                <a:ea typeface="IAS Ribbon Sans Bold" pitchFamily="50" charset="0"/>
                <a:hlinkClick r:id="rId2"/>
              </a:rPr>
              <a:t>ias-courses.org</a:t>
            </a:r>
            <a:r>
              <a:rPr lang="en-US" sz="4400" dirty="0">
                <a:latin typeface="IAS Ribbon Sans Bold" pitchFamily="50" charset="0"/>
                <a:ea typeface="IAS Ribbon Sans Bold" pitchFamily="50" charset="0"/>
                <a:hlinkClick r:id="rId2"/>
              </a:rPr>
              <a:t>/</a:t>
            </a:r>
            <a:br>
              <a:rPr lang="en-US" sz="4400" dirty="0">
                <a:latin typeface="IAS Ribbon Sans Bold" pitchFamily="50" charset="0"/>
                <a:ea typeface="IAS Ribbon Sans Bold" pitchFamily="50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" y="2031623"/>
            <a:ext cx="9110681" cy="46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5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BAD2-6F91-A572-F412-607F3AF5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7860828" cy="1260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And help spread the word</a:t>
            </a: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6A4BEB19-71D4-BCFF-1A1A-390ADF9BB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2661624"/>
            <a:ext cx="6673372" cy="37505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790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RUqNmx60Y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1389" y="0"/>
            <a:ext cx="11189222" cy="629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2E998-ED7D-C374-F86C-3A94B485FB7F}"/>
              </a:ext>
            </a:extLst>
          </p:cNvPr>
          <p:cNvSpPr txBox="1"/>
          <p:nvPr/>
        </p:nvSpPr>
        <p:spPr>
          <a:xfrm>
            <a:off x="1791730" y="6293937"/>
            <a:ext cx="824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 promo video URL</a:t>
            </a:r>
          </a:p>
        </p:txBody>
      </p:sp>
    </p:spTree>
    <p:extLst>
      <p:ext uri="{BB962C8B-B14F-4D97-AF65-F5344CB8AC3E}">
        <p14:creationId xmlns:p14="http://schemas.microsoft.com/office/powerpoint/2010/main" val="270838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A827B-BBCA-4C01-8373-9C43E2E8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Background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3C1C46-A697-4F61-B415-46A47B124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Created for key stakeholders involved in the HIV response on the concept of DSD, its theoretical components and origins, practice examples and applicability to other health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course was launched in December 2021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220" y="2552700"/>
            <a:ext cx="5137008" cy="2933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46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Aims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200457"/>
              </p:ext>
            </p:extLst>
          </p:nvPr>
        </p:nvGraphicFramePr>
        <p:xfrm>
          <a:off x="566362" y="2031624"/>
          <a:ext cx="11059276" cy="397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98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Target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audience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3" y="2147514"/>
            <a:ext cx="2213380" cy="2221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481" y="2147514"/>
            <a:ext cx="2219635" cy="2219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044" y="2172697"/>
            <a:ext cx="2200582" cy="221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177" y="4506615"/>
            <a:ext cx="2748948" cy="2221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3" y="4506615"/>
            <a:ext cx="2172003" cy="221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3890" y="4506615"/>
            <a:ext cx="2213279" cy="2221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5116" y="4506615"/>
            <a:ext cx="2229114" cy="2221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5554" y="2233251"/>
            <a:ext cx="2457793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6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accent1"/>
                </a:solidFill>
              </a:rPr>
              <a:t>Course overview (1)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2913" y="2386445"/>
            <a:ext cx="6192837" cy="350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IAS Ribbon Sans Bold" pitchFamily="50" charset="0"/>
                <a:ea typeface="IAS Ribbon Sans Bold" pitchFamily="50" charset="0"/>
              </a:rPr>
              <a:t>Four modules</a:t>
            </a:r>
            <a:endParaRPr lang="en-US" sz="2400" dirty="0">
              <a:latin typeface="IAS Ribbon Sans Bold" pitchFamily="50" charset="0"/>
              <a:ea typeface="IAS Ribbon Sans Bold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successfully progress through this course, you need to complete the </a:t>
            </a:r>
            <a:r>
              <a:rPr lang="en-US" sz="2400" dirty="0">
                <a:latin typeface="+mj-lt"/>
              </a:rPr>
              <a:t>pre-assessment</a:t>
            </a:r>
            <a:r>
              <a:rPr lang="en-US" sz="2400" dirty="0"/>
              <a:t>, course content, and the </a:t>
            </a:r>
            <a:r>
              <a:rPr lang="en-US" sz="2400" dirty="0">
                <a:latin typeface="+mj-lt"/>
              </a:rPr>
              <a:t>post-assessment </a:t>
            </a:r>
            <a:r>
              <a:rPr lang="en-US" sz="2400" dirty="0"/>
              <a:t>of each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Self-paced</a:t>
            </a:r>
            <a:r>
              <a:rPr lang="en-US" sz="2400" dirty="0"/>
              <a:t> so you can do the modules in the order you like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Completion certificate </a:t>
            </a:r>
            <a:r>
              <a:rPr lang="en-US" sz="2400" dirty="0"/>
              <a:t>awarded after completing all 4 modules</a:t>
            </a:r>
            <a:endParaRPr lang="en-GB" sz="2400" dirty="0"/>
          </a:p>
          <a:p>
            <a:endParaRPr lang="en-US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713" r="2713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5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accent1"/>
                </a:solidFill>
              </a:rPr>
              <a:t>Course overview (2)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713" r="2713" b="48754"/>
          <a:stretch/>
        </p:blipFill>
        <p:spPr>
          <a:xfrm>
            <a:off x="442910" y="2552700"/>
            <a:ext cx="5195887" cy="3514468"/>
          </a:xfrm>
          <a:prstGeom prst="rect">
            <a:avLst/>
          </a:prstGeom>
        </p:spPr>
      </p:pic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DD7272C3-85B3-B78A-EE42-8031FF220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3" t="52508" r="2713" b="26351"/>
          <a:stretch/>
        </p:blipFill>
        <p:spPr bwMode="gray">
          <a:xfrm>
            <a:off x="6007570" y="2552700"/>
            <a:ext cx="5195887" cy="1449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EDA02D85-3ED7-B594-9896-FF5C1FEF3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3" t="75226" r="2713"/>
          <a:stretch/>
        </p:blipFill>
        <p:spPr bwMode="gray">
          <a:xfrm>
            <a:off x="6007569" y="4368115"/>
            <a:ext cx="5195887" cy="169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595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accent1"/>
                </a:solidFill>
              </a:rPr>
              <a:t>Course overview (3)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The course is hosted on the Moodle platform and is </a:t>
            </a:r>
            <a:r>
              <a:rPr lang="en-US" sz="2400" dirty="0">
                <a:latin typeface="+mj-lt"/>
              </a:rPr>
              <a:t>open-access (free) </a:t>
            </a:r>
            <a:r>
              <a:rPr lang="en-US" sz="2400" dirty="0"/>
              <a:t>and requires registration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It includes interactive text and graphics, application case study and scenario-based activities and </a:t>
            </a:r>
            <a:r>
              <a:rPr lang="en-US" sz="2400" dirty="0">
                <a:latin typeface="+mj-lt"/>
              </a:rPr>
              <a:t>activities and quizzes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It also includes </a:t>
            </a:r>
            <a:r>
              <a:rPr lang="en-US" sz="2400" dirty="0">
                <a:latin typeface="+mj-lt"/>
              </a:rPr>
              <a:t>animated videos </a:t>
            </a:r>
            <a:r>
              <a:rPr lang="en-US" sz="2400" dirty="0"/>
              <a:t>on key content areas</a:t>
            </a:r>
            <a:endParaRPr lang="en-GB" sz="2400" dirty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101" y="594917"/>
            <a:ext cx="4610743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7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401624"/>
            <a:ext cx="10461624" cy="1260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Explainer videos on key content areas</a:t>
            </a:r>
          </a:p>
        </p:txBody>
      </p:sp>
      <p:pic>
        <p:nvPicPr>
          <p:cNvPr id="6" name="hMSbadlynDs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973462" y="4467174"/>
            <a:ext cx="3048000" cy="1714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3462" y="6198419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Facility-based individual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FAC46F-A82E-54BF-F544-0F25EB11D69F}"/>
              </a:ext>
            </a:extLst>
          </p:cNvPr>
          <p:cNvGrpSpPr/>
          <p:nvPr/>
        </p:nvGrpSpPr>
        <p:grpSpPr>
          <a:xfrm>
            <a:off x="3973462" y="2119775"/>
            <a:ext cx="3048000" cy="2009106"/>
            <a:chOff x="3973462" y="2119775"/>
            <a:chExt cx="3048000" cy="2009106"/>
          </a:xfrm>
        </p:grpSpPr>
        <p:pic>
          <p:nvPicPr>
            <p:cNvPr id="7" name="EGd9tEn8Trs"/>
            <p:cNvPicPr>
              <a:picLocks noRot="1" noChangeAspect="1"/>
            </p:cNvPicPr>
            <p:nvPr>
              <a:videoFile r:link="rId5"/>
            </p:nvPr>
          </p:nvPicPr>
          <p:blipFill>
            <a:blip r:embed="rId8"/>
            <a:stretch>
              <a:fillRect/>
            </a:stretch>
          </p:blipFill>
          <p:spPr>
            <a:xfrm>
              <a:off x="3973462" y="2119775"/>
              <a:ext cx="3048000" cy="17145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73462" y="3851882"/>
              <a:ext cx="304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Out-of-facility individual model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94643F-142E-18B6-53DD-98796009EC9F}"/>
              </a:ext>
            </a:extLst>
          </p:cNvPr>
          <p:cNvGrpSpPr/>
          <p:nvPr/>
        </p:nvGrpSpPr>
        <p:grpSpPr>
          <a:xfrm>
            <a:off x="472880" y="2119775"/>
            <a:ext cx="3048000" cy="2053655"/>
            <a:chOff x="3973462" y="4467174"/>
            <a:chExt cx="3048000" cy="2053655"/>
          </a:xfrm>
        </p:grpSpPr>
        <p:pic>
          <p:nvPicPr>
            <p:cNvPr id="11" name="JylXt1_4-94"/>
            <p:cNvPicPr>
              <a:picLocks noRot="1" noChangeAspect="1"/>
            </p:cNvPicPr>
            <p:nvPr>
              <a:videoFile r:link="rId4"/>
            </p:nvPr>
          </p:nvPicPr>
          <p:blipFill>
            <a:blip r:embed="rId9"/>
            <a:stretch>
              <a:fillRect/>
            </a:stretch>
          </p:blipFill>
          <p:spPr>
            <a:xfrm>
              <a:off x="3973462" y="4467174"/>
              <a:ext cx="3048000" cy="17145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73462" y="6243830"/>
              <a:ext cx="304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Healthcare worker-managed groups</a:t>
              </a:r>
            </a:p>
          </p:txBody>
        </p:sp>
      </p:grpSp>
      <p:pic>
        <p:nvPicPr>
          <p:cNvPr id="14" name="jIthOftvQRQ"/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7504011" y="3429000"/>
            <a:ext cx="3048000" cy="1714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E101975-758A-6544-E1C0-39C3F968D9D6}"/>
              </a:ext>
            </a:extLst>
          </p:cNvPr>
          <p:cNvGrpSpPr/>
          <p:nvPr/>
        </p:nvGrpSpPr>
        <p:grpSpPr>
          <a:xfrm>
            <a:off x="442913" y="4467174"/>
            <a:ext cx="3048000" cy="2053655"/>
            <a:chOff x="442913" y="4467174"/>
            <a:chExt cx="3048000" cy="2053655"/>
          </a:xfrm>
        </p:grpSpPr>
        <p:pic>
          <p:nvPicPr>
            <p:cNvPr id="13" name="0ZbL61Jktqo"/>
            <p:cNvPicPr>
              <a:picLocks noRot="1" noChangeAspect="1"/>
            </p:cNvPicPr>
            <p:nvPr>
              <a:videoFile r:link="rId3"/>
            </p:nvPr>
          </p:nvPicPr>
          <p:blipFill>
            <a:blip r:embed="rId11"/>
            <a:stretch>
              <a:fillRect/>
            </a:stretch>
          </p:blipFill>
          <p:spPr>
            <a:xfrm>
              <a:off x="442913" y="4467174"/>
              <a:ext cx="3048000" cy="17145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2913" y="6243830"/>
              <a:ext cx="304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Client-managed groups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04011" y="5395341"/>
            <a:ext cx="3953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Common adaptations for specific populations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2C8AAB-BC30-57CA-AEA2-9CC0A7F280A9}"/>
              </a:ext>
            </a:extLst>
          </p:cNvPr>
          <p:cNvSpPr txBox="1"/>
          <p:nvPr/>
        </p:nvSpPr>
        <p:spPr>
          <a:xfrm>
            <a:off x="2929953" y="56825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Make each video title a hyperlink </a:t>
            </a:r>
            <a:r>
              <a:rPr lang="en-US"/>
              <a:t>to the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3044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AIDS Society">
  <a:themeElements>
    <a:clrScheme name="IAS - International AIDS Society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E0001B"/>
      </a:accent1>
      <a:accent2>
        <a:srgbClr val="08BDBA"/>
      </a:accent2>
      <a:accent3>
        <a:srgbClr val="8A3FFC"/>
      </a:accent3>
      <a:accent4>
        <a:srgbClr val="FF8D00"/>
      </a:accent4>
      <a:accent5>
        <a:srgbClr val="346CFF"/>
      </a:accent5>
      <a:accent6>
        <a:srgbClr val="013B4F"/>
      </a:accent6>
      <a:hlink>
        <a:srgbClr val="E0001B"/>
      </a:hlink>
      <a:folHlink>
        <a:srgbClr val="E0001B"/>
      </a:folHlink>
    </a:clrScheme>
    <a:fontScheme name="Benutzerdefiniert 237">
      <a:majorFont>
        <a:latin typeface="IAS Ribbon Sans Bold"/>
        <a:ea typeface=""/>
        <a:cs typeface=""/>
      </a:majorFont>
      <a:minorFont>
        <a:latin typeface="IAS Ribbo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AS_PowerPoint_Template_IASRibbonSans" id="{ADC0D064-0E6E-46D0-BE3B-CA2F7DBD2127}" vid="{B4ED8AD9-12FE-4BAE-B9EF-DDDACE24D4ED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7C471FDDF7B419247B4FDB9218995" ma:contentTypeVersion="13" ma:contentTypeDescription="Create a new document." ma:contentTypeScope="" ma:versionID="7a3adf397d1b2bb99881c7032086a49b">
  <xsd:schema xmlns:xsd="http://www.w3.org/2001/XMLSchema" xmlns:xs="http://www.w3.org/2001/XMLSchema" xmlns:p="http://schemas.microsoft.com/office/2006/metadata/properties" xmlns:ns3="ae5fedd8-8d50-4541-9fbc-8d34b011cd44" xmlns:ns4="f6432f72-37d7-433b-90a8-b2e0b0bec9b0" targetNamespace="http://schemas.microsoft.com/office/2006/metadata/properties" ma:root="true" ma:fieldsID="8afe6ceb37fdd656ac0a2088d61b4bb4" ns3:_="" ns4:_="">
    <xsd:import namespace="ae5fedd8-8d50-4541-9fbc-8d34b011cd44"/>
    <xsd:import namespace="f6432f72-37d7-433b-90a8-b2e0b0bec9b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fedd8-8d50-4541-9fbc-8d34b011cd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32f72-37d7-433b-90a8-b2e0b0bec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E273EB-8310-4245-B3BF-7E3EEEFC9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5fedd8-8d50-4541-9fbc-8d34b011cd44"/>
    <ds:schemaRef ds:uri="f6432f72-37d7-433b-90a8-b2e0b0bec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7C6D06-5F0B-4061-B78D-0E9FC63C2216}">
  <ds:schemaRefs>
    <ds:schemaRef ds:uri="http://schemas.openxmlformats.org/package/2006/metadata/core-properties"/>
    <ds:schemaRef ds:uri="http://purl.org/dc/elements/1.1/"/>
    <ds:schemaRef ds:uri="f6432f72-37d7-433b-90a8-b2e0b0bec9b0"/>
    <ds:schemaRef ds:uri="http://purl.org/dc/dcmitype/"/>
    <ds:schemaRef ds:uri="http://purl.org/dc/terms/"/>
    <ds:schemaRef ds:uri="ae5fedd8-8d50-4541-9fbc-8d34b011cd4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431233-F335-49B4-98E1-B851FAB009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IAS_PowerPoint_Template_IASRibbonSans</Template>
  <TotalTime>292</TotalTime>
  <Words>376</Words>
  <Application>Microsoft Macintosh PowerPoint</Application>
  <PresentationFormat>Widescreen</PresentationFormat>
  <Paragraphs>46</Paragraphs>
  <Slides>12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Ping LCG Light</vt:lpstr>
      <vt:lpstr>IAS Ribbon Sans Light</vt:lpstr>
      <vt:lpstr>IAS Ribbon Sans Bold</vt:lpstr>
      <vt:lpstr>Wingdings</vt:lpstr>
      <vt:lpstr>International AIDS Society</vt:lpstr>
      <vt:lpstr>Differentiated Service Delivery for HIV treatment  Online course demo</vt:lpstr>
      <vt:lpstr>PowerPoint Presentation</vt:lpstr>
      <vt:lpstr>Background</vt:lpstr>
      <vt:lpstr>Aims</vt:lpstr>
      <vt:lpstr>Target audience</vt:lpstr>
      <vt:lpstr>Course overview (1)</vt:lpstr>
      <vt:lpstr>Course overview (2)</vt:lpstr>
      <vt:lpstr>Course overview (3)</vt:lpstr>
      <vt:lpstr>Explainer videos on key content areas</vt:lpstr>
      <vt:lpstr>User feedback</vt:lpstr>
      <vt:lpstr>Enroll today - https://ias-courses.org/ </vt:lpstr>
      <vt:lpstr>And help spread the 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Amie Baldeh</dc:creator>
  <cp:lastModifiedBy>Microsoft Office User</cp:lastModifiedBy>
  <cp:revision>19</cp:revision>
  <dcterms:created xsi:type="dcterms:W3CDTF">2022-11-28T12:29:42Z</dcterms:created>
  <dcterms:modified xsi:type="dcterms:W3CDTF">2022-11-29T12:05:16Z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0x010100B107C471FDDF7B419247B4FDB9218995</vt:lpwstr>
  </property>
  <property fmtid="{D5CDD505-2E9C-101B-9397-08002B2CF9AE}" pid="3" name="MediaServiceImageTags">
    <vt:lpwstr/>
  </property>
</Properties>
</file>