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2.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ppt/charts/chart11.xml" ContentType="application/vnd.openxmlformats-officedocument.drawingml.chart+xml"/>
  <Override PartName="/ppt/charts/style11.xml" ContentType="application/vnd.ms-office.chartstyle+xml"/>
  <Override PartName="/ppt/charts/colors11.xml" ContentType="application/vnd.ms-office.chartcolorstyle+xml"/>
  <Override PartName="/ppt/charts/chart12.xml" ContentType="application/vnd.openxmlformats-officedocument.drawingml.chart+xml"/>
  <Override PartName="/ppt/charts/style12.xml" ContentType="application/vnd.ms-office.chartstyle+xml"/>
  <Override PartName="/ppt/charts/colors12.xml" ContentType="application/vnd.ms-office.chartcolorstyle+xml"/>
  <Override PartName="/ppt/notesSlides/notesSlide3.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661" r:id="rId2"/>
  </p:sldMasterIdLst>
  <p:notesMasterIdLst>
    <p:notesMasterId r:id="rId17"/>
  </p:notesMasterIdLst>
  <p:sldIdLst>
    <p:sldId id="555" r:id="rId3"/>
    <p:sldId id="556" r:id="rId4"/>
    <p:sldId id="534" r:id="rId5"/>
    <p:sldId id="553" r:id="rId6"/>
    <p:sldId id="547" r:id="rId7"/>
    <p:sldId id="262" r:id="rId8"/>
    <p:sldId id="263" r:id="rId9"/>
    <p:sldId id="708" r:id="rId10"/>
    <p:sldId id="548" r:id="rId11"/>
    <p:sldId id="549" r:id="rId12"/>
    <p:sldId id="538" r:id="rId13"/>
    <p:sldId id="554" r:id="rId14"/>
    <p:sldId id="539" r:id="rId15"/>
    <p:sldId id="300" r:id="rId16"/>
  </p:sldIdLst>
  <p:sldSz cx="12192000" cy="6858000"/>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Default Section" id="{20F50F01-0899-4BB7-ADF5-461FD7E2384E}">
          <p14:sldIdLst>
            <p14:sldId id="555"/>
            <p14:sldId id="556"/>
            <p14:sldId id="534"/>
            <p14:sldId id="553"/>
            <p14:sldId id="547"/>
            <p14:sldId id="262"/>
            <p14:sldId id="263"/>
            <p14:sldId id="708"/>
            <p14:sldId id="548"/>
            <p14:sldId id="549"/>
            <p14:sldId id="538"/>
            <p14:sldId id="554"/>
            <p14:sldId id="539"/>
            <p14:sldId id="300"/>
          </p14:sldIdLst>
        </p14:section>
        <p14:section name="Annex" id="{013B55BE-BF71-4223-AFE1-B1E1B5FBB9C5}">
          <p14:sldIdLst/>
        </p14:section>
      </p14:sectionLst>
    </p:ex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C3CA229A-61B3-D933-B497-A1C945ADAA3F}" name="Christian Stillson" initials="CS" userId="S::cstillson@clintonhealthaccess.org::0d6a6dce-aeba-42ca-bb0c-00c19c7e16f0"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Shaukat khan" initials="Sk" lastIdx="2" clrIdx="0">
    <p:extLst>
      <p:ext uri="{19B8F6BF-5375-455C-9EA6-DF929625EA0E}">
        <p15:presenceInfo xmlns:p15="http://schemas.microsoft.com/office/powerpoint/2012/main" userId="fe1931055ca1ef3b" providerId="Windows Live"/>
      </p:ext>
    </p:extLst>
  </p:cmAuthor>
  <p:cmAuthor id="2" name="Meg Ginivan" initials="MG" lastIdx="10" clrIdx="1">
    <p:extLst>
      <p:ext uri="{19B8F6BF-5375-455C-9EA6-DF929625EA0E}">
        <p15:presenceInfo xmlns:p15="http://schemas.microsoft.com/office/powerpoint/2012/main" userId="8366fac6e9df8da0" providerId="Windows Live"/>
      </p:ext>
    </p:extLst>
  </p:cmAuthor>
  <p:cmAuthor id="3" name="Christian Stillson" initials="CS" lastIdx="14" clrIdx="2">
    <p:extLst>
      <p:ext uri="{19B8F6BF-5375-455C-9EA6-DF929625EA0E}">
        <p15:presenceInfo xmlns:p15="http://schemas.microsoft.com/office/powerpoint/2012/main" userId="S::cstillson@clintonhealthaccess.org::0d6a6dce-aeba-42ca-bb0c-00c19c7e16f0" providerId="AD"/>
      </p:ext>
    </p:extLst>
  </p:cmAuthor>
  <p:cmAuthor id="4" name="Gillian Leitch" initials="GL" lastIdx="10" clrIdx="3">
    <p:extLst>
      <p:ext uri="{19B8F6BF-5375-455C-9EA6-DF929625EA0E}">
        <p15:presenceInfo xmlns:p15="http://schemas.microsoft.com/office/powerpoint/2012/main" userId="Gillian Leitch" providerId="None"/>
      </p:ext>
    </p:extLst>
  </p:cmAuthor>
  <p:cmAuthor id="5" name="Megan Ginivan" initials="MG" lastIdx="5" clrIdx="4">
    <p:extLst>
      <p:ext uri="{19B8F6BF-5375-455C-9EA6-DF929625EA0E}">
        <p15:presenceInfo xmlns:p15="http://schemas.microsoft.com/office/powerpoint/2012/main" userId="Megan Ginivan"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0033"/>
    <a:srgbClr val="993366"/>
    <a:srgbClr val="003366"/>
    <a:srgbClr val="E6E6E6"/>
    <a:srgbClr val="FFE7E7"/>
    <a:srgbClr val="FFCCCC"/>
    <a:srgbClr val="B4C7E7"/>
    <a:srgbClr val="A9D18E"/>
    <a:srgbClr val="43682A"/>
    <a:srgbClr val="FF714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249" autoAdjust="0"/>
  </p:normalViewPr>
  <p:slideViewPr>
    <p:cSldViewPr snapToGrid="0">
      <p:cViewPr varScale="1">
        <p:scale>
          <a:sx n="72" d="100"/>
          <a:sy n="72" d="100"/>
        </p:scale>
        <p:origin x="581" y="53"/>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ags" Target="tags/tag1.xml"/><Relationship Id="rId3" Type="http://schemas.openxmlformats.org/officeDocument/2006/relationships/slide" Target="slides/slide1.xml"/><Relationship Id="rId21" Type="http://schemas.openxmlformats.org/officeDocument/2006/relationships/viewProps" Target="viewProp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microsoft.com/office/2018/10/relationships/authors" Target="author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tableStyles" Target="tableStyles.xml"/><Relationship Id="rId10" Type="http://schemas.openxmlformats.org/officeDocument/2006/relationships/slide" Target="slides/slide8.xml"/><Relationship Id="rId19" Type="http://schemas.openxmlformats.org/officeDocument/2006/relationships/commentAuthors" Target="commentAuthor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10.xml"/><Relationship Id="rId1" Type="http://schemas.microsoft.com/office/2011/relationships/chartStyle" Target="style10.xml"/></Relationships>
</file>

<file path=ppt/charts/_rels/chart11.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1.xml"/><Relationship Id="rId1" Type="http://schemas.microsoft.com/office/2011/relationships/chartStyle" Target="style11.xml"/></Relationships>
</file>

<file path=ppt/charts/_rels/chart12.xml.rels><?xml version="1.0" encoding="UTF-8" standalone="yes"?>
<Relationships xmlns="http://schemas.openxmlformats.org/package/2006/relationships"><Relationship Id="rId3" Type="http://schemas.openxmlformats.org/officeDocument/2006/relationships/oleObject" Target="Book1" TargetMode="External"/><Relationship Id="rId2" Type="http://schemas.microsoft.com/office/2011/relationships/chartColorStyle" Target="colors12.xml"/><Relationship Id="rId1" Type="http://schemas.microsoft.com/office/2011/relationships/chartStyle" Target="style12.xml"/></Relationships>
</file>

<file path=ppt/charts/_rels/chart2.xml.rels><?xml version="1.0" encoding="UTF-8" standalone="yes"?>
<Relationships xmlns="http://schemas.openxmlformats.org/package/2006/relationships"><Relationship Id="rId3" Type="http://schemas.openxmlformats.org/officeDocument/2006/relationships/oleObject" Target="Book5"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C:\Users\gleitch\Box%20Sync\HIV%20Diagnostics\HIVST\Evidence\FBHIVST%20Projects\Zimbabwe\Graphs%20for%20Zim%20training%20deck_07%2015%2021.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C:\Users\gleitch\Box%20Sync\HIV%20Diagnostics\HIVST\Evidence\FBHIVST%20Projects\Zimbabwe\Graphs%20for%20Zim%20training%20deck_07%2015%2021.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C:\Users\gleitch\Box%20Sync\HIV%20Diagnostics\HIVST\Country%20Analyses%20&amp;%20Data\Screening%20Tool\Screening%20Tool%20Analaysis%20for%20WHO%20Meeting_11%2006.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1398163377917873"/>
          <c:y val="2.8300939591924656E-2"/>
          <c:w val="0.78601836622082133"/>
          <c:h val="0.75622199131552559"/>
        </c:manualLayout>
      </c:layout>
      <c:barChart>
        <c:barDir val="col"/>
        <c:grouping val="stacked"/>
        <c:varyColors val="0"/>
        <c:ser>
          <c:idx val="0"/>
          <c:order val="0"/>
          <c:tx>
            <c:strRef>
              <c:f>Sheet1!$B$1</c:f>
              <c:strCache>
                <c:ptCount val="1"/>
                <c:pt idx="0">
                  <c:v>Eligible</c:v>
                </c:pt>
              </c:strCache>
            </c:strRef>
          </c:tx>
          <c:spPr>
            <a:solidFill>
              <a:srgbClr val="1F497D"/>
            </a:solidFill>
            <a:ln>
              <a:solidFill>
                <a:schemeClr val="tx2"/>
              </a:solidFill>
            </a:ln>
            <a:effectLst/>
          </c:spPr>
          <c:invertIfNegative val="0"/>
          <c:dLbls>
            <c:dLbl>
              <c:idx val="0"/>
              <c:numFmt formatCode="#,##0" sourceLinked="0"/>
              <c:spPr>
                <a:noFill/>
                <a:ln>
                  <a:noFill/>
                </a:ln>
                <a:effectLst/>
              </c:spPr>
              <c:txPr>
                <a:bodyPr rot="0" spcFirstLastPara="1" vertOverflow="ellipsis" vert="horz" wrap="square" anchor="ctr" anchorCtr="1"/>
                <a:lstStyle/>
                <a:p>
                  <a:pPr>
                    <a:defRPr sz="1600" b="1" i="0" u="none" strike="noStrike" kern="1200" baseline="0">
                      <a:solidFill>
                        <a:schemeClr val="bg1"/>
                      </a:solidFill>
                      <a:latin typeface="+mn-lt"/>
                      <a:ea typeface="+mn-ea"/>
                      <a:cs typeface="+mn-cs"/>
                    </a:defRPr>
                  </a:pPr>
                  <a:endParaRPr lang="en-US"/>
                </a:p>
              </c:txPr>
              <c:showLegendKey val="0"/>
              <c:showVal val="1"/>
              <c:showCatName val="0"/>
              <c:showSerName val="0"/>
              <c:showPercent val="0"/>
              <c:showBubbleSize val="0"/>
              <c:extLst>
                <c:ext xmlns:c16="http://schemas.microsoft.com/office/drawing/2014/chart" uri="{C3380CC4-5D6E-409C-BE32-E72D297353CC}">
                  <c16:uniqueId val="{00000000-10A6-4DE4-A496-62003B7CD90C}"/>
                </c:ext>
              </c:extLst>
            </c:dLbl>
            <c:dLbl>
              <c:idx val="1"/>
              <c:layout>
                <c:manualLayout>
                  <c:x val="0.15607417919993061"/>
                  <c:y val="-4.1699865514419475E-2"/>
                </c:manualLayout>
              </c:layout>
              <c:showLegendKey val="0"/>
              <c:showVal val="1"/>
              <c:showCatName val="0"/>
              <c:showSerName val="0"/>
              <c:showPercent val="0"/>
              <c:showBubbleSize val="0"/>
              <c:extLst>
                <c:ext xmlns:c15="http://schemas.microsoft.com/office/drawing/2012/chart" uri="{CE6537A1-D6FC-4f65-9D91-7224C49458BB}">
                  <c15:layout>
                    <c:manualLayout>
                      <c:w val="0.10738514733530649"/>
                      <c:h val="6.2408223621993081E-2"/>
                    </c:manualLayout>
                  </c15:layout>
                </c:ext>
                <c:ext xmlns:c16="http://schemas.microsoft.com/office/drawing/2014/chart" uri="{C3380CC4-5D6E-409C-BE32-E72D297353CC}">
                  <c16:uniqueId val="{00000001-10A6-4DE4-A496-62003B7CD90C}"/>
                </c:ext>
              </c:extLst>
            </c:dLbl>
            <c:numFmt formatCode="#,##0" sourceLinked="0"/>
            <c:spPr>
              <a:noFill/>
              <a:ln>
                <a:noFill/>
              </a:ln>
              <a:effectLst/>
            </c:spPr>
            <c:txPr>
              <a:bodyPr rot="0" spcFirstLastPara="1" vertOverflow="ellipsis" vert="horz" wrap="square" anchor="ctr" anchorCtr="1"/>
              <a:lstStyle/>
              <a:p>
                <a:pPr>
                  <a:defRPr sz="1600" b="1" i="0" u="none" strike="noStrike" kern="1200" baseline="0">
                    <a:solidFill>
                      <a:schemeClr val="tx1"/>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Number Tested</c:v>
                </c:pt>
                <c:pt idx="1">
                  <c:v>PLHIV</c:v>
                </c:pt>
              </c:strCache>
            </c:strRef>
          </c:cat>
          <c:val>
            <c:numRef>
              <c:f>Sheet1!$B$2:$B$3</c:f>
              <c:numCache>
                <c:formatCode>General</c:formatCode>
                <c:ptCount val="2"/>
                <c:pt idx="0" formatCode="#,##0">
                  <c:v>14885</c:v>
                </c:pt>
                <c:pt idx="1">
                  <c:v>664</c:v>
                </c:pt>
              </c:numCache>
            </c:numRef>
          </c:val>
          <c:extLst>
            <c:ext xmlns:c16="http://schemas.microsoft.com/office/drawing/2014/chart" uri="{C3380CC4-5D6E-409C-BE32-E72D297353CC}">
              <c16:uniqueId val="{00000002-10A6-4DE4-A496-62003B7CD90C}"/>
            </c:ext>
          </c:extLst>
        </c:ser>
        <c:ser>
          <c:idx val="1"/>
          <c:order val="1"/>
          <c:tx>
            <c:strRef>
              <c:f>Sheet1!$C$1</c:f>
              <c:strCache>
                <c:ptCount val="1"/>
                <c:pt idx="0">
                  <c:v>Ineligible</c:v>
                </c:pt>
              </c:strCache>
            </c:strRef>
          </c:tx>
          <c:spPr>
            <a:solidFill>
              <a:srgbClr val="FFBBAB"/>
            </a:solidFill>
            <a:ln>
              <a:solidFill>
                <a:srgbClr val="FF0000"/>
              </a:solidFill>
              <a:prstDash val="dash"/>
            </a:ln>
            <a:effectLst/>
          </c:spPr>
          <c:invertIfNegative val="0"/>
          <c:dLbls>
            <c:dLbl>
              <c:idx val="1"/>
              <c:layout>
                <c:manualLayout>
                  <c:x val="0.1037599546586353"/>
                  <c:y val="-0.19717708020825644"/>
                </c:manualLayout>
              </c:layout>
              <c:tx>
                <c:rich>
                  <a:bodyPr/>
                  <a:lstStyle/>
                  <a:p>
                    <a:r>
                      <a:rPr lang="en-US" dirty="0">
                        <a:solidFill>
                          <a:srgbClr val="FF0000"/>
                        </a:solidFill>
                      </a:rPr>
                      <a:t>68</a:t>
                    </a:r>
                  </a:p>
                </c:rich>
              </c:tx>
              <c:showLegendKey val="0"/>
              <c:showVal val="1"/>
              <c:showCatName val="0"/>
              <c:showSerName val="0"/>
              <c:showPercent val="0"/>
              <c:showBubbleSize val="0"/>
              <c:extLst>
                <c:ext xmlns:c15="http://schemas.microsoft.com/office/drawing/2012/chart" uri="{CE6537A1-D6FC-4f65-9D91-7224C49458BB}">
                  <c15:showDataLabelsRange val="0"/>
                </c:ext>
                <c:ext xmlns:c16="http://schemas.microsoft.com/office/drawing/2014/chart" uri="{C3380CC4-5D6E-409C-BE32-E72D297353CC}">
                  <c16:uniqueId val="{00000003-10A6-4DE4-A496-62003B7CD90C}"/>
                </c:ext>
              </c:extLst>
            </c:dLbl>
            <c:numFmt formatCode="#,##0" sourceLinked="0"/>
            <c:spPr>
              <a:noFill/>
              <a:ln>
                <a:noFill/>
              </a:ln>
              <a:effectLst/>
            </c:spPr>
            <c:txPr>
              <a:bodyPr rot="0" spcFirstLastPara="1" vertOverflow="ellipsis" vert="horz" wrap="square" anchor="ctr" anchorCtr="1"/>
              <a:lstStyle/>
              <a:p>
                <a:pPr>
                  <a:defRPr sz="1600" b="1" i="0" u="none" strike="noStrike" kern="1200" baseline="0">
                    <a:solidFill>
                      <a:srgbClr val="FF0000"/>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Sheet1!$A$2:$A$3</c:f>
              <c:strCache>
                <c:ptCount val="2"/>
                <c:pt idx="0">
                  <c:v>Number Tested</c:v>
                </c:pt>
                <c:pt idx="1">
                  <c:v>PLHIV</c:v>
                </c:pt>
              </c:strCache>
            </c:strRef>
          </c:cat>
          <c:val>
            <c:numRef>
              <c:f>Sheet1!$C$2:$C$3</c:f>
              <c:numCache>
                <c:formatCode>General</c:formatCode>
                <c:ptCount val="2"/>
                <c:pt idx="0" formatCode="#,##0">
                  <c:v>4832</c:v>
                </c:pt>
                <c:pt idx="1">
                  <c:v>70</c:v>
                </c:pt>
              </c:numCache>
            </c:numRef>
          </c:val>
          <c:extLst>
            <c:ext xmlns:c16="http://schemas.microsoft.com/office/drawing/2014/chart" uri="{C3380CC4-5D6E-409C-BE32-E72D297353CC}">
              <c16:uniqueId val="{00000004-10A6-4DE4-A496-62003B7CD90C}"/>
            </c:ext>
          </c:extLst>
        </c:ser>
        <c:dLbls>
          <c:showLegendKey val="0"/>
          <c:showVal val="0"/>
          <c:showCatName val="0"/>
          <c:showSerName val="0"/>
          <c:showPercent val="0"/>
          <c:showBubbleSize val="0"/>
        </c:dLbls>
        <c:gapWidth val="140"/>
        <c:overlap val="100"/>
        <c:axId val="399272320"/>
        <c:axId val="399275648"/>
      </c:barChart>
      <c:catAx>
        <c:axId val="399272320"/>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99275648"/>
        <c:crosses val="autoZero"/>
        <c:auto val="1"/>
        <c:lblAlgn val="ctr"/>
        <c:lblOffset val="100"/>
        <c:noMultiLvlLbl val="0"/>
      </c:catAx>
      <c:valAx>
        <c:axId val="399275648"/>
        <c:scaling>
          <c:orientation val="minMax"/>
          <c:max val="20000"/>
        </c:scaling>
        <c:delete val="0"/>
        <c:axPos val="l"/>
        <c:numFmt formatCode="#,##0" sourceLinked="0"/>
        <c:majorTickMark val="out"/>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tx1"/>
                </a:solidFill>
                <a:latin typeface="+mn-lt"/>
                <a:ea typeface="+mn-ea"/>
                <a:cs typeface="+mn-cs"/>
              </a:defRPr>
            </a:pPr>
            <a:endParaRPr lang="en-US"/>
          </a:p>
        </c:txPr>
        <c:crossAx val="399272320"/>
        <c:crosses val="autoZero"/>
        <c:crossBetween val="between"/>
        <c:majorUnit val="5000"/>
      </c:valAx>
      <c:spPr>
        <a:noFill/>
        <a:ln>
          <a:noFill/>
        </a:ln>
        <a:effectLst/>
      </c:spPr>
    </c:plotArea>
    <c:legend>
      <c:legendPos val="b"/>
      <c:overlay val="0"/>
      <c:spPr>
        <a:noFill/>
        <a:ln>
          <a:noFill/>
        </a:ln>
        <a:effectLst/>
      </c:spPr>
      <c:txPr>
        <a:bodyPr rot="0" spcFirstLastPara="1" vertOverflow="ellipsis" vert="horz" wrap="square" anchor="ctr" anchorCtr="1"/>
        <a:lstStyle/>
        <a:p>
          <a:pPr algn="just">
            <a:defRPr sz="1400" b="1" i="0" u="none" strike="noStrike" kern="1200" baseline="0">
              <a:solidFill>
                <a:schemeClr val="tx1"/>
              </a:solidFill>
              <a:latin typeface="+mn-lt"/>
              <a:ea typeface="+mn-ea"/>
              <a:cs typeface="+mn-cs"/>
            </a:defRPr>
          </a:pPr>
          <a:endParaRPr lang="en-US"/>
        </a:p>
      </c:txPr>
    </c:legend>
    <c:plotVisOnly val="1"/>
    <c:dispBlanksAs val="gap"/>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sz="1600" b="1" dirty="0"/>
              <a:t>Total Number of A1 Tests Required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'Scenario Back End'!$B$18</c:f>
              <c:strCache>
                <c:ptCount val="1"/>
                <c:pt idx="0">
                  <c:v>Total # of A1 Tests</c:v>
                </c:pt>
              </c:strCache>
            </c:strRef>
          </c:tx>
          <c:spPr>
            <a:solidFill>
              <a:schemeClr val="accent5">
                <a:lumMod val="50000"/>
              </a:schemeClr>
            </a:solidFill>
            <a:ln>
              <a:noFill/>
            </a:ln>
            <a:effectLst/>
          </c:spPr>
          <c:invertIfNegative val="0"/>
          <c:dLbls>
            <c:numFmt formatCode="[&gt;999999]\ #,,\ &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End'!$C$18:$E$18</c:f>
              <c:numCache>
                <c:formatCode>_(* #,##0_);_(* \(#,##0\);_(* "-"??_);_(@_)</c:formatCode>
                <c:ptCount val="3"/>
                <c:pt idx="0">
                  <c:v>1000000</c:v>
                </c:pt>
                <c:pt idx="1">
                  <c:v>754932.29193082114</c:v>
                </c:pt>
                <c:pt idx="2">
                  <c:v>38717.613024293707</c:v>
                </c:pt>
              </c:numCache>
            </c:numRef>
          </c:val>
          <c:extLst>
            <c:ext xmlns:c16="http://schemas.microsoft.com/office/drawing/2014/chart" uri="{C3380CC4-5D6E-409C-BE32-E72D297353CC}">
              <c16:uniqueId val="{00000000-C5D0-4DCE-83EE-1A191596461C}"/>
            </c:ext>
          </c:extLst>
        </c:ser>
        <c:dLbls>
          <c:dLblPos val="outEnd"/>
          <c:showLegendKey val="0"/>
          <c:showVal val="1"/>
          <c:showCatName val="0"/>
          <c:showSerName val="0"/>
          <c:showPercent val="0"/>
          <c:showBubbleSize val="0"/>
        </c:dLbls>
        <c:gapWidth val="150"/>
        <c:axId val="1725499648"/>
        <c:axId val="1967080992"/>
        <c:extLst>
          <c:ext xmlns:c15="http://schemas.microsoft.com/office/drawing/2012/chart" uri="{02D57815-91ED-43cb-92C2-25804820EDAC}">
            <c15:filteredBarSeries>
              <c15:ser>
                <c:idx val="1"/>
                <c:order val="1"/>
                <c:tx>
                  <c:strRef>
                    <c:extLst>
                      <c:ext uri="{02D57815-91ED-43cb-92C2-25804820EDAC}">
                        <c15:formulaRef>
                          <c15:sqref>'Scenario Back End'!$B$30</c15:sqref>
                        </c15:formulaRef>
                      </c:ext>
                    </c:extLst>
                    <c:strCache>
                      <c:ptCount val="1"/>
                      <c:pt idx="0">
                        <c:v>Total # of A2 Tests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'Scenario Back End'!$C$2:$E$2</c15:sqref>
                        </c15:formulaRef>
                      </c:ext>
                    </c:extLst>
                    <c:strCache>
                      <c:ptCount val="3"/>
                      <c:pt idx="0">
                        <c:v>Current Testing Process</c:v>
                      </c:pt>
                      <c:pt idx="1">
                        <c:v>Risk-Based Screening</c:v>
                      </c:pt>
                      <c:pt idx="2">
                        <c:v>HIVST as an A0</c:v>
                      </c:pt>
                    </c:strCache>
                  </c:strRef>
                </c:cat>
                <c:val>
                  <c:numRef>
                    <c:extLst>
                      <c:ext uri="{02D57815-91ED-43cb-92C2-25804820EDAC}">
                        <c15:formulaRef>
                          <c15:sqref>'Scenario Back End'!$C$30:$E$30</c15:sqref>
                        </c15:formulaRef>
                      </c:ext>
                    </c:extLst>
                    <c:numCache>
                      <c:formatCode>_(* #,##0_);_(* \(#,##0\);_(* "-"??_);_(@_)</c:formatCode>
                      <c:ptCount val="3"/>
                      <c:pt idx="0">
                        <c:v>47428.082365471419</c:v>
                      </c:pt>
                      <c:pt idx="1">
                        <c:v>41393.959527311483</c:v>
                      </c:pt>
                      <c:pt idx="2">
                        <c:v>36811.80808354207</c:v>
                      </c:pt>
                    </c:numCache>
                  </c:numRef>
                </c:val>
                <c:extLst>
                  <c:ext xmlns:c16="http://schemas.microsoft.com/office/drawing/2014/chart" uri="{C3380CC4-5D6E-409C-BE32-E72D297353CC}">
                    <c16:uniqueId val="{00000001-C5D0-4DCE-83EE-1A191596461C}"/>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'Scenario Back End'!$B$40</c15:sqref>
                        </c15:formulaRef>
                      </c:ext>
                    </c:extLst>
                    <c:strCache>
                      <c:ptCount val="1"/>
                      <c:pt idx="0">
                        <c:v>Total # of A3 Tests (currently a tiebreaker)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'Scenario Back End'!$C$2:$E$2</c15:sqref>
                        </c15:formulaRef>
                      </c:ext>
                    </c:extLst>
                    <c:strCache>
                      <c:ptCount val="3"/>
                      <c:pt idx="0">
                        <c:v>Current Testing Process</c:v>
                      </c:pt>
                      <c:pt idx="1">
                        <c:v>Risk-Based Screening</c:v>
                      </c:pt>
                      <c:pt idx="2">
                        <c:v>HIVST as an A0</c:v>
                      </c:pt>
                    </c:strCache>
                  </c:strRef>
                </c:cat>
                <c:val>
                  <c:numRef>
                    <c:extLst xmlns:c15="http://schemas.microsoft.com/office/drawing/2012/chart">
                      <c:ext xmlns:c15="http://schemas.microsoft.com/office/drawing/2012/chart" uri="{02D57815-91ED-43cb-92C2-25804820EDAC}">
                        <c15:formulaRef>
                          <c15:sqref>'Scenario Back End'!$C$40:$E$40</c15:sqref>
                        </c15:formulaRef>
                      </c:ext>
                    </c:extLst>
                    <c:numCache>
                      <c:formatCode>_(* #,##0_);_(* \(#,##0\);_(* "-"??_);_(@_)</c:formatCode>
                      <c:ptCount val="3"/>
                      <c:pt idx="0">
                        <c:v>10292.456281381594</c:v>
                      </c:pt>
                      <c:pt idx="1">
                        <c:v>7709.7192929959201</c:v>
                      </c:pt>
                      <c:pt idx="2">
                        <c:v>20.592055749693827</c:v>
                      </c:pt>
                    </c:numCache>
                  </c:numRef>
                </c:val>
                <c:extLst xmlns:c15="http://schemas.microsoft.com/office/drawing/2012/chart">
                  <c:ext xmlns:c16="http://schemas.microsoft.com/office/drawing/2014/chart" uri="{C3380CC4-5D6E-409C-BE32-E72D297353CC}">
                    <c16:uniqueId val="{00000002-C5D0-4DCE-83EE-1A191596461C}"/>
                  </c:ext>
                </c:extLst>
              </c15:ser>
            </c15:filteredBarSeries>
          </c:ext>
        </c:extLst>
      </c:barChart>
      <c:catAx>
        <c:axId val="172549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67080992"/>
        <c:crosses val="autoZero"/>
        <c:auto val="1"/>
        <c:lblAlgn val="ctr"/>
        <c:lblOffset val="100"/>
        <c:noMultiLvlLbl val="0"/>
      </c:catAx>
      <c:valAx>
        <c:axId val="1967080992"/>
        <c:scaling>
          <c:orientation val="minMax"/>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725499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1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0" i="0" u="none" strike="noStrike" kern="1200" spc="0" baseline="0">
                <a:solidFill>
                  <a:sysClr val="windowText" lastClr="000000"/>
                </a:solidFill>
                <a:latin typeface="+mn-lt"/>
                <a:ea typeface="+mn-ea"/>
                <a:cs typeface="+mn-cs"/>
              </a:defRPr>
            </a:pPr>
            <a:r>
              <a:rPr lang="en-US" sz="1800" b="1" dirty="0"/>
              <a:t>Combined</a:t>
            </a:r>
            <a:r>
              <a:rPr lang="en-US" sz="1800" b="1" baseline="0" dirty="0"/>
              <a:t> L</a:t>
            </a:r>
            <a:r>
              <a:rPr lang="en-US" sz="1800" b="1" dirty="0"/>
              <a:t>abor and Commodity Costs per Person Screened and Tested </a:t>
            </a:r>
            <a:endParaRPr lang="en-US" sz="1800" dirty="0"/>
          </a:p>
        </c:rich>
      </c:tx>
      <c:layout>
        <c:manualLayout>
          <c:xMode val="edge"/>
          <c:yMode val="edge"/>
          <c:x val="0.10594857630285552"/>
          <c:y val="9.8258047295389228E-3"/>
        </c:manualLayout>
      </c:layout>
      <c:overlay val="0"/>
      <c:spPr>
        <a:noFill/>
        <a:ln>
          <a:noFill/>
        </a:ln>
        <a:effectLst/>
      </c:spPr>
      <c:txPr>
        <a:bodyPr rot="0" spcFirstLastPara="1" vertOverflow="ellipsis" vert="horz" wrap="square" anchor="ctr" anchorCtr="1"/>
        <a:lstStyle/>
        <a:p>
          <a:pPr>
            <a:defRPr sz="1920" b="0"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stacked"/>
        <c:varyColors val="0"/>
        <c:ser>
          <c:idx val="0"/>
          <c:order val="0"/>
          <c:tx>
            <c:strRef>
              <c:f>Sheet1!$B$6</c:f>
              <c:strCache>
                <c:ptCount val="1"/>
                <c:pt idx="0">
                  <c:v>Labor Costs per Person</c:v>
                </c:pt>
              </c:strCache>
            </c:strRef>
          </c:tx>
          <c:spPr>
            <a:solidFill>
              <a:schemeClr val="accent2">
                <a:lumMod val="75000"/>
              </a:schemeClr>
            </a:solidFill>
            <a:ln>
              <a:noFill/>
            </a:ln>
            <a:effectLst/>
          </c:spPr>
          <c:invertIfNegative val="0"/>
          <c:cat>
            <c:strRef>
              <c:f>Sheet1!$C$1:$G$1</c:f>
              <c:strCache>
                <c:ptCount val="5"/>
                <c:pt idx="0">
                  <c:v>Current Testing Process</c:v>
                </c:pt>
                <c:pt idx="1">
                  <c:v>Risk-Based Screening</c:v>
                </c:pt>
                <c:pt idx="2">
                  <c:v>HIVST as an A0 at $2 per test</c:v>
                </c:pt>
                <c:pt idx="3">
                  <c:v>HIVST as an A0 at $1.50 per test</c:v>
                </c:pt>
                <c:pt idx="4">
                  <c:v>HIVST as an A0 at $1 per test</c:v>
                </c:pt>
              </c:strCache>
            </c:strRef>
          </c:cat>
          <c:val>
            <c:numRef>
              <c:f>Sheet1!$C$6:$G$6</c:f>
              <c:numCache>
                <c:formatCode>_("$"* #,##0.00_);_("$"* \(#,##0.00\);_("$"* "-"??_);_(@_)</c:formatCode>
                <c:ptCount val="5"/>
                <c:pt idx="0">
                  <c:v>0.58844731118769888</c:v>
                </c:pt>
                <c:pt idx="1">
                  <c:v>0.57612065653954625</c:v>
                </c:pt>
                <c:pt idx="2">
                  <c:v>0.10545289485307834</c:v>
                </c:pt>
                <c:pt idx="3">
                  <c:v>0.10545289485307834</c:v>
                </c:pt>
                <c:pt idx="4">
                  <c:v>0.10545289485307834</c:v>
                </c:pt>
              </c:numCache>
            </c:numRef>
          </c:val>
          <c:extLst>
            <c:ext xmlns:c16="http://schemas.microsoft.com/office/drawing/2014/chart" uri="{C3380CC4-5D6E-409C-BE32-E72D297353CC}">
              <c16:uniqueId val="{00000000-697F-4C49-8FB7-84941C722244}"/>
            </c:ext>
          </c:extLst>
        </c:ser>
        <c:ser>
          <c:idx val="1"/>
          <c:order val="1"/>
          <c:tx>
            <c:strRef>
              <c:f>Sheet1!$B$7</c:f>
              <c:strCache>
                <c:ptCount val="1"/>
                <c:pt idx="0">
                  <c:v>Commodity Costs per Person</c:v>
                </c:pt>
              </c:strCache>
            </c:strRef>
          </c:tx>
          <c:spPr>
            <a:solidFill>
              <a:schemeClr val="accent2">
                <a:lumMod val="60000"/>
                <a:lumOff val="40000"/>
              </a:schemeClr>
            </a:solidFill>
            <a:ln>
              <a:noFill/>
            </a:ln>
            <a:effectLst/>
          </c:spPr>
          <c:invertIfNegative val="0"/>
          <c:cat>
            <c:strRef>
              <c:f>Sheet1!$C$1:$G$1</c:f>
              <c:strCache>
                <c:ptCount val="5"/>
                <c:pt idx="0">
                  <c:v>Current Testing Process</c:v>
                </c:pt>
                <c:pt idx="1">
                  <c:v>Risk-Based Screening</c:v>
                </c:pt>
                <c:pt idx="2">
                  <c:v>HIVST as an A0 at $2 per test</c:v>
                </c:pt>
                <c:pt idx="3">
                  <c:v>HIVST as an A0 at $1.50 per test</c:v>
                </c:pt>
                <c:pt idx="4">
                  <c:v>HIVST as an A0 at $1 per test</c:v>
                </c:pt>
              </c:strCache>
            </c:strRef>
          </c:cat>
          <c:val>
            <c:numRef>
              <c:f>Sheet1!$C$7:$G$7</c:f>
              <c:numCache>
                <c:formatCode>_("$"* #,##0.00_);_("$"* \(#,##0.00\);_("$"* "-"??_);_(@_)</c:formatCode>
                <c:ptCount val="5"/>
                <c:pt idx="0">
                  <c:v>0.96468799798841109</c:v>
                </c:pt>
                <c:pt idx="1">
                  <c:v>0.73317509779010515</c:v>
                </c:pt>
                <c:pt idx="2">
                  <c:v>2.0680204997151366</c:v>
                </c:pt>
                <c:pt idx="3">
                  <c:v>1.5680204997151366</c:v>
                </c:pt>
                <c:pt idx="4">
                  <c:v>1.0680204997151366</c:v>
                </c:pt>
              </c:numCache>
            </c:numRef>
          </c:val>
          <c:extLst>
            <c:ext xmlns:c16="http://schemas.microsoft.com/office/drawing/2014/chart" uri="{C3380CC4-5D6E-409C-BE32-E72D297353CC}">
              <c16:uniqueId val="{00000001-697F-4C49-8FB7-84941C722244}"/>
            </c:ext>
          </c:extLst>
        </c:ser>
        <c:dLbls>
          <c:showLegendKey val="0"/>
          <c:showVal val="0"/>
          <c:showCatName val="0"/>
          <c:showSerName val="0"/>
          <c:showPercent val="0"/>
          <c:showBubbleSize val="0"/>
        </c:dLbls>
        <c:gapWidth val="150"/>
        <c:overlap val="100"/>
        <c:axId val="107299888"/>
        <c:axId val="170820784"/>
      </c:barChart>
      <c:catAx>
        <c:axId val="10729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70820784"/>
        <c:crosses val="autoZero"/>
        <c:auto val="1"/>
        <c:lblAlgn val="ctr"/>
        <c:lblOffset val="100"/>
        <c:noMultiLvlLbl val="0"/>
      </c:catAx>
      <c:valAx>
        <c:axId val="170820784"/>
        <c:scaling>
          <c:orientation val="minMax"/>
        </c:scaling>
        <c:delete val="0"/>
        <c:axPos val="l"/>
        <c:numFmt formatCode="_(&quot;$&quot;* #,##0.00_);_(&quot;$&quot;* \(#,##0.0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072998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1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r>
              <a:rPr lang="en-US" b="1" dirty="0"/>
              <a:t>Cost per PLHIV Identified</a:t>
            </a:r>
          </a:p>
        </c:rich>
      </c:tx>
      <c:overlay val="0"/>
      <c:spPr>
        <a:noFill/>
        <a:ln>
          <a:noFill/>
        </a:ln>
        <a:effectLst/>
      </c:spPr>
      <c:txPr>
        <a:bodyPr rot="0" spcFirstLastPara="1" vertOverflow="ellipsis" vert="horz" wrap="square" anchor="ctr" anchorCtr="1"/>
        <a:lstStyle/>
        <a:p>
          <a:pPr>
            <a:defRPr sz="1920" b="1" i="0" u="none" strike="noStrike" kern="1200" spc="0" baseline="0">
              <a:solidFill>
                <a:sysClr val="windowText" lastClr="000000"/>
              </a:solidFill>
              <a:latin typeface="+mn-lt"/>
              <a:ea typeface="+mn-ea"/>
              <a:cs typeface="+mn-cs"/>
            </a:defRPr>
          </a:pPr>
          <a:endParaRPr lang="en-US"/>
        </a:p>
      </c:txPr>
    </c:title>
    <c:autoTitleDeleted val="0"/>
    <c:plotArea>
      <c:layout/>
      <c:barChart>
        <c:barDir val="col"/>
        <c:grouping val="clustered"/>
        <c:varyColors val="0"/>
        <c:ser>
          <c:idx val="0"/>
          <c:order val="0"/>
          <c:tx>
            <c:strRef>
              <c:f>Sheet1!$B$5</c:f>
              <c:strCache>
                <c:ptCount val="1"/>
                <c:pt idx="0">
                  <c:v>Cost per PLHIV identified</c:v>
                </c:pt>
              </c:strCache>
            </c:strRef>
          </c:tx>
          <c:spPr>
            <a:solidFill>
              <a:srgbClr val="660033"/>
            </a:solidFill>
            <a:ln>
              <a:noFill/>
            </a:ln>
            <a:effectLst/>
          </c:spPr>
          <c:invertIfNegative val="0"/>
          <c:dLbls>
            <c:dLbl>
              <c:idx val="0"/>
              <c:layout>
                <c:manualLayout>
                  <c:x val="-7.2048766235792133E-3"/>
                  <c:y val="1.0769666513460322E-2"/>
                </c:manualLayout>
              </c:layout>
              <c:tx>
                <c:rich>
                  <a:bodyPr/>
                  <a:lstStyle/>
                  <a:p>
                    <a:fld id="{BED830EC-F0A8-4FB1-9FDC-845A69A568A1}" type="VALUE">
                      <a:rPr lang="en-US" sz="1600"/>
                      <a:pPr/>
                      <a:t>[VALUE]</a:t>
                    </a:fld>
                    <a:endParaRPr lang="en-US"/>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5E56-48D0-A00A-619263E526A9}"/>
                </c:ext>
              </c:extLst>
            </c:dLbl>
            <c:dLbl>
              <c:idx val="1"/>
              <c:delete val="1"/>
              <c:extLst>
                <c:ext xmlns:c15="http://schemas.microsoft.com/office/drawing/2012/chart" uri="{CE6537A1-D6FC-4f65-9D91-7224C49458BB}"/>
                <c:ext xmlns:c16="http://schemas.microsoft.com/office/drawing/2014/chart" uri="{C3380CC4-5D6E-409C-BE32-E72D297353CC}">
                  <c16:uniqueId val="{00000000-5E56-48D0-A00A-619263E526A9}"/>
                </c:ext>
              </c:extLst>
            </c:dLbl>
            <c:dLbl>
              <c:idx val="2"/>
              <c:layout>
                <c:manualLayout>
                  <c:x val="-9.6065021647724017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5E56-48D0-A00A-619263E526A9}"/>
                </c:ext>
              </c:extLst>
            </c:dLbl>
            <c:dLbl>
              <c:idx val="3"/>
              <c:layout>
                <c:manualLayout>
                  <c:x val="-4.8032510823861566E-3"/>
                  <c:y val="7.179777675640291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5E56-48D0-A00A-619263E526A9}"/>
                </c:ext>
              </c:extLst>
            </c:dLbl>
            <c:dLbl>
              <c:idx val="4"/>
              <c:layout>
                <c:manualLayout>
                  <c:x val="-2.4016255411930783E-3"/>
                  <c:y val="3.5898888378201291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5E56-48D0-A00A-619263E526A9}"/>
                </c:ext>
              </c:extLst>
            </c:dLbl>
            <c:numFmt formatCode="_(&quot;$&quot;* #,##0_);_(&quot;$&quot;* \(#,##0\);_(&quot;$&quot;* &quot;-&quot;_);_(@_)" sourceLinked="0"/>
            <c:spPr>
              <a:noFill/>
              <a:ln>
                <a:noFill/>
              </a:ln>
              <a:effectLst/>
            </c:spPr>
            <c:txPr>
              <a:bodyPr rot="0" spcFirstLastPara="1" vertOverflow="ellipsis" vert="horz" wrap="square" lIns="38100" tIns="19050" rIns="38100" bIns="19050" anchor="ctr" anchorCtr="1">
                <a:spAutoFit/>
              </a:bodyPr>
              <a:lstStyle/>
              <a:p>
                <a:pPr>
                  <a:defRPr sz="1600" b="1"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Sheet1!$C$1:$G$1</c:f>
              <c:strCache>
                <c:ptCount val="5"/>
                <c:pt idx="0">
                  <c:v>Current Testing Process</c:v>
                </c:pt>
                <c:pt idx="1">
                  <c:v>Risk-Based Screening</c:v>
                </c:pt>
                <c:pt idx="2">
                  <c:v>HIVST as an A0 at $2 per test</c:v>
                </c:pt>
                <c:pt idx="3">
                  <c:v>HIVST as an A0 at $1.50 per test</c:v>
                </c:pt>
                <c:pt idx="4">
                  <c:v>HIVST as an A0 at $1 per test</c:v>
                </c:pt>
              </c:strCache>
            </c:strRef>
          </c:cat>
          <c:val>
            <c:numRef>
              <c:f>Sheet1!$C$5:$G$5</c:f>
              <c:numCache>
                <c:formatCode>_("$"* #,##0.00_);_("$"* \(#,##0.00\);_("$"* "-"??_);_(@_)</c:formatCode>
                <c:ptCount val="5"/>
                <c:pt idx="0">
                  <c:v>41.834930178996451</c:v>
                </c:pt>
                <c:pt idx="1">
                  <c:v>38.878590945960447</c:v>
                </c:pt>
                <c:pt idx="2">
                  <c:v>59.075911234859028</c:v>
                </c:pt>
                <c:pt idx="3">
                  <c:v>45.48570318757001</c:v>
                </c:pt>
                <c:pt idx="4">
                  <c:v>31.895495140281003</c:v>
                </c:pt>
              </c:numCache>
            </c:numRef>
          </c:val>
          <c:extLst>
            <c:ext xmlns:c16="http://schemas.microsoft.com/office/drawing/2014/chart" uri="{C3380CC4-5D6E-409C-BE32-E72D297353CC}">
              <c16:uniqueId val="{00000000-4939-4877-8666-778C83B24C57}"/>
            </c:ext>
          </c:extLst>
        </c:ser>
        <c:dLbls>
          <c:showLegendKey val="0"/>
          <c:showVal val="0"/>
          <c:showCatName val="0"/>
          <c:showSerName val="0"/>
          <c:showPercent val="0"/>
          <c:showBubbleSize val="0"/>
        </c:dLbls>
        <c:gapWidth val="100"/>
        <c:axId val="107299888"/>
        <c:axId val="170820784"/>
      </c:barChart>
      <c:catAx>
        <c:axId val="10729988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70820784"/>
        <c:crosses val="autoZero"/>
        <c:auto val="1"/>
        <c:lblAlgn val="ctr"/>
        <c:lblOffset val="100"/>
        <c:noMultiLvlLbl val="0"/>
      </c:catAx>
      <c:valAx>
        <c:axId val="170820784"/>
        <c:scaling>
          <c:orientation val="minMax"/>
        </c:scaling>
        <c:delete val="0"/>
        <c:axPos val="l"/>
        <c:numFmt formatCode="_(&quot;$&quot;* #,##0_);_(&quot;$&quot;* \(#,##0\);_(&quot;$&quot;* &quot;-&quot;_);_(@_)" sourceLinked="0"/>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ysClr val="windowText" lastClr="000000"/>
                </a:solidFill>
                <a:latin typeface="+mn-lt"/>
                <a:ea typeface="+mn-ea"/>
                <a:cs typeface="+mn-cs"/>
              </a:defRPr>
            </a:pPr>
            <a:endParaRPr lang="en-US"/>
          </a:p>
        </c:txPr>
        <c:crossAx val="10729988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ysClr val="windowText" lastClr="000000"/>
          </a:solidFill>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r>
              <a:rPr lang="en-US" b="1" baseline="0" dirty="0"/>
              <a:t>Percent of those who have not tested in the last 24 months who are offered testing</a:t>
            </a:r>
            <a:endParaRPr lang="en-US" b="1" dirty="0"/>
          </a:p>
        </c:rich>
      </c:tx>
      <c:layout>
        <c:manualLayout>
          <c:xMode val="edge"/>
          <c:yMode val="edge"/>
          <c:x val="0.16687065193100711"/>
          <c:y val="0.19766326025217479"/>
        </c:manualLayout>
      </c:layout>
      <c:overlay val="0"/>
      <c:spPr>
        <a:noFill/>
        <a:ln>
          <a:noFill/>
        </a:ln>
        <a:effectLst/>
      </c:spPr>
      <c:txPr>
        <a:bodyPr rot="0" spcFirstLastPara="1" vertOverflow="ellipsis" vert="horz" wrap="square" anchor="ctr" anchorCtr="1"/>
        <a:lstStyle/>
        <a:p>
          <a:pPr>
            <a:defRPr sz="1400" b="0"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barChart>
        <c:barDir val="col"/>
        <c:grouping val="clustered"/>
        <c:varyColors val="0"/>
        <c:ser>
          <c:idx val="1"/>
          <c:order val="1"/>
          <c:tx>
            <c:strRef>
              <c:f>Sheet1!$A$4</c:f>
              <c:strCache>
                <c:ptCount val="1"/>
                <c:pt idx="0">
                  <c:v>% of clients offered HIV testing</c:v>
                </c:pt>
              </c:strCache>
            </c:strRef>
          </c:tx>
          <c:spPr>
            <a:solidFill>
              <a:schemeClr val="accent2"/>
            </a:solidFill>
            <a:ln>
              <a:noFill/>
            </a:ln>
            <a:effectLst/>
          </c:spPr>
          <c:invertIfNegative val="0"/>
          <c:dPt>
            <c:idx val="0"/>
            <c:invertIfNegative val="0"/>
            <c:bubble3D val="0"/>
            <c:spPr>
              <a:solidFill>
                <a:srgbClr val="FFC000"/>
              </a:solidFill>
              <a:ln>
                <a:noFill/>
              </a:ln>
              <a:effectLst/>
            </c:spPr>
            <c:extLst>
              <c:ext xmlns:c16="http://schemas.microsoft.com/office/drawing/2014/chart" uri="{C3380CC4-5D6E-409C-BE32-E72D297353CC}">
                <c16:uniqueId val="{00000001-F6CF-41FD-8024-65BCEED03A57}"/>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F6CF-41FD-8024-65BCEED03A57}"/>
              </c:ext>
            </c:extLst>
          </c:dPt>
          <c:dPt>
            <c:idx val="2"/>
            <c:invertIfNegative val="0"/>
            <c:bubble3D val="0"/>
            <c:spPr>
              <a:solidFill>
                <a:schemeClr val="accent6">
                  <a:lumMod val="75000"/>
                </a:schemeClr>
              </a:solidFill>
              <a:ln>
                <a:noFill/>
              </a:ln>
              <a:effectLst/>
            </c:spPr>
            <c:extLst>
              <c:ext xmlns:c16="http://schemas.microsoft.com/office/drawing/2014/chart" uri="{C3380CC4-5D6E-409C-BE32-E72D297353CC}">
                <c16:uniqueId val="{00000005-F6CF-41FD-8024-65BCEED03A57}"/>
              </c:ext>
            </c:extLst>
          </c:dPt>
          <c:dPt>
            <c:idx val="3"/>
            <c:invertIfNegative val="0"/>
            <c:bubble3D val="0"/>
            <c:spPr>
              <a:solidFill>
                <a:schemeClr val="accent6">
                  <a:lumMod val="60000"/>
                  <a:lumOff val="40000"/>
                </a:schemeClr>
              </a:solidFill>
              <a:ln>
                <a:noFill/>
              </a:ln>
              <a:effectLst/>
            </c:spPr>
            <c:extLst>
              <c:ext xmlns:c16="http://schemas.microsoft.com/office/drawing/2014/chart" uri="{C3380CC4-5D6E-409C-BE32-E72D297353CC}">
                <c16:uniqueId val="{00000007-F6CF-41FD-8024-65BCEED03A57}"/>
              </c:ext>
            </c:extLst>
          </c:dPt>
          <c:dPt>
            <c:idx val="4"/>
            <c:invertIfNegative val="0"/>
            <c:bubble3D val="0"/>
            <c:spPr>
              <a:solidFill>
                <a:schemeClr val="accent1">
                  <a:lumMod val="75000"/>
                </a:schemeClr>
              </a:solidFill>
              <a:ln>
                <a:noFill/>
              </a:ln>
              <a:effectLst/>
            </c:spPr>
            <c:extLst>
              <c:ext xmlns:c16="http://schemas.microsoft.com/office/drawing/2014/chart" uri="{C3380CC4-5D6E-409C-BE32-E72D297353CC}">
                <c16:uniqueId val="{00000009-F6CF-41FD-8024-65BCEED03A57}"/>
              </c:ext>
            </c:extLst>
          </c:dPt>
          <c:dPt>
            <c:idx val="5"/>
            <c:invertIfNegative val="0"/>
            <c:bubble3D val="0"/>
            <c:spPr>
              <a:solidFill>
                <a:schemeClr val="accent1">
                  <a:lumMod val="60000"/>
                  <a:lumOff val="40000"/>
                </a:schemeClr>
              </a:solidFill>
              <a:ln>
                <a:noFill/>
              </a:ln>
              <a:effectLst/>
            </c:spPr>
            <c:extLst>
              <c:ext xmlns:c16="http://schemas.microsoft.com/office/drawing/2014/chart" uri="{C3380CC4-5D6E-409C-BE32-E72D297353CC}">
                <c16:uniqueId val="{0000000B-F6CF-41FD-8024-65BCEED03A57}"/>
              </c:ext>
            </c:extLst>
          </c:dPt>
          <c:dLbls>
            <c:numFmt formatCode="0.0%" sourceLinked="0"/>
            <c:spPr>
              <a:noFill/>
              <a:ln>
                <a:noFill/>
              </a:ln>
              <a:effectLst/>
            </c:spPr>
            <c:txPr>
              <a:bodyPr rot="0" spcFirstLastPara="1" vertOverflow="ellipsis" vert="horz" wrap="square" lIns="38100" tIns="19050" rIns="38100" bIns="19050" anchor="ctr" anchorCtr="1">
                <a:spAutoFit/>
              </a:bodyPr>
              <a:lstStyle/>
              <a:p>
                <a:pPr>
                  <a:defRPr sz="1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f>Sheet1!$B$1:$G$2</c:f>
              <c:multiLvlStrCache>
                <c:ptCount val="6"/>
                <c:lvl>
                  <c:pt idx="0">
                    <c:v>Guardian</c:v>
                  </c:pt>
                  <c:pt idx="1">
                    <c:v>Client</c:v>
                  </c:pt>
                  <c:pt idx="2">
                    <c:v>Guardian</c:v>
                  </c:pt>
                  <c:pt idx="3">
                    <c:v>Client</c:v>
                  </c:pt>
                  <c:pt idx="4">
                    <c:v>Guardian</c:v>
                  </c:pt>
                  <c:pt idx="5">
                    <c:v>Client</c:v>
                  </c:pt>
                </c:lvl>
                <c:lvl>
                  <c:pt idx="0">
                    <c:v>Young women (15-24 years)</c:v>
                  </c:pt>
                  <c:pt idx="2">
                    <c:v>Young men (15-24 years)</c:v>
                  </c:pt>
                  <c:pt idx="4">
                    <c:v>Men (25+ years)</c:v>
                  </c:pt>
                </c:lvl>
              </c:multiLvlStrCache>
            </c:multiLvlStrRef>
          </c:cat>
          <c:val>
            <c:numRef>
              <c:f>Sheet1!$B$4:$G$4</c:f>
              <c:numCache>
                <c:formatCode>0.00%</c:formatCode>
                <c:ptCount val="6"/>
                <c:pt idx="0">
                  <c:v>0.115</c:v>
                </c:pt>
                <c:pt idx="1">
                  <c:v>0.23300000000000001</c:v>
                </c:pt>
                <c:pt idx="2">
                  <c:v>4.3999999999999997E-2</c:v>
                </c:pt>
                <c:pt idx="3">
                  <c:v>0.14699999999999999</c:v>
                </c:pt>
                <c:pt idx="4">
                  <c:v>0.11600000000000001</c:v>
                </c:pt>
                <c:pt idx="5">
                  <c:v>0.24199999999999999</c:v>
                </c:pt>
              </c:numCache>
            </c:numRef>
          </c:val>
          <c:extLst>
            <c:ext xmlns:c16="http://schemas.microsoft.com/office/drawing/2014/chart" uri="{C3380CC4-5D6E-409C-BE32-E72D297353CC}">
              <c16:uniqueId val="{0000000C-F6CF-41FD-8024-65BCEED03A57}"/>
            </c:ext>
          </c:extLst>
        </c:ser>
        <c:dLbls>
          <c:dLblPos val="outEnd"/>
          <c:showLegendKey val="0"/>
          <c:showVal val="1"/>
          <c:showCatName val="0"/>
          <c:showSerName val="0"/>
          <c:showPercent val="0"/>
          <c:showBubbleSize val="0"/>
        </c:dLbls>
        <c:gapWidth val="150"/>
        <c:axId val="1272219232"/>
        <c:axId val="566451392"/>
        <c:extLst>
          <c:ext xmlns:c15="http://schemas.microsoft.com/office/drawing/2012/chart" uri="{02D57815-91ED-43cb-92C2-25804820EDAC}">
            <c15:filteredBarSeries>
              <c15:ser>
                <c:idx val="0"/>
                <c:order val="0"/>
                <c:tx>
                  <c:strRef>
                    <c:extLst>
                      <c:ext uri="{02D57815-91ED-43cb-92C2-25804820EDAC}">
                        <c15:formulaRef>
                          <c15:sqref>Sheet1!$A$3</c15:sqref>
                        </c15:formulaRef>
                      </c:ext>
                    </c:extLst>
                    <c:strCache>
                      <c:ptCount val="1"/>
                      <c:pt idx="0">
                        <c:v>Number of visits in past 24 months</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multiLvlStrRef>
                    <c:extLst>
                      <c:ext uri="{02D57815-91ED-43cb-92C2-25804820EDAC}">
                        <c15:formulaRef>
                          <c15:sqref>Sheet1!$B$1:$G$2</c15:sqref>
                        </c15:formulaRef>
                      </c:ext>
                    </c:extLst>
                    <c:multiLvlStrCache>
                      <c:ptCount val="6"/>
                      <c:lvl>
                        <c:pt idx="0">
                          <c:v>Guardian</c:v>
                        </c:pt>
                        <c:pt idx="1">
                          <c:v>Client</c:v>
                        </c:pt>
                        <c:pt idx="2">
                          <c:v>Guardian</c:v>
                        </c:pt>
                        <c:pt idx="3">
                          <c:v>Client</c:v>
                        </c:pt>
                        <c:pt idx="4">
                          <c:v>Guardian</c:v>
                        </c:pt>
                        <c:pt idx="5">
                          <c:v>Client</c:v>
                        </c:pt>
                      </c:lvl>
                      <c:lvl>
                        <c:pt idx="0">
                          <c:v>Young women (15-24 years)</c:v>
                        </c:pt>
                        <c:pt idx="2">
                          <c:v>Young men (15-24 years)</c:v>
                        </c:pt>
                        <c:pt idx="4">
                          <c:v>Men (25+ years)</c:v>
                        </c:pt>
                      </c:lvl>
                    </c:multiLvlStrCache>
                  </c:multiLvlStrRef>
                </c:cat>
                <c:val>
                  <c:numRef>
                    <c:extLst>
                      <c:ext uri="{02D57815-91ED-43cb-92C2-25804820EDAC}">
                        <c15:formulaRef>
                          <c15:sqref>Sheet1!$B$3:$G$3</c15:sqref>
                        </c15:formulaRef>
                      </c:ext>
                    </c:extLst>
                    <c:numCache>
                      <c:formatCode>General</c:formatCode>
                      <c:ptCount val="6"/>
                      <c:pt idx="0">
                        <c:v>131</c:v>
                      </c:pt>
                      <c:pt idx="1">
                        <c:v>249</c:v>
                      </c:pt>
                      <c:pt idx="2">
                        <c:v>113</c:v>
                      </c:pt>
                      <c:pt idx="3">
                        <c:v>218</c:v>
                      </c:pt>
                      <c:pt idx="4">
                        <c:v>507</c:v>
                      </c:pt>
                      <c:pt idx="5">
                        <c:v>604</c:v>
                      </c:pt>
                    </c:numCache>
                  </c:numRef>
                </c:val>
                <c:extLst>
                  <c:ext xmlns:c16="http://schemas.microsoft.com/office/drawing/2014/chart" uri="{C3380CC4-5D6E-409C-BE32-E72D297353CC}">
                    <c16:uniqueId val="{0000000D-F6CF-41FD-8024-65BCEED03A57}"/>
                  </c:ext>
                </c:extLst>
              </c15:ser>
            </c15:filteredBarSeries>
          </c:ext>
        </c:extLst>
      </c:barChart>
      <c:catAx>
        <c:axId val="1272219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566451392"/>
        <c:crosses val="autoZero"/>
        <c:auto val="1"/>
        <c:lblAlgn val="ctr"/>
        <c:lblOffset val="100"/>
        <c:noMultiLvlLbl val="0"/>
      </c:catAx>
      <c:valAx>
        <c:axId val="566451392"/>
        <c:scaling>
          <c:orientation val="minMax"/>
          <c:max val="1"/>
        </c:scaling>
        <c:delete val="0"/>
        <c:axPos val="l"/>
        <c:numFmt formatCode="0%" sourceLinked="0"/>
        <c:majorTickMark val="none"/>
        <c:minorTickMark val="none"/>
        <c:tickLblPos val="nextTo"/>
        <c:spPr>
          <a:noFill/>
          <a:ln>
            <a:noFill/>
          </a:ln>
          <a:effectLst/>
        </c:spPr>
        <c:txPr>
          <a:bodyPr rot="-600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crossAx val="1272219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tx>
            <c:strRef>
              <c:f>Sheet2!$B$2</c:f>
              <c:strCache>
                <c:ptCount val="1"/>
                <c:pt idx="0">
                  <c:v>Standard of Care: Provider Initated Testing and Counselling</c:v>
                </c:pt>
              </c:strCache>
            </c:strRef>
          </c:tx>
          <c:spPr>
            <a:solidFill>
              <a:schemeClr val="accent4"/>
            </a:solidFill>
            <a:ln>
              <a:noFill/>
            </a:ln>
            <a:effectLst/>
          </c:spPr>
          <c:invertIfNegative val="0"/>
          <c:cat>
            <c:strRef>
              <c:f>Sheet2!$A$3:$A$6</c:f>
              <c:strCache>
                <c:ptCount val="4"/>
                <c:pt idx="0">
                  <c:v>All</c:v>
                </c:pt>
                <c:pt idx="1">
                  <c:v>Male Adult (≥25 years)</c:v>
                </c:pt>
                <c:pt idx="2">
                  <c:v>Female Adult (≥25 years)</c:v>
                </c:pt>
                <c:pt idx="3">
                  <c:v>Adolescent (15-24 years)</c:v>
                </c:pt>
              </c:strCache>
            </c:strRef>
          </c:cat>
          <c:val>
            <c:numRef>
              <c:f>Sheet2!$B$3:$B$6</c:f>
              <c:numCache>
                <c:formatCode>0%</c:formatCode>
                <c:ptCount val="4"/>
                <c:pt idx="0">
                  <c:v>0.13</c:v>
                </c:pt>
                <c:pt idx="1">
                  <c:v>0.14000000000000001</c:v>
                </c:pt>
                <c:pt idx="2">
                  <c:v>0.13</c:v>
                </c:pt>
                <c:pt idx="3">
                  <c:v>0.12</c:v>
                </c:pt>
              </c:numCache>
            </c:numRef>
          </c:val>
          <c:extLst>
            <c:ext xmlns:c16="http://schemas.microsoft.com/office/drawing/2014/chart" uri="{C3380CC4-5D6E-409C-BE32-E72D297353CC}">
              <c16:uniqueId val="{00000000-135C-4605-93F8-E8C5B5738C67}"/>
            </c:ext>
          </c:extLst>
        </c:ser>
        <c:ser>
          <c:idx val="1"/>
          <c:order val="1"/>
          <c:tx>
            <c:strRef>
              <c:f>Sheet2!$C$2</c:f>
              <c:strCache>
                <c:ptCount val="1"/>
                <c:pt idx="0">
                  <c:v>Facility-based HIV Self-Testing</c:v>
                </c:pt>
              </c:strCache>
            </c:strRef>
          </c:tx>
          <c:spPr>
            <a:solidFill>
              <a:schemeClr val="accent6"/>
            </a:solidFill>
            <a:ln>
              <a:noFill/>
            </a:ln>
            <a:effectLst/>
          </c:spPr>
          <c:invertIfNegative val="0"/>
          <c:cat>
            <c:strRef>
              <c:f>Sheet2!$A$3:$A$6</c:f>
              <c:strCache>
                <c:ptCount val="4"/>
                <c:pt idx="0">
                  <c:v>All</c:v>
                </c:pt>
                <c:pt idx="1">
                  <c:v>Male Adult (≥25 years)</c:v>
                </c:pt>
                <c:pt idx="2">
                  <c:v>Female Adult (≥25 years)</c:v>
                </c:pt>
                <c:pt idx="3">
                  <c:v>Adolescent (15-24 years)</c:v>
                </c:pt>
              </c:strCache>
            </c:strRef>
          </c:cat>
          <c:val>
            <c:numRef>
              <c:f>Sheet2!$C$3:$C$6</c:f>
              <c:numCache>
                <c:formatCode>0%</c:formatCode>
                <c:ptCount val="4"/>
                <c:pt idx="0">
                  <c:v>0.51</c:v>
                </c:pt>
                <c:pt idx="1">
                  <c:v>0.47</c:v>
                </c:pt>
                <c:pt idx="2">
                  <c:v>0.54</c:v>
                </c:pt>
                <c:pt idx="3">
                  <c:v>0.5</c:v>
                </c:pt>
              </c:numCache>
            </c:numRef>
          </c:val>
          <c:extLst>
            <c:ext xmlns:c16="http://schemas.microsoft.com/office/drawing/2014/chart" uri="{C3380CC4-5D6E-409C-BE32-E72D297353CC}">
              <c16:uniqueId val="{00000001-135C-4605-93F8-E8C5B5738C67}"/>
            </c:ext>
          </c:extLst>
        </c:ser>
        <c:dLbls>
          <c:showLegendKey val="0"/>
          <c:showVal val="0"/>
          <c:showCatName val="0"/>
          <c:showSerName val="0"/>
          <c:showPercent val="0"/>
          <c:showBubbleSize val="0"/>
        </c:dLbls>
        <c:gapWidth val="219"/>
        <c:overlap val="-27"/>
        <c:axId val="1656142079"/>
        <c:axId val="1656142911"/>
      </c:barChart>
      <c:catAx>
        <c:axId val="1656142079"/>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656142911"/>
        <c:crosses val="autoZero"/>
        <c:auto val="1"/>
        <c:lblAlgn val="ctr"/>
        <c:lblOffset val="100"/>
        <c:noMultiLvlLbl val="0"/>
      </c:catAx>
      <c:valAx>
        <c:axId val="1656142911"/>
        <c:scaling>
          <c:orientation val="minMax"/>
        </c:scaling>
        <c:delete val="0"/>
        <c:axPos val="l"/>
        <c:title>
          <c:tx>
            <c:rich>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r>
                  <a:rPr lang="en-US" sz="1400" dirty="0"/>
                  <a:t>HIV Testing Coverage </a:t>
                </a:r>
              </a:p>
            </c:rich>
          </c:tx>
          <c:overlay val="0"/>
          <c:spPr>
            <a:noFill/>
            <a:ln>
              <a:noFill/>
            </a:ln>
            <a:effectLst/>
          </c:spPr>
          <c:txPr>
            <a:bodyPr rot="-54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title>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1656142079"/>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20" b="1" i="0" u="none" strike="noStrike" kern="1200" spc="0" baseline="0">
                <a:solidFill>
                  <a:schemeClr val="tx1"/>
                </a:solidFill>
                <a:latin typeface="+mn-lt"/>
                <a:ea typeface="+mn-ea"/>
                <a:cs typeface="+mn-cs"/>
              </a:defRPr>
            </a:pPr>
            <a:r>
              <a:rPr lang="en-US" sz="1800" b="1" dirty="0"/>
              <a:t>Total Health Care Worker Time per Test Completed</a:t>
            </a:r>
          </a:p>
        </c:rich>
      </c:tx>
      <c:overlay val="0"/>
      <c:spPr>
        <a:noFill/>
        <a:ln>
          <a:noFill/>
        </a:ln>
        <a:effectLst/>
      </c:spPr>
      <c:txPr>
        <a:bodyPr rot="0" spcFirstLastPara="1" vertOverflow="ellipsis" vert="horz" wrap="square" anchor="ctr" anchorCtr="1"/>
        <a:lstStyle/>
        <a:p>
          <a:pPr>
            <a:defRPr sz="1920" b="1" i="0" u="none" strike="noStrike" kern="1200" spc="0" baseline="0">
              <a:solidFill>
                <a:schemeClr val="tx1"/>
              </a:solidFill>
              <a:latin typeface="+mn-lt"/>
              <a:ea typeface="+mn-ea"/>
              <a:cs typeface="+mn-cs"/>
            </a:defRPr>
          </a:pPr>
          <a:endParaRPr lang="en-US"/>
        </a:p>
      </c:txPr>
    </c:title>
    <c:autoTitleDeleted val="0"/>
    <c:plotArea>
      <c:layout>
        <c:manualLayout>
          <c:layoutTarget val="inner"/>
          <c:xMode val="edge"/>
          <c:yMode val="edge"/>
          <c:x val="0.24152859013606567"/>
          <c:y val="0.17429299944889443"/>
          <c:w val="0.71827352231040309"/>
          <c:h val="0.60673273642808068"/>
        </c:manualLayout>
      </c:layout>
      <c:barChart>
        <c:barDir val="col"/>
        <c:grouping val="clustered"/>
        <c:varyColors val="0"/>
        <c:ser>
          <c:idx val="0"/>
          <c:order val="0"/>
          <c:tx>
            <c:strRef>
              <c:f>Sheet1!$C$21</c:f>
              <c:strCache>
                <c:ptCount val="1"/>
                <c:pt idx="0">
                  <c:v>Pre-Implementation</c:v>
                </c:pt>
              </c:strCache>
            </c:strRef>
          </c:tx>
          <c:spPr>
            <a:solidFill>
              <a:schemeClr val="accent1">
                <a:lumMod val="40000"/>
                <a:lumOff val="60000"/>
              </a:schemeClr>
            </a:solidFill>
            <a:ln>
              <a:noFill/>
            </a:ln>
            <a:effectLst/>
          </c:spPr>
          <c:invertIfNegative val="0"/>
          <c:cat>
            <c:strRef>
              <c:f>Sheet1!$B$24</c:f>
              <c:strCache>
                <c:ptCount val="1"/>
                <c:pt idx="0">
                  <c:v>Active HIVST</c:v>
                </c:pt>
              </c:strCache>
            </c:strRef>
          </c:cat>
          <c:val>
            <c:numRef>
              <c:f>Sheet1!$C$24</c:f>
              <c:numCache>
                <c:formatCode>General</c:formatCode>
                <c:ptCount val="1"/>
                <c:pt idx="0">
                  <c:v>53.73</c:v>
                </c:pt>
              </c:numCache>
            </c:numRef>
          </c:val>
          <c:extLst>
            <c:ext xmlns:c16="http://schemas.microsoft.com/office/drawing/2014/chart" uri="{C3380CC4-5D6E-409C-BE32-E72D297353CC}">
              <c16:uniqueId val="{00000000-F68C-4A69-B581-802298A777E0}"/>
            </c:ext>
          </c:extLst>
        </c:ser>
        <c:ser>
          <c:idx val="1"/>
          <c:order val="1"/>
          <c:tx>
            <c:strRef>
              <c:f>Sheet1!$D$21</c:f>
              <c:strCache>
                <c:ptCount val="1"/>
                <c:pt idx="0">
                  <c:v>Post-Implementation</c:v>
                </c:pt>
              </c:strCache>
            </c:strRef>
          </c:tx>
          <c:spPr>
            <a:solidFill>
              <a:schemeClr val="accent1">
                <a:lumMod val="75000"/>
              </a:schemeClr>
            </a:solidFill>
            <a:ln>
              <a:noFill/>
            </a:ln>
            <a:effectLst/>
          </c:spPr>
          <c:invertIfNegative val="0"/>
          <c:cat>
            <c:strRef>
              <c:f>Sheet1!$B$24</c:f>
              <c:strCache>
                <c:ptCount val="1"/>
                <c:pt idx="0">
                  <c:v>Active HIVST</c:v>
                </c:pt>
              </c:strCache>
            </c:strRef>
          </c:cat>
          <c:val>
            <c:numRef>
              <c:f>Sheet1!$D$24</c:f>
              <c:numCache>
                <c:formatCode>General</c:formatCode>
                <c:ptCount val="1"/>
                <c:pt idx="0">
                  <c:v>25.08</c:v>
                </c:pt>
              </c:numCache>
            </c:numRef>
          </c:val>
          <c:extLst>
            <c:ext xmlns:c16="http://schemas.microsoft.com/office/drawing/2014/chart" uri="{C3380CC4-5D6E-409C-BE32-E72D297353CC}">
              <c16:uniqueId val="{00000001-F68C-4A69-B581-802298A777E0}"/>
            </c:ext>
          </c:extLst>
        </c:ser>
        <c:dLbls>
          <c:showLegendKey val="0"/>
          <c:showVal val="0"/>
          <c:showCatName val="0"/>
          <c:showSerName val="0"/>
          <c:showPercent val="0"/>
          <c:showBubbleSize val="0"/>
        </c:dLbls>
        <c:gapWidth val="219"/>
        <c:overlap val="-27"/>
        <c:axId val="539542495"/>
        <c:axId val="539542911"/>
      </c:barChart>
      <c:catAx>
        <c:axId val="539542495"/>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39542911"/>
        <c:crosses val="autoZero"/>
        <c:auto val="1"/>
        <c:lblAlgn val="ctr"/>
        <c:lblOffset val="100"/>
        <c:noMultiLvlLbl val="0"/>
      </c:catAx>
      <c:valAx>
        <c:axId val="539542911"/>
        <c:scaling>
          <c:orientation val="minMax"/>
        </c:scaling>
        <c:delete val="0"/>
        <c:axPos val="l"/>
        <c:title>
          <c:tx>
            <c:rich>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r>
                  <a:rPr lang="en-US" dirty="0"/>
                  <a:t>Minutes</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crossAx val="539542495"/>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solidFill>
              <a:latin typeface="+mn-lt"/>
              <a:ea typeface="+mn-ea"/>
              <a:cs typeface="+mn-cs"/>
            </a:defRPr>
          </a:pPr>
          <a:endParaRPr lang="en-US"/>
        </a:p>
      </c:txPr>
    </c:legend>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600">
          <a:solidFill>
            <a:schemeClr val="tx1"/>
          </a:solidFill>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r>
              <a:rPr lang="en-US" sz="1600" b="1" dirty="0"/>
              <a:t>Number of PLHIV Identified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2927205122087013"/>
          <c:y val="0.19761666865505448"/>
          <c:w val="0.83600572655690764"/>
          <c:h val="0.64907962499005811"/>
        </c:manualLayout>
      </c:layout>
      <c:barChart>
        <c:barDir val="col"/>
        <c:grouping val="clustered"/>
        <c:varyColors val="0"/>
        <c:ser>
          <c:idx val="0"/>
          <c:order val="0"/>
          <c:spPr>
            <a:solidFill>
              <a:schemeClr val="accent4">
                <a:lumMod val="60000"/>
                <a:lumOff val="40000"/>
              </a:schemeClr>
            </a:solidFill>
            <a:ln>
              <a:noFill/>
            </a:ln>
            <a:effectLst/>
          </c:spPr>
          <c:invertIfNegative val="0"/>
          <c:dPt>
            <c:idx val="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1-7F46-41F6-A0D7-3D27F14983C2}"/>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7F46-41F6-A0D7-3D27F14983C2}"/>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5-7F46-41F6-A0D7-3D27F14983C2}"/>
              </c:ext>
            </c:extLst>
          </c:dPt>
          <c:dLbls>
            <c:dLbl>
              <c:idx val="1"/>
              <c:layout>
                <c:manualLayout>
                  <c:x val="-3.1565656565656565E-3"/>
                  <c:y val="1.57828282828283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46-41F6-A0D7-3D27F14983C2}"/>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End'!$C$44:$E$44</c:f>
              <c:numCache>
                <c:formatCode>_-* #,##0_-;\-* #,##0_-;_-* "-"??_-;_-@_-</c:formatCode>
                <c:ptCount val="3"/>
                <c:pt idx="0">
                  <c:v>37125.323325049401</c:v>
                </c:pt>
                <c:pt idx="1">
                  <c:v>33676.522797585836</c:v>
                </c:pt>
                <c:pt idx="2">
                  <c:v>36791.195415123955</c:v>
                </c:pt>
              </c:numCache>
            </c:numRef>
          </c:val>
          <c:extLst>
            <c:ext xmlns:c16="http://schemas.microsoft.com/office/drawing/2014/chart" uri="{C3380CC4-5D6E-409C-BE32-E72D297353CC}">
              <c16:uniqueId val="{00000006-7F46-41F6-A0D7-3D27F14983C2}"/>
            </c:ext>
          </c:extLst>
        </c:ser>
        <c:dLbls>
          <c:dLblPos val="outEnd"/>
          <c:showLegendKey val="0"/>
          <c:showVal val="1"/>
          <c:showCatName val="0"/>
          <c:showSerName val="0"/>
          <c:showPercent val="0"/>
          <c:showBubbleSize val="0"/>
        </c:dLbls>
        <c:gapWidth val="150"/>
        <c:overlap val="-27"/>
        <c:axId val="966265312"/>
        <c:axId val="1821809344"/>
      </c:barChart>
      <c:catAx>
        <c:axId val="96626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821809344"/>
        <c:crosses val="autoZero"/>
        <c:auto val="1"/>
        <c:lblAlgn val="ctr"/>
        <c:lblOffset val="100"/>
        <c:noMultiLvlLbl val="0"/>
      </c:catAx>
      <c:valAx>
        <c:axId val="1821809344"/>
        <c:scaling>
          <c:orientation val="minMax"/>
          <c:min val="0"/>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66265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ysClr val="windowText" lastClr="000000"/>
          </a:solidFill>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b="1" dirty="0"/>
              <a:t>Total Hours Required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'Scenario Back End'!$B$51</c:f>
              <c:strCache>
                <c:ptCount val="1"/>
                <c:pt idx="0">
                  <c:v>Time Required for Testing</c:v>
                </c:pt>
              </c:strCache>
            </c:strRef>
          </c:tx>
          <c:spPr>
            <a:solidFill>
              <a:schemeClr val="accent5"/>
            </a:solidFill>
            <a:ln>
              <a:noFill/>
            </a:ln>
            <a:effectLst/>
          </c:spPr>
          <c:invertIfNegative val="0"/>
          <c:dLbls>
            <c:dLbl>
              <c:idx val="0"/>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119-4C83-91FC-B2A524298151}"/>
                </c:ext>
              </c:extLst>
            </c:dLbl>
            <c:dLbl>
              <c:idx val="1"/>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119-4C83-91FC-B2A524298151}"/>
                </c:ext>
              </c:extLst>
            </c:dLbl>
            <c:dLbl>
              <c:idx val="2"/>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119-4C83-91FC-B2A524298151}"/>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End'!$C$51:$E$51</c:f>
              <c:numCache>
                <c:formatCode>_(* #,##0.00_);_(* \(#,##0.00\);_(* "-"??_);_(@_)</c:formatCode>
                <c:ptCount val="3"/>
                <c:pt idx="0">
                  <c:v>347636.56537857919</c:v>
                </c:pt>
                <c:pt idx="1">
                  <c:v>345296.17604633345</c:v>
                </c:pt>
                <c:pt idx="2">
                  <c:v>62284.437377141599</c:v>
                </c:pt>
              </c:numCache>
            </c:numRef>
          </c:val>
          <c:extLst>
            <c:ext xmlns:c16="http://schemas.microsoft.com/office/drawing/2014/chart" uri="{C3380CC4-5D6E-409C-BE32-E72D297353CC}">
              <c16:uniqueId val="{00000003-C119-4C83-91FC-B2A524298151}"/>
            </c:ext>
          </c:extLst>
        </c:ser>
        <c:dLbls>
          <c:showLegendKey val="0"/>
          <c:showVal val="0"/>
          <c:showCatName val="0"/>
          <c:showSerName val="0"/>
          <c:showPercent val="0"/>
          <c:showBubbleSize val="0"/>
        </c:dLbls>
        <c:gapWidth val="150"/>
        <c:overlap val="-27"/>
        <c:axId val="960985344"/>
        <c:axId val="2023625360"/>
      </c:barChart>
      <c:catAx>
        <c:axId val="96098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23625360"/>
        <c:crosses val="autoZero"/>
        <c:auto val="1"/>
        <c:lblAlgn val="ctr"/>
        <c:lblOffset val="100"/>
        <c:noMultiLvlLbl val="0"/>
      </c:catAx>
      <c:valAx>
        <c:axId val="2023625360"/>
        <c:scaling>
          <c:orientation val="minMax"/>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6098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sz="1600" b="1" dirty="0"/>
              <a:t>Total Number of A1 Tests Required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'Scenario Back End'!$B$18</c:f>
              <c:strCache>
                <c:ptCount val="1"/>
                <c:pt idx="0">
                  <c:v>Total # of A1 Tests</c:v>
                </c:pt>
              </c:strCache>
            </c:strRef>
          </c:tx>
          <c:spPr>
            <a:solidFill>
              <a:schemeClr val="accent5">
                <a:lumMod val="50000"/>
              </a:schemeClr>
            </a:solidFill>
            <a:ln>
              <a:noFill/>
            </a:ln>
            <a:effectLst/>
          </c:spPr>
          <c:invertIfNegative val="0"/>
          <c:dLbls>
            <c:numFmt formatCode="[&gt;999999]\ #,,\ &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End'!$C$18:$E$18</c:f>
              <c:numCache>
                <c:formatCode>_(* #,##0_);_(* \(#,##0\);_(* "-"??_);_(@_)</c:formatCode>
                <c:ptCount val="3"/>
                <c:pt idx="0">
                  <c:v>1000000</c:v>
                </c:pt>
                <c:pt idx="1">
                  <c:v>754932.29193082114</c:v>
                </c:pt>
                <c:pt idx="2">
                  <c:v>38717.613024293707</c:v>
                </c:pt>
              </c:numCache>
            </c:numRef>
          </c:val>
          <c:extLst>
            <c:ext xmlns:c16="http://schemas.microsoft.com/office/drawing/2014/chart" uri="{C3380CC4-5D6E-409C-BE32-E72D297353CC}">
              <c16:uniqueId val="{00000000-C5D0-4DCE-83EE-1A191596461C}"/>
            </c:ext>
          </c:extLst>
        </c:ser>
        <c:dLbls>
          <c:dLblPos val="outEnd"/>
          <c:showLegendKey val="0"/>
          <c:showVal val="1"/>
          <c:showCatName val="0"/>
          <c:showSerName val="0"/>
          <c:showPercent val="0"/>
          <c:showBubbleSize val="0"/>
        </c:dLbls>
        <c:gapWidth val="150"/>
        <c:axId val="1725499648"/>
        <c:axId val="1967080992"/>
        <c:extLst>
          <c:ext xmlns:c15="http://schemas.microsoft.com/office/drawing/2012/chart" uri="{02D57815-91ED-43cb-92C2-25804820EDAC}">
            <c15:filteredBarSeries>
              <c15:ser>
                <c:idx val="1"/>
                <c:order val="1"/>
                <c:tx>
                  <c:strRef>
                    <c:extLst>
                      <c:ext uri="{02D57815-91ED-43cb-92C2-25804820EDAC}">
                        <c15:formulaRef>
                          <c15:sqref>'Scenario Back End'!$B$30</c15:sqref>
                        </c15:formulaRef>
                      </c:ext>
                    </c:extLst>
                    <c:strCache>
                      <c:ptCount val="1"/>
                      <c:pt idx="0">
                        <c:v>Total # of A2 Tests</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c:ext uri="{02D57815-91ED-43cb-92C2-25804820EDAC}">
                        <c15:formulaRef>
                          <c15:sqref>'Scenario Back End'!$C$2:$E$2</c15:sqref>
                        </c15:formulaRef>
                      </c:ext>
                    </c:extLst>
                    <c:strCache>
                      <c:ptCount val="3"/>
                      <c:pt idx="0">
                        <c:v>Current Testing Process</c:v>
                      </c:pt>
                      <c:pt idx="1">
                        <c:v>Risk-Based Screening</c:v>
                      </c:pt>
                      <c:pt idx="2">
                        <c:v>HIVST as an A0</c:v>
                      </c:pt>
                    </c:strCache>
                  </c:strRef>
                </c:cat>
                <c:val>
                  <c:numRef>
                    <c:extLst>
                      <c:ext uri="{02D57815-91ED-43cb-92C2-25804820EDAC}">
                        <c15:formulaRef>
                          <c15:sqref>'Scenario Back End'!$C$30:$E$30</c15:sqref>
                        </c15:formulaRef>
                      </c:ext>
                    </c:extLst>
                    <c:numCache>
                      <c:formatCode>_(* #,##0_);_(* \(#,##0\);_(* "-"??_);_(@_)</c:formatCode>
                      <c:ptCount val="3"/>
                      <c:pt idx="0">
                        <c:v>47428.082365471419</c:v>
                      </c:pt>
                      <c:pt idx="1">
                        <c:v>41393.959527311483</c:v>
                      </c:pt>
                      <c:pt idx="2">
                        <c:v>36811.80808354207</c:v>
                      </c:pt>
                    </c:numCache>
                  </c:numRef>
                </c:val>
                <c:extLst>
                  <c:ext xmlns:c16="http://schemas.microsoft.com/office/drawing/2014/chart" uri="{C3380CC4-5D6E-409C-BE32-E72D297353CC}">
                    <c16:uniqueId val="{00000001-C5D0-4DCE-83EE-1A191596461C}"/>
                  </c:ext>
                </c:extLst>
              </c15:ser>
            </c15:filteredBarSeries>
            <c15:filteredBarSeries>
              <c15:ser>
                <c:idx val="2"/>
                <c:order val="2"/>
                <c:tx>
                  <c:strRef>
                    <c:extLst xmlns:c15="http://schemas.microsoft.com/office/drawing/2012/chart">
                      <c:ext xmlns:c15="http://schemas.microsoft.com/office/drawing/2012/chart" uri="{02D57815-91ED-43cb-92C2-25804820EDAC}">
                        <c15:formulaRef>
                          <c15:sqref>'Scenario Back End'!$B$40</c15:sqref>
                        </c15:formulaRef>
                      </c:ext>
                    </c:extLst>
                    <c:strCache>
                      <c:ptCount val="1"/>
                      <c:pt idx="0">
                        <c:v>Total # of A3 Tests (currently a tiebreaker)</c:v>
                      </c:pt>
                    </c:strCache>
                  </c:strRef>
                </c:tx>
                <c:spPr>
                  <a:solidFill>
                    <a:schemeClr val="accent3"/>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xmlns:c15="http://schemas.microsoft.com/office/drawing/2012/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extLst xmlns:c15="http://schemas.microsoft.com/office/drawing/2012/chart">
                      <c:ext xmlns:c15="http://schemas.microsoft.com/office/drawing/2012/chart" uri="{02D57815-91ED-43cb-92C2-25804820EDAC}">
                        <c15:formulaRef>
                          <c15:sqref>'Scenario Back End'!$C$2:$E$2</c15:sqref>
                        </c15:formulaRef>
                      </c:ext>
                    </c:extLst>
                    <c:strCache>
                      <c:ptCount val="3"/>
                      <c:pt idx="0">
                        <c:v>Current Testing Process</c:v>
                      </c:pt>
                      <c:pt idx="1">
                        <c:v>Risk-Based Screening</c:v>
                      </c:pt>
                      <c:pt idx="2">
                        <c:v>HIVST as an A0</c:v>
                      </c:pt>
                    </c:strCache>
                  </c:strRef>
                </c:cat>
                <c:val>
                  <c:numRef>
                    <c:extLst xmlns:c15="http://schemas.microsoft.com/office/drawing/2012/chart">
                      <c:ext xmlns:c15="http://schemas.microsoft.com/office/drawing/2012/chart" uri="{02D57815-91ED-43cb-92C2-25804820EDAC}">
                        <c15:formulaRef>
                          <c15:sqref>'Scenario Back End'!$C$40:$E$40</c15:sqref>
                        </c15:formulaRef>
                      </c:ext>
                    </c:extLst>
                    <c:numCache>
                      <c:formatCode>_(* #,##0_);_(* \(#,##0\);_(* "-"??_);_(@_)</c:formatCode>
                      <c:ptCount val="3"/>
                      <c:pt idx="0">
                        <c:v>10292.456281381594</c:v>
                      </c:pt>
                      <c:pt idx="1">
                        <c:v>7709.7192929959201</c:v>
                      </c:pt>
                      <c:pt idx="2">
                        <c:v>20.592055749693827</c:v>
                      </c:pt>
                    </c:numCache>
                  </c:numRef>
                </c:val>
                <c:extLst xmlns:c15="http://schemas.microsoft.com/office/drawing/2012/chart">
                  <c:ext xmlns:c16="http://schemas.microsoft.com/office/drawing/2014/chart" uri="{C3380CC4-5D6E-409C-BE32-E72D297353CC}">
                    <c16:uniqueId val="{00000002-C5D0-4DCE-83EE-1A191596461C}"/>
                  </c:ext>
                </c:extLst>
              </c15:ser>
            </c15:filteredBarSeries>
          </c:ext>
        </c:extLst>
      </c:barChart>
      <c:catAx>
        <c:axId val="172549964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967080992"/>
        <c:crosses val="autoZero"/>
        <c:auto val="1"/>
        <c:lblAlgn val="ctr"/>
        <c:lblOffset val="100"/>
        <c:noMultiLvlLbl val="0"/>
      </c:catAx>
      <c:valAx>
        <c:axId val="1967080992"/>
        <c:scaling>
          <c:orientation val="minMax"/>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172549964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r>
              <a:rPr lang="en-US" sz="1600" b="1" dirty="0"/>
              <a:t>Number of PLHIV Identified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ysClr val="windowText" lastClr="000000"/>
              </a:solidFill>
              <a:latin typeface="+mn-lt"/>
              <a:ea typeface="+mn-ea"/>
              <a:cs typeface="+mn-cs"/>
            </a:defRPr>
          </a:pPr>
          <a:endParaRPr lang="en-US"/>
        </a:p>
      </c:txPr>
    </c:title>
    <c:autoTitleDeleted val="0"/>
    <c:plotArea>
      <c:layout>
        <c:manualLayout>
          <c:layoutTarget val="inner"/>
          <c:xMode val="edge"/>
          <c:yMode val="edge"/>
          <c:x val="0.12927205122087013"/>
          <c:y val="0.19761666865505448"/>
          <c:w val="0.83600572655690764"/>
          <c:h val="0.64907962499005811"/>
        </c:manualLayout>
      </c:layout>
      <c:barChart>
        <c:barDir val="col"/>
        <c:grouping val="clustered"/>
        <c:varyColors val="0"/>
        <c:ser>
          <c:idx val="0"/>
          <c:order val="0"/>
          <c:spPr>
            <a:solidFill>
              <a:schemeClr val="accent4">
                <a:lumMod val="60000"/>
                <a:lumOff val="40000"/>
              </a:schemeClr>
            </a:solidFill>
            <a:ln>
              <a:noFill/>
            </a:ln>
            <a:effectLst/>
          </c:spPr>
          <c:invertIfNegative val="0"/>
          <c:dPt>
            <c:idx val="0"/>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1-7F46-41F6-A0D7-3D27F14983C2}"/>
              </c:ext>
            </c:extLst>
          </c:dPt>
          <c:dPt>
            <c:idx val="1"/>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3-7F46-41F6-A0D7-3D27F14983C2}"/>
              </c:ext>
            </c:extLst>
          </c:dPt>
          <c:dPt>
            <c:idx val="2"/>
            <c:invertIfNegative val="0"/>
            <c:bubble3D val="0"/>
            <c:spPr>
              <a:solidFill>
                <a:schemeClr val="accent4">
                  <a:lumMod val="60000"/>
                  <a:lumOff val="40000"/>
                </a:schemeClr>
              </a:solidFill>
              <a:ln>
                <a:noFill/>
              </a:ln>
              <a:effectLst/>
            </c:spPr>
            <c:extLst>
              <c:ext xmlns:c16="http://schemas.microsoft.com/office/drawing/2014/chart" uri="{C3380CC4-5D6E-409C-BE32-E72D297353CC}">
                <c16:uniqueId val="{00000005-7F46-41F6-A0D7-3D27F14983C2}"/>
              </c:ext>
            </c:extLst>
          </c:dPt>
          <c:dLbls>
            <c:dLbl>
              <c:idx val="1"/>
              <c:layout>
                <c:manualLayout>
                  <c:x val="-3.1565656565656565E-3"/>
                  <c:y val="1.578282828282831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7F46-41F6-A0D7-3D27F14983C2}"/>
                </c:ext>
              </c:extLst>
            </c:dLbl>
            <c:spPr>
              <a:noFill/>
              <a:ln>
                <a:noFill/>
              </a:ln>
              <a:effectLst/>
            </c:spPr>
            <c:txPr>
              <a:bodyPr rot="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End'!$C$44:$E$44</c:f>
              <c:numCache>
                <c:formatCode>_-* #,##0_-;\-* #,##0_-;_-* "-"??_-;_-@_-</c:formatCode>
                <c:ptCount val="3"/>
                <c:pt idx="0">
                  <c:v>37125.323325049401</c:v>
                </c:pt>
                <c:pt idx="1">
                  <c:v>33676.522797585836</c:v>
                </c:pt>
                <c:pt idx="2">
                  <c:v>36791.195415123955</c:v>
                </c:pt>
              </c:numCache>
            </c:numRef>
          </c:val>
          <c:extLst>
            <c:ext xmlns:c16="http://schemas.microsoft.com/office/drawing/2014/chart" uri="{C3380CC4-5D6E-409C-BE32-E72D297353CC}">
              <c16:uniqueId val="{00000006-7F46-41F6-A0D7-3D27F14983C2}"/>
            </c:ext>
          </c:extLst>
        </c:ser>
        <c:dLbls>
          <c:dLblPos val="outEnd"/>
          <c:showLegendKey val="0"/>
          <c:showVal val="1"/>
          <c:showCatName val="0"/>
          <c:showSerName val="0"/>
          <c:showPercent val="0"/>
          <c:showBubbleSize val="0"/>
        </c:dLbls>
        <c:gapWidth val="150"/>
        <c:overlap val="-27"/>
        <c:axId val="966265312"/>
        <c:axId val="1821809344"/>
      </c:barChart>
      <c:catAx>
        <c:axId val="96626531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1821809344"/>
        <c:crosses val="autoZero"/>
        <c:auto val="1"/>
        <c:lblAlgn val="ctr"/>
        <c:lblOffset val="100"/>
        <c:noMultiLvlLbl val="0"/>
      </c:catAx>
      <c:valAx>
        <c:axId val="1821809344"/>
        <c:scaling>
          <c:orientation val="minMax"/>
          <c:min val="0"/>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ysClr val="windowText" lastClr="000000"/>
                </a:solidFill>
                <a:latin typeface="+mn-lt"/>
                <a:ea typeface="+mn-ea"/>
                <a:cs typeface="+mn-cs"/>
              </a:defRPr>
            </a:pPr>
            <a:endParaRPr lang="en-US"/>
          </a:p>
        </c:txPr>
        <c:crossAx val="96626531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ysClr val="windowText" lastClr="000000"/>
          </a:solidFill>
        </a:defRPr>
      </a:pPr>
      <a:endParaRPr lang="en-US"/>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r>
              <a:rPr lang="en-US" b="1" dirty="0"/>
              <a:t>Total Hours Required by Testing Approach</a:t>
            </a:r>
          </a:p>
        </c:rich>
      </c:tx>
      <c:overlay val="0"/>
      <c:spPr>
        <a:noFill/>
        <a:ln>
          <a:noFill/>
        </a:ln>
        <a:effectLst/>
      </c:spPr>
      <c:txPr>
        <a:bodyPr rot="0" spcFirstLastPara="1" vertOverflow="ellipsis" vert="horz" wrap="square" anchor="ctr" anchorCtr="1"/>
        <a:lstStyle/>
        <a:p>
          <a:pPr>
            <a:defRPr sz="1680" b="0" i="0" u="none" strike="noStrike" kern="1200" spc="0" baseline="0">
              <a:solidFill>
                <a:schemeClr val="tx1"/>
              </a:solidFill>
              <a:latin typeface="+mn-lt"/>
              <a:ea typeface="+mn-ea"/>
              <a:cs typeface="+mn-cs"/>
            </a:defRPr>
          </a:pPr>
          <a:endParaRPr lang="en-US"/>
        </a:p>
      </c:txPr>
    </c:title>
    <c:autoTitleDeleted val="0"/>
    <c:plotArea>
      <c:layout/>
      <c:barChart>
        <c:barDir val="col"/>
        <c:grouping val="clustered"/>
        <c:varyColors val="0"/>
        <c:ser>
          <c:idx val="0"/>
          <c:order val="0"/>
          <c:tx>
            <c:strRef>
              <c:f>'Scenario Back End'!$B$51</c:f>
              <c:strCache>
                <c:ptCount val="1"/>
                <c:pt idx="0">
                  <c:v>Time Required for Testing</c:v>
                </c:pt>
              </c:strCache>
            </c:strRef>
          </c:tx>
          <c:spPr>
            <a:solidFill>
              <a:schemeClr val="accent5"/>
            </a:solidFill>
            <a:ln>
              <a:noFill/>
            </a:ln>
            <a:effectLst/>
          </c:spPr>
          <c:invertIfNegative val="0"/>
          <c:dLbls>
            <c:dLbl>
              <c:idx val="0"/>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0-C119-4C83-91FC-B2A524298151}"/>
                </c:ext>
              </c:extLst>
            </c:dLbl>
            <c:dLbl>
              <c:idx val="1"/>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1-C119-4C83-91FC-B2A524298151}"/>
                </c:ext>
              </c:extLst>
            </c:dLbl>
            <c:dLbl>
              <c:idx val="2"/>
              <c:numFmt formatCode="[&gt;999999]\ #.0,,&quot;M&quot;;#,&quot;K&quot;" sourceLinked="0"/>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extLst>
                <c:ext xmlns:c16="http://schemas.microsoft.com/office/drawing/2014/chart" uri="{C3380CC4-5D6E-409C-BE32-E72D297353CC}">
                  <c16:uniqueId val="{00000002-C119-4C83-91FC-B2A524298151}"/>
                </c:ext>
              </c:extLst>
            </c:dLbl>
            <c:spPr>
              <a:noFill/>
              <a:ln>
                <a:noFill/>
              </a:ln>
              <a:effectLst/>
            </c:spPr>
            <c:txPr>
              <a:bodyPr rot="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'Scenario Back End'!$C$2:$E$2</c:f>
              <c:strCache>
                <c:ptCount val="3"/>
                <c:pt idx="0">
                  <c:v>Current Testing Process</c:v>
                </c:pt>
                <c:pt idx="1">
                  <c:v>Risk-Based Screening</c:v>
                </c:pt>
                <c:pt idx="2">
                  <c:v>HIVST as an A0</c:v>
                </c:pt>
              </c:strCache>
            </c:strRef>
          </c:cat>
          <c:val>
            <c:numRef>
              <c:f>'Scenario Back End'!$C$51:$E$51</c:f>
              <c:numCache>
                <c:formatCode>_(* #,##0.00_);_(* \(#,##0.00\);_(* "-"??_);_(@_)</c:formatCode>
                <c:ptCount val="3"/>
                <c:pt idx="0">
                  <c:v>347636.56537857919</c:v>
                </c:pt>
                <c:pt idx="1">
                  <c:v>345296.17604633345</c:v>
                </c:pt>
                <c:pt idx="2">
                  <c:v>62284.437377141599</c:v>
                </c:pt>
              </c:numCache>
            </c:numRef>
          </c:val>
          <c:extLst>
            <c:ext xmlns:c16="http://schemas.microsoft.com/office/drawing/2014/chart" uri="{C3380CC4-5D6E-409C-BE32-E72D297353CC}">
              <c16:uniqueId val="{00000003-C119-4C83-91FC-B2A524298151}"/>
            </c:ext>
          </c:extLst>
        </c:ser>
        <c:dLbls>
          <c:showLegendKey val="0"/>
          <c:showVal val="0"/>
          <c:showCatName val="0"/>
          <c:showSerName val="0"/>
          <c:showPercent val="0"/>
          <c:showBubbleSize val="0"/>
        </c:dLbls>
        <c:gapWidth val="150"/>
        <c:overlap val="-27"/>
        <c:axId val="960985344"/>
        <c:axId val="2023625360"/>
      </c:barChart>
      <c:catAx>
        <c:axId val="96098534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2023625360"/>
        <c:crosses val="autoZero"/>
        <c:auto val="1"/>
        <c:lblAlgn val="ctr"/>
        <c:lblOffset val="100"/>
        <c:noMultiLvlLbl val="0"/>
      </c:catAx>
      <c:valAx>
        <c:axId val="2023625360"/>
        <c:scaling>
          <c:orientation val="minMax"/>
        </c:scaling>
        <c:delete val="0"/>
        <c:axPos val="l"/>
        <c:numFmt formatCode="[&gt;999999]\ #.0,,&quot;M&quot;;#,&quot;K&quot;" sourceLinked="0"/>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solidFill>
                <a:latin typeface="+mn-lt"/>
                <a:ea typeface="+mn-ea"/>
                <a:cs typeface="+mn-cs"/>
              </a:defRPr>
            </a:pPr>
            <a:endParaRPr lang="en-US"/>
          </a:p>
        </c:txPr>
        <c:crossAx val="960985344"/>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sz="1400">
          <a:solidFill>
            <a:schemeClr val="tx1"/>
          </a:solidFill>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960C3DD-4999-424E-9FDE-9B47B6AE54FC}" type="datetimeFigureOut">
              <a:rPr lang="en-US" smtClean="0"/>
              <a:t>3/12/2023</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51F707A-C38A-40C5-B2BC-F5FE069A763B}" type="slidenum">
              <a:rPr lang="en-US" smtClean="0"/>
              <a:t>‹#›</a:t>
            </a:fld>
            <a:endParaRPr lang="en-US" dirty="0"/>
          </a:p>
        </p:txBody>
      </p:sp>
    </p:spTree>
    <p:extLst>
      <p:ext uri="{BB962C8B-B14F-4D97-AF65-F5344CB8AC3E}">
        <p14:creationId xmlns:p14="http://schemas.microsoft.com/office/powerpoint/2010/main" val="11341928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1F707A-C38A-40C5-B2BC-F5FE069A763B}" type="slidenum">
              <a:rPr lang="en-US" smtClean="0"/>
              <a:t>5</a:t>
            </a:fld>
            <a:endParaRPr lang="en-US" dirty="0"/>
          </a:p>
        </p:txBody>
      </p:sp>
    </p:spTree>
    <p:extLst>
      <p:ext uri="{BB962C8B-B14F-4D97-AF65-F5344CB8AC3E}">
        <p14:creationId xmlns:p14="http://schemas.microsoft.com/office/powerpoint/2010/main" val="401871534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751F707A-C38A-40C5-B2BC-F5FE069A763B}" type="slidenum">
              <a:rPr lang="en-US" smtClean="0"/>
              <a:t>10</a:t>
            </a:fld>
            <a:endParaRPr lang="en-US" dirty="0"/>
          </a:p>
        </p:txBody>
      </p:sp>
    </p:spTree>
    <p:extLst>
      <p:ext uri="{BB962C8B-B14F-4D97-AF65-F5344CB8AC3E}">
        <p14:creationId xmlns:p14="http://schemas.microsoft.com/office/powerpoint/2010/main" val="39354175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09"/>
        <p:cNvGrpSpPr/>
        <p:nvPr/>
      </p:nvGrpSpPr>
      <p:grpSpPr>
        <a:xfrm>
          <a:off x="0" y="0"/>
          <a:ext cx="0" cy="0"/>
          <a:chOff x="0" y="0"/>
          <a:chExt cx="0" cy="0"/>
        </a:xfrm>
      </p:grpSpPr>
      <p:sp>
        <p:nvSpPr>
          <p:cNvPr id="1710" name="Google Shape;1710;gf24be2944f_1_1175: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711" name="Google Shape;1711;gf24be2944f_1_1175: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25BEA0-A7F6-4165-820B-CB1914908EB4}"/>
              </a:ext>
            </a:extLst>
          </p:cNvPr>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a:extLst>
              <a:ext uri="{FF2B5EF4-FFF2-40B4-BE49-F238E27FC236}">
                <a16:creationId xmlns:a16="http://schemas.microsoft.com/office/drawing/2014/main" id="{B5F1C749-7805-4AC3-B387-222BC4F9592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A51FCA5D-10EF-4864-B23E-1A5644A8CE55}"/>
              </a:ext>
            </a:extLst>
          </p:cNvPr>
          <p:cNvSpPr>
            <a:spLocks noGrp="1"/>
          </p:cNvSpPr>
          <p:nvPr>
            <p:ph type="dt" sz="half" idx="10"/>
          </p:nvPr>
        </p:nvSpPr>
        <p:spPr/>
        <p:txBody>
          <a:bodyPr/>
          <a:lstStyle/>
          <a:p>
            <a:fld id="{7A589229-9CEC-4E8E-9FFD-6B9C4FFBC403}" type="datetime1">
              <a:rPr lang="en-US" smtClean="0"/>
              <a:t>3/12/2023</a:t>
            </a:fld>
            <a:endParaRPr lang="en-US" dirty="0"/>
          </a:p>
        </p:txBody>
      </p:sp>
      <p:sp>
        <p:nvSpPr>
          <p:cNvPr id="5" name="Footer Placeholder 4">
            <a:extLst>
              <a:ext uri="{FF2B5EF4-FFF2-40B4-BE49-F238E27FC236}">
                <a16:creationId xmlns:a16="http://schemas.microsoft.com/office/drawing/2014/main" id="{D2E8F9BF-5BEE-4D19-9158-78374FD2539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945C21E-C2E8-4024-8D18-C2C8B5DF7328}"/>
              </a:ext>
            </a:extLst>
          </p:cNvPr>
          <p:cNvSpPr>
            <a:spLocks noGrp="1"/>
          </p:cNvSpPr>
          <p:nvPr>
            <p:ph type="sldNum" sz="quarter" idx="12"/>
          </p:nvPr>
        </p:nvSpPr>
        <p:spPr/>
        <p:txBody>
          <a:bodyPr/>
          <a:lstStyle/>
          <a:p>
            <a:fld id="{5E561D6C-325F-48FB-8A7E-2FE28BFA4E02}" type="slidenum">
              <a:rPr lang="en-US" smtClean="0"/>
              <a:t>‹#›</a:t>
            </a:fld>
            <a:endParaRPr lang="en-US" dirty="0"/>
          </a:p>
        </p:txBody>
      </p:sp>
      <p:sp>
        <p:nvSpPr>
          <p:cNvPr id="8" name="Title 1">
            <a:extLst>
              <a:ext uri="{FF2B5EF4-FFF2-40B4-BE49-F238E27FC236}">
                <a16:creationId xmlns:a16="http://schemas.microsoft.com/office/drawing/2014/main" id="{1615CAE7-ED88-4AF1-A77C-CE25F57A320F}"/>
              </a:ext>
            </a:extLst>
          </p:cNvPr>
          <p:cNvSpPr txBox="1">
            <a:spLocks/>
          </p:cNvSpPr>
          <p:nvPr userDrawn="1"/>
        </p:nvSpPr>
        <p:spPr>
          <a:xfrm>
            <a:off x="0" y="0"/>
            <a:ext cx="12192000" cy="5157192"/>
          </a:xfrm>
          <a:prstGeom prst="rect">
            <a:avLst/>
          </a:prstGeom>
          <a:solidFill>
            <a:srgbClr val="003366"/>
          </a:solidFill>
        </p:spPr>
        <p:txBody>
          <a:bodyPr vert="horz" lIns="91440" tIns="45720" rIns="91440" bIns="45720" rtlCol="0" anchor="ctr">
            <a:normAutofit/>
          </a:bodyPr>
          <a:lstStyle>
            <a:lvl1pPr algn="l" defTabSz="914400" rtl="0" eaLnBrk="1" latinLnBrk="0" hangingPunct="1">
              <a:lnSpc>
                <a:spcPct val="90000"/>
              </a:lnSpc>
              <a:spcBef>
                <a:spcPct val="0"/>
              </a:spcBef>
              <a:buNone/>
              <a:defRPr sz="2800" kern="1200">
                <a:solidFill>
                  <a:schemeClr val="bg1"/>
                </a:solidFill>
                <a:latin typeface="+mj-lt"/>
                <a:ea typeface="+mj-ea"/>
                <a:cs typeface="+mj-cs"/>
              </a:defRPr>
            </a:lvl1pPr>
          </a:lstStyle>
          <a:p>
            <a:br>
              <a:rPr lang="en-US" dirty="0"/>
            </a:br>
            <a:br>
              <a:rPr lang="en-US" b="1" dirty="0"/>
            </a:br>
            <a:br>
              <a:rPr lang="en-US" b="1" dirty="0"/>
            </a:br>
            <a:endParaRPr lang="en-GB" sz="1800" dirty="0"/>
          </a:p>
        </p:txBody>
      </p:sp>
      <p:pic>
        <p:nvPicPr>
          <p:cNvPr id="9" name="Picture 8">
            <a:extLst>
              <a:ext uri="{FF2B5EF4-FFF2-40B4-BE49-F238E27FC236}">
                <a16:creationId xmlns:a16="http://schemas.microsoft.com/office/drawing/2014/main" id="{1924B5E9-2E93-4985-A0BB-BB12F56C62F6}"/>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013351" y="5601502"/>
            <a:ext cx="1563985" cy="855404"/>
          </a:xfrm>
          <a:prstGeom prst="rect">
            <a:avLst/>
          </a:prstGeom>
        </p:spPr>
      </p:pic>
    </p:spTree>
    <p:extLst>
      <p:ext uri="{BB962C8B-B14F-4D97-AF65-F5344CB8AC3E}">
        <p14:creationId xmlns:p14="http://schemas.microsoft.com/office/powerpoint/2010/main" val="5766436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ED79DE-006F-49B4-8893-D3889B12D97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CA40B87-2CF9-4916-A93D-DBFF0CE24B4A}"/>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C34A6CB-C42F-4740-A17C-963776DD7A65}"/>
              </a:ext>
            </a:extLst>
          </p:cNvPr>
          <p:cNvSpPr>
            <a:spLocks noGrp="1"/>
          </p:cNvSpPr>
          <p:nvPr>
            <p:ph type="dt" sz="half" idx="10"/>
          </p:nvPr>
        </p:nvSpPr>
        <p:spPr/>
        <p:txBody>
          <a:bodyPr/>
          <a:lstStyle/>
          <a:p>
            <a:fld id="{CDE984EF-9146-4A24-ACE2-E5C265E5EA08}" type="datetime1">
              <a:rPr lang="en-US" smtClean="0"/>
              <a:t>3/12/2023</a:t>
            </a:fld>
            <a:endParaRPr lang="en-US" dirty="0"/>
          </a:p>
        </p:txBody>
      </p:sp>
      <p:sp>
        <p:nvSpPr>
          <p:cNvPr id="5" name="Footer Placeholder 4">
            <a:extLst>
              <a:ext uri="{FF2B5EF4-FFF2-40B4-BE49-F238E27FC236}">
                <a16:creationId xmlns:a16="http://schemas.microsoft.com/office/drawing/2014/main" id="{2DB6198A-C8D5-47E3-B627-0FDAF23BD85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3969A6F-2AA1-42E6-B0AF-E42C0D6597FB}"/>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2477031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4EA3870-9987-4A82-A4E2-DE51DB4FD5E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552B3E61-2C85-4DC1-BAB3-46BEB66734A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546300B-0423-4DA1-B406-A20202DAF621}"/>
              </a:ext>
            </a:extLst>
          </p:cNvPr>
          <p:cNvSpPr>
            <a:spLocks noGrp="1"/>
          </p:cNvSpPr>
          <p:nvPr>
            <p:ph type="dt" sz="half" idx="10"/>
          </p:nvPr>
        </p:nvSpPr>
        <p:spPr/>
        <p:txBody>
          <a:bodyPr/>
          <a:lstStyle/>
          <a:p>
            <a:fld id="{13DE4EF5-85A5-4EB0-A8D6-EC8061D2286F}" type="datetime1">
              <a:rPr lang="en-US" smtClean="0"/>
              <a:t>3/12/2023</a:t>
            </a:fld>
            <a:endParaRPr lang="en-US" dirty="0"/>
          </a:p>
        </p:txBody>
      </p:sp>
      <p:sp>
        <p:nvSpPr>
          <p:cNvPr id="5" name="Footer Placeholder 4">
            <a:extLst>
              <a:ext uri="{FF2B5EF4-FFF2-40B4-BE49-F238E27FC236}">
                <a16:creationId xmlns:a16="http://schemas.microsoft.com/office/drawing/2014/main" id="{D7DA90DD-81A4-4C2C-A81A-843F0AA0F913}"/>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11F456-668E-4B34-A587-50EE42D26F0F}"/>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2693169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E00946-A36B-42C4-B8D7-2A61BC56A22E}"/>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5C4BD5E0-52ED-46AD-B601-6F28164BF8D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4CB6E35-CC8F-4D91-8257-7FF9B8F2D666}"/>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55B15733-1EAB-4EFD-8F52-9216FD5A8F08}"/>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61597C4-C3E2-475D-B913-28A8B2719E14}"/>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254761746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1FC4EC-1CC7-4FF5-9EA1-958BA815AAD5}"/>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4E5AABFC-6348-48C8-A7D1-8250766E47C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F1AFAB4-8842-4491-A964-B6618505AA59}"/>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F5D41F0D-8087-4E05-8C1F-91F8A1E31D7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07A1D1A-D572-4323-BA8F-878D405F8075}"/>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391633915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4F7164-EA1B-46C4-8C8B-221EFACF3CE4}"/>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99F60667-E17E-4198-8AEA-B75F6621D6F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DB78624-5599-4ACB-8A72-D5B9A504869D}"/>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D95D45DD-D71F-41C1-81AB-40350B32D52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0FD89991-2223-45DE-8593-976F249CD09E}"/>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624934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873234-B322-4EA2-8419-136F52707FD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57C5C1C-06C1-4E88-8EDD-3A6306DB75A0}"/>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69A9B5D-FC63-4738-A1AB-D8A3069072A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22FF6AC-E01B-4ABC-BE39-CEDF1750C841}"/>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6" name="Footer Placeholder 5">
            <a:extLst>
              <a:ext uri="{FF2B5EF4-FFF2-40B4-BE49-F238E27FC236}">
                <a16:creationId xmlns:a16="http://schemas.microsoft.com/office/drawing/2014/main" id="{E2FD9EB5-7250-427A-A1F4-88D6085FA783}"/>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6C9B7095-436D-4ABB-9BDD-5AD423C82C6E}"/>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228618651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9D8542-CD61-4139-B16E-F3BE9AF3ED2C}"/>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1B6D60-ED63-41E5-9A49-2FE4019B5D7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A87FB514-0456-45DF-8490-7A71FED34076}"/>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DAF26A6-3AAF-4A02-92E8-05259304B359}"/>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EF0B7DB-F323-4A38-A64C-A2894F14D40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D5FC7516-F2D7-4E2C-B8BA-10FA72616FD6}"/>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8" name="Footer Placeholder 7">
            <a:extLst>
              <a:ext uri="{FF2B5EF4-FFF2-40B4-BE49-F238E27FC236}">
                <a16:creationId xmlns:a16="http://schemas.microsoft.com/office/drawing/2014/main" id="{45EBE185-B0CE-487F-A143-583A9128B3E0}"/>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941E180-3F31-4B44-99E5-CBC76F5E6DB2}"/>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42423526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1A71CC-0A71-4382-AEBB-F71BEE8D1E6A}"/>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638244E-69A3-4D80-8370-232E3108C781}"/>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4" name="Footer Placeholder 3">
            <a:extLst>
              <a:ext uri="{FF2B5EF4-FFF2-40B4-BE49-F238E27FC236}">
                <a16:creationId xmlns:a16="http://schemas.microsoft.com/office/drawing/2014/main" id="{51AB5275-2D4A-474C-8F15-38FDB53F9499}"/>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15064D0D-23C9-48F5-B4A6-934FEAAC129B}"/>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3538703573"/>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A5CDF2-FB90-4137-8704-0A4D8C8B4630}"/>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3" name="Footer Placeholder 2">
            <a:extLst>
              <a:ext uri="{FF2B5EF4-FFF2-40B4-BE49-F238E27FC236}">
                <a16:creationId xmlns:a16="http://schemas.microsoft.com/office/drawing/2014/main" id="{F2158070-051F-4918-BB8E-81E1559AB6CA}"/>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72DC94B0-E539-45AF-B775-3BC3F1A4EEC6}"/>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297204529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4C94C7-40F9-48EA-9927-5B335A17C34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5F6B940-F901-42BD-899F-FC08AD8538A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8027BF90-DDE4-43EA-ADA5-21D95276AC2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DE1B84E-CA5B-471B-8635-FEA9E5A8D4FA}"/>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6" name="Footer Placeholder 5">
            <a:extLst>
              <a:ext uri="{FF2B5EF4-FFF2-40B4-BE49-F238E27FC236}">
                <a16:creationId xmlns:a16="http://schemas.microsoft.com/office/drawing/2014/main" id="{84AD2E08-FAA9-465F-8B77-DF8D5B31CD21}"/>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38771C40-074A-4918-9518-1A7693893A1E}"/>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449428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4ED3B3-AFED-4A5D-88A4-392723AEB0D5}"/>
              </a:ext>
            </a:extLst>
          </p:cNvPr>
          <p:cNvSpPr>
            <a:spLocks noGrp="1"/>
          </p:cNvSpPr>
          <p:nvPr>
            <p:ph type="title"/>
          </p:nvPr>
        </p:nvSpPr>
        <p:spPr/>
        <p:txBody>
          <a:bodyPr>
            <a:normAutofit/>
          </a:bodyPr>
          <a:lstStyle>
            <a:lvl1pPr>
              <a:defRPr sz="20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6B371703-9CE2-4773-BCC8-E1CBFB83DABE}"/>
              </a:ext>
            </a:extLst>
          </p:cNvPr>
          <p:cNvSpPr>
            <a:spLocks noGrp="1"/>
          </p:cNvSpPr>
          <p:nvPr>
            <p:ph idx="1"/>
          </p:nvPr>
        </p:nvSpPr>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33D2197D-643F-4787-AE9A-DF1E71EAFCA4}"/>
              </a:ext>
            </a:extLst>
          </p:cNvPr>
          <p:cNvSpPr>
            <a:spLocks noGrp="1"/>
          </p:cNvSpPr>
          <p:nvPr>
            <p:ph type="dt" sz="half" idx="10"/>
          </p:nvPr>
        </p:nvSpPr>
        <p:spPr/>
        <p:txBody>
          <a:bodyPr/>
          <a:lstStyle/>
          <a:p>
            <a:fld id="{81761536-12D3-4D89-ABB0-E87E718EEF43}" type="datetime1">
              <a:rPr lang="en-US" smtClean="0"/>
              <a:t>3/12/2023</a:t>
            </a:fld>
            <a:endParaRPr lang="en-US" dirty="0"/>
          </a:p>
        </p:txBody>
      </p:sp>
      <p:sp>
        <p:nvSpPr>
          <p:cNvPr id="5" name="Footer Placeholder 4">
            <a:extLst>
              <a:ext uri="{FF2B5EF4-FFF2-40B4-BE49-F238E27FC236}">
                <a16:creationId xmlns:a16="http://schemas.microsoft.com/office/drawing/2014/main" id="{C5E6D7DC-24BF-44BD-A8FD-8E1949662D32}"/>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F8EB6095-0A62-4F84-BEDE-3811BB0275B0}"/>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13177248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6829E2-71AF-4191-8A4B-C586C0CE5675}"/>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490B76EA-A4FE-4C34-BB67-FEA1AADBCFC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9F7042F-3B4C-428C-BF8F-7D8047B72F0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07E9CE7-B167-4E31-9F96-6CB440394064}"/>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6" name="Footer Placeholder 5">
            <a:extLst>
              <a:ext uri="{FF2B5EF4-FFF2-40B4-BE49-F238E27FC236}">
                <a16:creationId xmlns:a16="http://schemas.microsoft.com/office/drawing/2014/main" id="{4D72D41F-EEB9-43D9-9589-5BE62976B169}"/>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840ACB62-C3C8-4F70-A9D4-49BBB62CC8E7}"/>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78015184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058E191-E98A-4CFF-9B50-2E0017DD554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5233A63-DF66-4EAD-8639-B033E8B1BBB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89E1A4-7616-44FF-8CBC-89702A881D0A}"/>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5AE0E21A-F337-484E-8166-0E91367B770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16B2F75C-8537-4A1C-A91C-D709FF474E92}"/>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303302091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4A22AA4-7BC1-4812-864A-994AC4867DD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BC34281-1029-43CD-A681-83D2DED8242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EF8B5A-4253-4A52-A7F4-4C8A9718CAAC}"/>
              </a:ext>
            </a:extLst>
          </p:cNvPr>
          <p:cNvSpPr>
            <a:spLocks noGrp="1"/>
          </p:cNvSpPr>
          <p:nvPr>
            <p:ph type="dt" sz="half" idx="10"/>
          </p:nvPr>
        </p:nvSpPr>
        <p:spPr/>
        <p:txBody>
          <a:body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78975DD6-340D-4C7B-8016-BF1022CAD30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2EF664B0-CBC5-4372-9EF3-1FCA2B0BFFC0}"/>
              </a:ext>
            </a:extLst>
          </p:cNvPr>
          <p:cNvSpPr>
            <a:spLocks noGrp="1"/>
          </p:cNvSpPr>
          <p:nvPr>
            <p:ph type="sldNum" sz="quarter" idx="12"/>
          </p:nvPr>
        </p:nvSpPr>
        <p:spPr/>
        <p:txBody>
          <a:bodyPr/>
          <a:lstStyle/>
          <a:p>
            <a:fld id="{C51AC4C8-43C0-45B8-8255-E0A7D221E98A}" type="slidenum">
              <a:rPr lang="en-US" smtClean="0"/>
              <a:t>‹#›</a:t>
            </a:fld>
            <a:endParaRPr lang="en-US" dirty="0"/>
          </a:p>
        </p:txBody>
      </p:sp>
    </p:spTree>
    <p:extLst>
      <p:ext uri="{BB962C8B-B14F-4D97-AF65-F5344CB8AC3E}">
        <p14:creationId xmlns:p14="http://schemas.microsoft.com/office/powerpoint/2010/main" val="121559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7D424F-03AA-42AF-B4E4-59B042D2DED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28C5AF58-42D6-4870-8A93-2B58F365D0D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0A9D3E6E-E5ED-48E4-BA3F-4B0213CD3A6F}"/>
              </a:ext>
            </a:extLst>
          </p:cNvPr>
          <p:cNvSpPr>
            <a:spLocks noGrp="1"/>
          </p:cNvSpPr>
          <p:nvPr>
            <p:ph type="dt" sz="half" idx="10"/>
          </p:nvPr>
        </p:nvSpPr>
        <p:spPr/>
        <p:txBody>
          <a:bodyPr/>
          <a:lstStyle/>
          <a:p>
            <a:fld id="{417D7BD6-8D50-4DFA-9AE7-FF75DA7CFE1A}" type="datetime1">
              <a:rPr lang="en-US" smtClean="0"/>
              <a:t>3/12/2023</a:t>
            </a:fld>
            <a:endParaRPr lang="en-US" dirty="0"/>
          </a:p>
        </p:txBody>
      </p:sp>
      <p:sp>
        <p:nvSpPr>
          <p:cNvPr id="5" name="Footer Placeholder 4">
            <a:extLst>
              <a:ext uri="{FF2B5EF4-FFF2-40B4-BE49-F238E27FC236}">
                <a16:creationId xmlns:a16="http://schemas.microsoft.com/office/drawing/2014/main" id="{1418D072-68BE-40F1-8F2E-C3EF48893531}"/>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885C80A3-9711-430E-A24A-01B06BD01A4E}"/>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28105101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A3E872A-7160-4D74-ACA4-D6683D71874B}"/>
              </a:ext>
            </a:extLst>
          </p:cNvPr>
          <p:cNvSpPr>
            <a:spLocks noGrp="1"/>
          </p:cNvSpPr>
          <p:nvPr>
            <p:ph type="title"/>
          </p:nvPr>
        </p:nvSpPr>
        <p:spPr/>
        <p:txBody>
          <a:bodyPr>
            <a:normAutofit/>
          </a:bodyPr>
          <a:lstStyle>
            <a:lvl1pPr>
              <a:defRPr sz="2000">
                <a:latin typeface="+mn-lt"/>
              </a:defRPr>
            </a:lvl1pPr>
          </a:lstStyle>
          <a:p>
            <a:r>
              <a:rPr lang="en-US" dirty="0"/>
              <a:t>Click to edit Master title style</a:t>
            </a:r>
          </a:p>
        </p:txBody>
      </p:sp>
      <p:sp>
        <p:nvSpPr>
          <p:cNvPr id="3" name="Content Placeholder 2">
            <a:extLst>
              <a:ext uri="{FF2B5EF4-FFF2-40B4-BE49-F238E27FC236}">
                <a16:creationId xmlns:a16="http://schemas.microsoft.com/office/drawing/2014/main" id="{4E5EA540-F06F-4A04-8022-9CBB1810891D}"/>
              </a:ext>
            </a:extLst>
          </p:cNvPr>
          <p:cNvSpPr>
            <a:spLocks noGrp="1"/>
          </p:cNvSpPr>
          <p:nvPr>
            <p:ph sz="half" idx="1"/>
          </p:nvPr>
        </p:nvSpPr>
        <p:spPr>
          <a:xfrm>
            <a:off x="838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a:extLst>
              <a:ext uri="{FF2B5EF4-FFF2-40B4-BE49-F238E27FC236}">
                <a16:creationId xmlns:a16="http://schemas.microsoft.com/office/drawing/2014/main" id="{C9DAD0B2-3A50-4DDF-9336-FC7E70D327F5}"/>
              </a:ext>
            </a:extLst>
          </p:cNvPr>
          <p:cNvSpPr>
            <a:spLocks noGrp="1"/>
          </p:cNvSpPr>
          <p:nvPr>
            <p:ph sz="half" idx="2"/>
          </p:nvPr>
        </p:nvSpPr>
        <p:spPr>
          <a:xfrm>
            <a:off x="6172200" y="1825625"/>
            <a:ext cx="5181600" cy="435133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Date Placeholder 4">
            <a:extLst>
              <a:ext uri="{FF2B5EF4-FFF2-40B4-BE49-F238E27FC236}">
                <a16:creationId xmlns:a16="http://schemas.microsoft.com/office/drawing/2014/main" id="{F7A9E95A-B78C-4985-B646-4DF924E98CA2}"/>
              </a:ext>
            </a:extLst>
          </p:cNvPr>
          <p:cNvSpPr>
            <a:spLocks noGrp="1"/>
          </p:cNvSpPr>
          <p:nvPr>
            <p:ph type="dt" sz="half" idx="10"/>
          </p:nvPr>
        </p:nvSpPr>
        <p:spPr/>
        <p:txBody>
          <a:bodyPr/>
          <a:lstStyle/>
          <a:p>
            <a:fld id="{5D3F033D-B4F8-44E2-9C86-EBA268E3AA49}" type="datetime1">
              <a:rPr lang="en-US" smtClean="0"/>
              <a:t>3/12/2023</a:t>
            </a:fld>
            <a:endParaRPr lang="en-US" dirty="0"/>
          </a:p>
        </p:txBody>
      </p:sp>
      <p:sp>
        <p:nvSpPr>
          <p:cNvPr id="6" name="Footer Placeholder 5">
            <a:extLst>
              <a:ext uri="{FF2B5EF4-FFF2-40B4-BE49-F238E27FC236}">
                <a16:creationId xmlns:a16="http://schemas.microsoft.com/office/drawing/2014/main" id="{14BAD4CC-8A82-48DE-A214-DC79574DCCAD}"/>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C3841A75-1B74-40C8-B9F2-8556C8636D51}"/>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42005904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36EC2D-7F83-4946-B84A-48D25754ACEE}"/>
              </a:ext>
            </a:extLst>
          </p:cNvPr>
          <p:cNvSpPr>
            <a:spLocks noGrp="1"/>
          </p:cNvSpPr>
          <p:nvPr>
            <p:ph type="title"/>
          </p:nvPr>
        </p:nvSpPr>
        <p:spPr>
          <a:xfrm>
            <a:off x="0" y="5556"/>
            <a:ext cx="12192000" cy="1013348"/>
          </a:xfrm>
        </p:spPr>
        <p:txBody>
          <a:bodyPr>
            <a:normAutofit/>
          </a:bodyPr>
          <a:lstStyle>
            <a:lvl1pPr>
              <a:defRPr sz="2000">
                <a:latin typeface="+mn-lt"/>
              </a:defRPr>
            </a:lvl1pPr>
          </a:lstStyle>
          <a:p>
            <a:r>
              <a:rPr lang="en-US" dirty="0"/>
              <a:t>Click to edit Master title style</a:t>
            </a:r>
          </a:p>
        </p:txBody>
      </p:sp>
      <p:sp>
        <p:nvSpPr>
          <p:cNvPr id="3" name="Text Placeholder 2">
            <a:extLst>
              <a:ext uri="{FF2B5EF4-FFF2-40B4-BE49-F238E27FC236}">
                <a16:creationId xmlns:a16="http://schemas.microsoft.com/office/drawing/2014/main" id="{83A96F24-028F-41C5-9745-1662B8FA3FEE}"/>
              </a:ext>
            </a:extLst>
          </p:cNvPr>
          <p:cNvSpPr>
            <a:spLocks noGrp="1"/>
          </p:cNvSpPr>
          <p:nvPr>
            <p:ph type="body" idx="1"/>
          </p:nvPr>
        </p:nvSpPr>
        <p:spPr>
          <a:xfrm>
            <a:off x="839788" y="1681163"/>
            <a:ext cx="5157787"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a:extLst>
              <a:ext uri="{FF2B5EF4-FFF2-40B4-BE49-F238E27FC236}">
                <a16:creationId xmlns:a16="http://schemas.microsoft.com/office/drawing/2014/main" id="{362920B9-4DA9-43A0-9713-9609B714890B}"/>
              </a:ext>
            </a:extLst>
          </p:cNvPr>
          <p:cNvSpPr>
            <a:spLocks noGrp="1"/>
          </p:cNvSpPr>
          <p:nvPr>
            <p:ph sz="half" idx="2"/>
          </p:nvPr>
        </p:nvSpPr>
        <p:spPr>
          <a:xfrm>
            <a:off x="839788" y="2505075"/>
            <a:ext cx="5157787" cy="368458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a:extLst>
              <a:ext uri="{FF2B5EF4-FFF2-40B4-BE49-F238E27FC236}">
                <a16:creationId xmlns:a16="http://schemas.microsoft.com/office/drawing/2014/main" id="{83AA6672-1831-4DB4-838D-D01B3B072AB6}"/>
              </a:ext>
            </a:extLst>
          </p:cNvPr>
          <p:cNvSpPr>
            <a:spLocks noGrp="1"/>
          </p:cNvSpPr>
          <p:nvPr>
            <p:ph type="body" sz="quarter" idx="3"/>
          </p:nvPr>
        </p:nvSpPr>
        <p:spPr>
          <a:xfrm>
            <a:off x="6172200" y="1681163"/>
            <a:ext cx="5183188" cy="823912"/>
          </a:xfrm>
        </p:spPr>
        <p:txBody>
          <a:bodyPr anchor="b">
            <a:normAutofit/>
          </a:bodyPr>
          <a:lstStyle>
            <a:lvl1pPr marL="0" indent="0">
              <a:buNone/>
              <a:defRPr sz="20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B763A4F-CF11-4E56-9AFB-42023B549F92}"/>
              </a:ext>
            </a:extLst>
          </p:cNvPr>
          <p:cNvSpPr>
            <a:spLocks noGrp="1"/>
          </p:cNvSpPr>
          <p:nvPr>
            <p:ph sz="quarter" idx="4"/>
          </p:nvPr>
        </p:nvSpPr>
        <p:spPr>
          <a:xfrm>
            <a:off x="6172200" y="2505075"/>
            <a:ext cx="5183188" cy="3684588"/>
          </a:xfrm>
        </p:spPr>
        <p:txBody>
          <a:bodyPr>
            <a:normAutofit/>
          </a:bodyPr>
          <a:lstStyle>
            <a:lvl1pPr>
              <a:defRPr sz="2000"/>
            </a:lvl1pPr>
            <a:lvl2pPr>
              <a:defRPr sz="1800"/>
            </a:lvl2pPr>
            <a:lvl3pPr>
              <a:defRPr sz="1600"/>
            </a:lvl3pPr>
            <a:lvl4pPr>
              <a:defRPr sz="1400"/>
            </a:lvl4pPr>
            <a:lvl5pPr>
              <a:defRPr sz="1400"/>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Date Placeholder 6">
            <a:extLst>
              <a:ext uri="{FF2B5EF4-FFF2-40B4-BE49-F238E27FC236}">
                <a16:creationId xmlns:a16="http://schemas.microsoft.com/office/drawing/2014/main" id="{D18E013C-931C-47AA-B33F-3C79BF16D769}"/>
              </a:ext>
            </a:extLst>
          </p:cNvPr>
          <p:cNvSpPr>
            <a:spLocks noGrp="1"/>
          </p:cNvSpPr>
          <p:nvPr>
            <p:ph type="dt" sz="half" idx="10"/>
          </p:nvPr>
        </p:nvSpPr>
        <p:spPr/>
        <p:txBody>
          <a:bodyPr/>
          <a:lstStyle/>
          <a:p>
            <a:fld id="{01BC6F60-9A1C-485D-A919-98D8F73F6E25}" type="datetime1">
              <a:rPr lang="en-US" smtClean="0"/>
              <a:t>3/12/2023</a:t>
            </a:fld>
            <a:endParaRPr lang="en-US" dirty="0"/>
          </a:p>
        </p:txBody>
      </p:sp>
      <p:sp>
        <p:nvSpPr>
          <p:cNvPr id="8" name="Footer Placeholder 7">
            <a:extLst>
              <a:ext uri="{FF2B5EF4-FFF2-40B4-BE49-F238E27FC236}">
                <a16:creationId xmlns:a16="http://schemas.microsoft.com/office/drawing/2014/main" id="{3A896FDF-4990-48E3-B3B3-144AE41DE0E3}"/>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3199FEAB-1D30-4F73-9040-71896785C3B9}"/>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1120649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2C304B-8185-4F54-9446-976BA2C43100}"/>
              </a:ext>
            </a:extLst>
          </p:cNvPr>
          <p:cNvSpPr>
            <a:spLocks noGrp="1"/>
          </p:cNvSpPr>
          <p:nvPr>
            <p:ph type="title"/>
          </p:nvPr>
        </p:nvSpPr>
        <p:spPr/>
        <p:txBody>
          <a:bodyPr>
            <a:normAutofit/>
          </a:bodyPr>
          <a:lstStyle>
            <a:lvl1pPr>
              <a:defRPr sz="2000"/>
            </a:lvl1pPr>
          </a:lstStyle>
          <a:p>
            <a:r>
              <a:rPr lang="en-US" dirty="0"/>
              <a:t>Click to edit Master title style</a:t>
            </a:r>
          </a:p>
        </p:txBody>
      </p:sp>
      <p:sp>
        <p:nvSpPr>
          <p:cNvPr id="3" name="Date Placeholder 2">
            <a:extLst>
              <a:ext uri="{FF2B5EF4-FFF2-40B4-BE49-F238E27FC236}">
                <a16:creationId xmlns:a16="http://schemas.microsoft.com/office/drawing/2014/main" id="{B4F500A0-3A92-4B73-AE11-8EDDAB6B0345}"/>
              </a:ext>
            </a:extLst>
          </p:cNvPr>
          <p:cNvSpPr>
            <a:spLocks noGrp="1"/>
          </p:cNvSpPr>
          <p:nvPr>
            <p:ph type="dt" sz="half" idx="10"/>
          </p:nvPr>
        </p:nvSpPr>
        <p:spPr/>
        <p:txBody>
          <a:bodyPr/>
          <a:lstStyle/>
          <a:p>
            <a:fld id="{6DBDC458-D044-4947-AB80-FD4364263C80}" type="datetime1">
              <a:rPr lang="en-US" smtClean="0"/>
              <a:t>3/12/2023</a:t>
            </a:fld>
            <a:endParaRPr lang="en-US" dirty="0"/>
          </a:p>
        </p:txBody>
      </p:sp>
      <p:sp>
        <p:nvSpPr>
          <p:cNvPr id="4" name="Footer Placeholder 3">
            <a:extLst>
              <a:ext uri="{FF2B5EF4-FFF2-40B4-BE49-F238E27FC236}">
                <a16:creationId xmlns:a16="http://schemas.microsoft.com/office/drawing/2014/main" id="{D2814EEA-6E7B-4B67-9D91-8211E93AE885}"/>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D5EF3E2E-99BC-4F0B-BFD3-18909AB7FF8C}"/>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3111247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8D94168-F515-4136-89C6-2C06305F83FD}"/>
              </a:ext>
            </a:extLst>
          </p:cNvPr>
          <p:cNvSpPr>
            <a:spLocks noGrp="1"/>
          </p:cNvSpPr>
          <p:nvPr>
            <p:ph type="dt" sz="half" idx="10"/>
          </p:nvPr>
        </p:nvSpPr>
        <p:spPr/>
        <p:txBody>
          <a:bodyPr/>
          <a:lstStyle/>
          <a:p>
            <a:fld id="{F8A22CCF-3630-40A3-BA18-B6F389C7F365}" type="datetime1">
              <a:rPr lang="en-US" smtClean="0"/>
              <a:t>3/12/2023</a:t>
            </a:fld>
            <a:endParaRPr lang="en-US" dirty="0"/>
          </a:p>
        </p:txBody>
      </p:sp>
      <p:sp>
        <p:nvSpPr>
          <p:cNvPr id="3" name="Footer Placeholder 2">
            <a:extLst>
              <a:ext uri="{FF2B5EF4-FFF2-40B4-BE49-F238E27FC236}">
                <a16:creationId xmlns:a16="http://schemas.microsoft.com/office/drawing/2014/main" id="{E7E49945-6B59-40EE-A134-0439BB43DC16}"/>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942506D-A540-44CF-85F2-BC6FE71891BE}"/>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706382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7819043-F566-4549-BDAC-E686457F1F77}"/>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503C35C-717C-485F-8F76-B383C5319B2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66DFDD1-D279-45BF-9E2C-013D80220CE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CD8F9767-15BE-4636-89B0-C1C24BAFA9F2}"/>
              </a:ext>
            </a:extLst>
          </p:cNvPr>
          <p:cNvSpPr>
            <a:spLocks noGrp="1"/>
          </p:cNvSpPr>
          <p:nvPr>
            <p:ph type="dt" sz="half" idx="10"/>
          </p:nvPr>
        </p:nvSpPr>
        <p:spPr/>
        <p:txBody>
          <a:bodyPr/>
          <a:lstStyle/>
          <a:p>
            <a:fld id="{1B0E153D-B3E8-4B58-8B12-895F487112FC}" type="datetime1">
              <a:rPr lang="en-US" smtClean="0"/>
              <a:t>3/12/2023</a:t>
            </a:fld>
            <a:endParaRPr lang="en-US" dirty="0"/>
          </a:p>
        </p:txBody>
      </p:sp>
      <p:sp>
        <p:nvSpPr>
          <p:cNvPr id="6" name="Footer Placeholder 5">
            <a:extLst>
              <a:ext uri="{FF2B5EF4-FFF2-40B4-BE49-F238E27FC236}">
                <a16:creationId xmlns:a16="http://schemas.microsoft.com/office/drawing/2014/main" id="{F3AC8077-43E4-4237-906D-E26F4D75E2EF}"/>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EB7E4B1-97C9-4F85-AC24-B0BEBD799345}"/>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11819961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76C8F-387F-45CE-AE4A-D02AFCECCC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A163CD1-8F27-4873-ACE2-1D9EF251E94E}"/>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88AA51B1-54DC-4442-8695-1EF71AA5CAC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E6607FE-5CFB-4308-9658-334BA32CA43D}"/>
              </a:ext>
            </a:extLst>
          </p:cNvPr>
          <p:cNvSpPr>
            <a:spLocks noGrp="1"/>
          </p:cNvSpPr>
          <p:nvPr>
            <p:ph type="dt" sz="half" idx="10"/>
          </p:nvPr>
        </p:nvSpPr>
        <p:spPr/>
        <p:txBody>
          <a:bodyPr/>
          <a:lstStyle/>
          <a:p>
            <a:fld id="{0550B73F-7950-4F5B-81AD-B296F125C283}" type="datetime1">
              <a:rPr lang="en-US" smtClean="0"/>
              <a:t>3/12/2023</a:t>
            </a:fld>
            <a:endParaRPr lang="en-US" dirty="0"/>
          </a:p>
        </p:txBody>
      </p:sp>
      <p:sp>
        <p:nvSpPr>
          <p:cNvPr id="6" name="Footer Placeholder 5">
            <a:extLst>
              <a:ext uri="{FF2B5EF4-FFF2-40B4-BE49-F238E27FC236}">
                <a16:creationId xmlns:a16="http://schemas.microsoft.com/office/drawing/2014/main" id="{A083B8FC-2817-4F49-A276-8E45FF4DBCF4}"/>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28646E5-52BB-466C-9970-5DB4DFC15652}"/>
              </a:ext>
            </a:extLst>
          </p:cNvPr>
          <p:cNvSpPr>
            <a:spLocks noGrp="1"/>
          </p:cNvSpPr>
          <p:nvPr>
            <p:ph type="sldNum" sz="quarter" idx="12"/>
          </p:nvPr>
        </p:nvSpPr>
        <p:spPr/>
        <p:txBody>
          <a:bodyPr/>
          <a:lstStyle/>
          <a:p>
            <a:fld id="{5E561D6C-325F-48FB-8A7E-2FE28BFA4E02}" type="slidenum">
              <a:rPr lang="en-US" smtClean="0"/>
              <a:t>‹#›</a:t>
            </a:fld>
            <a:endParaRPr lang="en-US" dirty="0"/>
          </a:p>
        </p:txBody>
      </p:sp>
    </p:spTree>
    <p:extLst>
      <p:ext uri="{BB962C8B-B14F-4D97-AF65-F5344CB8AC3E}">
        <p14:creationId xmlns:p14="http://schemas.microsoft.com/office/powerpoint/2010/main" val="181276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292EB01D-1C83-4597-997E-2774EC44FA93}"/>
              </a:ext>
            </a:extLst>
          </p:cNvPr>
          <p:cNvSpPr>
            <a:spLocks noChangeArrowheads="1"/>
          </p:cNvSpPr>
          <p:nvPr userDrawn="1"/>
        </p:nvSpPr>
        <p:spPr bwMode="gray">
          <a:xfrm>
            <a:off x="0" y="0"/>
            <a:ext cx="12192000" cy="1010094"/>
          </a:xfrm>
          <a:prstGeom prst="rect">
            <a:avLst/>
          </a:prstGeom>
          <a:solidFill>
            <a:srgbClr val="003366"/>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anchor="ctr"/>
          <a:lstStyle/>
          <a:p>
            <a:pPr marL="231775" defTabSz="457200" fontAlgn="base">
              <a:spcBef>
                <a:spcPct val="0"/>
              </a:spcBef>
              <a:spcAft>
                <a:spcPct val="0"/>
              </a:spcAft>
            </a:pPr>
            <a:endParaRPr lang="en-US" sz="2800">
              <a:solidFill>
                <a:schemeClr val="bg1"/>
              </a:solidFill>
              <a:latin typeface="+mn-lt"/>
              <a:ea typeface="ＭＳ Ｐゴシック" pitchFamily="127" charset="-128"/>
              <a:cs typeface="ＭＳ Ｐゴシック" pitchFamily="127" charset="-128"/>
            </a:endParaRPr>
          </a:p>
        </p:txBody>
      </p:sp>
      <p:sp>
        <p:nvSpPr>
          <p:cNvPr id="2" name="Title Placeholder 1">
            <a:extLst>
              <a:ext uri="{FF2B5EF4-FFF2-40B4-BE49-F238E27FC236}">
                <a16:creationId xmlns:a16="http://schemas.microsoft.com/office/drawing/2014/main" id="{295B9D6A-DD63-469E-8E1C-6EF75CCBE566}"/>
              </a:ext>
            </a:extLst>
          </p:cNvPr>
          <p:cNvSpPr>
            <a:spLocks noGrp="1"/>
          </p:cNvSpPr>
          <p:nvPr>
            <p:ph type="title"/>
          </p:nvPr>
        </p:nvSpPr>
        <p:spPr>
          <a:xfrm>
            <a:off x="0" y="1"/>
            <a:ext cx="12192000" cy="1010094"/>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3A060C-D310-4DFD-8993-DAF0AE0A949D}"/>
              </a:ext>
            </a:extLst>
          </p:cNvPr>
          <p:cNvSpPr>
            <a:spLocks noGrp="1"/>
          </p:cNvSpPr>
          <p:nvPr>
            <p:ph type="body" idx="1"/>
          </p:nvPr>
        </p:nvSpPr>
        <p:spPr>
          <a:xfrm>
            <a:off x="838200" y="1460500"/>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8B5100DB-F612-4B6E-B246-077D16CF9FC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F08814-502A-48D6-A923-1AB001E18458}" type="datetime1">
              <a:rPr lang="en-US" smtClean="0"/>
              <a:t>3/12/2023</a:t>
            </a:fld>
            <a:endParaRPr lang="en-US"/>
          </a:p>
        </p:txBody>
      </p:sp>
      <p:sp>
        <p:nvSpPr>
          <p:cNvPr id="5" name="Footer Placeholder 4">
            <a:extLst>
              <a:ext uri="{FF2B5EF4-FFF2-40B4-BE49-F238E27FC236}">
                <a16:creationId xmlns:a16="http://schemas.microsoft.com/office/drawing/2014/main" id="{74A3059D-27AD-4601-B8F9-81EDDDBE7609}"/>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01C712D-A9AC-4692-8C3E-AAF9300B17C3}"/>
              </a:ext>
            </a:extLst>
          </p:cNvPr>
          <p:cNvSpPr>
            <a:spLocks noGrp="1"/>
          </p:cNvSpPr>
          <p:nvPr>
            <p:ph type="sldNum" sz="quarter" idx="4"/>
          </p:nvPr>
        </p:nvSpPr>
        <p:spPr>
          <a:xfrm>
            <a:off x="9448800" y="6492875"/>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561D6C-325F-48FB-8A7E-2FE28BFA4E02}" type="slidenum">
              <a:rPr lang="en-US" smtClean="0"/>
              <a:t>‹#›</a:t>
            </a:fld>
            <a:endParaRPr lang="en-US"/>
          </a:p>
        </p:txBody>
      </p:sp>
    </p:spTree>
    <p:extLst>
      <p:ext uri="{BB962C8B-B14F-4D97-AF65-F5344CB8AC3E}">
        <p14:creationId xmlns:p14="http://schemas.microsoft.com/office/powerpoint/2010/main" val="38026692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28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6D27CE7-F059-4D50-AD36-034CEBA8463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27162BB-4661-44D1-AEC0-F9E1C9679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8E89F60-57EA-495E-AC6C-C32F4557198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8C59BF-1CFB-4DC1-A62F-71C0BEFE1979}" type="datetimeFigureOut">
              <a:rPr lang="en-US" smtClean="0"/>
              <a:t>3/12/2023</a:t>
            </a:fld>
            <a:endParaRPr lang="en-US" dirty="0"/>
          </a:p>
        </p:txBody>
      </p:sp>
      <p:sp>
        <p:nvSpPr>
          <p:cNvPr id="5" name="Footer Placeholder 4">
            <a:extLst>
              <a:ext uri="{FF2B5EF4-FFF2-40B4-BE49-F238E27FC236}">
                <a16:creationId xmlns:a16="http://schemas.microsoft.com/office/drawing/2014/main" id="{060B06C7-497E-4BC4-9854-6F882706B9E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a:extLst>
              <a:ext uri="{FF2B5EF4-FFF2-40B4-BE49-F238E27FC236}">
                <a16:creationId xmlns:a16="http://schemas.microsoft.com/office/drawing/2014/main" id="{1D947FE4-C722-43F8-9BE6-E14F13FB40C9}"/>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51AC4C8-43C0-45B8-8255-E0A7D221E98A}" type="slidenum">
              <a:rPr lang="en-US" smtClean="0"/>
              <a:t>‹#›</a:t>
            </a:fld>
            <a:endParaRPr lang="en-US" dirty="0"/>
          </a:p>
        </p:txBody>
      </p:sp>
    </p:spTree>
    <p:extLst>
      <p:ext uri="{BB962C8B-B14F-4D97-AF65-F5344CB8AC3E}">
        <p14:creationId xmlns:p14="http://schemas.microsoft.com/office/powerpoint/2010/main" val="2447711693"/>
      </p:ext>
    </p:extLst>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chart" Target="../charts/chart5.xml"/><Relationship Id="rId1" Type="http://schemas.openxmlformats.org/officeDocument/2006/relationships/slideLayout" Target="../slideLayouts/slideLayout2.xml"/><Relationship Id="rId4" Type="http://schemas.openxmlformats.org/officeDocument/2006/relationships/chart" Target="../charts/chart7.xml"/></Relationships>
</file>

<file path=ppt/slides/_rels/slide12.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chart" Target="../charts/chart8.xml"/><Relationship Id="rId1" Type="http://schemas.openxmlformats.org/officeDocument/2006/relationships/slideLayout" Target="../slideLayouts/slideLayout2.xml"/><Relationship Id="rId4" Type="http://schemas.openxmlformats.org/officeDocument/2006/relationships/chart" Target="../charts/chart10.xml"/></Relationships>
</file>

<file path=ppt/slides/_rels/slide13.xml.rels><?xml version="1.0" encoding="UTF-8" standalone="yes"?>
<Relationships xmlns="http://schemas.openxmlformats.org/package/2006/relationships"><Relationship Id="rId3" Type="http://schemas.openxmlformats.org/officeDocument/2006/relationships/chart" Target="../charts/chart12.xml"/><Relationship Id="rId2" Type="http://schemas.openxmlformats.org/officeDocument/2006/relationships/chart" Target="../charts/chart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 Id="rId5" Type="http://schemas.openxmlformats.org/officeDocument/2006/relationships/image" Target="../media/image8.png"/><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12.png"/><Relationship Id="rId5" Type="http://schemas.openxmlformats.org/officeDocument/2006/relationships/image" Target="../media/image11.svg"/><Relationship Id="rId4" Type="http://schemas.openxmlformats.org/officeDocument/2006/relationships/image" Target="../media/image10.png"/></Relationships>
</file>

<file path=ppt/slides/_rels/slide6.xml.rels><?xml version="1.0" encoding="UTF-8" standalone="yes"?>
<Relationships xmlns="http://schemas.openxmlformats.org/package/2006/relationships"><Relationship Id="rId3" Type="http://schemas.openxmlformats.org/officeDocument/2006/relationships/image" Target="../media/image11.svg"/><Relationship Id="rId2" Type="http://schemas.openxmlformats.org/officeDocument/2006/relationships/image" Target="../media/image10.png"/><Relationship Id="rId1" Type="http://schemas.openxmlformats.org/officeDocument/2006/relationships/slideLayout" Target="../slideLayouts/slideLayout2.xml"/><Relationship Id="rId5" Type="http://schemas.openxmlformats.org/officeDocument/2006/relationships/chart" Target="../charts/chart2.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4BFB0D8-F0B6-4028-A710-79E981728A01}"/>
              </a:ext>
            </a:extLst>
          </p:cNvPr>
          <p:cNvSpPr>
            <a:spLocks noGrp="1"/>
          </p:cNvSpPr>
          <p:nvPr>
            <p:ph type="ctrTitle"/>
          </p:nvPr>
        </p:nvSpPr>
        <p:spPr>
          <a:xfrm>
            <a:off x="254758" y="2077707"/>
            <a:ext cx="11682484" cy="2387600"/>
          </a:xfrm>
        </p:spPr>
        <p:txBody>
          <a:bodyPr>
            <a:normAutofit/>
          </a:bodyPr>
          <a:lstStyle/>
          <a:p>
            <a:pPr algn="l"/>
            <a:r>
              <a:rPr lang="en-US" sz="3600" b="1" dirty="0">
                <a:latin typeface="+mn-lt"/>
              </a:rPr>
              <a:t>Exploring Efficiencies in PITC</a:t>
            </a:r>
            <a:br>
              <a:rPr lang="en-US" sz="3600" b="1" dirty="0">
                <a:latin typeface="+mn-lt"/>
              </a:rPr>
            </a:br>
            <a:r>
              <a:rPr lang="en-US" sz="2800" i="1" dirty="0">
                <a:latin typeface="+mn-lt"/>
              </a:rPr>
              <a:t>Summary of CHAI Analyses</a:t>
            </a:r>
            <a:endParaRPr lang="en-US" sz="2400" i="1" dirty="0">
              <a:latin typeface="+mn-lt"/>
            </a:endParaRPr>
          </a:p>
        </p:txBody>
      </p:sp>
      <p:sp>
        <p:nvSpPr>
          <p:cNvPr id="4" name="TextBox 3">
            <a:extLst>
              <a:ext uri="{FF2B5EF4-FFF2-40B4-BE49-F238E27FC236}">
                <a16:creationId xmlns:a16="http://schemas.microsoft.com/office/drawing/2014/main" id="{96ABBD17-5334-4556-A778-4B5023EFA581}"/>
              </a:ext>
            </a:extLst>
          </p:cNvPr>
          <p:cNvSpPr txBox="1"/>
          <p:nvPr/>
        </p:nvSpPr>
        <p:spPr>
          <a:xfrm>
            <a:off x="254758" y="5868538"/>
            <a:ext cx="3457433" cy="400110"/>
          </a:xfrm>
          <a:prstGeom prst="rect">
            <a:avLst/>
          </a:prstGeom>
          <a:noFill/>
        </p:spPr>
        <p:txBody>
          <a:bodyPr wrap="square" rtlCol="0">
            <a:spAutoFit/>
          </a:bodyPr>
          <a:lstStyle/>
          <a:p>
            <a:r>
              <a:rPr lang="en-US" sz="2000" b="1" dirty="0"/>
              <a:t>October 2021</a:t>
            </a:r>
          </a:p>
        </p:txBody>
      </p:sp>
    </p:spTree>
    <p:extLst>
      <p:ext uri="{BB962C8B-B14F-4D97-AF65-F5344CB8AC3E}">
        <p14:creationId xmlns:p14="http://schemas.microsoft.com/office/powerpoint/2010/main" val="32939360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AE6C43F-8DAF-42C5-B744-351177372C3B}"/>
              </a:ext>
            </a:extLst>
          </p:cNvPr>
          <p:cNvSpPr>
            <a:spLocks noGrp="1"/>
          </p:cNvSpPr>
          <p:nvPr>
            <p:ph type="title"/>
          </p:nvPr>
        </p:nvSpPr>
        <p:spPr/>
        <p:txBody>
          <a:bodyPr/>
          <a:lstStyle/>
          <a:p>
            <a:r>
              <a:rPr lang="en-US" dirty="0"/>
              <a:t>The model is based on data generated through the Ugandan Ministry of Health Screening Tool Evaluation and from PIH’s implementation studies on facility-based HIVST in Malawi</a:t>
            </a:r>
          </a:p>
        </p:txBody>
      </p:sp>
      <p:sp>
        <p:nvSpPr>
          <p:cNvPr id="4" name="Slide Number Placeholder 3">
            <a:extLst>
              <a:ext uri="{FF2B5EF4-FFF2-40B4-BE49-F238E27FC236}">
                <a16:creationId xmlns:a16="http://schemas.microsoft.com/office/drawing/2014/main" id="{6935CA4F-0476-4358-8A06-62BECF960DD6}"/>
              </a:ext>
            </a:extLst>
          </p:cNvPr>
          <p:cNvSpPr>
            <a:spLocks noGrp="1"/>
          </p:cNvSpPr>
          <p:nvPr>
            <p:ph type="sldNum" sz="quarter" idx="12"/>
          </p:nvPr>
        </p:nvSpPr>
        <p:spPr/>
        <p:txBody>
          <a:bodyPr/>
          <a:lstStyle/>
          <a:p>
            <a:fld id="{5E561D6C-325F-48FB-8A7E-2FE28BFA4E02}" type="slidenum">
              <a:rPr lang="en-US" smtClean="0"/>
              <a:t>10</a:t>
            </a:fld>
            <a:endParaRPr lang="en-US" dirty="0"/>
          </a:p>
        </p:txBody>
      </p:sp>
      <p:graphicFrame>
        <p:nvGraphicFramePr>
          <p:cNvPr id="12" name="Table 12">
            <a:extLst>
              <a:ext uri="{FF2B5EF4-FFF2-40B4-BE49-F238E27FC236}">
                <a16:creationId xmlns:a16="http://schemas.microsoft.com/office/drawing/2014/main" id="{6197BF77-2F08-4AC0-868E-DE55580F2E4E}"/>
              </a:ext>
            </a:extLst>
          </p:cNvPr>
          <p:cNvGraphicFramePr>
            <a:graphicFrameLocks noGrp="1"/>
          </p:cNvGraphicFramePr>
          <p:nvPr>
            <p:extLst>
              <p:ext uri="{D42A27DB-BD31-4B8C-83A1-F6EECF244321}">
                <p14:modId xmlns:p14="http://schemas.microsoft.com/office/powerpoint/2010/main" val="3801605990"/>
              </p:ext>
            </p:extLst>
          </p:nvPr>
        </p:nvGraphicFramePr>
        <p:xfrm>
          <a:off x="243840" y="1509484"/>
          <a:ext cx="11704320" cy="4907280"/>
        </p:xfrm>
        <a:graphic>
          <a:graphicData uri="http://schemas.openxmlformats.org/drawingml/2006/table">
            <a:tbl>
              <a:tblPr firstRow="1" bandRow="1">
                <a:tableStyleId>{5C22544A-7EE6-4342-B048-85BDC9FD1C3A}</a:tableStyleId>
              </a:tblPr>
              <a:tblGrid>
                <a:gridCol w="2268888">
                  <a:extLst>
                    <a:ext uri="{9D8B030D-6E8A-4147-A177-3AD203B41FA5}">
                      <a16:colId xmlns:a16="http://schemas.microsoft.com/office/drawing/2014/main" val="763330253"/>
                    </a:ext>
                  </a:extLst>
                </a:gridCol>
                <a:gridCol w="2851752">
                  <a:extLst>
                    <a:ext uri="{9D8B030D-6E8A-4147-A177-3AD203B41FA5}">
                      <a16:colId xmlns:a16="http://schemas.microsoft.com/office/drawing/2014/main" val="760123073"/>
                    </a:ext>
                  </a:extLst>
                </a:gridCol>
                <a:gridCol w="3108960">
                  <a:extLst>
                    <a:ext uri="{9D8B030D-6E8A-4147-A177-3AD203B41FA5}">
                      <a16:colId xmlns:a16="http://schemas.microsoft.com/office/drawing/2014/main" val="3155635236"/>
                    </a:ext>
                  </a:extLst>
                </a:gridCol>
                <a:gridCol w="3474720">
                  <a:extLst>
                    <a:ext uri="{9D8B030D-6E8A-4147-A177-3AD203B41FA5}">
                      <a16:colId xmlns:a16="http://schemas.microsoft.com/office/drawing/2014/main" val="29292566"/>
                    </a:ext>
                  </a:extLst>
                </a:gridCol>
              </a:tblGrid>
              <a:tr h="234953">
                <a:tc>
                  <a:txBody>
                    <a:bodyPr/>
                    <a:lstStyle/>
                    <a:p>
                      <a:endParaRPr lang="en-US" sz="1600" dirty="0"/>
                    </a:p>
                  </a:txBody>
                  <a:tcP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Current Testing Approach</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2">
                        <a:lumMod val="75000"/>
                      </a:schemeClr>
                    </a:solidFill>
                  </a:tcPr>
                </a:tc>
                <a:tc>
                  <a:txBody>
                    <a:bodyPr/>
                    <a:lstStyle/>
                    <a:p>
                      <a:pPr algn="ctr"/>
                      <a:r>
                        <a:rPr lang="en-US" sz="1600" b="1" dirty="0"/>
                        <a:t>Risk-Based Screening</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algn="ctr"/>
                      <a:r>
                        <a:rPr lang="en-US" sz="1600" b="1" dirty="0"/>
                        <a:t>HIVST as Screening Tool</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7E7"/>
                    </a:solidFill>
                  </a:tcPr>
                </a:tc>
                <a:extLst>
                  <a:ext uri="{0D108BD9-81ED-4DB2-BD59-A6C34878D82A}">
                    <a16:rowId xmlns:a16="http://schemas.microsoft.com/office/drawing/2014/main" val="1439638641"/>
                  </a:ext>
                </a:extLst>
              </a:tr>
              <a:tr h="234953">
                <a:tc>
                  <a:txBody>
                    <a:bodyPr/>
                    <a:lstStyle/>
                    <a:p>
                      <a:r>
                        <a:rPr lang="en-US" sz="1600" b="1" dirty="0"/>
                        <a:t>% of Clients Screened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t>N/A</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100%</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484047273"/>
                  </a:ext>
                </a:extLst>
              </a:tr>
              <a:tr h="405827">
                <a:tc>
                  <a:txBody>
                    <a:bodyPr/>
                    <a:lstStyle/>
                    <a:p>
                      <a:r>
                        <a:rPr lang="en-US" sz="1600" b="1" dirty="0"/>
                        <a:t>% of Clients Screened-In for an A1 Test</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t>100%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75% </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3.71%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2782724482"/>
                  </a:ext>
                </a:extLst>
              </a:tr>
              <a:tr h="491264">
                <a:tc>
                  <a:txBody>
                    <a:bodyPr/>
                    <a:lstStyle/>
                    <a:p>
                      <a:r>
                        <a:rPr lang="en-US" sz="1600" b="1" dirty="0"/>
                        <a:t>% of Clients Testing Positive at A1</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a:txBody>
                    <a:bodyPr/>
                    <a:lstStyle/>
                    <a:p>
                      <a:pPr algn="ctr"/>
                      <a:r>
                        <a:rPr lang="en-US" sz="1600" b="1" dirty="0"/>
                        <a:t>3.71%</a:t>
                      </a:r>
                    </a:p>
                    <a:p>
                      <a:pPr algn="ctr"/>
                      <a:r>
                        <a:rPr lang="en-US" sz="1200" b="0" i="1" dirty="0"/>
                        <a:t>(Baselined yield in Uganda screening tool eval)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4.46%</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dirty="0"/>
                        <a:t>(Yield for those screening in in Uganda screening tool eval)</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r>
                        <a:rPr lang="en-US" sz="1600" b="1" dirty="0"/>
                        <a:t>95.01%</a:t>
                      </a:r>
                    </a:p>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0" i="1" dirty="0"/>
                        <a:t>(Calculated from baseline yield and </a:t>
                      </a:r>
                      <a:r>
                        <a:rPr lang="en-US" sz="1200" b="0" i="1" dirty="0" err="1"/>
                        <a:t>sens</a:t>
                      </a:r>
                      <a:r>
                        <a:rPr lang="en-US" sz="1200" b="0" i="1" dirty="0"/>
                        <a:t>/spec of </a:t>
                      </a:r>
                      <a:r>
                        <a:rPr lang="en-US" sz="1200" b="0" i="1" dirty="0" err="1"/>
                        <a:t>OraQuick</a:t>
                      </a:r>
                      <a:r>
                        <a:rPr lang="en-US" sz="1200" b="0" i="1" dirty="0"/>
                        <a:t> and Determine)</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758979588"/>
                  </a:ext>
                </a:extLst>
              </a:tr>
              <a:tr h="0">
                <a:tc>
                  <a:txBody>
                    <a:bodyPr/>
                    <a:lstStyle/>
                    <a:p>
                      <a:endParaRPr lang="en-US" sz="1000" b="1"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gridSpan="3">
                  <a:txBody>
                    <a:bodyPr/>
                    <a:lstStyle/>
                    <a:p>
                      <a:pPr marL="0" indent="0">
                        <a:buFont typeface="Arial" panose="020B0604020202020204" pitchFamily="34" charset="0"/>
                        <a:buNone/>
                      </a:pPr>
                      <a:endParaRPr lang="en-US" sz="900" dirty="0"/>
                    </a:p>
                  </a:txBody>
                  <a:tcPr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957210399"/>
                  </a:ext>
                </a:extLst>
              </a:tr>
              <a:tr h="405827">
                <a:tc rowSpan="2">
                  <a:txBody>
                    <a:bodyPr/>
                    <a:lstStyle/>
                    <a:p>
                      <a:r>
                        <a:rPr lang="en-US" sz="1600" b="1" dirty="0"/>
                        <a:t>Time Required</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marL="285750" indent="-285750">
                        <a:buFont typeface="Arial" panose="020B0604020202020204" pitchFamily="34" charset="0"/>
                        <a:buChar char="•"/>
                      </a:pPr>
                      <a:r>
                        <a:rPr lang="en-US" sz="1600" dirty="0">
                          <a:solidFill>
                            <a:schemeClr val="tx1"/>
                          </a:solidFill>
                        </a:rPr>
                        <a:t>Group health talk with pre-test information </a:t>
                      </a:r>
                      <a:r>
                        <a:rPr lang="en-US" sz="1600" b="1" dirty="0">
                          <a:solidFill>
                            <a:schemeClr val="tx1"/>
                          </a:solidFill>
                        </a:rPr>
                        <a:t>(7 min per group)</a:t>
                      </a:r>
                    </a:p>
                    <a:p>
                      <a:pPr marL="285750" indent="-285750">
                        <a:buFont typeface="Arial" panose="020B0604020202020204" pitchFamily="34" charset="0"/>
                        <a:buChar char="•"/>
                      </a:pPr>
                      <a:r>
                        <a:rPr lang="en-US" sz="1600" b="0" dirty="0">
                          <a:solidFill>
                            <a:schemeClr val="tx1"/>
                          </a:solidFill>
                        </a:rPr>
                        <a:t>Professional-use testing for those screened in</a:t>
                      </a:r>
                    </a:p>
                    <a:p>
                      <a:pPr marL="285750" indent="-285750">
                        <a:buFont typeface="Arial" panose="020B0604020202020204" pitchFamily="34" charset="0"/>
                        <a:buChar char="•"/>
                      </a:pPr>
                      <a:r>
                        <a:rPr lang="en-US" sz="1600" dirty="0">
                          <a:solidFill>
                            <a:schemeClr val="tx1"/>
                          </a:solidFill>
                        </a:rPr>
                        <a:t>Individual post-test counseling</a:t>
                      </a:r>
                      <a:r>
                        <a:rPr lang="en-US" sz="1600" b="1" dirty="0">
                          <a:solidFill>
                            <a:schemeClr val="tx1"/>
                          </a:solidFill>
                        </a:rPr>
                        <a:t> (5 min per negative/10 min per positive)</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algn="ctr"/>
                      <a:endParaRPr lang="en-US" sz="1400" b="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1421763565"/>
                  </a:ext>
                </a:extLst>
              </a:tr>
              <a:tr h="918451">
                <a:tc vMerge="1">
                  <a:txBody>
                    <a:bodyPr/>
                    <a:lstStyle/>
                    <a:p>
                      <a:endParaRPr lang="en-US" b="1"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600" dirty="0"/>
                        <a:t>Delivery &amp; documentation of screening questions </a:t>
                      </a:r>
                      <a:r>
                        <a:rPr lang="en-US" sz="1600" b="1" dirty="0">
                          <a:solidFill>
                            <a:srgbClr val="C00000"/>
                          </a:solidFill>
                        </a:rPr>
                        <a:t>(+5 min per person)</a:t>
                      </a:r>
                      <a:endParaRPr lang="en-US" sz="16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A9D18E"/>
                    </a:solidFill>
                  </a:tcPr>
                </a:tc>
                <a:tc>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Group demonstration &amp; distribution of kits </a:t>
                      </a:r>
                      <a:r>
                        <a:rPr lang="en-US" sz="1600" b="1" dirty="0">
                          <a:solidFill>
                            <a:srgbClr val="C00000"/>
                          </a:solidFill>
                        </a:rPr>
                        <a:t>(+11.5 min per group) </a:t>
                      </a:r>
                    </a:p>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600" dirty="0"/>
                        <a:t>Individual support/assistance to clients </a:t>
                      </a:r>
                      <a:r>
                        <a:rPr lang="en-US" sz="1600" b="1" dirty="0">
                          <a:solidFill>
                            <a:srgbClr val="C00000"/>
                          </a:solidFill>
                        </a:rPr>
                        <a:t>(+2 min per person)</a:t>
                      </a:r>
                      <a:endParaRPr lang="en-US" sz="16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B4C7E7"/>
                    </a:solidFill>
                  </a:tcPr>
                </a:tc>
                <a:extLst>
                  <a:ext uri="{0D108BD9-81ED-4DB2-BD59-A6C34878D82A}">
                    <a16:rowId xmlns:a16="http://schemas.microsoft.com/office/drawing/2014/main" val="1911205482"/>
                  </a:ext>
                </a:extLst>
              </a:tr>
              <a:tr h="576702">
                <a:tc>
                  <a:txBody>
                    <a:bodyPr/>
                    <a:lstStyle/>
                    <a:p>
                      <a:r>
                        <a:rPr lang="en-US" sz="1600" b="1" dirty="0"/>
                        <a:t>Sources</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lumMod val="85000"/>
                      </a:schemeClr>
                    </a:solidFill>
                  </a:tcPr>
                </a:tc>
                <a:tc gridSpan="3">
                  <a:txBody>
                    <a:bodyPr/>
                    <a:lstStyle/>
                    <a:p>
                      <a:pPr marL="285750" indent="-285750" algn="l">
                        <a:buFont typeface="Arial" panose="020B0604020202020204" pitchFamily="34" charset="0"/>
                        <a:buChar char="•"/>
                      </a:pPr>
                      <a:r>
                        <a:rPr lang="en-US" sz="1600" i="1" dirty="0"/>
                        <a:t>Ugandan </a:t>
                      </a:r>
                      <a:r>
                        <a:rPr lang="en-US" sz="1600" i="1" dirty="0" err="1"/>
                        <a:t>MoH</a:t>
                      </a:r>
                      <a:r>
                        <a:rPr lang="en-US" sz="1600" i="1" dirty="0"/>
                        <a:t> Screening Tool Evaluation</a:t>
                      </a:r>
                    </a:p>
                    <a:p>
                      <a:pPr marL="285750" indent="-285750" algn="l">
                        <a:buFont typeface="Arial" panose="020B0604020202020204" pitchFamily="34" charset="0"/>
                        <a:buChar char="•"/>
                      </a:pPr>
                      <a:r>
                        <a:rPr lang="en-US" sz="1600" i="1" dirty="0"/>
                        <a:t>Preliminary PIH Data on Facility-Based HIVST</a:t>
                      </a:r>
                    </a:p>
                    <a:p>
                      <a:pPr marL="285750" indent="-285750" algn="l">
                        <a:buFont typeface="Arial" panose="020B0604020202020204" pitchFamily="34" charset="0"/>
                        <a:buChar char="•"/>
                      </a:pPr>
                      <a:r>
                        <a:rPr lang="en-US" sz="1600" i="1" dirty="0"/>
                        <a:t>CHAI Uganda Team</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400" dirty="0"/>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hMerge="1">
                  <a:txBody>
                    <a:bodyPr/>
                    <a:lstStyle/>
                    <a:p>
                      <a:pPr marL="285750" marR="0" lvl="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lang="en-US" sz="1400" i="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extLst>
                  <a:ext uri="{0D108BD9-81ED-4DB2-BD59-A6C34878D82A}">
                    <a16:rowId xmlns:a16="http://schemas.microsoft.com/office/drawing/2014/main" val="3322835257"/>
                  </a:ext>
                </a:extLst>
              </a:tr>
            </a:tbl>
          </a:graphicData>
        </a:graphic>
      </p:graphicFrame>
      <p:sp>
        <p:nvSpPr>
          <p:cNvPr id="30" name="Rectangle 29">
            <a:extLst>
              <a:ext uri="{FF2B5EF4-FFF2-40B4-BE49-F238E27FC236}">
                <a16:creationId xmlns:a16="http://schemas.microsoft.com/office/drawing/2014/main" id="{5092B481-4676-4F23-A5CB-619EDB6680D9}"/>
              </a:ext>
            </a:extLst>
          </p:cNvPr>
          <p:cNvSpPr/>
          <p:nvPr/>
        </p:nvSpPr>
        <p:spPr>
          <a:xfrm>
            <a:off x="174095" y="1051129"/>
            <a:ext cx="7689541" cy="369332"/>
          </a:xfrm>
          <a:prstGeom prst="rect">
            <a:avLst/>
          </a:prstGeom>
        </p:spPr>
        <p:txBody>
          <a:bodyPr wrap="square">
            <a:spAutoFit/>
          </a:bodyPr>
          <a:lstStyle/>
          <a:p>
            <a:r>
              <a:rPr lang="en-US" b="1" dirty="0"/>
              <a:t>Model Assumptions</a:t>
            </a:r>
            <a:endParaRPr lang="en-US" dirty="0"/>
          </a:p>
        </p:txBody>
      </p:sp>
      <p:cxnSp>
        <p:nvCxnSpPr>
          <p:cNvPr id="31" name="Straight Connector 30">
            <a:extLst>
              <a:ext uri="{FF2B5EF4-FFF2-40B4-BE49-F238E27FC236}">
                <a16:creationId xmlns:a16="http://schemas.microsoft.com/office/drawing/2014/main" id="{B2101C2C-935E-457B-97B5-8FF268678548}"/>
              </a:ext>
            </a:extLst>
          </p:cNvPr>
          <p:cNvCxnSpPr>
            <a:cxnSpLocks/>
          </p:cNvCxnSpPr>
          <p:nvPr/>
        </p:nvCxnSpPr>
        <p:spPr>
          <a:xfrm>
            <a:off x="152998" y="1405131"/>
            <a:ext cx="11789765" cy="0"/>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5839194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4C96-24F9-4149-96C8-A526221975F0}"/>
              </a:ext>
            </a:extLst>
          </p:cNvPr>
          <p:cNvSpPr>
            <a:spLocks noGrp="1"/>
          </p:cNvSpPr>
          <p:nvPr>
            <p:ph type="title"/>
          </p:nvPr>
        </p:nvSpPr>
        <p:spPr/>
        <p:txBody>
          <a:bodyPr/>
          <a:lstStyle/>
          <a:p>
            <a:r>
              <a:rPr lang="en-US" dirty="0"/>
              <a:t>Using HIVST as an A0 in OPD at facilities could identify 9% more PLHIV than using a risk-based paper screening tool while reducing healthcare worker time spent on testing by 82%</a:t>
            </a:r>
          </a:p>
        </p:txBody>
      </p:sp>
      <p:sp>
        <p:nvSpPr>
          <p:cNvPr id="4" name="Slide Number Placeholder 3">
            <a:extLst>
              <a:ext uri="{FF2B5EF4-FFF2-40B4-BE49-F238E27FC236}">
                <a16:creationId xmlns:a16="http://schemas.microsoft.com/office/drawing/2014/main" id="{DF7E9D2A-C3B4-4267-BD60-4A39B3EFC507}"/>
              </a:ext>
            </a:extLst>
          </p:cNvPr>
          <p:cNvSpPr>
            <a:spLocks noGrp="1"/>
          </p:cNvSpPr>
          <p:nvPr>
            <p:ph type="sldNum" sz="quarter" idx="12"/>
          </p:nvPr>
        </p:nvSpPr>
        <p:spPr/>
        <p:txBody>
          <a:bodyPr/>
          <a:lstStyle/>
          <a:p>
            <a:fld id="{5E561D6C-325F-48FB-8A7E-2FE28BFA4E02}" type="slidenum">
              <a:rPr lang="en-US" smtClean="0"/>
              <a:t>11</a:t>
            </a:fld>
            <a:endParaRPr lang="en-US" dirty="0"/>
          </a:p>
        </p:txBody>
      </p:sp>
      <p:sp>
        <p:nvSpPr>
          <p:cNvPr id="6" name="TextBox 5">
            <a:extLst>
              <a:ext uri="{FF2B5EF4-FFF2-40B4-BE49-F238E27FC236}">
                <a16:creationId xmlns:a16="http://schemas.microsoft.com/office/drawing/2014/main" id="{DD2ACDB6-A9E6-4435-A83A-4F54FD28AF19}"/>
              </a:ext>
            </a:extLst>
          </p:cNvPr>
          <p:cNvSpPr txBox="1"/>
          <p:nvPr/>
        </p:nvSpPr>
        <p:spPr>
          <a:xfrm>
            <a:off x="273157" y="5220539"/>
            <a:ext cx="3749040" cy="1542105"/>
          </a:xfrm>
          <a:prstGeom prst="rect">
            <a:avLst/>
          </a:prstGeom>
          <a:solidFill>
            <a:schemeClr val="accent4">
              <a:lumMod val="40000"/>
              <a:lumOff val="60000"/>
            </a:schemeClr>
          </a:solidFill>
        </p:spPr>
        <p:txBody>
          <a:bodyPr wrap="square" rtlCol="0" anchor="ctr">
            <a:noAutofit/>
          </a:bodyPr>
          <a:lstStyle/>
          <a:p>
            <a:r>
              <a:rPr lang="en-US" sz="1600" dirty="0"/>
              <a:t>Implementing any sort of screening within the existing testing population will reduce the number of PLHIV identified, as no tool will be 100% sensitive</a:t>
            </a:r>
          </a:p>
        </p:txBody>
      </p:sp>
      <p:sp>
        <p:nvSpPr>
          <p:cNvPr id="11" name="TextBox 10">
            <a:extLst>
              <a:ext uri="{FF2B5EF4-FFF2-40B4-BE49-F238E27FC236}">
                <a16:creationId xmlns:a16="http://schemas.microsoft.com/office/drawing/2014/main" id="{050CEAB9-4FD4-4A98-B425-925A18DF5C42}"/>
              </a:ext>
            </a:extLst>
          </p:cNvPr>
          <p:cNvSpPr txBox="1"/>
          <p:nvPr/>
        </p:nvSpPr>
        <p:spPr>
          <a:xfrm>
            <a:off x="4255916" y="5192985"/>
            <a:ext cx="3749040" cy="1572768"/>
          </a:xfrm>
          <a:prstGeom prst="rect">
            <a:avLst/>
          </a:prstGeom>
          <a:solidFill>
            <a:schemeClr val="accent5">
              <a:lumMod val="20000"/>
              <a:lumOff val="80000"/>
            </a:schemeClr>
          </a:solidFill>
        </p:spPr>
        <p:txBody>
          <a:bodyPr wrap="square" rtlCol="0" anchor="ctr">
            <a:spAutoFit/>
          </a:bodyPr>
          <a:lstStyle/>
          <a:p>
            <a:r>
              <a:rPr lang="en-US" sz="1600" dirty="0"/>
              <a:t>Using HIVST as an A0 would decrease the total amount of HCW time required for testing by 82%.</a:t>
            </a:r>
          </a:p>
        </p:txBody>
      </p:sp>
      <p:sp>
        <p:nvSpPr>
          <p:cNvPr id="10" name="TextBox 9">
            <a:extLst>
              <a:ext uri="{FF2B5EF4-FFF2-40B4-BE49-F238E27FC236}">
                <a16:creationId xmlns:a16="http://schemas.microsoft.com/office/drawing/2014/main" id="{0C5BCCB8-819B-4AA4-9F3C-3BD7C227F6F1}"/>
              </a:ext>
            </a:extLst>
          </p:cNvPr>
          <p:cNvSpPr txBox="1"/>
          <p:nvPr/>
        </p:nvSpPr>
        <p:spPr>
          <a:xfrm>
            <a:off x="8216552" y="5192985"/>
            <a:ext cx="3749040" cy="1569659"/>
          </a:xfrm>
          <a:prstGeom prst="rect">
            <a:avLst/>
          </a:prstGeom>
          <a:solidFill>
            <a:schemeClr val="tx2">
              <a:lumMod val="20000"/>
              <a:lumOff val="80000"/>
            </a:schemeClr>
          </a:solidFill>
        </p:spPr>
        <p:txBody>
          <a:bodyPr wrap="square" rtlCol="0" anchor="ctr">
            <a:noAutofit/>
          </a:bodyPr>
          <a:lstStyle/>
          <a:p>
            <a:r>
              <a:rPr lang="en-US" sz="1600" dirty="0"/>
              <a:t>The major driver of the HCW time savings is </a:t>
            </a:r>
            <a:r>
              <a:rPr lang="en-US" sz="1600" b="1" dirty="0"/>
              <a:t>a 96% decrease in number of A1 tests required </a:t>
            </a:r>
            <a:r>
              <a:rPr lang="en-US" sz="1600" dirty="0"/>
              <a:t>as only those that screen A0-positive would be referred for professional-use testing</a:t>
            </a:r>
            <a:endParaRPr lang="en-US" sz="1600" b="1" dirty="0"/>
          </a:p>
        </p:txBody>
      </p:sp>
      <p:graphicFrame>
        <p:nvGraphicFramePr>
          <p:cNvPr id="12" name="Chart 11">
            <a:extLst>
              <a:ext uri="{FF2B5EF4-FFF2-40B4-BE49-F238E27FC236}">
                <a16:creationId xmlns:a16="http://schemas.microsoft.com/office/drawing/2014/main" id="{54377AD7-1288-4FF5-A63D-AF012F477E1F}"/>
              </a:ext>
            </a:extLst>
          </p:cNvPr>
          <p:cNvGraphicFramePr>
            <a:graphicFrameLocks/>
          </p:cNvGraphicFramePr>
          <p:nvPr>
            <p:extLst>
              <p:ext uri="{D42A27DB-BD31-4B8C-83A1-F6EECF244321}">
                <p14:modId xmlns:p14="http://schemas.microsoft.com/office/powerpoint/2010/main" val="1843036351"/>
              </p:ext>
            </p:extLst>
          </p:nvPr>
        </p:nvGraphicFramePr>
        <p:xfrm>
          <a:off x="81338" y="1197179"/>
          <a:ext cx="4023360" cy="4023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7C306B9D-6BF8-4DA4-AF4B-40DE931040A5}"/>
              </a:ext>
            </a:extLst>
          </p:cNvPr>
          <p:cNvGraphicFramePr>
            <a:graphicFrameLocks/>
          </p:cNvGraphicFramePr>
          <p:nvPr>
            <p:extLst>
              <p:ext uri="{D42A27DB-BD31-4B8C-83A1-F6EECF244321}">
                <p14:modId xmlns:p14="http://schemas.microsoft.com/office/powerpoint/2010/main" val="4121523517"/>
              </p:ext>
            </p:extLst>
          </p:nvPr>
        </p:nvGraphicFramePr>
        <p:xfrm>
          <a:off x="4164476" y="1197179"/>
          <a:ext cx="3931920" cy="4023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C6F53BB-2BFB-474E-862B-9CE3D35C0635}"/>
              </a:ext>
            </a:extLst>
          </p:cNvPr>
          <p:cNvGraphicFramePr>
            <a:graphicFrameLocks/>
          </p:cNvGraphicFramePr>
          <p:nvPr>
            <p:extLst>
              <p:ext uri="{D42A27DB-BD31-4B8C-83A1-F6EECF244321}">
                <p14:modId xmlns:p14="http://schemas.microsoft.com/office/powerpoint/2010/main" val="781596022"/>
              </p:ext>
            </p:extLst>
          </p:nvPr>
        </p:nvGraphicFramePr>
        <p:xfrm>
          <a:off x="8096396" y="1197179"/>
          <a:ext cx="3931920" cy="402336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a:extLst>
              <a:ext uri="{FF2B5EF4-FFF2-40B4-BE49-F238E27FC236}">
                <a16:creationId xmlns:a16="http://schemas.microsoft.com/office/drawing/2014/main" id="{405C72FB-17FE-4E6E-8B5B-178FB27FF6F9}"/>
              </a:ext>
            </a:extLst>
          </p:cNvPr>
          <p:cNvCxnSpPr>
            <a:cxnSpLocks/>
          </p:cNvCxnSpPr>
          <p:nvPr/>
        </p:nvCxnSpPr>
        <p:spPr>
          <a:xfrm>
            <a:off x="958850" y="2202815"/>
            <a:ext cx="2662555"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9" name="Right Brace 8">
            <a:extLst>
              <a:ext uri="{FF2B5EF4-FFF2-40B4-BE49-F238E27FC236}">
                <a16:creationId xmlns:a16="http://schemas.microsoft.com/office/drawing/2014/main" id="{AD0DCFBC-B87A-4BAC-BE6A-BBE322CEE48F}"/>
              </a:ext>
            </a:extLst>
          </p:cNvPr>
          <p:cNvSpPr/>
          <p:nvPr/>
        </p:nvSpPr>
        <p:spPr>
          <a:xfrm>
            <a:off x="2547462" y="2225675"/>
            <a:ext cx="45719" cy="172245"/>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B0B4A763-5987-4B4E-9FB0-4EFAD32FE6A8}"/>
              </a:ext>
            </a:extLst>
          </p:cNvPr>
          <p:cNvSpPr txBox="1"/>
          <p:nvPr/>
        </p:nvSpPr>
        <p:spPr>
          <a:xfrm>
            <a:off x="2570320" y="2152015"/>
            <a:ext cx="675799" cy="692497"/>
          </a:xfrm>
          <a:prstGeom prst="rect">
            <a:avLst/>
          </a:prstGeom>
          <a:noFill/>
        </p:spPr>
        <p:txBody>
          <a:bodyPr wrap="square" rtlCol="0">
            <a:spAutoFit/>
          </a:bodyPr>
          <a:lstStyle/>
          <a:p>
            <a:r>
              <a:rPr lang="en-US" sz="1300" b="1" dirty="0">
                <a:solidFill>
                  <a:srgbClr val="FF0000"/>
                </a:solidFill>
              </a:rPr>
              <a:t>9.25% fewer PLHIV</a:t>
            </a:r>
          </a:p>
        </p:txBody>
      </p:sp>
      <p:cxnSp>
        <p:nvCxnSpPr>
          <p:cNvPr id="35" name="Straight Connector 34">
            <a:extLst>
              <a:ext uri="{FF2B5EF4-FFF2-40B4-BE49-F238E27FC236}">
                <a16:creationId xmlns:a16="http://schemas.microsoft.com/office/drawing/2014/main" id="{619C72B0-000E-4A77-89B8-A3D2474514D1}"/>
              </a:ext>
            </a:extLst>
          </p:cNvPr>
          <p:cNvCxnSpPr>
            <a:cxnSpLocks/>
          </p:cNvCxnSpPr>
          <p:nvPr/>
        </p:nvCxnSpPr>
        <p:spPr>
          <a:xfrm>
            <a:off x="9104724" y="2377120"/>
            <a:ext cx="2537379"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6" name="Right Brace 35">
            <a:extLst>
              <a:ext uri="{FF2B5EF4-FFF2-40B4-BE49-F238E27FC236}">
                <a16:creationId xmlns:a16="http://schemas.microsoft.com/office/drawing/2014/main" id="{08D2F652-20DD-4127-A42B-7ABB9196C0AF}"/>
              </a:ext>
            </a:extLst>
          </p:cNvPr>
          <p:cNvSpPr/>
          <p:nvPr/>
        </p:nvSpPr>
        <p:spPr>
          <a:xfrm rot="10800000">
            <a:off x="10022285" y="2377119"/>
            <a:ext cx="80142" cy="492443"/>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309C16C5-EAF6-4FF0-BB04-CB6322126046}"/>
              </a:ext>
            </a:extLst>
          </p:cNvPr>
          <p:cNvSpPr txBox="1"/>
          <p:nvPr/>
        </p:nvSpPr>
        <p:spPr>
          <a:xfrm>
            <a:off x="9267726" y="2477038"/>
            <a:ext cx="994268" cy="446276"/>
          </a:xfrm>
          <a:prstGeom prst="rect">
            <a:avLst/>
          </a:prstGeom>
          <a:noFill/>
        </p:spPr>
        <p:txBody>
          <a:bodyPr wrap="square" rtlCol="0">
            <a:spAutoFit/>
          </a:bodyPr>
          <a:lstStyle/>
          <a:p>
            <a:pPr algn="ctr"/>
            <a:r>
              <a:rPr lang="en-US" sz="1200" b="1" dirty="0">
                <a:solidFill>
                  <a:srgbClr val="FF0000"/>
                </a:solidFill>
              </a:rPr>
              <a:t>25% </a:t>
            </a:r>
            <a:r>
              <a:rPr lang="en-US" sz="1100" b="1" dirty="0">
                <a:solidFill>
                  <a:srgbClr val="FF0000"/>
                </a:solidFill>
              </a:rPr>
              <a:t>reduction</a:t>
            </a:r>
          </a:p>
        </p:txBody>
      </p:sp>
      <p:sp>
        <p:nvSpPr>
          <p:cNvPr id="39" name="Right Brace 38">
            <a:extLst>
              <a:ext uri="{FF2B5EF4-FFF2-40B4-BE49-F238E27FC236}">
                <a16:creationId xmlns:a16="http://schemas.microsoft.com/office/drawing/2014/main" id="{78F91060-630B-454D-83EC-E949EAAD0E34}"/>
              </a:ext>
            </a:extLst>
          </p:cNvPr>
          <p:cNvSpPr/>
          <p:nvPr/>
        </p:nvSpPr>
        <p:spPr>
          <a:xfrm rot="10800000">
            <a:off x="11074548" y="2377120"/>
            <a:ext cx="80142" cy="1924731"/>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id="{BECB9B20-D479-44E4-B782-E0D627DE0E46}"/>
              </a:ext>
            </a:extLst>
          </p:cNvPr>
          <p:cNvSpPr txBox="1"/>
          <p:nvPr/>
        </p:nvSpPr>
        <p:spPr>
          <a:xfrm>
            <a:off x="10416378" y="3156800"/>
            <a:ext cx="847046" cy="461665"/>
          </a:xfrm>
          <a:prstGeom prst="rect">
            <a:avLst/>
          </a:prstGeom>
          <a:noFill/>
        </p:spPr>
        <p:txBody>
          <a:bodyPr wrap="square" rtlCol="0">
            <a:spAutoFit/>
          </a:bodyPr>
          <a:lstStyle/>
          <a:p>
            <a:pPr algn="ctr"/>
            <a:r>
              <a:rPr lang="en-US" sz="1200" b="1" dirty="0">
                <a:solidFill>
                  <a:srgbClr val="FF0000"/>
                </a:solidFill>
              </a:rPr>
              <a:t>96% </a:t>
            </a:r>
            <a:r>
              <a:rPr lang="en-US" sz="1100" b="1" dirty="0">
                <a:solidFill>
                  <a:srgbClr val="FF0000"/>
                </a:solidFill>
              </a:rPr>
              <a:t>reduction</a:t>
            </a:r>
          </a:p>
        </p:txBody>
      </p:sp>
      <p:cxnSp>
        <p:nvCxnSpPr>
          <p:cNvPr id="53" name="Straight Connector 52">
            <a:extLst>
              <a:ext uri="{FF2B5EF4-FFF2-40B4-BE49-F238E27FC236}">
                <a16:creationId xmlns:a16="http://schemas.microsoft.com/office/drawing/2014/main" id="{18973B00-F074-41E9-BE07-7CF73D7180B5}"/>
              </a:ext>
            </a:extLst>
          </p:cNvPr>
          <p:cNvCxnSpPr>
            <a:cxnSpLocks/>
          </p:cNvCxnSpPr>
          <p:nvPr/>
        </p:nvCxnSpPr>
        <p:spPr>
          <a:xfrm>
            <a:off x="5092956" y="2311797"/>
            <a:ext cx="2539744"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66" name="Right Brace 65">
            <a:extLst>
              <a:ext uri="{FF2B5EF4-FFF2-40B4-BE49-F238E27FC236}">
                <a16:creationId xmlns:a16="http://schemas.microsoft.com/office/drawing/2014/main" id="{9911514B-14EA-443B-BDEA-6ADE0E129F78}"/>
              </a:ext>
            </a:extLst>
          </p:cNvPr>
          <p:cNvSpPr/>
          <p:nvPr/>
        </p:nvSpPr>
        <p:spPr>
          <a:xfrm rot="10800000">
            <a:off x="7113671" y="2315181"/>
            <a:ext cx="89879" cy="1700545"/>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8" name="TextBox 67">
            <a:extLst>
              <a:ext uri="{FF2B5EF4-FFF2-40B4-BE49-F238E27FC236}">
                <a16:creationId xmlns:a16="http://schemas.microsoft.com/office/drawing/2014/main" id="{489ED781-9F96-4311-92AE-E9D0B89645DB}"/>
              </a:ext>
            </a:extLst>
          </p:cNvPr>
          <p:cNvSpPr txBox="1"/>
          <p:nvPr/>
        </p:nvSpPr>
        <p:spPr>
          <a:xfrm>
            <a:off x="6395273" y="2944898"/>
            <a:ext cx="949959" cy="446276"/>
          </a:xfrm>
          <a:prstGeom prst="rect">
            <a:avLst/>
          </a:prstGeom>
          <a:noFill/>
        </p:spPr>
        <p:txBody>
          <a:bodyPr wrap="square" rtlCol="0">
            <a:spAutoFit/>
          </a:bodyPr>
          <a:lstStyle/>
          <a:p>
            <a:pPr algn="ctr"/>
            <a:r>
              <a:rPr lang="en-US" sz="1200" b="1" dirty="0">
                <a:solidFill>
                  <a:srgbClr val="FF0000"/>
                </a:solidFill>
              </a:rPr>
              <a:t>82% </a:t>
            </a:r>
            <a:r>
              <a:rPr lang="en-US" sz="1100" b="1" dirty="0">
                <a:solidFill>
                  <a:srgbClr val="FF0000"/>
                </a:solidFill>
              </a:rPr>
              <a:t>reduction</a:t>
            </a:r>
          </a:p>
        </p:txBody>
      </p:sp>
    </p:spTree>
    <p:extLst>
      <p:ext uri="{BB962C8B-B14F-4D97-AF65-F5344CB8AC3E}">
        <p14:creationId xmlns:p14="http://schemas.microsoft.com/office/powerpoint/2010/main" val="33447784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CA24C96-24F9-4149-96C8-A526221975F0}"/>
              </a:ext>
            </a:extLst>
          </p:cNvPr>
          <p:cNvSpPr>
            <a:spLocks noGrp="1"/>
          </p:cNvSpPr>
          <p:nvPr>
            <p:ph type="title"/>
          </p:nvPr>
        </p:nvSpPr>
        <p:spPr/>
        <p:txBody>
          <a:bodyPr/>
          <a:lstStyle/>
          <a:p>
            <a:r>
              <a:rPr lang="en-US" dirty="0"/>
              <a:t>Using HIVST as an A0 in OPD at facilities could identify 9% more PLHIV than using a risk-based paper screening tool while reducing healthcare worker time spent on testing by 82%</a:t>
            </a:r>
          </a:p>
        </p:txBody>
      </p:sp>
      <p:sp>
        <p:nvSpPr>
          <p:cNvPr id="4" name="Slide Number Placeholder 3">
            <a:extLst>
              <a:ext uri="{FF2B5EF4-FFF2-40B4-BE49-F238E27FC236}">
                <a16:creationId xmlns:a16="http://schemas.microsoft.com/office/drawing/2014/main" id="{DF7E9D2A-C3B4-4267-BD60-4A39B3EFC507}"/>
              </a:ext>
            </a:extLst>
          </p:cNvPr>
          <p:cNvSpPr>
            <a:spLocks noGrp="1"/>
          </p:cNvSpPr>
          <p:nvPr>
            <p:ph type="sldNum" sz="quarter" idx="12"/>
          </p:nvPr>
        </p:nvSpPr>
        <p:spPr/>
        <p:txBody>
          <a:bodyPr/>
          <a:lstStyle/>
          <a:p>
            <a:fld id="{5E561D6C-325F-48FB-8A7E-2FE28BFA4E02}" type="slidenum">
              <a:rPr lang="en-US" smtClean="0"/>
              <a:t>12</a:t>
            </a:fld>
            <a:endParaRPr lang="en-US" dirty="0"/>
          </a:p>
        </p:txBody>
      </p:sp>
      <p:sp>
        <p:nvSpPr>
          <p:cNvPr id="6" name="TextBox 5">
            <a:extLst>
              <a:ext uri="{FF2B5EF4-FFF2-40B4-BE49-F238E27FC236}">
                <a16:creationId xmlns:a16="http://schemas.microsoft.com/office/drawing/2014/main" id="{DD2ACDB6-A9E6-4435-A83A-4F54FD28AF19}"/>
              </a:ext>
            </a:extLst>
          </p:cNvPr>
          <p:cNvSpPr txBox="1"/>
          <p:nvPr/>
        </p:nvSpPr>
        <p:spPr>
          <a:xfrm>
            <a:off x="273157" y="5220539"/>
            <a:ext cx="3749040" cy="1542105"/>
          </a:xfrm>
          <a:prstGeom prst="rect">
            <a:avLst/>
          </a:prstGeom>
          <a:solidFill>
            <a:schemeClr val="accent4">
              <a:lumMod val="40000"/>
              <a:lumOff val="60000"/>
            </a:schemeClr>
          </a:solidFill>
        </p:spPr>
        <p:txBody>
          <a:bodyPr wrap="square" rtlCol="0" anchor="ctr">
            <a:noAutofit/>
          </a:bodyPr>
          <a:lstStyle/>
          <a:p>
            <a:r>
              <a:rPr lang="en-US" sz="1600" dirty="0"/>
              <a:t>Implementing any sort of screening within the existing testing population will reduce the number of PLHIV identified, as no tool will be 100% sensitive</a:t>
            </a:r>
          </a:p>
        </p:txBody>
      </p:sp>
      <p:sp>
        <p:nvSpPr>
          <p:cNvPr id="11" name="TextBox 10">
            <a:extLst>
              <a:ext uri="{FF2B5EF4-FFF2-40B4-BE49-F238E27FC236}">
                <a16:creationId xmlns:a16="http://schemas.microsoft.com/office/drawing/2014/main" id="{050CEAB9-4FD4-4A98-B425-925A18DF5C42}"/>
              </a:ext>
            </a:extLst>
          </p:cNvPr>
          <p:cNvSpPr txBox="1"/>
          <p:nvPr/>
        </p:nvSpPr>
        <p:spPr>
          <a:xfrm>
            <a:off x="4255916" y="5192986"/>
            <a:ext cx="3749040" cy="1569658"/>
          </a:xfrm>
          <a:prstGeom prst="rect">
            <a:avLst/>
          </a:prstGeom>
          <a:solidFill>
            <a:schemeClr val="accent5">
              <a:lumMod val="20000"/>
              <a:lumOff val="80000"/>
            </a:schemeClr>
          </a:solidFill>
        </p:spPr>
        <p:txBody>
          <a:bodyPr wrap="square" rtlCol="0" anchor="ctr">
            <a:noAutofit/>
          </a:bodyPr>
          <a:lstStyle/>
          <a:p>
            <a:r>
              <a:rPr lang="en-US" sz="1600" dirty="0"/>
              <a:t>Using HIVST as an A0 would decrease the total amount of HCW time required for testing by 82%</a:t>
            </a:r>
          </a:p>
        </p:txBody>
      </p:sp>
      <p:sp>
        <p:nvSpPr>
          <p:cNvPr id="10" name="TextBox 9">
            <a:extLst>
              <a:ext uri="{FF2B5EF4-FFF2-40B4-BE49-F238E27FC236}">
                <a16:creationId xmlns:a16="http://schemas.microsoft.com/office/drawing/2014/main" id="{0C5BCCB8-819B-4AA4-9F3C-3BD7C227F6F1}"/>
              </a:ext>
            </a:extLst>
          </p:cNvPr>
          <p:cNvSpPr txBox="1"/>
          <p:nvPr/>
        </p:nvSpPr>
        <p:spPr>
          <a:xfrm>
            <a:off x="8216552" y="5192985"/>
            <a:ext cx="3749040" cy="1569659"/>
          </a:xfrm>
          <a:prstGeom prst="rect">
            <a:avLst/>
          </a:prstGeom>
          <a:solidFill>
            <a:schemeClr val="tx2">
              <a:lumMod val="20000"/>
              <a:lumOff val="80000"/>
            </a:schemeClr>
          </a:solidFill>
        </p:spPr>
        <p:txBody>
          <a:bodyPr wrap="square" rtlCol="0" anchor="ctr">
            <a:noAutofit/>
          </a:bodyPr>
          <a:lstStyle/>
          <a:p>
            <a:r>
              <a:rPr lang="en-US" sz="1600" dirty="0"/>
              <a:t>The major driver of the HCW time savings is </a:t>
            </a:r>
            <a:r>
              <a:rPr lang="en-US" sz="1600" b="1" dirty="0"/>
              <a:t>a 96% decrease in number of A1 tests required </a:t>
            </a:r>
            <a:r>
              <a:rPr lang="en-US" sz="1600" dirty="0"/>
              <a:t>as only those that screen A0-positive would be referred for professional-use testing</a:t>
            </a:r>
            <a:endParaRPr lang="en-US" sz="1600" b="1" dirty="0"/>
          </a:p>
        </p:txBody>
      </p:sp>
      <p:graphicFrame>
        <p:nvGraphicFramePr>
          <p:cNvPr id="12" name="Chart 11">
            <a:extLst>
              <a:ext uri="{FF2B5EF4-FFF2-40B4-BE49-F238E27FC236}">
                <a16:creationId xmlns:a16="http://schemas.microsoft.com/office/drawing/2014/main" id="{54377AD7-1288-4FF5-A63D-AF012F477E1F}"/>
              </a:ext>
            </a:extLst>
          </p:cNvPr>
          <p:cNvGraphicFramePr>
            <a:graphicFrameLocks/>
          </p:cNvGraphicFramePr>
          <p:nvPr/>
        </p:nvGraphicFramePr>
        <p:xfrm>
          <a:off x="81338" y="1197179"/>
          <a:ext cx="4023360" cy="402336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13" name="Chart 12">
            <a:extLst>
              <a:ext uri="{FF2B5EF4-FFF2-40B4-BE49-F238E27FC236}">
                <a16:creationId xmlns:a16="http://schemas.microsoft.com/office/drawing/2014/main" id="{7C306B9D-6BF8-4DA4-AF4B-40DE931040A5}"/>
              </a:ext>
            </a:extLst>
          </p:cNvPr>
          <p:cNvGraphicFramePr>
            <a:graphicFrameLocks/>
          </p:cNvGraphicFramePr>
          <p:nvPr/>
        </p:nvGraphicFramePr>
        <p:xfrm>
          <a:off x="4164476" y="1197179"/>
          <a:ext cx="3931920" cy="402336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4" name="Chart 13">
            <a:extLst>
              <a:ext uri="{FF2B5EF4-FFF2-40B4-BE49-F238E27FC236}">
                <a16:creationId xmlns:a16="http://schemas.microsoft.com/office/drawing/2014/main" id="{EC6F53BB-2BFB-474E-862B-9CE3D35C0635}"/>
              </a:ext>
            </a:extLst>
          </p:cNvPr>
          <p:cNvGraphicFramePr>
            <a:graphicFrameLocks/>
          </p:cNvGraphicFramePr>
          <p:nvPr/>
        </p:nvGraphicFramePr>
        <p:xfrm>
          <a:off x="8096396" y="1197179"/>
          <a:ext cx="3931920" cy="4023360"/>
        </p:xfrm>
        <a:graphic>
          <a:graphicData uri="http://schemas.openxmlformats.org/drawingml/2006/chart">
            <c:chart xmlns:c="http://schemas.openxmlformats.org/drawingml/2006/chart" xmlns:r="http://schemas.openxmlformats.org/officeDocument/2006/relationships" r:id="rId4"/>
          </a:graphicData>
        </a:graphic>
      </p:graphicFrame>
      <p:cxnSp>
        <p:nvCxnSpPr>
          <p:cNvPr id="5" name="Straight Connector 4">
            <a:extLst>
              <a:ext uri="{FF2B5EF4-FFF2-40B4-BE49-F238E27FC236}">
                <a16:creationId xmlns:a16="http://schemas.microsoft.com/office/drawing/2014/main" id="{405C72FB-17FE-4E6E-8B5B-178FB27FF6F9}"/>
              </a:ext>
            </a:extLst>
          </p:cNvPr>
          <p:cNvCxnSpPr>
            <a:cxnSpLocks/>
          </p:cNvCxnSpPr>
          <p:nvPr/>
        </p:nvCxnSpPr>
        <p:spPr>
          <a:xfrm>
            <a:off x="958850" y="2202815"/>
            <a:ext cx="2662555"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9" name="Right Brace 8">
            <a:extLst>
              <a:ext uri="{FF2B5EF4-FFF2-40B4-BE49-F238E27FC236}">
                <a16:creationId xmlns:a16="http://schemas.microsoft.com/office/drawing/2014/main" id="{AD0DCFBC-B87A-4BAC-BE6A-BBE322CEE48F}"/>
              </a:ext>
            </a:extLst>
          </p:cNvPr>
          <p:cNvSpPr/>
          <p:nvPr/>
        </p:nvSpPr>
        <p:spPr>
          <a:xfrm>
            <a:off x="2547462" y="2225675"/>
            <a:ext cx="45719" cy="172245"/>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15" name="TextBox 14">
            <a:extLst>
              <a:ext uri="{FF2B5EF4-FFF2-40B4-BE49-F238E27FC236}">
                <a16:creationId xmlns:a16="http://schemas.microsoft.com/office/drawing/2014/main" id="{B0B4A763-5987-4B4E-9FB0-4EFAD32FE6A8}"/>
              </a:ext>
            </a:extLst>
          </p:cNvPr>
          <p:cNvSpPr txBox="1"/>
          <p:nvPr/>
        </p:nvSpPr>
        <p:spPr>
          <a:xfrm>
            <a:off x="2570320" y="2152015"/>
            <a:ext cx="675799" cy="692497"/>
          </a:xfrm>
          <a:prstGeom prst="rect">
            <a:avLst/>
          </a:prstGeom>
          <a:noFill/>
        </p:spPr>
        <p:txBody>
          <a:bodyPr wrap="square" rtlCol="0">
            <a:spAutoFit/>
          </a:bodyPr>
          <a:lstStyle/>
          <a:p>
            <a:r>
              <a:rPr lang="en-US" sz="1300" b="1" dirty="0">
                <a:solidFill>
                  <a:srgbClr val="FF0000"/>
                </a:solidFill>
              </a:rPr>
              <a:t>9.25% fewer PLHIV</a:t>
            </a:r>
          </a:p>
        </p:txBody>
      </p:sp>
      <p:cxnSp>
        <p:nvCxnSpPr>
          <p:cNvPr id="35" name="Straight Connector 34">
            <a:extLst>
              <a:ext uri="{FF2B5EF4-FFF2-40B4-BE49-F238E27FC236}">
                <a16:creationId xmlns:a16="http://schemas.microsoft.com/office/drawing/2014/main" id="{619C72B0-000E-4A77-89B8-A3D2474514D1}"/>
              </a:ext>
            </a:extLst>
          </p:cNvPr>
          <p:cNvCxnSpPr>
            <a:cxnSpLocks/>
          </p:cNvCxnSpPr>
          <p:nvPr/>
        </p:nvCxnSpPr>
        <p:spPr>
          <a:xfrm>
            <a:off x="9104724" y="2377120"/>
            <a:ext cx="2537379"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6" name="Right Brace 35">
            <a:extLst>
              <a:ext uri="{FF2B5EF4-FFF2-40B4-BE49-F238E27FC236}">
                <a16:creationId xmlns:a16="http://schemas.microsoft.com/office/drawing/2014/main" id="{08D2F652-20DD-4127-A42B-7ABB9196C0AF}"/>
              </a:ext>
            </a:extLst>
          </p:cNvPr>
          <p:cNvSpPr/>
          <p:nvPr/>
        </p:nvSpPr>
        <p:spPr>
          <a:xfrm rot="10800000">
            <a:off x="10022285" y="2377119"/>
            <a:ext cx="80142" cy="492443"/>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37" name="TextBox 36">
            <a:extLst>
              <a:ext uri="{FF2B5EF4-FFF2-40B4-BE49-F238E27FC236}">
                <a16:creationId xmlns:a16="http://schemas.microsoft.com/office/drawing/2014/main" id="{309C16C5-EAF6-4FF0-BB04-CB6322126046}"/>
              </a:ext>
            </a:extLst>
          </p:cNvPr>
          <p:cNvSpPr txBox="1"/>
          <p:nvPr/>
        </p:nvSpPr>
        <p:spPr>
          <a:xfrm>
            <a:off x="9267726" y="2477038"/>
            <a:ext cx="994268" cy="446276"/>
          </a:xfrm>
          <a:prstGeom prst="rect">
            <a:avLst/>
          </a:prstGeom>
          <a:noFill/>
        </p:spPr>
        <p:txBody>
          <a:bodyPr wrap="square" rtlCol="0">
            <a:spAutoFit/>
          </a:bodyPr>
          <a:lstStyle/>
          <a:p>
            <a:pPr algn="ctr"/>
            <a:r>
              <a:rPr lang="en-US" sz="1200" b="1" dirty="0">
                <a:solidFill>
                  <a:srgbClr val="FF0000"/>
                </a:solidFill>
              </a:rPr>
              <a:t>25% </a:t>
            </a:r>
            <a:r>
              <a:rPr lang="en-US" sz="1100" b="1" dirty="0">
                <a:solidFill>
                  <a:srgbClr val="FF0000"/>
                </a:solidFill>
              </a:rPr>
              <a:t>reduction</a:t>
            </a:r>
          </a:p>
        </p:txBody>
      </p:sp>
      <p:sp>
        <p:nvSpPr>
          <p:cNvPr id="39" name="Right Brace 38">
            <a:extLst>
              <a:ext uri="{FF2B5EF4-FFF2-40B4-BE49-F238E27FC236}">
                <a16:creationId xmlns:a16="http://schemas.microsoft.com/office/drawing/2014/main" id="{78F91060-630B-454D-83EC-E949EAAD0E34}"/>
              </a:ext>
            </a:extLst>
          </p:cNvPr>
          <p:cNvSpPr/>
          <p:nvPr/>
        </p:nvSpPr>
        <p:spPr>
          <a:xfrm rot="10800000">
            <a:off x="11074548" y="2377120"/>
            <a:ext cx="80142" cy="1924731"/>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41" name="TextBox 40">
            <a:extLst>
              <a:ext uri="{FF2B5EF4-FFF2-40B4-BE49-F238E27FC236}">
                <a16:creationId xmlns:a16="http://schemas.microsoft.com/office/drawing/2014/main" id="{BECB9B20-D479-44E4-B782-E0D627DE0E46}"/>
              </a:ext>
            </a:extLst>
          </p:cNvPr>
          <p:cNvSpPr txBox="1"/>
          <p:nvPr/>
        </p:nvSpPr>
        <p:spPr>
          <a:xfrm>
            <a:off x="10416378" y="3156800"/>
            <a:ext cx="847046" cy="461665"/>
          </a:xfrm>
          <a:prstGeom prst="rect">
            <a:avLst/>
          </a:prstGeom>
          <a:noFill/>
        </p:spPr>
        <p:txBody>
          <a:bodyPr wrap="square" rtlCol="0">
            <a:spAutoFit/>
          </a:bodyPr>
          <a:lstStyle/>
          <a:p>
            <a:pPr algn="ctr"/>
            <a:r>
              <a:rPr lang="en-US" sz="1200" b="1" dirty="0">
                <a:solidFill>
                  <a:srgbClr val="FF0000"/>
                </a:solidFill>
              </a:rPr>
              <a:t>96% </a:t>
            </a:r>
            <a:r>
              <a:rPr lang="en-US" sz="1100" b="1" dirty="0">
                <a:solidFill>
                  <a:srgbClr val="FF0000"/>
                </a:solidFill>
              </a:rPr>
              <a:t>reduction</a:t>
            </a:r>
          </a:p>
        </p:txBody>
      </p:sp>
      <p:cxnSp>
        <p:nvCxnSpPr>
          <p:cNvPr id="53" name="Straight Connector 52">
            <a:extLst>
              <a:ext uri="{FF2B5EF4-FFF2-40B4-BE49-F238E27FC236}">
                <a16:creationId xmlns:a16="http://schemas.microsoft.com/office/drawing/2014/main" id="{18973B00-F074-41E9-BE07-7CF73D7180B5}"/>
              </a:ext>
            </a:extLst>
          </p:cNvPr>
          <p:cNvCxnSpPr>
            <a:cxnSpLocks/>
          </p:cNvCxnSpPr>
          <p:nvPr/>
        </p:nvCxnSpPr>
        <p:spPr>
          <a:xfrm>
            <a:off x="5092956" y="2311797"/>
            <a:ext cx="2539744"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66" name="Right Brace 65">
            <a:extLst>
              <a:ext uri="{FF2B5EF4-FFF2-40B4-BE49-F238E27FC236}">
                <a16:creationId xmlns:a16="http://schemas.microsoft.com/office/drawing/2014/main" id="{9911514B-14EA-443B-BDEA-6ADE0E129F78}"/>
              </a:ext>
            </a:extLst>
          </p:cNvPr>
          <p:cNvSpPr/>
          <p:nvPr/>
        </p:nvSpPr>
        <p:spPr>
          <a:xfrm rot="10800000">
            <a:off x="7113671" y="2315181"/>
            <a:ext cx="89879" cy="1700545"/>
          </a:xfrm>
          <a:prstGeom prst="rightBrace">
            <a:avLst/>
          </a:prstGeom>
          <a:ln w="9525">
            <a:solidFill>
              <a:schemeClr val="tx1"/>
            </a:solidFill>
          </a:ln>
        </p:spPr>
        <p:style>
          <a:lnRef idx="1">
            <a:schemeClr val="dk1"/>
          </a:lnRef>
          <a:fillRef idx="0">
            <a:schemeClr val="dk1"/>
          </a:fillRef>
          <a:effectRef idx="0">
            <a:schemeClr val="dk1"/>
          </a:effectRef>
          <a:fontRef idx="minor">
            <a:schemeClr val="tx1"/>
          </a:fontRef>
        </p:style>
        <p:txBody>
          <a:bodyPr rtlCol="0" anchor="ctr"/>
          <a:lstStyle/>
          <a:p>
            <a:pPr algn="ctr"/>
            <a:endParaRPr lang="en-US"/>
          </a:p>
        </p:txBody>
      </p:sp>
      <p:sp>
        <p:nvSpPr>
          <p:cNvPr id="68" name="TextBox 67">
            <a:extLst>
              <a:ext uri="{FF2B5EF4-FFF2-40B4-BE49-F238E27FC236}">
                <a16:creationId xmlns:a16="http://schemas.microsoft.com/office/drawing/2014/main" id="{489ED781-9F96-4311-92AE-E9D0B89645DB}"/>
              </a:ext>
            </a:extLst>
          </p:cNvPr>
          <p:cNvSpPr txBox="1"/>
          <p:nvPr/>
        </p:nvSpPr>
        <p:spPr>
          <a:xfrm>
            <a:off x="6395273" y="2944898"/>
            <a:ext cx="949959" cy="446276"/>
          </a:xfrm>
          <a:prstGeom prst="rect">
            <a:avLst/>
          </a:prstGeom>
          <a:noFill/>
        </p:spPr>
        <p:txBody>
          <a:bodyPr wrap="square" rtlCol="0">
            <a:spAutoFit/>
          </a:bodyPr>
          <a:lstStyle/>
          <a:p>
            <a:pPr algn="ctr"/>
            <a:r>
              <a:rPr lang="en-US" sz="1200" b="1" dirty="0">
                <a:solidFill>
                  <a:srgbClr val="FF0000"/>
                </a:solidFill>
              </a:rPr>
              <a:t>82% </a:t>
            </a:r>
            <a:r>
              <a:rPr lang="en-US" sz="1100" b="1" dirty="0">
                <a:solidFill>
                  <a:srgbClr val="FF0000"/>
                </a:solidFill>
              </a:rPr>
              <a:t>reduction</a:t>
            </a:r>
          </a:p>
        </p:txBody>
      </p:sp>
      <p:sp>
        <p:nvSpPr>
          <p:cNvPr id="3" name="TextBox 2">
            <a:extLst>
              <a:ext uri="{FF2B5EF4-FFF2-40B4-BE49-F238E27FC236}">
                <a16:creationId xmlns:a16="http://schemas.microsoft.com/office/drawing/2014/main" id="{D88A5DED-33FA-4175-93F1-5F528970CF9C}"/>
              </a:ext>
            </a:extLst>
          </p:cNvPr>
          <p:cNvSpPr txBox="1"/>
          <p:nvPr/>
        </p:nvSpPr>
        <p:spPr>
          <a:xfrm>
            <a:off x="3988623" y="2741301"/>
            <a:ext cx="1977500" cy="830997"/>
          </a:xfrm>
          <a:prstGeom prst="rect">
            <a:avLst/>
          </a:prstGeom>
          <a:solidFill>
            <a:schemeClr val="bg1">
              <a:lumMod val="85000"/>
            </a:schemeClr>
          </a:solidFill>
          <a:ln>
            <a:solidFill>
              <a:schemeClr val="tx1"/>
            </a:solidFill>
          </a:ln>
        </p:spPr>
        <p:txBody>
          <a:bodyPr wrap="square" rtlCol="0">
            <a:spAutoFit/>
          </a:bodyPr>
          <a:lstStyle/>
          <a:p>
            <a:r>
              <a:rPr lang="en-US" sz="1200" dirty="0"/>
              <a:t>The time saved by screening out 25% of people is </a:t>
            </a:r>
            <a:r>
              <a:rPr lang="en-US" sz="1200" b="1" dirty="0"/>
              <a:t>offset by the time required to screen each person</a:t>
            </a:r>
          </a:p>
        </p:txBody>
      </p:sp>
      <p:cxnSp>
        <p:nvCxnSpPr>
          <p:cNvPr id="8" name="Straight Arrow Connector 7">
            <a:extLst>
              <a:ext uri="{FF2B5EF4-FFF2-40B4-BE49-F238E27FC236}">
                <a16:creationId xmlns:a16="http://schemas.microsoft.com/office/drawing/2014/main" id="{A2FC7508-2C56-4E88-8EA8-FB7D9F4E8767}"/>
              </a:ext>
            </a:extLst>
          </p:cNvPr>
          <p:cNvCxnSpPr>
            <a:cxnSpLocks/>
          </p:cNvCxnSpPr>
          <p:nvPr/>
        </p:nvCxnSpPr>
        <p:spPr>
          <a:xfrm flipH="1" flipV="1">
            <a:off x="5360804" y="2315182"/>
            <a:ext cx="355364" cy="426119"/>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77C7ADB6-E73E-4FF1-AA59-5359EBFC480C}"/>
              </a:ext>
            </a:extLst>
          </p:cNvPr>
          <p:cNvCxnSpPr>
            <a:cxnSpLocks/>
          </p:cNvCxnSpPr>
          <p:nvPr/>
        </p:nvCxnSpPr>
        <p:spPr>
          <a:xfrm flipV="1">
            <a:off x="5735101" y="2315182"/>
            <a:ext cx="498870" cy="422735"/>
          </a:xfrm>
          <a:prstGeom prst="straightConnector1">
            <a:avLst/>
          </a:prstGeom>
          <a:ln w="38100">
            <a:solidFill>
              <a:srgbClr val="FF0000"/>
            </a:solidFill>
            <a:tailEnd type="triangle"/>
          </a:ln>
        </p:spPr>
        <p:style>
          <a:lnRef idx="1">
            <a:schemeClr val="accent1"/>
          </a:lnRef>
          <a:fillRef idx="0">
            <a:schemeClr val="accent1"/>
          </a:fillRef>
          <a:effectRef idx="0">
            <a:schemeClr val="accent1"/>
          </a:effectRef>
          <a:fontRef idx="minor">
            <a:schemeClr val="tx1"/>
          </a:fontRef>
        </p:style>
      </p:cxnSp>
      <p:sp>
        <p:nvSpPr>
          <p:cNvPr id="28" name="TextBox 27">
            <a:extLst>
              <a:ext uri="{FF2B5EF4-FFF2-40B4-BE49-F238E27FC236}">
                <a16:creationId xmlns:a16="http://schemas.microsoft.com/office/drawing/2014/main" id="{19495CC2-72B7-4434-B98D-B32DAFAB681B}"/>
              </a:ext>
            </a:extLst>
          </p:cNvPr>
          <p:cNvSpPr txBox="1"/>
          <p:nvPr/>
        </p:nvSpPr>
        <p:spPr>
          <a:xfrm>
            <a:off x="6652915" y="1534390"/>
            <a:ext cx="1730949" cy="1200329"/>
          </a:xfrm>
          <a:prstGeom prst="rect">
            <a:avLst/>
          </a:prstGeom>
          <a:solidFill>
            <a:schemeClr val="bg1">
              <a:lumMod val="85000"/>
            </a:schemeClr>
          </a:solidFill>
          <a:ln>
            <a:solidFill>
              <a:schemeClr val="tx1"/>
            </a:solidFill>
          </a:ln>
        </p:spPr>
        <p:txBody>
          <a:bodyPr wrap="square" rtlCol="0">
            <a:spAutoFit/>
          </a:bodyPr>
          <a:lstStyle/>
          <a:p>
            <a:r>
              <a:rPr lang="en-US" sz="1200" b="1" dirty="0"/>
              <a:t>Increasing screening coverage could increase PLHIV identified, but would require more time than it would take to just test all clients</a:t>
            </a:r>
          </a:p>
        </p:txBody>
      </p:sp>
      <p:sp>
        <p:nvSpPr>
          <p:cNvPr id="29" name="TextBox 28">
            <a:extLst>
              <a:ext uri="{FF2B5EF4-FFF2-40B4-BE49-F238E27FC236}">
                <a16:creationId xmlns:a16="http://schemas.microsoft.com/office/drawing/2014/main" id="{D1D7278A-0D5F-4A41-BCA8-5BF8EAC93D9D}"/>
              </a:ext>
            </a:extLst>
          </p:cNvPr>
          <p:cNvSpPr txBox="1"/>
          <p:nvPr/>
        </p:nvSpPr>
        <p:spPr>
          <a:xfrm>
            <a:off x="7796604" y="3243653"/>
            <a:ext cx="1519223" cy="1015663"/>
          </a:xfrm>
          <a:prstGeom prst="rect">
            <a:avLst/>
          </a:prstGeom>
          <a:solidFill>
            <a:schemeClr val="bg1">
              <a:lumMod val="85000"/>
            </a:schemeClr>
          </a:solidFill>
          <a:ln>
            <a:solidFill>
              <a:schemeClr val="tx1"/>
            </a:solidFill>
          </a:ln>
        </p:spPr>
        <p:txBody>
          <a:bodyPr wrap="square" rtlCol="0">
            <a:spAutoFit/>
          </a:bodyPr>
          <a:lstStyle/>
          <a:p>
            <a:r>
              <a:rPr lang="en-US" sz="1200" b="1" dirty="0"/>
              <a:t>Screening with HIVST could be increased many fold while still saving HCW time</a:t>
            </a:r>
          </a:p>
        </p:txBody>
      </p:sp>
      <p:sp>
        <p:nvSpPr>
          <p:cNvPr id="19" name="Arrow: Up 18">
            <a:extLst>
              <a:ext uri="{FF2B5EF4-FFF2-40B4-BE49-F238E27FC236}">
                <a16:creationId xmlns:a16="http://schemas.microsoft.com/office/drawing/2014/main" id="{9D493192-8FAC-442B-907F-93F04770FD6F}"/>
              </a:ext>
            </a:extLst>
          </p:cNvPr>
          <p:cNvSpPr/>
          <p:nvPr/>
        </p:nvSpPr>
        <p:spPr>
          <a:xfrm>
            <a:off x="6241554" y="2346099"/>
            <a:ext cx="261465" cy="598798"/>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TextBox 19">
            <a:extLst>
              <a:ext uri="{FF2B5EF4-FFF2-40B4-BE49-F238E27FC236}">
                <a16:creationId xmlns:a16="http://schemas.microsoft.com/office/drawing/2014/main" id="{5237CC25-5E7D-42C6-AA16-B3D572557270}"/>
              </a:ext>
            </a:extLst>
          </p:cNvPr>
          <p:cNvSpPr txBox="1"/>
          <p:nvPr/>
        </p:nvSpPr>
        <p:spPr>
          <a:xfrm>
            <a:off x="6153956" y="1937613"/>
            <a:ext cx="459821" cy="707886"/>
          </a:xfrm>
          <a:prstGeom prst="rect">
            <a:avLst/>
          </a:prstGeom>
          <a:noFill/>
        </p:spPr>
        <p:txBody>
          <a:bodyPr wrap="square" rtlCol="0">
            <a:spAutoFit/>
          </a:bodyPr>
          <a:lstStyle/>
          <a:p>
            <a:r>
              <a:rPr lang="en-US" sz="4000" b="1" dirty="0">
                <a:solidFill>
                  <a:srgbClr val="FF0000"/>
                </a:solidFill>
              </a:rPr>
              <a:t>x</a:t>
            </a:r>
            <a:endParaRPr lang="en-US" sz="2400" b="1" dirty="0">
              <a:solidFill>
                <a:srgbClr val="FF0000"/>
              </a:solidFill>
            </a:endParaRPr>
          </a:p>
        </p:txBody>
      </p:sp>
      <p:sp>
        <p:nvSpPr>
          <p:cNvPr id="32" name="Arrow: Up 31">
            <a:extLst>
              <a:ext uri="{FF2B5EF4-FFF2-40B4-BE49-F238E27FC236}">
                <a16:creationId xmlns:a16="http://schemas.microsoft.com/office/drawing/2014/main" id="{2B0549B1-238B-4F64-A09B-3CA0F8AE1763}"/>
              </a:ext>
            </a:extLst>
          </p:cNvPr>
          <p:cNvSpPr/>
          <p:nvPr/>
        </p:nvSpPr>
        <p:spPr>
          <a:xfrm>
            <a:off x="7300969" y="3258182"/>
            <a:ext cx="261465" cy="962711"/>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74489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par>
                          <p:cTn id="7" fill="hold">
                            <p:stCondLst>
                              <p:cond delay="0"/>
                            </p:stCondLst>
                            <p:childTnLst>
                              <p:par>
                                <p:cTn id="8" presetID="22" presetClass="entr" presetSubtype="4" fill="hold" nodeType="afterEffect">
                                  <p:stCondLst>
                                    <p:cond delay="0"/>
                                  </p:stCondLst>
                                  <p:childTnLst>
                                    <p:set>
                                      <p:cBhvr>
                                        <p:cTn id="9" dur="1" fill="hold">
                                          <p:stCondLst>
                                            <p:cond delay="0"/>
                                          </p:stCondLst>
                                        </p:cTn>
                                        <p:tgtEl>
                                          <p:spTgt spid="25"/>
                                        </p:tgtEl>
                                        <p:attrNameLst>
                                          <p:attrName>style.visibility</p:attrName>
                                        </p:attrNameLst>
                                      </p:cBhvr>
                                      <p:to>
                                        <p:strVal val="visible"/>
                                      </p:to>
                                    </p:set>
                                    <p:animEffect transition="in" filter="wipe(down)">
                                      <p:cBhvr>
                                        <p:cTn id="10" dur="500"/>
                                        <p:tgtEl>
                                          <p:spTgt spid="25"/>
                                        </p:tgtEl>
                                      </p:cBhvr>
                                    </p:animEffect>
                                  </p:childTnLst>
                                </p:cTn>
                              </p:par>
                              <p:par>
                                <p:cTn id="11" presetID="22" presetClass="entr" presetSubtype="4" fill="hold" nodeType="withEffect">
                                  <p:stCondLst>
                                    <p:cond delay="0"/>
                                  </p:stCondLst>
                                  <p:childTnLst>
                                    <p:set>
                                      <p:cBhvr>
                                        <p:cTn id="12" dur="1" fill="hold">
                                          <p:stCondLst>
                                            <p:cond delay="0"/>
                                          </p:stCondLst>
                                        </p:cTn>
                                        <p:tgtEl>
                                          <p:spTgt spid="8"/>
                                        </p:tgtEl>
                                        <p:attrNameLst>
                                          <p:attrName>style.visibility</p:attrName>
                                        </p:attrNameLst>
                                      </p:cBhvr>
                                      <p:to>
                                        <p:strVal val="visible"/>
                                      </p:to>
                                    </p:set>
                                    <p:animEffect transition="in" filter="wipe(down)">
                                      <p:cBhvr>
                                        <p:cTn id="13" dur="500"/>
                                        <p:tgtEl>
                                          <p:spTgt spid="8"/>
                                        </p:tgtEl>
                                      </p:cBhvr>
                                    </p:animEffect>
                                  </p:childTnLst>
                                </p:cTn>
                              </p:par>
                            </p:childTnLst>
                          </p:cTn>
                        </p:par>
                      </p:childTnLst>
                    </p:cTn>
                  </p:par>
                  <p:par>
                    <p:cTn id="14" fill="hold">
                      <p:stCondLst>
                        <p:cond delay="indefinite"/>
                      </p:stCondLst>
                      <p:childTnLst>
                        <p:par>
                          <p:cTn id="15" fill="hold">
                            <p:stCondLst>
                              <p:cond delay="0"/>
                            </p:stCondLst>
                            <p:childTnLst>
                              <p:par>
                                <p:cTn id="16" presetID="1" presetClass="entr" presetSubtype="0" fill="hold" grpId="0" nodeType="clickEffect">
                                  <p:stCondLst>
                                    <p:cond delay="0"/>
                                  </p:stCondLst>
                                  <p:childTnLst>
                                    <p:set>
                                      <p:cBhvr>
                                        <p:cTn id="17" dur="1" fill="hold">
                                          <p:stCondLst>
                                            <p:cond delay="0"/>
                                          </p:stCondLst>
                                        </p:cTn>
                                        <p:tgtEl>
                                          <p:spTgt spid="28"/>
                                        </p:tgtEl>
                                        <p:attrNameLst>
                                          <p:attrName>style.visibility</p:attrName>
                                        </p:attrNameLst>
                                      </p:cBhvr>
                                      <p:to>
                                        <p:strVal val="visible"/>
                                      </p:to>
                                    </p:set>
                                  </p:childTnLst>
                                </p:cTn>
                              </p:par>
                            </p:childTnLst>
                          </p:cTn>
                        </p:par>
                        <p:par>
                          <p:cTn id="18" fill="hold">
                            <p:stCondLst>
                              <p:cond delay="0"/>
                            </p:stCondLst>
                            <p:childTnLst>
                              <p:par>
                                <p:cTn id="19" presetID="22" presetClass="entr" presetSubtype="4" fill="hold" grpId="0" nodeType="afterEffect">
                                  <p:stCondLst>
                                    <p:cond delay="0"/>
                                  </p:stCondLst>
                                  <p:childTnLst>
                                    <p:set>
                                      <p:cBhvr>
                                        <p:cTn id="20" dur="1" fill="hold">
                                          <p:stCondLst>
                                            <p:cond delay="0"/>
                                          </p:stCondLst>
                                        </p:cTn>
                                        <p:tgtEl>
                                          <p:spTgt spid="19"/>
                                        </p:tgtEl>
                                        <p:attrNameLst>
                                          <p:attrName>style.visibility</p:attrName>
                                        </p:attrNameLst>
                                      </p:cBhvr>
                                      <p:to>
                                        <p:strVal val="visible"/>
                                      </p:to>
                                    </p:set>
                                    <p:animEffect transition="in" filter="wipe(down)">
                                      <p:cBhvr>
                                        <p:cTn id="21" dur="800"/>
                                        <p:tgtEl>
                                          <p:spTgt spid="19"/>
                                        </p:tgtEl>
                                      </p:cBhvr>
                                    </p:animEffect>
                                  </p:childTnLst>
                                </p:cTn>
                              </p:par>
                            </p:childTnLst>
                          </p:cTn>
                        </p:par>
                        <p:par>
                          <p:cTn id="22" fill="hold">
                            <p:stCondLst>
                              <p:cond delay="800"/>
                            </p:stCondLst>
                            <p:childTnLst>
                              <p:par>
                                <p:cTn id="23" presetID="53" presetClass="entr" presetSubtype="16" fill="hold" grpId="0" nodeType="afterEffect">
                                  <p:stCondLst>
                                    <p:cond delay="0"/>
                                  </p:stCondLst>
                                  <p:childTnLst>
                                    <p:set>
                                      <p:cBhvr>
                                        <p:cTn id="24" dur="1" fill="hold">
                                          <p:stCondLst>
                                            <p:cond delay="0"/>
                                          </p:stCondLst>
                                        </p:cTn>
                                        <p:tgtEl>
                                          <p:spTgt spid="20"/>
                                        </p:tgtEl>
                                        <p:attrNameLst>
                                          <p:attrName>style.visibility</p:attrName>
                                        </p:attrNameLst>
                                      </p:cBhvr>
                                      <p:to>
                                        <p:strVal val="visible"/>
                                      </p:to>
                                    </p:set>
                                    <p:anim calcmode="lin" valueType="num">
                                      <p:cBhvr>
                                        <p:cTn id="25" dur="500" fill="hold"/>
                                        <p:tgtEl>
                                          <p:spTgt spid="20"/>
                                        </p:tgtEl>
                                        <p:attrNameLst>
                                          <p:attrName>ppt_w</p:attrName>
                                        </p:attrNameLst>
                                      </p:cBhvr>
                                      <p:tavLst>
                                        <p:tav tm="0">
                                          <p:val>
                                            <p:fltVal val="0"/>
                                          </p:val>
                                        </p:tav>
                                        <p:tav tm="100000">
                                          <p:val>
                                            <p:strVal val="#ppt_w"/>
                                          </p:val>
                                        </p:tav>
                                      </p:tavLst>
                                    </p:anim>
                                    <p:anim calcmode="lin" valueType="num">
                                      <p:cBhvr>
                                        <p:cTn id="26" dur="500" fill="hold"/>
                                        <p:tgtEl>
                                          <p:spTgt spid="20"/>
                                        </p:tgtEl>
                                        <p:attrNameLst>
                                          <p:attrName>ppt_h</p:attrName>
                                        </p:attrNameLst>
                                      </p:cBhvr>
                                      <p:tavLst>
                                        <p:tav tm="0">
                                          <p:val>
                                            <p:fltVal val="0"/>
                                          </p:val>
                                        </p:tav>
                                        <p:tav tm="100000">
                                          <p:val>
                                            <p:strVal val="#ppt_h"/>
                                          </p:val>
                                        </p:tav>
                                      </p:tavLst>
                                    </p:anim>
                                    <p:animEffect transition="in" filter="fade">
                                      <p:cBhvr>
                                        <p:cTn id="27" dur="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29"/>
                                        </p:tgtEl>
                                        <p:attrNameLst>
                                          <p:attrName>style.visibility</p:attrName>
                                        </p:attrNameLst>
                                      </p:cBhvr>
                                      <p:to>
                                        <p:strVal val="visible"/>
                                      </p:to>
                                    </p:set>
                                  </p:childTnLst>
                                </p:cTn>
                              </p:par>
                            </p:childTnLst>
                          </p:cTn>
                        </p:par>
                        <p:par>
                          <p:cTn id="32" fill="hold">
                            <p:stCondLst>
                              <p:cond delay="0"/>
                            </p:stCondLst>
                            <p:childTnLst>
                              <p:par>
                                <p:cTn id="33" presetID="22" presetClass="entr" presetSubtype="4" fill="hold" grpId="0" nodeType="afterEffect">
                                  <p:stCondLst>
                                    <p:cond delay="0"/>
                                  </p:stCondLst>
                                  <p:childTnLst>
                                    <p:set>
                                      <p:cBhvr>
                                        <p:cTn id="34" dur="1" fill="hold">
                                          <p:stCondLst>
                                            <p:cond delay="0"/>
                                          </p:stCondLst>
                                        </p:cTn>
                                        <p:tgtEl>
                                          <p:spTgt spid="32"/>
                                        </p:tgtEl>
                                        <p:attrNameLst>
                                          <p:attrName>style.visibility</p:attrName>
                                        </p:attrNameLst>
                                      </p:cBhvr>
                                      <p:to>
                                        <p:strVal val="visible"/>
                                      </p:to>
                                    </p:set>
                                    <p:animEffect transition="in" filter="wipe(down)">
                                      <p:cBhvr>
                                        <p:cTn id="35" dur="8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28" grpId="0" animBg="1"/>
      <p:bldP spid="29" grpId="0" animBg="1"/>
      <p:bldP spid="19" grpId="0" animBg="1"/>
      <p:bldP spid="20" grpId="0"/>
      <p:bldP spid="3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5D1C62D0-83AC-4CB3-A79C-3A0301809FD8}"/>
              </a:ext>
            </a:extLst>
          </p:cNvPr>
          <p:cNvSpPr/>
          <p:nvPr/>
        </p:nvSpPr>
        <p:spPr>
          <a:xfrm>
            <a:off x="9099707" y="1828799"/>
            <a:ext cx="2801561" cy="303070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F3018F0-264B-4B7B-8F82-37B4039EB5B1}"/>
              </a:ext>
            </a:extLst>
          </p:cNvPr>
          <p:cNvSpPr>
            <a:spLocks noGrp="1"/>
          </p:cNvSpPr>
          <p:nvPr>
            <p:ph type="title"/>
          </p:nvPr>
        </p:nvSpPr>
        <p:spPr>
          <a:xfrm>
            <a:off x="0" y="-28135"/>
            <a:ext cx="12192000" cy="1010094"/>
          </a:xfrm>
        </p:spPr>
        <p:txBody>
          <a:bodyPr/>
          <a:lstStyle/>
          <a:p>
            <a:r>
              <a:rPr lang="en-US" dirty="0"/>
              <a:t>As the price of HIVSTs decrease, costs per person tested and cost per PLHIV identified will be comparable to and eventually lower than current PITC and using risk-based screening tools</a:t>
            </a:r>
          </a:p>
        </p:txBody>
      </p:sp>
      <p:sp>
        <p:nvSpPr>
          <p:cNvPr id="4" name="Slide Number Placeholder 3">
            <a:extLst>
              <a:ext uri="{FF2B5EF4-FFF2-40B4-BE49-F238E27FC236}">
                <a16:creationId xmlns:a16="http://schemas.microsoft.com/office/drawing/2014/main" id="{CBAC3DC8-0002-4DCF-865F-CE6BB2E6D9AD}"/>
              </a:ext>
            </a:extLst>
          </p:cNvPr>
          <p:cNvSpPr>
            <a:spLocks noGrp="1"/>
          </p:cNvSpPr>
          <p:nvPr>
            <p:ph type="sldNum" sz="quarter" idx="12"/>
          </p:nvPr>
        </p:nvSpPr>
        <p:spPr/>
        <p:txBody>
          <a:bodyPr/>
          <a:lstStyle/>
          <a:p>
            <a:fld id="{5E561D6C-325F-48FB-8A7E-2FE28BFA4E02}" type="slidenum">
              <a:rPr lang="en-US" smtClean="0"/>
              <a:t>13</a:t>
            </a:fld>
            <a:endParaRPr lang="en-US" dirty="0"/>
          </a:p>
        </p:txBody>
      </p:sp>
      <p:sp>
        <p:nvSpPr>
          <p:cNvPr id="5" name="Rectangle 4">
            <a:extLst>
              <a:ext uri="{FF2B5EF4-FFF2-40B4-BE49-F238E27FC236}">
                <a16:creationId xmlns:a16="http://schemas.microsoft.com/office/drawing/2014/main" id="{5D62DB96-4CE7-4391-AB0A-3A538D667475}"/>
              </a:ext>
            </a:extLst>
          </p:cNvPr>
          <p:cNvSpPr/>
          <p:nvPr/>
        </p:nvSpPr>
        <p:spPr>
          <a:xfrm>
            <a:off x="2913039" y="2011680"/>
            <a:ext cx="3424321" cy="2775775"/>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TextBox 7">
            <a:extLst>
              <a:ext uri="{FF2B5EF4-FFF2-40B4-BE49-F238E27FC236}">
                <a16:creationId xmlns:a16="http://schemas.microsoft.com/office/drawing/2014/main" id="{43EEF26D-D404-465C-917B-4BD6BE1104DC}"/>
              </a:ext>
            </a:extLst>
          </p:cNvPr>
          <p:cNvSpPr txBox="1"/>
          <p:nvPr/>
        </p:nvSpPr>
        <p:spPr>
          <a:xfrm>
            <a:off x="0" y="5337834"/>
            <a:ext cx="12192000" cy="1200329"/>
          </a:xfrm>
          <a:prstGeom prst="rect">
            <a:avLst/>
          </a:prstGeom>
          <a:solidFill>
            <a:srgbClr val="FFE7E7"/>
          </a:solidFill>
        </p:spPr>
        <p:txBody>
          <a:bodyPr wrap="square" rtlCol="0" anchor="ctr">
            <a:spAutoFit/>
          </a:bodyPr>
          <a:lstStyle/>
          <a:p>
            <a:pPr marL="285750" indent="-285750">
              <a:buFont typeface="Arial" panose="020B0604020202020204" pitchFamily="34" charset="0"/>
              <a:buChar char="•"/>
            </a:pPr>
            <a:r>
              <a:rPr lang="en-US" dirty="0"/>
              <a:t>In the HIVST scenarios, the </a:t>
            </a:r>
            <a:r>
              <a:rPr lang="en-US" b="1" dirty="0"/>
              <a:t>main cost driver is the cost of HIVST products</a:t>
            </a:r>
            <a:endParaRPr lang="en-US" dirty="0"/>
          </a:p>
          <a:p>
            <a:pPr marL="285750" indent="-285750">
              <a:buFont typeface="Arial" panose="020B0604020202020204" pitchFamily="34" charset="0"/>
              <a:buChar char="•"/>
            </a:pPr>
            <a:r>
              <a:rPr lang="en-US" dirty="0"/>
              <a:t>At a slightly reduced price of $1.50 per kit, the total cost per person would be comparable to the current testing approach </a:t>
            </a:r>
          </a:p>
          <a:p>
            <a:pPr marL="285750" indent="-285750">
              <a:buFont typeface="Arial" panose="020B0604020202020204" pitchFamily="34" charset="0"/>
              <a:buChar char="•"/>
            </a:pPr>
            <a:r>
              <a:rPr lang="en-US" b="1" dirty="0"/>
              <a:t>At a $1 price per HIVST kit, using HIVST as an A0 would cost 24% less than universal PITC and 18-25% less than risk-based screening approaches</a:t>
            </a:r>
          </a:p>
        </p:txBody>
      </p:sp>
      <p:sp>
        <p:nvSpPr>
          <p:cNvPr id="17" name="TextBox 16">
            <a:extLst>
              <a:ext uri="{FF2B5EF4-FFF2-40B4-BE49-F238E27FC236}">
                <a16:creationId xmlns:a16="http://schemas.microsoft.com/office/drawing/2014/main" id="{83F05772-0557-4B89-A5EA-EC090804B9F9}"/>
              </a:ext>
            </a:extLst>
          </p:cNvPr>
          <p:cNvSpPr txBox="1"/>
          <p:nvPr/>
        </p:nvSpPr>
        <p:spPr>
          <a:xfrm>
            <a:off x="2981037" y="2078791"/>
            <a:ext cx="999066" cy="338554"/>
          </a:xfrm>
          <a:prstGeom prst="rect">
            <a:avLst/>
          </a:prstGeom>
          <a:noFill/>
        </p:spPr>
        <p:txBody>
          <a:bodyPr wrap="square" rtlCol="0">
            <a:spAutoFit/>
          </a:bodyPr>
          <a:lstStyle/>
          <a:p>
            <a:pPr algn="ctr"/>
            <a:r>
              <a:rPr lang="en-US" sz="1600" b="1" dirty="0"/>
              <a:t>$2.17</a:t>
            </a:r>
          </a:p>
        </p:txBody>
      </p:sp>
      <p:sp>
        <p:nvSpPr>
          <p:cNvPr id="18" name="TextBox 17">
            <a:extLst>
              <a:ext uri="{FF2B5EF4-FFF2-40B4-BE49-F238E27FC236}">
                <a16:creationId xmlns:a16="http://schemas.microsoft.com/office/drawing/2014/main" id="{2B186618-18ED-4884-9F13-8850E300DF69}"/>
              </a:ext>
            </a:extLst>
          </p:cNvPr>
          <p:cNvSpPr txBox="1"/>
          <p:nvPr/>
        </p:nvSpPr>
        <p:spPr>
          <a:xfrm>
            <a:off x="4032372" y="2446890"/>
            <a:ext cx="999066" cy="338554"/>
          </a:xfrm>
          <a:prstGeom prst="rect">
            <a:avLst/>
          </a:prstGeom>
          <a:noFill/>
        </p:spPr>
        <p:txBody>
          <a:bodyPr wrap="square" rtlCol="0">
            <a:spAutoFit/>
          </a:bodyPr>
          <a:lstStyle/>
          <a:p>
            <a:pPr algn="ctr"/>
            <a:r>
              <a:rPr lang="en-US" sz="1600" b="1" dirty="0"/>
              <a:t>$1.67</a:t>
            </a:r>
          </a:p>
        </p:txBody>
      </p:sp>
      <p:graphicFrame>
        <p:nvGraphicFramePr>
          <p:cNvPr id="12" name="Chart 11">
            <a:extLst>
              <a:ext uri="{FF2B5EF4-FFF2-40B4-BE49-F238E27FC236}">
                <a16:creationId xmlns:a16="http://schemas.microsoft.com/office/drawing/2014/main" id="{9A3D456E-61F0-4793-A983-FCCDF5EB6C15}"/>
              </a:ext>
            </a:extLst>
          </p:cNvPr>
          <p:cNvGraphicFramePr>
            <a:graphicFrameLocks/>
          </p:cNvGraphicFramePr>
          <p:nvPr>
            <p:extLst>
              <p:ext uri="{D42A27DB-BD31-4B8C-83A1-F6EECF244321}">
                <p14:modId xmlns:p14="http://schemas.microsoft.com/office/powerpoint/2010/main" val="280026036"/>
              </p:ext>
            </p:extLst>
          </p:nvPr>
        </p:nvGraphicFramePr>
        <p:xfrm>
          <a:off x="91305" y="1321790"/>
          <a:ext cx="6154750" cy="3877545"/>
        </p:xfrm>
        <a:graphic>
          <a:graphicData uri="http://schemas.openxmlformats.org/drawingml/2006/chart">
            <c:chart xmlns:c="http://schemas.openxmlformats.org/drawingml/2006/chart" xmlns:r="http://schemas.openxmlformats.org/officeDocument/2006/relationships" r:id="rId2"/>
          </a:graphicData>
        </a:graphic>
      </p:graphicFrame>
      <p:sp>
        <p:nvSpPr>
          <p:cNvPr id="19" name="TextBox 18">
            <a:extLst>
              <a:ext uri="{FF2B5EF4-FFF2-40B4-BE49-F238E27FC236}">
                <a16:creationId xmlns:a16="http://schemas.microsoft.com/office/drawing/2014/main" id="{70DED351-AB49-4330-8592-42D5F1CE5669}"/>
              </a:ext>
            </a:extLst>
          </p:cNvPr>
          <p:cNvSpPr txBox="1"/>
          <p:nvPr/>
        </p:nvSpPr>
        <p:spPr>
          <a:xfrm>
            <a:off x="5072902" y="2821342"/>
            <a:ext cx="999066" cy="338554"/>
          </a:xfrm>
          <a:prstGeom prst="rect">
            <a:avLst/>
          </a:prstGeom>
          <a:noFill/>
        </p:spPr>
        <p:txBody>
          <a:bodyPr wrap="square" rtlCol="0">
            <a:spAutoFit/>
          </a:bodyPr>
          <a:lstStyle/>
          <a:p>
            <a:pPr algn="ctr"/>
            <a:r>
              <a:rPr lang="en-US" sz="1600" b="1" dirty="0"/>
              <a:t>$1.17</a:t>
            </a:r>
          </a:p>
        </p:txBody>
      </p:sp>
      <p:graphicFrame>
        <p:nvGraphicFramePr>
          <p:cNvPr id="13" name="Chart 12">
            <a:extLst>
              <a:ext uri="{FF2B5EF4-FFF2-40B4-BE49-F238E27FC236}">
                <a16:creationId xmlns:a16="http://schemas.microsoft.com/office/drawing/2014/main" id="{87F0540C-17B0-41AC-8BE4-CD65E999BEC3}"/>
              </a:ext>
            </a:extLst>
          </p:cNvPr>
          <p:cNvGraphicFramePr>
            <a:graphicFrameLocks/>
          </p:cNvGraphicFramePr>
          <p:nvPr>
            <p:extLst>
              <p:ext uri="{D42A27DB-BD31-4B8C-83A1-F6EECF244321}">
                <p14:modId xmlns:p14="http://schemas.microsoft.com/office/powerpoint/2010/main" val="2033874975"/>
              </p:ext>
            </p:extLst>
          </p:nvPr>
        </p:nvGraphicFramePr>
        <p:xfrm>
          <a:off x="6646230" y="1321790"/>
          <a:ext cx="5288085" cy="3537714"/>
        </p:xfrm>
        <a:graphic>
          <a:graphicData uri="http://schemas.openxmlformats.org/drawingml/2006/chart">
            <c:chart xmlns:c="http://schemas.openxmlformats.org/drawingml/2006/chart" xmlns:r="http://schemas.openxmlformats.org/officeDocument/2006/relationships" r:id="rId3"/>
          </a:graphicData>
        </a:graphic>
      </p:graphicFrame>
      <p:cxnSp>
        <p:nvCxnSpPr>
          <p:cNvPr id="15" name="Straight Connector 14">
            <a:extLst>
              <a:ext uri="{FF2B5EF4-FFF2-40B4-BE49-F238E27FC236}">
                <a16:creationId xmlns:a16="http://schemas.microsoft.com/office/drawing/2014/main" id="{FDD51544-E7F5-471F-9E92-1FF5A5C8968E}"/>
              </a:ext>
            </a:extLst>
          </p:cNvPr>
          <p:cNvCxnSpPr>
            <a:cxnSpLocks/>
          </p:cNvCxnSpPr>
          <p:nvPr/>
        </p:nvCxnSpPr>
        <p:spPr>
          <a:xfrm>
            <a:off x="1233170" y="2858770"/>
            <a:ext cx="4664710"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cxnSp>
        <p:nvCxnSpPr>
          <p:cNvPr id="20" name="Straight Connector 19">
            <a:extLst>
              <a:ext uri="{FF2B5EF4-FFF2-40B4-BE49-F238E27FC236}">
                <a16:creationId xmlns:a16="http://schemas.microsoft.com/office/drawing/2014/main" id="{075FE45A-7937-4B59-975C-77AE323400E1}"/>
              </a:ext>
            </a:extLst>
          </p:cNvPr>
          <p:cNvCxnSpPr>
            <a:cxnSpLocks/>
          </p:cNvCxnSpPr>
          <p:nvPr/>
        </p:nvCxnSpPr>
        <p:spPr>
          <a:xfrm>
            <a:off x="7543959" y="2758877"/>
            <a:ext cx="4071779" cy="0"/>
          </a:xfrm>
          <a:prstGeom prst="line">
            <a:avLst/>
          </a:prstGeom>
          <a:ln>
            <a:solidFill>
              <a:schemeClr val="tx1"/>
            </a:solidFill>
            <a:prstDash val="dash"/>
          </a:ln>
        </p:spPr>
        <p:style>
          <a:lnRef idx="1">
            <a:schemeClr val="dk1"/>
          </a:lnRef>
          <a:fillRef idx="0">
            <a:schemeClr val="dk1"/>
          </a:fillRef>
          <a:effectRef idx="0">
            <a:schemeClr val="dk1"/>
          </a:effectRef>
          <a:fontRef idx="minor">
            <a:schemeClr val="tx1"/>
          </a:fontRef>
        </p:style>
      </p:cxnSp>
      <p:sp>
        <p:nvSpPr>
          <p:cNvPr id="3" name="Rectangle 2">
            <a:extLst>
              <a:ext uri="{FF2B5EF4-FFF2-40B4-BE49-F238E27FC236}">
                <a16:creationId xmlns:a16="http://schemas.microsoft.com/office/drawing/2014/main" id="{09FEE5D5-500F-404F-A630-41A950055B5F}"/>
              </a:ext>
            </a:extLst>
          </p:cNvPr>
          <p:cNvSpPr/>
          <p:nvPr/>
        </p:nvSpPr>
        <p:spPr>
          <a:xfrm>
            <a:off x="8441531" y="2698751"/>
            <a:ext cx="438150" cy="158742"/>
          </a:xfrm>
          <a:prstGeom prst="rect">
            <a:avLst/>
          </a:prstGeom>
          <a:pattFill prst="dkUpDiag">
            <a:fgClr>
              <a:srgbClr val="660033"/>
            </a:fgClr>
            <a:bgClr>
              <a:schemeClr val="bg1"/>
            </a:bgClr>
          </a:pattFill>
          <a:ln w="9525">
            <a:solidFill>
              <a:srgbClr val="660033"/>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TextBox 6">
            <a:extLst>
              <a:ext uri="{FF2B5EF4-FFF2-40B4-BE49-F238E27FC236}">
                <a16:creationId xmlns:a16="http://schemas.microsoft.com/office/drawing/2014/main" id="{FFC76B96-2547-419F-8B48-C5A16CB8667E}"/>
              </a:ext>
            </a:extLst>
          </p:cNvPr>
          <p:cNvSpPr txBox="1"/>
          <p:nvPr/>
        </p:nvSpPr>
        <p:spPr>
          <a:xfrm>
            <a:off x="8259756" y="2410966"/>
            <a:ext cx="899338" cy="338554"/>
          </a:xfrm>
          <a:prstGeom prst="rect">
            <a:avLst/>
          </a:prstGeom>
          <a:noFill/>
        </p:spPr>
        <p:txBody>
          <a:bodyPr wrap="square" rtlCol="0">
            <a:spAutoFit/>
          </a:bodyPr>
          <a:lstStyle/>
          <a:p>
            <a:r>
              <a:rPr lang="en-US" sz="1600" b="1" dirty="0"/>
              <a:t>$39-43*</a:t>
            </a:r>
          </a:p>
        </p:txBody>
      </p:sp>
      <p:sp>
        <p:nvSpPr>
          <p:cNvPr id="6" name="TextBox 5">
            <a:extLst>
              <a:ext uri="{FF2B5EF4-FFF2-40B4-BE49-F238E27FC236}">
                <a16:creationId xmlns:a16="http://schemas.microsoft.com/office/drawing/2014/main" id="{C966082E-D70F-4815-B473-AB42BA85ED05}"/>
              </a:ext>
            </a:extLst>
          </p:cNvPr>
          <p:cNvSpPr txBox="1"/>
          <p:nvPr/>
        </p:nvSpPr>
        <p:spPr>
          <a:xfrm>
            <a:off x="947640" y="2529474"/>
            <a:ext cx="999066" cy="338554"/>
          </a:xfrm>
          <a:prstGeom prst="rect">
            <a:avLst/>
          </a:prstGeom>
          <a:noFill/>
        </p:spPr>
        <p:txBody>
          <a:bodyPr wrap="square" rtlCol="0">
            <a:spAutoFit/>
          </a:bodyPr>
          <a:lstStyle/>
          <a:p>
            <a:pPr algn="ctr"/>
            <a:r>
              <a:rPr lang="en-US" sz="1600" b="1" dirty="0"/>
              <a:t>$1.55</a:t>
            </a:r>
          </a:p>
        </p:txBody>
      </p:sp>
      <p:sp>
        <p:nvSpPr>
          <p:cNvPr id="16" name="TextBox 15">
            <a:extLst>
              <a:ext uri="{FF2B5EF4-FFF2-40B4-BE49-F238E27FC236}">
                <a16:creationId xmlns:a16="http://schemas.microsoft.com/office/drawing/2014/main" id="{140A060C-F6CF-45A2-A64A-72ECCF3FE88E}"/>
              </a:ext>
            </a:extLst>
          </p:cNvPr>
          <p:cNvSpPr txBox="1"/>
          <p:nvPr/>
        </p:nvSpPr>
        <p:spPr>
          <a:xfrm>
            <a:off x="1973719" y="2342082"/>
            <a:ext cx="999066" cy="584775"/>
          </a:xfrm>
          <a:prstGeom prst="rect">
            <a:avLst/>
          </a:prstGeom>
          <a:noFill/>
        </p:spPr>
        <p:txBody>
          <a:bodyPr wrap="square" rtlCol="0">
            <a:spAutoFit/>
          </a:bodyPr>
          <a:lstStyle/>
          <a:p>
            <a:pPr algn="ctr"/>
            <a:r>
              <a:rPr lang="en-US" sz="1600" b="1" dirty="0"/>
              <a:t>$1.31- $1.45*</a:t>
            </a:r>
          </a:p>
        </p:txBody>
      </p:sp>
      <p:sp>
        <p:nvSpPr>
          <p:cNvPr id="21" name="Rectangle 20">
            <a:extLst>
              <a:ext uri="{FF2B5EF4-FFF2-40B4-BE49-F238E27FC236}">
                <a16:creationId xmlns:a16="http://schemas.microsoft.com/office/drawing/2014/main" id="{4626B435-DBDE-40DE-BDBC-204090E62B37}"/>
              </a:ext>
            </a:extLst>
          </p:cNvPr>
          <p:cNvSpPr/>
          <p:nvPr/>
        </p:nvSpPr>
        <p:spPr>
          <a:xfrm>
            <a:off x="2273731" y="2930819"/>
            <a:ext cx="409575" cy="119983"/>
          </a:xfrm>
          <a:prstGeom prst="rect">
            <a:avLst/>
          </a:prstGeom>
          <a:pattFill prst="ltUpDiag">
            <a:fgClr>
              <a:srgbClr val="C55A11"/>
            </a:fgClr>
            <a:bgClr>
              <a:schemeClr val="bg1"/>
            </a:bgClr>
          </a:pattFill>
          <a:ln w="9525">
            <a:solidFill>
              <a:srgbClr val="C55A1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14176488-414F-4452-9F22-9419BAA18640}"/>
              </a:ext>
            </a:extLst>
          </p:cNvPr>
          <p:cNvSpPr txBox="1"/>
          <p:nvPr/>
        </p:nvSpPr>
        <p:spPr>
          <a:xfrm>
            <a:off x="91305" y="6576722"/>
            <a:ext cx="11237205" cy="253916"/>
          </a:xfrm>
          <a:prstGeom prst="rect">
            <a:avLst/>
          </a:prstGeom>
          <a:noFill/>
        </p:spPr>
        <p:txBody>
          <a:bodyPr wrap="square" rtlCol="0">
            <a:spAutoFit/>
          </a:bodyPr>
          <a:lstStyle/>
          <a:p>
            <a:r>
              <a:rPr lang="en-US" sz="1050" dirty="0"/>
              <a:t>*Low-end cost range for risk-based screening represents estimated costs where screening tool takes 5 min to administer, high-end range represents costs where screening tool takes 10 min to administer</a:t>
            </a:r>
          </a:p>
        </p:txBody>
      </p:sp>
    </p:spTree>
    <p:extLst>
      <p:ext uri="{BB962C8B-B14F-4D97-AF65-F5344CB8AC3E}">
        <p14:creationId xmlns:p14="http://schemas.microsoft.com/office/powerpoint/2010/main" val="6758896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1712"/>
        <p:cNvGrpSpPr/>
        <p:nvPr/>
      </p:nvGrpSpPr>
      <p:grpSpPr>
        <a:xfrm>
          <a:off x="0" y="0"/>
          <a:ext cx="0" cy="0"/>
          <a:chOff x="0" y="0"/>
          <a:chExt cx="0" cy="0"/>
        </a:xfrm>
      </p:grpSpPr>
      <p:sp>
        <p:nvSpPr>
          <p:cNvPr id="1715" name="Google Shape;1715;gf24be2944f_1_1175"/>
          <p:cNvSpPr txBox="1"/>
          <p:nvPr/>
        </p:nvSpPr>
        <p:spPr>
          <a:xfrm>
            <a:off x="349570" y="1256486"/>
            <a:ext cx="11297400" cy="4893607"/>
          </a:xfrm>
          <a:prstGeom prst="rect">
            <a:avLst/>
          </a:prstGeom>
          <a:noFill/>
          <a:ln>
            <a:noFill/>
          </a:ln>
        </p:spPr>
        <p:txBody>
          <a:bodyPr spcFirstLastPara="1" wrap="square" lIns="91425" tIns="45700" rIns="91425" bIns="45700" anchor="t" anchorCtr="0">
            <a:spAutoFit/>
          </a:bodyPr>
          <a:lstStyle/>
          <a:p>
            <a:pPr marL="0" marR="0" lvl="0" indent="0" algn="l" rtl="0">
              <a:spcBef>
                <a:spcPts val="0"/>
              </a:spcBef>
              <a:spcAft>
                <a:spcPts val="0"/>
              </a:spcAft>
              <a:buNone/>
            </a:pPr>
            <a:r>
              <a:rPr lang="en-US" sz="2000" b="1" dirty="0">
                <a:solidFill>
                  <a:srgbClr val="003366"/>
                </a:solidFill>
                <a:latin typeface="Calibri"/>
                <a:ea typeface="Calibri"/>
                <a:cs typeface="Calibri"/>
                <a:sym typeface="Calibri"/>
              </a:rPr>
              <a:t>Benefits of HIVST as a facility-based screening tool:</a:t>
            </a:r>
            <a:endParaRPr sz="2000" dirty="0"/>
          </a:p>
          <a:p>
            <a:pPr marL="0" marR="0" lvl="0" indent="0" algn="l" rtl="0">
              <a:spcBef>
                <a:spcPts val="0"/>
              </a:spcBef>
              <a:spcAft>
                <a:spcPts val="0"/>
              </a:spcAft>
              <a:buNone/>
            </a:pPr>
            <a:endParaRPr sz="2000" b="1" dirty="0">
              <a:solidFill>
                <a:srgbClr val="003366"/>
              </a:solidFill>
              <a:latin typeface="Calibri"/>
              <a:ea typeface="Calibri"/>
              <a:cs typeface="Calibri"/>
              <a:sym typeface="Calibri"/>
            </a:endParaRPr>
          </a:p>
          <a:p>
            <a:pPr marL="742950" marR="0" lvl="1" indent="-285750" algn="l" rtl="0">
              <a:spcBef>
                <a:spcPts val="6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Highly sensitive and specific</a:t>
            </a:r>
            <a:endParaRPr dirty="0"/>
          </a:p>
          <a:p>
            <a:pPr marL="742950" marR="0" lvl="1" indent="-285750" algn="l" rtl="0">
              <a:spcBef>
                <a:spcPts val="12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Increased testing coverage and uptake among priority populations</a:t>
            </a:r>
            <a:endParaRPr dirty="0"/>
          </a:p>
          <a:p>
            <a:pPr marL="742950" marR="0" lvl="1" indent="-285750" algn="l" rtl="0">
              <a:spcBef>
                <a:spcPts val="12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Significant reduction in HR capacity required for testing compared to current PITC and risk-based screening</a:t>
            </a:r>
            <a:endParaRPr dirty="0"/>
          </a:p>
          <a:p>
            <a:pPr marL="742950" marR="0" lvl="1" indent="-285750" algn="l" rtl="0">
              <a:spcBef>
                <a:spcPts val="12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Many HTS providers already trained on HIVST distribution</a:t>
            </a:r>
            <a:endParaRPr dirty="0"/>
          </a:p>
          <a:p>
            <a:pPr marL="742950" marR="0" lvl="1" indent="-285750" algn="l" rtl="0">
              <a:spcBef>
                <a:spcPts val="12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In the context of COVID, reduces direct HCW-patient contact and can help decongest facilities while maintaining HTS delivery</a:t>
            </a:r>
            <a:endParaRPr dirty="0"/>
          </a:p>
          <a:p>
            <a:pPr marL="742950" marR="0" lvl="1" indent="-285750" algn="l" rtl="0">
              <a:spcBef>
                <a:spcPts val="1200"/>
              </a:spcBef>
              <a:spcAft>
                <a:spcPts val="0"/>
              </a:spcAft>
              <a:buClr>
                <a:schemeClr val="dk1"/>
              </a:buClr>
              <a:buSzPts val="2000"/>
              <a:buFont typeface="Arial"/>
              <a:buChar char="•"/>
            </a:pPr>
            <a:r>
              <a:rPr lang="en-US" sz="2000" b="0" i="0" u="none" strike="noStrike" cap="none" dirty="0">
                <a:solidFill>
                  <a:schemeClr val="dk1"/>
                </a:solidFill>
                <a:latin typeface="Calibri"/>
                <a:ea typeface="Calibri"/>
                <a:cs typeface="Calibri"/>
                <a:sym typeface="Calibri"/>
              </a:rPr>
              <a:t>Introduction of lower-priced HIVST products will generate cost-savings</a:t>
            </a:r>
            <a:endParaRPr dirty="0"/>
          </a:p>
          <a:p>
            <a:pPr marL="742950" marR="0" lvl="1" indent="-158750" algn="l" rtl="0">
              <a:spcBef>
                <a:spcPts val="1200"/>
              </a:spcBef>
              <a:spcAft>
                <a:spcPts val="0"/>
              </a:spcAft>
              <a:buClr>
                <a:schemeClr val="dk1"/>
              </a:buClr>
              <a:buSzPts val="2000"/>
              <a:buFont typeface="Arial"/>
              <a:buNone/>
            </a:pPr>
            <a:endParaRPr sz="2000" b="0" i="0" u="none" strike="noStrike" cap="none" dirty="0">
              <a:solidFill>
                <a:schemeClr val="dk1"/>
              </a:solidFill>
              <a:latin typeface="Calibri"/>
              <a:ea typeface="Calibri"/>
              <a:cs typeface="Calibri"/>
              <a:sym typeface="Calibri"/>
            </a:endParaRPr>
          </a:p>
          <a:p>
            <a:pPr marL="0" marR="0" lvl="0" indent="0" algn="l" rtl="0">
              <a:spcBef>
                <a:spcPts val="600"/>
              </a:spcBef>
              <a:spcAft>
                <a:spcPts val="0"/>
              </a:spcAft>
              <a:buNone/>
            </a:pPr>
            <a:endParaRPr sz="1800" dirty="0">
              <a:solidFill>
                <a:schemeClr val="dk1"/>
              </a:solidFill>
              <a:latin typeface="Calibri"/>
              <a:ea typeface="Calibri"/>
              <a:cs typeface="Calibri"/>
              <a:sym typeface="Calibri"/>
            </a:endParaRPr>
          </a:p>
        </p:txBody>
      </p:sp>
      <p:sp>
        <p:nvSpPr>
          <p:cNvPr id="1714" name="Google Shape;1714;gf24be2944f_1_1175"/>
          <p:cNvSpPr txBox="1">
            <a:spLocks noGrp="1"/>
          </p:cNvSpPr>
          <p:nvPr>
            <p:ph type="sldNum" idx="12"/>
          </p:nvPr>
        </p:nvSpPr>
        <p:spPr>
          <a:xfrm>
            <a:off x="11885511" y="6530185"/>
            <a:ext cx="203700" cy="153600"/>
          </a:xfrm>
          <a:prstGeom prst="rect">
            <a:avLst/>
          </a:prstGeom>
          <a:noFill/>
          <a:ln>
            <a:noFill/>
          </a:ln>
        </p:spPr>
        <p:txBody>
          <a:bodyPr spcFirstLastPara="1" wrap="square" lIns="91425" tIns="45700" rIns="91425" bIns="45700" anchor="ctr" anchorCtr="0">
            <a:noAutofit/>
          </a:bodyPr>
          <a:lstStyle/>
          <a:p>
            <a:pPr marL="38100" lvl="0" indent="0" algn="l" rtl="0">
              <a:spcBef>
                <a:spcPts val="0"/>
              </a:spcBef>
              <a:spcAft>
                <a:spcPts val="0"/>
              </a:spcAft>
              <a:buClr>
                <a:srgbClr val="000000"/>
              </a:buClr>
              <a:buSzPts val="900"/>
              <a:buFont typeface="Arial"/>
              <a:buNone/>
            </a:pPr>
            <a:fld id="{00000000-1234-1234-1234-123412341234}" type="slidenum">
              <a:rPr lang="en-US"/>
              <a:t>14</a:t>
            </a:fld>
            <a:endParaRPr dirty="0"/>
          </a:p>
        </p:txBody>
      </p:sp>
      <p:sp>
        <p:nvSpPr>
          <p:cNvPr id="5" name="Title 1">
            <a:extLst>
              <a:ext uri="{FF2B5EF4-FFF2-40B4-BE49-F238E27FC236}">
                <a16:creationId xmlns:a16="http://schemas.microsoft.com/office/drawing/2014/main" id="{A8C58B7C-5105-45FC-899D-D5DB4FDB2D99}"/>
              </a:ext>
            </a:extLst>
          </p:cNvPr>
          <p:cNvSpPr txBox="1">
            <a:spLocks/>
          </p:cNvSpPr>
          <p:nvPr/>
        </p:nvSpPr>
        <p:spPr>
          <a:xfrm>
            <a:off x="0" y="0"/>
            <a:ext cx="12192000" cy="1010094"/>
          </a:xfrm>
          <a:prstGeom prst="rect">
            <a:avLst/>
          </a:prstGeom>
          <a:solidFill>
            <a:srgbClr val="003366"/>
          </a:solidFill>
          <a:ln>
            <a:noFill/>
          </a:ln>
        </p:spPr>
        <p:txBody>
          <a:bodyPr spcFirstLastPara="1" wrap="square" lIns="182880" tIns="91440" rIns="0" bIns="0" anchor="ctr" anchorCtr="0">
            <a:norm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SzPts val="1400"/>
              <a:buFont typeface="Arial"/>
              <a:buNone/>
              <a:defRPr sz="3600" b="0" i="0" u="none" strike="noStrike" cap="none">
                <a:solidFill>
                  <a:schemeClr val="dk1"/>
                </a:solidFill>
                <a:latin typeface="Arial"/>
                <a:ea typeface="Arial"/>
                <a:cs typeface="Arial"/>
                <a:sym typeface="Arial"/>
              </a:defRPr>
            </a:lvl1pPr>
            <a:lvl2pPr marR="0" lvl="1"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SzPts val="1400"/>
              <a:buFont typeface="Arial"/>
              <a:buNone/>
              <a:defRPr sz="1400" b="0" i="0" u="none" strike="noStrike" cap="none">
                <a:solidFill>
                  <a:srgbClr val="000000"/>
                </a:solidFill>
                <a:latin typeface="Arial"/>
                <a:ea typeface="Arial"/>
                <a:cs typeface="Arial"/>
                <a:sym typeface="Arial"/>
              </a:defRPr>
            </a:lvl9pPr>
          </a:lstStyle>
          <a:p>
            <a:pPr defTabSz="919163"/>
            <a:r>
              <a:rPr lang="en-US" sz="2000" dirty="0">
                <a:solidFill>
                  <a:srgbClr val="FFFFFF"/>
                </a:solidFill>
                <a:latin typeface="Calibri" panose="020F0502020204030204" pitchFamily="34" charset="0"/>
                <a:cs typeface="Calibri" panose="020F0502020204030204" pitchFamily="34" charset="0"/>
              </a:rPr>
              <a:t>Expanded use of HIVST as a screening tool within facilities could expand testing coverage to priority populations, reduce HCW time spent on testing, and generate cost-savings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CHAI is supporting Ministries and partners to Identify </a:t>
            </a:r>
            <a:r>
              <a:rPr lang="en-US" b="1"/>
              <a:t>and scale </a:t>
            </a:r>
            <a:r>
              <a:rPr lang="en-US" b="1" dirty="0"/>
              <a:t>more efficient models of testing </a:t>
            </a:r>
          </a:p>
        </p:txBody>
      </p:sp>
      <p:sp>
        <p:nvSpPr>
          <p:cNvPr id="4" name="Slide Number Placeholder 3"/>
          <p:cNvSpPr>
            <a:spLocks noGrp="1"/>
          </p:cNvSpPr>
          <p:nvPr>
            <p:ph type="sldNum" sz="quarter" idx="12"/>
          </p:nvPr>
        </p:nvSpPr>
        <p:spPr/>
        <p:txBody>
          <a:bodyPr/>
          <a:lstStyle/>
          <a:p>
            <a:fld id="{5E561D6C-325F-48FB-8A7E-2FE28BFA4E02}" type="slidenum">
              <a:rPr lang="en-US" smtClean="0"/>
              <a:t>2</a:t>
            </a:fld>
            <a:endParaRPr lang="en-US" dirty="0"/>
          </a:p>
        </p:txBody>
      </p:sp>
      <p:sp>
        <p:nvSpPr>
          <p:cNvPr id="5" name="Rectangle 4"/>
          <p:cNvSpPr/>
          <p:nvPr/>
        </p:nvSpPr>
        <p:spPr>
          <a:xfrm>
            <a:off x="334297" y="1232790"/>
            <a:ext cx="5358580" cy="646331"/>
          </a:xfrm>
          <a:prstGeom prst="rect">
            <a:avLst/>
          </a:prstGeom>
        </p:spPr>
        <p:txBody>
          <a:bodyPr wrap="square">
            <a:spAutoFit/>
          </a:bodyPr>
          <a:lstStyle/>
          <a:p>
            <a:r>
              <a:rPr lang="en-US" b="1" dirty="0"/>
              <a:t>Over the last few years there has been a push across countries to make testing more targeted</a:t>
            </a:r>
            <a:endParaRPr lang="en-US" dirty="0"/>
          </a:p>
        </p:txBody>
      </p:sp>
      <p:sp>
        <p:nvSpPr>
          <p:cNvPr id="7" name="TextBox 6">
            <a:extLst>
              <a:ext uri="{FF2B5EF4-FFF2-40B4-BE49-F238E27FC236}">
                <a16:creationId xmlns:a16="http://schemas.microsoft.com/office/drawing/2014/main" id="{CD3A1AC6-0837-4EF2-99B6-6F85CD170911}"/>
              </a:ext>
            </a:extLst>
          </p:cNvPr>
          <p:cNvSpPr txBox="1"/>
          <p:nvPr/>
        </p:nvSpPr>
        <p:spPr>
          <a:xfrm>
            <a:off x="1093875" y="3407559"/>
            <a:ext cx="4599002" cy="646331"/>
          </a:xfrm>
          <a:prstGeom prst="rect">
            <a:avLst/>
          </a:prstGeom>
          <a:noFill/>
        </p:spPr>
        <p:txBody>
          <a:bodyPr wrap="square">
            <a:spAutoFit/>
          </a:bodyPr>
          <a:lstStyle/>
          <a:p>
            <a:r>
              <a:rPr lang="en-US" dirty="0"/>
              <a:t>Shifting investment towards the scale-up of highly targeted strategies like index testing </a:t>
            </a:r>
          </a:p>
        </p:txBody>
      </p:sp>
      <p:pic>
        <p:nvPicPr>
          <p:cNvPr id="8" name="Picture 7" descr="A picture containing shape&#10;&#10;Description automatically generated">
            <a:extLst>
              <a:ext uri="{FF2B5EF4-FFF2-40B4-BE49-F238E27FC236}">
                <a16:creationId xmlns:a16="http://schemas.microsoft.com/office/drawing/2014/main" id="{AE3BFBFB-1AA7-40C8-9C62-DF2DCE7D65A5}"/>
              </a:ext>
            </a:extLst>
          </p:cNvPr>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59837" y="3456404"/>
            <a:ext cx="544971" cy="548640"/>
          </a:xfrm>
          <a:prstGeom prst="rect">
            <a:avLst/>
          </a:prstGeom>
        </p:spPr>
      </p:pic>
      <p:sp>
        <p:nvSpPr>
          <p:cNvPr id="10" name="TextBox 9">
            <a:extLst>
              <a:ext uri="{FF2B5EF4-FFF2-40B4-BE49-F238E27FC236}">
                <a16:creationId xmlns:a16="http://schemas.microsoft.com/office/drawing/2014/main" id="{18E2595B-91E6-4E46-A47E-E82BCD6ACD7E}"/>
              </a:ext>
            </a:extLst>
          </p:cNvPr>
          <p:cNvSpPr txBox="1"/>
          <p:nvPr/>
        </p:nvSpPr>
        <p:spPr>
          <a:xfrm>
            <a:off x="6518787" y="1232790"/>
            <a:ext cx="5353665" cy="4247317"/>
          </a:xfrm>
          <a:prstGeom prst="rect">
            <a:avLst/>
          </a:prstGeom>
          <a:noFill/>
        </p:spPr>
        <p:txBody>
          <a:bodyPr wrap="square">
            <a:spAutoFit/>
          </a:bodyPr>
          <a:lstStyle/>
          <a:p>
            <a:r>
              <a:rPr lang="en-US" b="1" dirty="0"/>
              <a:t>Implementation experience over this period has highlighted some new learnings and challenges</a:t>
            </a:r>
          </a:p>
          <a:p>
            <a:endParaRPr lang="en-US" dirty="0"/>
          </a:p>
          <a:p>
            <a:pPr marL="285750" indent="-285750">
              <a:buFont typeface="Arial" panose="020B0604020202020204" pitchFamily="34" charset="0"/>
              <a:buChar char="•"/>
            </a:pPr>
            <a:r>
              <a:rPr lang="en-US" dirty="0"/>
              <a:t>While screening tools can increase testing yield, they also screen out PLHIV and can be HCW time intensive to implement</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Highly targeted modalities such as index testing should be maximized, but also resource intensive and inherently limited in reach</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Facility based testing has key advantages- large population reach, captive audience, linkage facilitation- but current model of care not optimized for health system and clients</a:t>
            </a:r>
          </a:p>
        </p:txBody>
      </p:sp>
      <p:pic>
        <p:nvPicPr>
          <p:cNvPr id="11" name="Picture 10">
            <a:extLst>
              <a:ext uri="{FF2B5EF4-FFF2-40B4-BE49-F238E27FC236}">
                <a16:creationId xmlns:a16="http://schemas.microsoft.com/office/drawing/2014/main" id="{FA31D966-9126-4FB4-BE63-BC6AA1CC73B2}"/>
              </a:ext>
            </a:extLst>
          </p:cNvPr>
          <p:cNvPicPr>
            <a:picLocks noChangeAspect="1"/>
          </p:cNvPicPr>
          <p:nvPr/>
        </p:nvPicPr>
        <p:blipFill>
          <a:blip r:embed="rId3" cstate="hqprint">
            <a:extLst>
              <a:ext uri="{28A0092B-C50C-407E-A947-70E740481C1C}">
                <a14:useLocalDpi xmlns:a14="http://schemas.microsoft.com/office/drawing/2010/main" val="0"/>
              </a:ext>
            </a:extLst>
          </a:blip>
          <a:stretch>
            <a:fillRect/>
          </a:stretch>
        </p:blipFill>
        <p:spPr>
          <a:xfrm>
            <a:off x="495071" y="2204842"/>
            <a:ext cx="473301" cy="609965"/>
          </a:xfrm>
          <a:prstGeom prst="rect">
            <a:avLst/>
          </a:prstGeom>
        </p:spPr>
      </p:pic>
      <p:sp>
        <p:nvSpPr>
          <p:cNvPr id="13" name="TextBox 12">
            <a:extLst>
              <a:ext uri="{FF2B5EF4-FFF2-40B4-BE49-F238E27FC236}">
                <a16:creationId xmlns:a16="http://schemas.microsoft.com/office/drawing/2014/main" id="{48440F13-B7C9-4564-B5E5-BF27F6CF5763}"/>
              </a:ext>
            </a:extLst>
          </p:cNvPr>
          <p:cNvSpPr txBox="1"/>
          <p:nvPr/>
        </p:nvSpPr>
        <p:spPr>
          <a:xfrm>
            <a:off x="1075585" y="4485579"/>
            <a:ext cx="4614764" cy="923330"/>
          </a:xfrm>
          <a:prstGeom prst="rect">
            <a:avLst/>
          </a:prstGeom>
          <a:noFill/>
        </p:spPr>
        <p:txBody>
          <a:bodyPr wrap="square">
            <a:spAutoFit/>
          </a:bodyPr>
          <a:lstStyle/>
          <a:p>
            <a:r>
              <a:rPr lang="en-US" dirty="0"/>
              <a:t>Scale-up of innovative strategies like HIV self-testing to identify PLHIV not previously accessing testing services </a:t>
            </a:r>
          </a:p>
        </p:txBody>
      </p:sp>
      <p:pic>
        <p:nvPicPr>
          <p:cNvPr id="14" name="Picture 13">
            <a:extLst>
              <a:ext uri="{FF2B5EF4-FFF2-40B4-BE49-F238E27FC236}">
                <a16:creationId xmlns:a16="http://schemas.microsoft.com/office/drawing/2014/main" id="{191F2CE1-17CB-47F5-B69B-DFE6EDF455DE}"/>
              </a:ext>
            </a:extLst>
          </p:cNvPr>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495070" y="4718644"/>
            <a:ext cx="478679" cy="457200"/>
          </a:xfrm>
          <a:prstGeom prst="rect">
            <a:avLst/>
          </a:prstGeom>
        </p:spPr>
      </p:pic>
      <p:sp>
        <p:nvSpPr>
          <p:cNvPr id="15" name="Isosceles Triangle 14">
            <a:extLst>
              <a:ext uri="{FF2B5EF4-FFF2-40B4-BE49-F238E27FC236}">
                <a16:creationId xmlns:a16="http://schemas.microsoft.com/office/drawing/2014/main" id="{6A82E6FE-4C85-4426-ABAB-CF20DFBA88EF}"/>
              </a:ext>
            </a:extLst>
          </p:cNvPr>
          <p:cNvSpPr/>
          <p:nvPr/>
        </p:nvSpPr>
        <p:spPr>
          <a:xfrm rot="5400000">
            <a:off x="4261803" y="3244934"/>
            <a:ext cx="3566160" cy="298874"/>
          </a:xfrm>
          <a:prstGeom prst="triangle">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68589" tIns="34295" rIns="68589" bIns="34295" rtlCol="0" anchor="ctr"/>
          <a:lstStyle/>
          <a:p>
            <a:pPr marL="0" marR="0" lvl="0" indent="0" algn="ctr" defTabSz="342946" rtl="0" eaLnBrk="1" fontAlgn="base" latinLnBrk="0" hangingPunct="1">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Calibri"/>
              <a:ea typeface="+mn-ea"/>
              <a:cs typeface="+mn-cs"/>
            </a:endParaRPr>
          </a:p>
        </p:txBody>
      </p:sp>
      <p:sp>
        <p:nvSpPr>
          <p:cNvPr id="16" name="TextBox 15">
            <a:extLst>
              <a:ext uri="{FF2B5EF4-FFF2-40B4-BE49-F238E27FC236}">
                <a16:creationId xmlns:a16="http://schemas.microsoft.com/office/drawing/2014/main" id="{18E2595B-91E6-4E46-A47E-E82BCD6ACD7E}"/>
              </a:ext>
            </a:extLst>
          </p:cNvPr>
          <p:cNvSpPr txBox="1"/>
          <p:nvPr/>
        </p:nvSpPr>
        <p:spPr>
          <a:xfrm>
            <a:off x="1093875" y="2048159"/>
            <a:ext cx="4599004" cy="923330"/>
          </a:xfrm>
          <a:prstGeom prst="rect">
            <a:avLst/>
          </a:prstGeom>
          <a:noFill/>
        </p:spPr>
        <p:txBody>
          <a:bodyPr wrap="square">
            <a:spAutoFit/>
          </a:bodyPr>
          <a:lstStyle/>
          <a:p>
            <a:r>
              <a:rPr lang="en-US" dirty="0"/>
              <a:t>Efforts to reduce volumes and increase yield rates within facilities, including through implementing screening tools</a:t>
            </a:r>
          </a:p>
        </p:txBody>
      </p:sp>
      <p:sp>
        <p:nvSpPr>
          <p:cNvPr id="17" name="Rectangle 16"/>
          <p:cNvSpPr/>
          <p:nvPr/>
        </p:nvSpPr>
        <p:spPr>
          <a:xfrm>
            <a:off x="257556" y="5827635"/>
            <a:ext cx="11676888" cy="829829"/>
          </a:xfrm>
          <a:prstGeom prst="rect">
            <a:avLst/>
          </a:prstGeom>
          <a:solidFill>
            <a:schemeClr val="bg1">
              <a:lumMod val="95000"/>
            </a:schemeClr>
          </a:solidFill>
          <a:ln>
            <a:solidFill>
              <a:schemeClr val="bg1">
                <a:lumMod val="50000"/>
              </a:schemeClr>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defRPr/>
            </a:pPr>
            <a:r>
              <a:rPr lang="en-US" b="1" dirty="0">
                <a:solidFill>
                  <a:prstClr val="black"/>
                </a:solidFill>
              </a:rPr>
              <a:t>How can we best target priority populations in a way that leverages the benefits of facility-based </a:t>
            </a:r>
          </a:p>
          <a:p>
            <a:pPr algn="ctr">
              <a:defRPr/>
            </a:pPr>
            <a:r>
              <a:rPr lang="en-US" b="1" dirty="0">
                <a:solidFill>
                  <a:prstClr val="black"/>
                </a:solidFill>
              </a:rPr>
              <a:t>testing while reducing the burden on the health system and clients?</a:t>
            </a:r>
            <a:endParaRPr lang="en-US" dirty="0">
              <a:solidFill>
                <a:prstClr val="black"/>
              </a:solidFill>
            </a:endParaRPr>
          </a:p>
        </p:txBody>
      </p:sp>
    </p:spTree>
    <p:extLst>
      <p:ext uri="{BB962C8B-B14F-4D97-AF65-F5344CB8AC3E}">
        <p14:creationId xmlns:p14="http://schemas.microsoft.com/office/powerpoint/2010/main" val="2235052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grpId="0" nodeType="with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Evaluating risk based screening tools: </a:t>
            </a:r>
            <a:r>
              <a:rPr lang="en-US" dirty="0"/>
              <a:t>The time required to screen combined with the typically low sensitivity and specificity of these tools, often results in a high burden on HCW time and reduced number of PLHIV identified</a:t>
            </a:r>
            <a:endParaRPr lang="en-US" sz="1800" dirty="0"/>
          </a:p>
        </p:txBody>
      </p:sp>
      <p:sp>
        <p:nvSpPr>
          <p:cNvPr id="4" name="Slide Number Placeholder 3"/>
          <p:cNvSpPr>
            <a:spLocks noGrp="1"/>
          </p:cNvSpPr>
          <p:nvPr>
            <p:ph type="sldNum" sz="quarter" idx="12"/>
          </p:nvPr>
        </p:nvSpPr>
        <p:spPr/>
        <p:txBody>
          <a:bodyPr/>
          <a:lstStyle/>
          <a:p>
            <a:fld id="{5E561D6C-325F-48FB-8A7E-2FE28BFA4E02}" type="slidenum">
              <a:rPr lang="en-US" smtClean="0"/>
              <a:t>3</a:t>
            </a:fld>
            <a:endParaRPr lang="en-US" dirty="0"/>
          </a:p>
        </p:txBody>
      </p:sp>
      <p:sp>
        <p:nvSpPr>
          <p:cNvPr id="19" name="TextBox 18"/>
          <p:cNvSpPr txBox="1"/>
          <p:nvPr/>
        </p:nvSpPr>
        <p:spPr>
          <a:xfrm>
            <a:off x="362399" y="2812889"/>
            <a:ext cx="2523744" cy="1077218"/>
          </a:xfrm>
          <a:prstGeom prst="rect">
            <a:avLst/>
          </a:prstGeom>
          <a:noFill/>
          <a:ln>
            <a:solidFill>
              <a:schemeClr val="bg1"/>
            </a:solidFill>
          </a:ln>
        </p:spPr>
        <p:txBody>
          <a:bodyPr wrap="square" rtlCol="0">
            <a:spAutoFit/>
          </a:bodyPr>
          <a:lstStyle/>
          <a:p>
            <a:pPr algn="ctr"/>
            <a:r>
              <a:rPr lang="en-US" sz="1600" dirty="0"/>
              <a:t>Pre-test messages provided to all clients, briefly describing the screening process.</a:t>
            </a:r>
          </a:p>
        </p:txBody>
      </p:sp>
      <p:sp>
        <p:nvSpPr>
          <p:cNvPr id="20" name="Rectangle 19"/>
          <p:cNvSpPr/>
          <p:nvPr/>
        </p:nvSpPr>
        <p:spPr>
          <a:xfrm>
            <a:off x="3375985" y="2812889"/>
            <a:ext cx="2504310" cy="1323439"/>
          </a:xfrm>
          <a:prstGeom prst="rect">
            <a:avLst/>
          </a:prstGeom>
        </p:spPr>
        <p:txBody>
          <a:bodyPr wrap="square">
            <a:spAutoFit/>
          </a:bodyPr>
          <a:lstStyle/>
          <a:p>
            <a:pPr algn="ctr"/>
            <a:r>
              <a:rPr lang="en-US" sz="1600" dirty="0"/>
              <a:t>Administered</a:t>
            </a:r>
            <a:r>
              <a:rPr lang="en-US" sz="1600" dirty="0">
                <a:solidFill>
                  <a:sysClr val="windowText" lastClr="000000"/>
                </a:solidFill>
                <a:cs typeface="Arial" pitchFamily="34" charset="0"/>
              </a:rPr>
              <a:t> to clients one-on-one, either at triage or in the clinical room. Being integrated with TB screening.</a:t>
            </a:r>
            <a:endParaRPr lang="en-US" sz="1600" dirty="0"/>
          </a:p>
        </p:txBody>
      </p:sp>
      <p:sp>
        <p:nvSpPr>
          <p:cNvPr id="18" name="TextBox 17"/>
          <p:cNvSpPr txBox="1"/>
          <p:nvPr/>
        </p:nvSpPr>
        <p:spPr>
          <a:xfrm>
            <a:off x="378441" y="2103772"/>
            <a:ext cx="2523744" cy="646331"/>
          </a:xfrm>
          <a:prstGeom prst="rect">
            <a:avLst/>
          </a:prstGeom>
          <a:solidFill>
            <a:schemeClr val="bg1">
              <a:lumMod val="50000"/>
            </a:schemeClr>
          </a:solidFill>
        </p:spPr>
        <p:txBody>
          <a:bodyPr wrap="square" rtlCol="0">
            <a:noAutofit/>
          </a:bodyPr>
          <a:lstStyle/>
          <a:p>
            <a:pPr algn="ctr"/>
            <a:r>
              <a:rPr lang="en-US" b="1" i="1" dirty="0">
                <a:solidFill>
                  <a:schemeClr val="bg1"/>
                </a:solidFill>
              </a:rPr>
              <a:t>Health education sessions</a:t>
            </a:r>
          </a:p>
        </p:txBody>
      </p:sp>
      <p:sp>
        <p:nvSpPr>
          <p:cNvPr id="21" name="TextBox 20"/>
          <p:cNvSpPr txBox="1"/>
          <p:nvPr/>
        </p:nvSpPr>
        <p:spPr>
          <a:xfrm>
            <a:off x="3361878" y="2103772"/>
            <a:ext cx="2523744" cy="649224"/>
          </a:xfrm>
          <a:prstGeom prst="rect">
            <a:avLst/>
          </a:prstGeom>
          <a:solidFill>
            <a:schemeClr val="bg1">
              <a:lumMod val="50000"/>
            </a:schemeClr>
          </a:solidFill>
        </p:spPr>
        <p:txBody>
          <a:bodyPr wrap="square" rtlCol="0" anchor="ctr">
            <a:noAutofit/>
          </a:bodyPr>
          <a:lstStyle/>
          <a:p>
            <a:pPr algn="ctr"/>
            <a:r>
              <a:rPr lang="en-US" b="1" i="1" dirty="0">
                <a:solidFill>
                  <a:schemeClr val="bg1"/>
                </a:solidFill>
              </a:rPr>
              <a:t>Screening</a:t>
            </a:r>
            <a:r>
              <a:rPr lang="en-US" b="1" dirty="0">
                <a:solidFill>
                  <a:srgbClr val="003366"/>
                </a:solidFill>
              </a:rPr>
              <a:t> </a:t>
            </a:r>
          </a:p>
        </p:txBody>
      </p:sp>
      <p:sp>
        <p:nvSpPr>
          <p:cNvPr id="28" name="TextBox 27"/>
          <p:cNvSpPr txBox="1"/>
          <p:nvPr/>
        </p:nvSpPr>
        <p:spPr>
          <a:xfrm>
            <a:off x="6345315" y="2103772"/>
            <a:ext cx="2523744" cy="649224"/>
          </a:xfrm>
          <a:prstGeom prst="rect">
            <a:avLst/>
          </a:prstGeom>
          <a:solidFill>
            <a:schemeClr val="bg1">
              <a:lumMod val="50000"/>
            </a:schemeClr>
          </a:solidFill>
        </p:spPr>
        <p:txBody>
          <a:bodyPr wrap="square" rtlCol="0" anchor="ctr">
            <a:noAutofit/>
          </a:bodyPr>
          <a:lstStyle>
            <a:defPPr>
              <a:defRPr lang="en-US"/>
            </a:defPPr>
            <a:lvl1pPr algn="ctr">
              <a:defRPr b="1" i="1">
                <a:solidFill>
                  <a:schemeClr val="bg1"/>
                </a:solidFill>
              </a:defRPr>
            </a:lvl1pPr>
          </a:lstStyle>
          <a:p>
            <a:r>
              <a:rPr lang="en-US" dirty="0"/>
              <a:t>Risk determination and referral </a:t>
            </a:r>
          </a:p>
        </p:txBody>
      </p:sp>
      <p:sp>
        <p:nvSpPr>
          <p:cNvPr id="30" name="TextBox 29"/>
          <p:cNvSpPr txBox="1"/>
          <p:nvPr/>
        </p:nvSpPr>
        <p:spPr>
          <a:xfrm>
            <a:off x="378441" y="1620409"/>
            <a:ext cx="8490618" cy="369332"/>
          </a:xfrm>
          <a:prstGeom prst="rect">
            <a:avLst/>
          </a:prstGeom>
          <a:solidFill>
            <a:schemeClr val="bg2"/>
          </a:solidFill>
        </p:spPr>
        <p:txBody>
          <a:bodyPr wrap="square" rtlCol="0">
            <a:spAutoFit/>
          </a:bodyPr>
          <a:lstStyle/>
          <a:p>
            <a:pPr algn="ctr"/>
            <a:r>
              <a:rPr lang="en-US" b="1" dirty="0"/>
              <a:t>Outpatient</a:t>
            </a:r>
            <a:r>
              <a:rPr lang="en-US" b="1" i="1" dirty="0"/>
              <a:t> </a:t>
            </a:r>
            <a:r>
              <a:rPr lang="en-US" b="1" dirty="0"/>
              <a:t>department (OPD)</a:t>
            </a:r>
          </a:p>
        </p:txBody>
      </p:sp>
      <p:sp>
        <p:nvSpPr>
          <p:cNvPr id="31" name="TextBox 30"/>
          <p:cNvSpPr txBox="1"/>
          <p:nvPr/>
        </p:nvSpPr>
        <p:spPr>
          <a:xfrm>
            <a:off x="9328752" y="1620409"/>
            <a:ext cx="2527525" cy="369332"/>
          </a:xfrm>
          <a:prstGeom prst="rect">
            <a:avLst/>
          </a:prstGeom>
          <a:solidFill>
            <a:schemeClr val="bg2"/>
          </a:solidFill>
        </p:spPr>
        <p:txBody>
          <a:bodyPr wrap="square" rtlCol="0">
            <a:spAutoFit/>
          </a:bodyPr>
          <a:lstStyle/>
          <a:p>
            <a:pPr algn="ctr"/>
            <a:r>
              <a:rPr lang="en-US" b="1" dirty="0"/>
              <a:t>HIV testing point</a:t>
            </a:r>
            <a:endParaRPr lang="en-US" b="1" i="1" dirty="0"/>
          </a:p>
        </p:txBody>
      </p:sp>
      <p:sp>
        <p:nvSpPr>
          <p:cNvPr id="32" name="Rectangle 31"/>
          <p:cNvSpPr/>
          <p:nvPr/>
        </p:nvSpPr>
        <p:spPr>
          <a:xfrm>
            <a:off x="6351156" y="2812889"/>
            <a:ext cx="2523744" cy="1077218"/>
          </a:xfrm>
          <a:prstGeom prst="rect">
            <a:avLst/>
          </a:prstGeom>
        </p:spPr>
        <p:txBody>
          <a:bodyPr wrap="square">
            <a:spAutoFit/>
          </a:bodyPr>
          <a:lstStyle/>
          <a:p>
            <a:pPr algn="ctr"/>
            <a:r>
              <a:rPr lang="en-US" sz="1600" dirty="0">
                <a:solidFill>
                  <a:sysClr val="windowText" lastClr="000000"/>
                </a:solidFill>
                <a:cs typeface="Arial" pitchFamily="34" charset="0"/>
              </a:rPr>
              <a:t>Healthcare worker refers eligible clients to HIV testing or prevention services, as appropriate.</a:t>
            </a:r>
            <a:endParaRPr lang="en-US" sz="1600" dirty="0"/>
          </a:p>
        </p:txBody>
      </p:sp>
      <p:sp>
        <p:nvSpPr>
          <p:cNvPr id="45" name="Rectangle 44"/>
          <p:cNvSpPr/>
          <p:nvPr/>
        </p:nvSpPr>
        <p:spPr>
          <a:xfrm>
            <a:off x="9328752" y="2812889"/>
            <a:ext cx="2523745" cy="830997"/>
          </a:xfrm>
          <a:prstGeom prst="rect">
            <a:avLst/>
          </a:prstGeom>
        </p:spPr>
        <p:txBody>
          <a:bodyPr wrap="square">
            <a:spAutoFit/>
          </a:bodyPr>
          <a:lstStyle/>
          <a:p>
            <a:pPr marL="109538" lvl="1" algn="ctr">
              <a:spcBef>
                <a:spcPts val="300"/>
              </a:spcBef>
              <a:spcAft>
                <a:spcPts val="300"/>
              </a:spcAft>
              <a:defRPr/>
            </a:pPr>
            <a:r>
              <a:rPr lang="en-US" sz="1600" dirty="0">
                <a:solidFill>
                  <a:sysClr val="windowText" lastClr="000000"/>
                </a:solidFill>
                <a:cs typeface="Arial" pitchFamily="34" charset="0"/>
              </a:rPr>
              <a:t>Eligible clients tested and linked to treatment or prevention.</a:t>
            </a:r>
          </a:p>
        </p:txBody>
      </p:sp>
      <p:sp>
        <p:nvSpPr>
          <p:cNvPr id="47" name="TextBox 46"/>
          <p:cNvSpPr txBox="1"/>
          <p:nvPr/>
        </p:nvSpPr>
        <p:spPr>
          <a:xfrm>
            <a:off x="9328753" y="2103772"/>
            <a:ext cx="2523744" cy="649224"/>
          </a:xfrm>
          <a:prstGeom prst="rect">
            <a:avLst/>
          </a:prstGeom>
          <a:solidFill>
            <a:schemeClr val="bg1">
              <a:lumMod val="50000"/>
            </a:schemeClr>
          </a:solidFill>
        </p:spPr>
        <p:txBody>
          <a:bodyPr wrap="square" rtlCol="0" anchor="ctr">
            <a:noAutofit/>
          </a:bodyPr>
          <a:lstStyle>
            <a:defPPr>
              <a:defRPr lang="en-US"/>
            </a:defPPr>
            <a:lvl1pPr algn="ctr">
              <a:defRPr b="1" i="1">
                <a:solidFill>
                  <a:schemeClr val="bg1"/>
                </a:solidFill>
              </a:defRPr>
            </a:lvl1pPr>
          </a:lstStyle>
          <a:p>
            <a:r>
              <a:rPr lang="en-US" dirty="0"/>
              <a:t>Professional-Use Testing</a:t>
            </a:r>
          </a:p>
        </p:txBody>
      </p:sp>
      <p:grpSp>
        <p:nvGrpSpPr>
          <p:cNvPr id="3" name="Group 2"/>
          <p:cNvGrpSpPr/>
          <p:nvPr/>
        </p:nvGrpSpPr>
        <p:grpSpPr>
          <a:xfrm>
            <a:off x="662790" y="4138817"/>
            <a:ext cx="10408559" cy="1943354"/>
            <a:chOff x="662790" y="3577023"/>
            <a:chExt cx="10408559" cy="1943354"/>
          </a:xfrm>
        </p:grpSpPr>
        <p:grpSp>
          <p:nvGrpSpPr>
            <p:cNvPr id="22" name="Group 21"/>
            <p:cNvGrpSpPr/>
            <p:nvPr/>
          </p:nvGrpSpPr>
          <p:grpSpPr>
            <a:xfrm>
              <a:off x="4288654" y="3712321"/>
              <a:ext cx="1079535" cy="673346"/>
              <a:chOff x="4032479" y="3712321"/>
              <a:chExt cx="1079535" cy="673346"/>
            </a:xfrm>
          </p:grpSpPr>
          <p:pic>
            <p:nvPicPr>
              <p:cNvPr id="25" name="Picture 24"/>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032479" y="3849315"/>
                <a:ext cx="378455" cy="407829"/>
              </a:xfrm>
              <a:prstGeom prst="rect">
                <a:avLst/>
              </a:prstGeom>
            </p:spPr>
          </p:pic>
          <p:pic>
            <p:nvPicPr>
              <p:cNvPr id="26" name="Picture 25">
                <a:extLst>
                  <a:ext uri="{FF2B5EF4-FFF2-40B4-BE49-F238E27FC236}">
                    <a16:creationId xmlns:a16="http://schemas.microsoft.com/office/drawing/2014/main" id="{85E64249-7D5A-4E5C-B9E3-E949804E4877}"/>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4830222" y="3712321"/>
                <a:ext cx="281792" cy="673346"/>
              </a:xfrm>
              <a:prstGeom prst="rect">
                <a:avLst/>
              </a:prstGeom>
              <a:solidFill>
                <a:srgbClr val="FFFFFF"/>
              </a:solidFill>
            </p:spPr>
          </p:pic>
        </p:grpSp>
        <p:grpSp>
          <p:nvGrpSpPr>
            <p:cNvPr id="17" name="Group 16"/>
            <p:cNvGrpSpPr/>
            <p:nvPr/>
          </p:nvGrpSpPr>
          <p:grpSpPr>
            <a:xfrm>
              <a:off x="662790" y="3577023"/>
              <a:ext cx="1922963" cy="1360242"/>
              <a:chOff x="403565" y="3577023"/>
              <a:chExt cx="1922963" cy="1360242"/>
            </a:xfrm>
          </p:grpSpPr>
          <p:pic>
            <p:nvPicPr>
              <p:cNvPr id="24" name="Picture 23"/>
              <p:cNvPicPr>
                <a:picLocks noChangeAspect="1"/>
              </p:cNvPicPr>
              <p:nvPr/>
            </p:nvPicPr>
            <p:blipFill>
              <a:blip r:embed="rId2" cstate="hqprint">
                <a:extLst>
                  <a:ext uri="{28A0092B-C50C-407E-A947-70E740481C1C}">
                    <a14:useLocalDpi xmlns:a14="http://schemas.microsoft.com/office/drawing/2010/main" val="0"/>
                  </a:ext>
                </a:extLst>
              </a:blip>
              <a:stretch>
                <a:fillRect/>
              </a:stretch>
            </p:blipFill>
            <p:spPr>
              <a:xfrm>
                <a:off x="403565" y="3875582"/>
                <a:ext cx="378455" cy="407829"/>
              </a:xfrm>
              <a:prstGeom prst="rect">
                <a:avLst/>
              </a:prstGeom>
            </p:spPr>
          </p:pic>
          <p:grpSp>
            <p:nvGrpSpPr>
              <p:cNvPr id="35" name="Group 34"/>
              <p:cNvGrpSpPr/>
              <p:nvPr/>
            </p:nvGrpSpPr>
            <p:grpSpPr>
              <a:xfrm>
                <a:off x="977959" y="3577023"/>
                <a:ext cx="1348569" cy="1360242"/>
                <a:chOff x="1045219" y="3751342"/>
                <a:chExt cx="1348569" cy="1360242"/>
              </a:xfrm>
            </p:grpSpPr>
            <p:grpSp>
              <p:nvGrpSpPr>
                <p:cNvPr id="33" name="Group 32"/>
                <p:cNvGrpSpPr/>
                <p:nvPr/>
              </p:nvGrpSpPr>
              <p:grpSpPr>
                <a:xfrm>
                  <a:off x="1061718" y="3751342"/>
                  <a:ext cx="1332070" cy="1360242"/>
                  <a:chOff x="1401183" y="3539641"/>
                  <a:chExt cx="1332070" cy="1360242"/>
                </a:xfrm>
              </p:grpSpPr>
              <p:pic>
                <p:nvPicPr>
                  <p:cNvPr id="6" name="Picture 5">
                    <a:extLst>
                      <a:ext uri="{FF2B5EF4-FFF2-40B4-BE49-F238E27FC236}">
                        <a16:creationId xmlns:a16="http://schemas.microsoft.com/office/drawing/2014/main" id="{16F97532-3633-4681-9D53-297B41125BE3}"/>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1401183" y="4181741"/>
                    <a:ext cx="186109" cy="444710"/>
                  </a:xfrm>
                  <a:prstGeom prst="rect">
                    <a:avLst/>
                  </a:prstGeom>
                  <a:solidFill>
                    <a:srgbClr val="FFFFFF"/>
                  </a:solidFill>
                </p:spPr>
              </p:pic>
              <p:pic>
                <p:nvPicPr>
                  <p:cNvPr id="7" name="Picture 6">
                    <a:extLst>
                      <a:ext uri="{FF2B5EF4-FFF2-40B4-BE49-F238E27FC236}">
                        <a16:creationId xmlns:a16="http://schemas.microsoft.com/office/drawing/2014/main" id="{2B000E34-E39F-4F1E-AB41-F9CFF794BF58}"/>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1647942" y="3846397"/>
                    <a:ext cx="186109" cy="444710"/>
                  </a:xfrm>
                  <a:prstGeom prst="rect">
                    <a:avLst/>
                  </a:prstGeom>
                  <a:solidFill>
                    <a:srgbClr val="FFFFFF"/>
                  </a:solidFill>
                </p:spPr>
              </p:pic>
              <p:pic>
                <p:nvPicPr>
                  <p:cNvPr id="8" name="Picture 7">
                    <a:extLst>
                      <a:ext uri="{FF2B5EF4-FFF2-40B4-BE49-F238E27FC236}">
                        <a16:creationId xmlns:a16="http://schemas.microsoft.com/office/drawing/2014/main" id="{261177D8-3878-4C40-95B9-20F0AEA80DE9}"/>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1969527" y="3539641"/>
                    <a:ext cx="186109" cy="444710"/>
                  </a:xfrm>
                  <a:prstGeom prst="rect">
                    <a:avLst/>
                  </a:prstGeom>
                  <a:solidFill>
                    <a:srgbClr val="FFFFFF"/>
                  </a:solidFill>
                </p:spPr>
              </p:pic>
              <p:pic>
                <p:nvPicPr>
                  <p:cNvPr id="10" name="Picture 9">
                    <a:extLst>
                      <a:ext uri="{FF2B5EF4-FFF2-40B4-BE49-F238E27FC236}">
                        <a16:creationId xmlns:a16="http://schemas.microsoft.com/office/drawing/2014/main" id="{D00DCCA0-A04D-494B-8407-11EB3385CF67}"/>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2038540" y="4095019"/>
                    <a:ext cx="186109" cy="444710"/>
                  </a:xfrm>
                  <a:prstGeom prst="rect">
                    <a:avLst/>
                  </a:prstGeom>
                  <a:solidFill>
                    <a:srgbClr val="FFFFFF"/>
                  </a:solidFill>
                </p:spPr>
              </p:pic>
              <p:pic>
                <p:nvPicPr>
                  <p:cNvPr id="11" name="Picture 10">
                    <a:extLst>
                      <a:ext uri="{FF2B5EF4-FFF2-40B4-BE49-F238E27FC236}">
                        <a16:creationId xmlns:a16="http://schemas.microsoft.com/office/drawing/2014/main" id="{DC2837D4-5185-44FC-8A64-46E3D6B5446A}"/>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2547144" y="3539641"/>
                    <a:ext cx="186109" cy="444710"/>
                  </a:xfrm>
                  <a:prstGeom prst="rect">
                    <a:avLst/>
                  </a:prstGeom>
                  <a:solidFill>
                    <a:srgbClr val="FFFFFF"/>
                  </a:solidFill>
                </p:spPr>
              </p:pic>
              <p:pic>
                <p:nvPicPr>
                  <p:cNvPr id="12" name="Picture 11">
                    <a:extLst>
                      <a:ext uri="{FF2B5EF4-FFF2-40B4-BE49-F238E27FC236}">
                        <a16:creationId xmlns:a16="http://schemas.microsoft.com/office/drawing/2014/main" id="{BC31EFB3-CFF6-4447-B212-199BCC66E5BA}"/>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1780792" y="4455173"/>
                    <a:ext cx="186109" cy="444710"/>
                  </a:xfrm>
                  <a:prstGeom prst="rect">
                    <a:avLst/>
                  </a:prstGeom>
                  <a:solidFill>
                    <a:srgbClr val="FFFFFF"/>
                  </a:solidFill>
                </p:spPr>
              </p:pic>
              <p:pic>
                <p:nvPicPr>
                  <p:cNvPr id="13" name="Picture 12">
                    <a:extLst>
                      <a:ext uri="{FF2B5EF4-FFF2-40B4-BE49-F238E27FC236}">
                        <a16:creationId xmlns:a16="http://schemas.microsoft.com/office/drawing/2014/main" id="{40BF1B81-853D-4259-9B0B-B344460F4B96}"/>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2453632" y="4350543"/>
                    <a:ext cx="186109" cy="444710"/>
                  </a:xfrm>
                  <a:prstGeom prst="rect">
                    <a:avLst/>
                  </a:prstGeom>
                  <a:solidFill>
                    <a:srgbClr val="FFFFFF"/>
                  </a:solidFill>
                </p:spPr>
              </p:pic>
              <p:pic>
                <p:nvPicPr>
                  <p:cNvPr id="14" name="Picture 13">
                    <a:extLst>
                      <a:ext uri="{FF2B5EF4-FFF2-40B4-BE49-F238E27FC236}">
                        <a16:creationId xmlns:a16="http://schemas.microsoft.com/office/drawing/2014/main" id="{0FFE3DE1-4CAE-41D9-993F-F8E4E4FFD6E8}"/>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2292842" y="3846397"/>
                    <a:ext cx="186109" cy="444710"/>
                  </a:xfrm>
                  <a:prstGeom prst="rect">
                    <a:avLst/>
                  </a:prstGeom>
                  <a:solidFill>
                    <a:srgbClr val="FFFFFF"/>
                  </a:solidFill>
                </p:spPr>
              </p:pic>
            </p:grpSp>
            <p:pic>
              <p:nvPicPr>
                <p:cNvPr id="34" name="Picture 33">
                  <a:extLst>
                    <a:ext uri="{FF2B5EF4-FFF2-40B4-BE49-F238E27FC236}">
                      <a16:creationId xmlns:a16="http://schemas.microsoft.com/office/drawing/2014/main" id="{261177D8-3878-4C40-95B9-20F0AEA80DE9}"/>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1045219" y="3751342"/>
                  <a:ext cx="186109" cy="444710"/>
                </a:xfrm>
                <a:prstGeom prst="rect">
                  <a:avLst/>
                </a:prstGeom>
                <a:solidFill>
                  <a:srgbClr val="FFFFFF"/>
                </a:solidFill>
              </p:spPr>
            </p:pic>
          </p:grpSp>
        </p:grpSp>
        <p:cxnSp>
          <p:nvCxnSpPr>
            <p:cNvPr id="37" name="Straight Arrow Connector 36"/>
            <p:cNvCxnSpPr/>
            <p:nvPr/>
          </p:nvCxnSpPr>
          <p:spPr>
            <a:xfrm>
              <a:off x="2784825" y="4149179"/>
              <a:ext cx="1181925" cy="0"/>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755949" y="4138398"/>
              <a:ext cx="1181925" cy="0"/>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39" name="Picture 38">
              <a:extLst>
                <a:ext uri="{FF2B5EF4-FFF2-40B4-BE49-F238E27FC236}">
                  <a16:creationId xmlns:a16="http://schemas.microsoft.com/office/drawing/2014/main" id="{85E64249-7D5A-4E5C-B9E3-E949804E4877}"/>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7321586" y="3742823"/>
              <a:ext cx="281792" cy="673346"/>
            </a:xfrm>
            <a:prstGeom prst="rect">
              <a:avLst/>
            </a:prstGeom>
            <a:solidFill>
              <a:srgbClr val="FFFFFF"/>
            </a:solidFill>
          </p:spPr>
        </p:pic>
        <p:cxnSp>
          <p:nvCxnSpPr>
            <p:cNvPr id="40" name="Straight Arrow Connector 39"/>
            <p:cNvCxnSpPr/>
            <p:nvPr/>
          </p:nvCxnSpPr>
          <p:spPr>
            <a:xfrm flipV="1">
              <a:off x="7987091" y="4108287"/>
              <a:ext cx="1645920" cy="11132"/>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cxnSp>
          <p:nvCxnSpPr>
            <p:cNvPr id="43" name="Straight Arrow Connector 42"/>
            <p:cNvCxnSpPr/>
            <p:nvPr/>
          </p:nvCxnSpPr>
          <p:spPr>
            <a:xfrm>
              <a:off x="7970268" y="4103808"/>
              <a:ext cx="774141" cy="1125456"/>
            </a:xfrm>
            <a:prstGeom prst="straightConnector1">
              <a:avLst/>
            </a:prstGeom>
            <a:ln w="57150">
              <a:solidFill>
                <a:schemeClr val="tx1">
                  <a:lumMod val="95000"/>
                  <a:lumOff val="5000"/>
                </a:schemeClr>
              </a:solidFill>
              <a:tailEnd type="triangle"/>
            </a:ln>
          </p:spPr>
          <p:style>
            <a:lnRef idx="1">
              <a:schemeClr val="accent1"/>
            </a:lnRef>
            <a:fillRef idx="0">
              <a:schemeClr val="accent1"/>
            </a:fillRef>
            <a:effectRef idx="0">
              <a:schemeClr val="accent1"/>
            </a:effectRef>
            <a:fontRef idx="minor">
              <a:schemeClr val="tx1"/>
            </a:fontRef>
          </p:style>
        </p:cxnSp>
        <p:pic>
          <p:nvPicPr>
            <p:cNvPr id="52" name="Picture 51">
              <a:extLst>
                <a:ext uri="{FF2B5EF4-FFF2-40B4-BE49-F238E27FC236}">
                  <a16:creationId xmlns:a16="http://schemas.microsoft.com/office/drawing/2014/main" id="{85E64249-7D5A-4E5C-B9E3-E949804E4877}"/>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9917150" y="3742823"/>
              <a:ext cx="281792" cy="673346"/>
            </a:xfrm>
            <a:prstGeom prst="rect">
              <a:avLst/>
            </a:prstGeom>
            <a:solidFill>
              <a:srgbClr val="FFFFFF"/>
            </a:solidFill>
          </p:spPr>
        </p:pic>
        <p:pic>
          <p:nvPicPr>
            <p:cNvPr id="56" name="Picture 55">
              <a:extLst>
                <a:ext uri="{FF2B5EF4-FFF2-40B4-BE49-F238E27FC236}">
                  <a16:creationId xmlns:a16="http://schemas.microsoft.com/office/drawing/2014/main" id="{85E64249-7D5A-4E5C-B9E3-E949804E4877}"/>
                </a:ext>
              </a:extLst>
            </p:cNvPr>
            <p:cNvPicPr>
              <a:picLocks noChangeAspect="1"/>
            </p:cNvPicPr>
            <p:nvPr/>
          </p:nvPicPr>
          <p:blipFill>
            <a:blip r:embed="rId3">
              <a:clrChange>
                <a:clrFrom>
                  <a:srgbClr val="FFFFFF"/>
                </a:clrFrom>
                <a:clrTo>
                  <a:srgbClr val="FFFFFF">
                    <a:alpha val="0"/>
                  </a:srgbClr>
                </a:clrTo>
              </a:clrChange>
              <a:duotone>
                <a:prstClr val="black"/>
                <a:schemeClr val="accent6">
                  <a:tint val="45000"/>
                  <a:satMod val="400000"/>
                </a:schemeClr>
              </a:duotone>
            </a:blip>
            <a:stretch>
              <a:fillRect/>
            </a:stretch>
          </p:blipFill>
          <p:spPr>
            <a:xfrm>
              <a:off x="8961025" y="4847031"/>
              <a:ext cx="281792" cy="673346"/>
            </a:xfrm>
            <a:prstGeom prst="rect">
              <a:avLst/>
            </a:prstGeom>
            <a:solidFill>
              <a:srgbClr val="FFFFFF"/>
            </a:solidFill>
          </p:spPr>
        </p:pic>
        <p:sp>
          <p:nvSpPr>
            <p:cNvPr id="58" name="Rectangle 57"/>
            <p:cNvSpPr/>
            <p:nvPr/>
          </p:nvSpPr>
          <p:spPr>
            <a:xfrm>
              <a:off x="8625546" y="3639417"/>
              <a:ext cx="369011" cy="369332"/>
            </a:xfrm>
            <a:prstGeom prst="rect">
              <a:avLst/>
            </a:prstGeom>
          </p:spPr>
          <p:txBody>
            <a:bodyPr wrap="none">
              <a:spAutoFit/>
            </a:bodyPr>
            <a:lstStyle/>
            <a:p>
              <a:pPr lvl="0" algn="ctr">
                <a:defRPr/>
              </a:pPr>
              <a:r>
                <a:rPr lang="en-US" b="1" dirty="0">
                  <a:solidFill>
                    <a:srgbClr val="003366"/>
                  </a:solidFill>
                  <a:latin typeface="Zapf Dingbats"/>
                  <a:ea typeface="Zapf Dingbats"/>
                  <a:cs typeface="Zapf Dingbats"/>
                  <a:sym typeface="Zapf Dingbats"/>
                </a:rPr>
                <a:t>✔</a:t>
              </a:r>
              <a:endParaRPr lang="en-US" b="1" dirty="0">
                <a:solidFill>
                  <a:srgbClr val="003366"/>
                </a:solidFill>
              </a:endParaRPr>
            </a:p>
          </p:txBody>
        </p:sp>
        <p:sp>
          <p:nvSpPr>
            <p:cNvPr id="59" name="Rectangle 58"/>
            <p:cNvSpPr/>
            <p:nvPr/>
          </p:nvSpPr>
          <p:spPr>
            <a:xfrm>
              <a:off x="7893577" y="4586135"/>
              <a:ext cx="325730" cy="461665"/>
            </a:xfrm>
            <a:prstGeom prst="rect">
              <a:avLst/>
            </a:prstGeom>
          </p:spPr>
          <p:txBody>
            <a:bodyPr wrap="none">
              <a:spAutoFit/>
            </a:bodyPr>
            <a:lstStyle/>
            <a:p>
              <a:r>
                <a:rPr lang="en-US" sz="2400" b="1" dirty="0">
                  <a:solidFill>
                    <a:srgbClr val="003366"/>
                  </a:solidFill>
                  <a:latin typeface="Zapf Dingbats"/>
                  <a:ea typeface="Zapf Dingbats"/>
                  <a:cs typeface="Zapf Dingbats"/>
                  <a:sym typeface="Zapf Dingbats"/>
                </a:rPr>
                <a:t>x</a:t>
              </a:r>
              <a:endParaRPr lang="en-US" sz="2400" b="1" dirty="0"/>
            </a:p>
          </p:txBody>
        </p:sp>
        <p:grpSp>
          <p:nvGrpSpPr>
            <p:cNvPr id="36" name="Group 35"/>
            <p:cNvGrpSpPr/>
            <p:nvPr/>
          </p:nvGrpSpPr>
          <p:grpSpPr>
            <a:xfrm>
              <a:off x="10498104" y="3786663"/>
              <a:ext cx="573245" cy="585666"/>
              <a:chOff x="10498104" y="3786663"/>
              <a:chExt cx="573245" cy="585666"/>
            </a:xfrm>
          </p:grpSpPr>
          <p:pic>
            <p:nvPicPr>
              <p:cNvPr id="27" name="Picture 26"/>
              <p:cNvPicPr>
                <a:picLocks noChangeAspect="1"/>
              </p:cNvPicPr>
              <p:nvPr/>
            </p:nvPicPr>
            <p:blipFill>
              <a:blip r:embed="rId4" cstate="hqprint">
                <a:extLst>
                  <a:ext uri="{28A0092B-C50C-407E-A947-70E740481C1C}">
                    <a14:useLocalDpi xmlns:a14="http://schemas.microsoft.com/office/drawing/2010/main" val="0"/>
                  </a:ext>
                </a:extLst>
              </a:blip>
              <a:stretch>
                <a:fillRect/>
              </a:stretch>
            </p:blipFill>
            <p:spPr>
              <a:xfrm>
                <a:off x="10612626" y="3832256"/>
                <a:ext cx="344203" cy="433475"/>
              </a:xfrm>
              <a:prstGeom prst="rect">
                <a:avLst/>
              </a:prstGeom>
            </p:spPr>
          </p:pic>
          <p:sp>
            <p:nvSpPr>
              <p:cNvPr id="29" name="Oval 28"/>
              <p:cNvSpPr/>
              <p:nvPr/>
            </p:nvSpPr>
            <p:spPr>
              <a:xfrm>
                <a:off x="10498104" y="3786663"/>
                <a:ext cx="573245" cy="585666"/>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grpSp>
      <p:sp>
        <p:nvSpPr>
          <p:cNvPr id="48" name="Rectangle 47"/>
          <p:cNvSpPr/>
          <p:nvPr/>
        </p:nvSpPr>
        <p:spPr>
          <a:xfrm>
            <a:off x="3698123" y="5344798"/>
            <a:ext cx="2886946" cy="584775"/>
          </a:xfrm>
          <a:prstGeom prst="rect">
            <a:avLst/>
          </a:prstGeom>
        </p:spPr>
        <p:txBody>
          <a:bodyPr wrap="square">
            <a:spAutoFit/>
          </a:bodyPr>
          <a:lstStyle/>
          <a:p>
            <a:pPr marL="53975" lvl="0">
              <a:defRPr/>
            </a:pPr>
            <a:r>
              <a:rPr lang="en-US" sz="1600" dirty="0">
                <a:solidFill>
                  <a:sysClr val="windowText" lastClr="000000"/>
                </a:solidFill>
                <a:cs typeface="Arial" pitchFamily="34" charset="0"/>
              </a:rPr>
              <a:t>Require </a:t>
            </a:r>
            <a:r>
              <a:rPr lang="en-US" sz="1600" b="1" dirty="0">
                <a:solidFill>
                  <a:sysClr val="windowText" lastClr="000000"/>
                </a:solidFill>
                <a:cs typeface="Arial" pitchFamily="34" charset="0"/>
              </a:rPr>
              <a:t>5-8 minutes </a:t>
            </a:r>
            <a:r>
              <a:rPr lang="en-US" sz="1600" dirty="0">
                <a:solidFill>
                  <a:sysClr val="windowText" lastClr="000000"/>
                </a:solidFill>
                <a:cs typeface="Arial" pitchFamily="34" charset="0"/>
              </a:rPr>
              <a:t>to screen and document each client</a:t>
            </a:r>
            <a:endParaRPr lang="en-US" sz="1600" b="1" dirty="0">
              <a:solidFill>
                <a:sysClr val="windowText" lastClr="000000"/>
              </a:solidFill>
              <a:cs typeface="Arial" pitchFamily="34" charset="0"/>
            </a:endParaRPr>
          </a:p>
        </p:txBody>
      </p:sp>
      <p:pic>
        <p:nvPicPr>
          <p:cNvPr id="5" name="Picture 4"/>
          <p:cNvPicPr>
            <a:picLocks noChangeAspect="1"/>
          </p:cNvPicPr>
          <p:nvPr/>
        </p:nvPicPr>
        <p:blipFill>
          <a:blip r:embed="rId5" cstate="hqprint">
            <a:extLst>
              <a:ext uri="{28A0092B-C50C-407E-A947-70E740481C1C}">
                <a14:useLocalDpi xmlns:a14="http://schemas.microsoft.com/office/drawing/2010/main" val="0"/>
              </a:ext>
            </a:extLst>
          </a:blip>
          <a:stretch>
            <a:fillRect/>
          </a:stretch>
        </p:blipFill>
        <p:spPr>
          <a:xfrm>
            <a:off x="3216487" y="5344369"/>
            <a:ext cx="516330" cy="518946"/>
          </a:xfrm>
          <a:prstGeom prst="rect">
            <a:avLst/>
          </a:prstGeom>
        </p:spPr>
      </p:pic>
      <p:sp>
        <p:nvSpPr>
          <p:cNvPr id="49" name="Rectangle 48">
            <a:extLst>
              <a:ext uri="{FF2B5EF4-FFF2-40B4-BE49-F238E27FC236}">
                <a16:creationId xmlns:a16="http://schemas.microsoft.com/office/drawing/2014/main" id="{36DD58E1-48AC-4659-9F79-6657D69271F5}"/>
              </a:ext>
            </a:extLst>
          </p:cNvPr>
          <p:cNvSpPr/>
          <p:nvPr/>
        </p:nvSpPr>
        <p:spPr>
          <a:xfrm>
            <a:off x="21097" y="1082550"/>
            <a:ext cx="9645846" cy="369332"/>
          </a:xfrm>
          <a:prstGeom prst="rect">
            <a:avLst/>
          </a:prstGeom>
        </p:spPr>
        <p:txBody>
          <a:bodyPr wrap="none">
            <a:spAutoFit/>
          </a:bodyPr>
          <a:lstStyle/>
          <a:p>
            <a:r>
              <a:rPr lang="en-US" b="1" dirty="0"/>
              <a:t>Client Pathway with Risk-Based Screening Tool Implemented – </a:t>
            </a:r>
            <a:r>
              <a:rPr lang="en-US" i="1" dirty="0"/>
              <a:t>based off implementation in Uganda </a:t>
            </a:r>
            <a:endParaRPr lang="en-US" dirty="0"/>
          </a:p>
        </p:txBody>
      </p:sp>
      <p:cxnSp>
        <p:nvCxnSpPr>
          <p:cNvPr id="51" name="Straight Connector 50">
            <a:extLst>
              <a:ext uri="{FF2B5EF4-FFF2-40B4-BE49-F238E27FC236}">
                <a16:creationId xmlns:a16="http://schemas.microsoft.com/office/drawing/2014/main" id="{4CA5F44B-2063-46F5-88BE-DC68F0F66136}"/>
              </a:ext>
            </a:extLst>
          </p:cNvPr>
          <p:cNvCxnSpPr/>
          <p:nvPr/>
        </p:nvCxnSpPr>
        <p:spPr>
          <a:xfrm>
            <a:off x="0" y="1436552"/>
            <a:ext cx="12192000" cy="0"/>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9" name="Rectangle 8">
            <a:extLst>
              <a:ext uri="{FF2B5EF4-FFF2-40B4-BE49-F238E27FC236}">
                <a16:creationId xmlns:a16="http://schemas.microsoft.com/office/drawing/2014/main" id="{4E1301AF-36FB-468C-84B1-6334F117224E}"/>
              </a:ext>
            </a:extLst>
          </p:cNvPr>
          <p:cNvSpPr/>
          <p:nvPr/>
        </p:nvSpPr>
        <p:spPr>
          <a:xfrm>
            <a:off x="3127908" y="5216326"/>
            <a:ext cx="3310235" cy="786535"/>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a:extLst>
              <a:ext uri="{FF2B5EF4-FFF2-40B4-BE49-F238E27FC236}">
                <a16:creationId xmlns:a16="http://schemas.microsoft.com/office/drawing/2014/main" id="{A005F483-808A-416E-BBA7-C9F81B2F851B}"/>
              </a:ext>
            </a:extLst>
          </p:cNvPr>
          <p:cNvSpPr/>
          <p:nvPr/>
        </p:nvSpPr>
        <p:spPr>
          <a:xfrm>
            <a:off x="7728229" y="6154321"/>
            <a:ext cx="2605010" cy="584775"/>
          </a:xfrm>
          <a:prstGeom prst="rect">
            <a:avLst/>
          </a:prstGeom>
        </p:spPr>
        <p:txBody>
          <a:bodyPr wrap="square">
            <a:spAutoFit/>
          </a:bodyPr>
          <a:lstStyle/>
          <a:p>
            <a:pPr marL="53975" lvl="0">
              <a:defRPr/>
            </a:pPr>
            <a:r>
              <a:rPr lang="en-US" sz="1600" b="1" dirty="0">
                <a:solidFill>
                  <a:sysClr val="windowText" lastClr="000000"/>
                </a:solidFill>
                <a:cs typeface="Arial" pitchFamily="34" charset="0"/>
              </a:rPr>
              <a:t>Low sensitivity </a:t>
            </a:r>
            <a:r>
              <a:rPr lang="en-US" sz="1600" dirty="0">
                <a:solidFill>
                  <a:sysClr val="windowText" lastClr="000000"/>
                </a:solidFill>
                <a:cs typeface="Arial" pitchFamily="34" charset="0"/>
              </a:rPr>
              <a:t>means PLHIV will be screened out</a:t>
            </a:r>
            <a:endParaRPr lang="en-US" sz="1600" b="1" dirty="0">
              <a:solidFill>
                <a:sysClr val="windowText" lastClr="000000"/>
              </a:solidFill>
              <a:cs typeface="Arial" pitchFamily="34" charset="0"/>
            </a:endParaRPr>
          </a:p>
        </p:txBody>
      </p:sp>
      <p:sp>
        <p:nvSpPr>
          <p:cNvPr id="16" name="Rectangle 15">
            <a:extLst>
              <a:ext uri="{FF2B5EF4-FFF2-40B4-BE49-F238E27FC236}">
                <a16:creationId xmlns:a16="http://schemas.microsoft.com/office/drawing/2014/main" id="{05863B45-30C1-4A3A-B5C1-BA52279F7D29}"/>
              </a:ext>
            </a:extLst>
          </p:cNvPr>
          <p:cNvSpPr/>
          <p:nvPr/>
        </p:nvSpPr>
        <p:spPr>
          <a:xfrm>
            <a:off x="9624386" y="5024438"/>
            <a:ext cx="2605010" cy="830997"/>
          </a:xfrm>
          <a:prstGeom prst="rect">
            <a:avLst/>
          </a:prstGeom>
        </p:spPr>
        <p:txBody>
          <a:bodyPr wrap="square">
            <a:spAutoFit/>
          </a:bodyPr>
          <a:lstStyle/>
          <a:p>
            <a:pPr marL="53975" lvl="0">
              <a:defRPr/>
            </a:pPr>
            <a:r>
              <a:rPr lang="en-US" sz="1600" b="1" dirty="0">
                <a:solidFill>
                  <a:sysClr val="windowText" lastClr="000000"/>
                </a:solidFill>
                <a:cs typeface="Arial" pitchFamily="34" charset="0"/>
              </a:rPr>
              <a:t>Low specificity </a:t>
            </a:r>
            <a:r>
              <a:rPr lang="en-US" sz="1600" dirty="0">
                <a:solidFill>
                  <a:sysClr val="windowText" lastClr="000000"/>
                </a:solidFill>
                <a:cs typeface="Arial" pitchFamily="34" charset="0"/>
              </a:rPr>
              <a:t>means many HIV-negative clients are still screened in</a:t>
            </a:r>
            <a:endParaRPr lang="en-US" sz="1600" b="1" dirty="0">
              <a:solidFill>
                <a:sysClr val="windowText" lastClr="000000"/>
              </a:solidFill>
              <a:cs typeface="Arial" pitchFamily="34" charset="0"/>
            </a:endParaRPr>
          </a:p>
        </p:txBody>
      </p:sp>
      <p:sp>
        <p:nvSpPr>
          <p:cNvPr id="55" name="Rectangle 54">
            <a:extLst>
              <a:ext uri="{FF2B5EF4-FFF2-40B4-BE49-F238E27FC236}">
                <a16:creationId xmlns:a16="http://schemas.microsoft.com/office/drawing/2014/main" id="{7833F853-A248-47FE-980A-4A70806D1296}"/>
              </a:ext>
            </a:extLst>
          </p:cNvPr>
          <p:cNvSpPr/>
          <p:nvPr/>
        </p:nvSpPr>
        <p:spPr>
          <a:xfrm>
            <a:off x="7603378" y="6161549"/>
            <a:ext cx="2605010" cy="57754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a:extLst>
              <a:ext uri="{FF2B5EF4-FFF2-40B4-BE49-F238E27FC236}">
                <a16:creationId xmlns:a16="http://schemas.microsoft.com/office/drawing/2014/main" id="{78875467-AD76-4554-BF33-0D02F428E88B}"/>
              </a:ext>
            </a:extLst>
          </p:cNvPr>
          <p:cNvSpPr/>
          <p:nvPr/>
        </p:nvSpPr>
        <p:spPr>
          <a:xfrm>
            <a:off x="9674740" y="5037856"/>
            <a:ext cx="2464873" cy="824807"/>
          </a:xfrm>
          <a:prstGeom prst="rect">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9048098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8"/>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1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7"/>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1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8" grpId="0"/>
      <p:bldP spid="9" grpId="0" animBg="1"/>
      <p:bldP spid="15" grpId="0"/>
      <p:bldP spid="16" grpId="0"/>
      <p:bldP spid="55" grpId="0" animBg="1"/>
      <p:bldP spid="5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2A4C66-C57C-4220-955D-C672A2261242}"/>
              </a:ext>
            </a:extLst>
          </p:cNvPr>
          <p:cNvSpPr>
            <a:spLocks noGrp="1"/>
          </p:cNvSpPr>
          <p:nvPr>
            <p:ph type="title"/>
          </p:nvPr>
        </p:nvSpPr>
        <p:spPr/>
        <p:txBody>
          <a:bodyPr/>
          <a:lstStyle/>
          <a:p>
            <a:r>
              <a:rPr lang="en-US" b="1" dirty="0"/>
              <a:t>Evaluating risk based screening tools: </a:t>
            </a:r>
            <a:r>
              <a:rPr lang="en-US" dirty="0"/>
              <a:t>An evaluation of a risk-based screening tool in Uganda found that screening did not significantly increase yield rate and would miss nearly 10% of PLHIV </a:t>
            </a:r>
          </a:p>
        </p:txBody>
      </p:sp>
      <p:sp>
        <p:nvSpPr>
          <p:cNvPr id="4" name="Slide Number Placeholder 3">
            <a:extLst>
              <a:ext uri="{FF2B5EF4-FFF2-40B4-BE49-F238E27FC236}">
                <a16:creationId xmlns:a16="http://schemas.microsoft.com/office/drawing/2014/main" id="{8B95BA2D-080A-4D39-A6E4-82BD97E9EB74}"/>
              </a:ext>
            </a:extLst>
          </p:cNvPr>
          <p:cNvSpPr>
            <a:spLocks noGrp="1"/>
          </p:cNvSpPr>
          <p:nvPr>
            <p:ph type="sldNum" sz="quarter" idx="12"/>
          </p:nvPr>
        </p:nvSpPr>
        <p:spPr/>
        <p:txBody>
          <a:bodyPr/>
          <a:lstStyle/>
          <a:p>
            <a:fld id="{5E561D6C-325F-48FB-8A7E-2FE28BFA4E02}" type="slidenum">
              <a:rPr lang="en-US" smtClean="0"/>
              <a:t>4</a:t>
            </a:fld>
            <a:endParaRPr lang="en-US" dirty="0"/>
          </a:p>
        </p:txBody>
      </p:sp>
      <p:graphicFrame>
        <p:nvGraphicFramePr>
          <p:cNvPr id="5" name="Chart 4">
            <a:extLst>
              <a:ext uri="{FF2B5EF4-FFF2-40B4-BE49-F238E27FC236}">
                <a16:creationId xmlns:a16="http://schemas.microsoft.com/office/drawing/2014/main" id="{6AEFBE74-8830-46A0-9856-DADC4CCA732D}"/>
              </a:ext>
            </a:extLst>
          </p:cNvPr>
          <p:cNvGraphicFramePr/>
          <p:nvPr>
            <p:extLst>
              <p:ext uri="{D42A27DB-BD31-4B8C-83A1-F6EECF244321}">
                <p14:modId xmlns:p14="http://schemas.microsoft.com/office/powerpoint/2010/main" val="686937108"/>
              </p:ext>
            </p:extLst>
          </p:nvPr>
        </p:nvGraphicFramePr>
        <p:xfrm>
          <a:off x="6945376" y="2096015"/>
          <a:ext cx="5010404" cy="3410300"/>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a:extLst>
              <a:ext uri="{FF2B5EF4-FFF2-40B4-BE49-F238E27FC236}">
                <a16:creationId xmlns:a16="http://schemas.microsoft.com/office/drawing/2014/main" id="{3416E8E1-A63F-40BE-9FE9-FEED8340CD8D}"/>
              </a:ext>
            </a:extLst>
          </p:cNvPr>
          <p:cNvSpPr/>
          <p:nvPr/>
        </p:nvSpPr>
        <p:spPr>
          <a:xfrm>
            <a:off x="7236314" y="1351686"/>
            <a:ext cx="4424971" cy="646331"/>
          </a:xfrm>
          <a:prstGeom prst="rect">
            <a:avLst/>
          </a:prstGeom>
        </p:spPr>
        <p:txBody>
          <a:bodyPr wrap="square">
            <a:spAutoFit/>
          </a:bodyPr>
          <a:lstStyle/>
          <a:p>
            <a:pPr algn="ctr" defTabSz="685777"/>
            <a:r>
              <a:rPr lang="en-US" b="1" dirty="0">
                <a:solidFill>
                  <a:srgbClr val="000000"/>
                </a:solidFill>
                <a:latin typeface="Calibri" panose="020F0502020204030204" pitchFamily="34" charset="0"/>
              </a:rPr>
              <a:t>Evaluation of Uganda national screening tool</a:t>
            </a:r>
          </a:p>
          <a:p>
            <a:pPr algn="ctr" defTabSz="685777"/>
            <a:r>
              <a:rPr lang="en-US" i="1" dirty="0">
                <a:solidFill>
                  <a:srgbClr val="000000"/>
                </a:solidFill>
                <a:latin typeface="Calibri" panose="020F0502020204030204" pitchFamily="34" charset="0"/>
              </a:rPr>
              <a:t>2019</a:t>
            </a:r>
          </a:p>
        </p:txBody>
      </p:sp>
      <p:sp>
        <p:nvSpPr>
          <p:cNvPr id="8" name="TextBox 7">
            <a:extLst>
              <a:ext uri="{FF2B5EF4-FFF2-40B4-BE49-F238E27FC236}">
                <a16:creationId xmlns:a16="http://schemas.microsoft.com/office/drawing/2014/main" id="{EBF2B06B-9C86-433A-A23D-1603AC7CA3C2}"/>
              </a:ext>
            </a:extLst>
          </p:cNvPr>
          <p:cNvSpPr txBox="1"/>
          <p:nvPr/>
        </p:nvSpPr>
        <p:spPr>
          <a:xfrm>
            <a:off x="9895840" y="2491039"/>
            <a:ext cx="2059940" cy="1260445"/>
          </a:xfrm>
          <a:prstGeom prst="rect">
            <a:avLst/>
          </a:prstGeom>
          <a:solidFill>
            <a:schemeClr val="bg1"/>
          </a:solidFill>
          <a:ln>
            <a:noFill/>
          </a:ln>
        </p:spPr>
        <p:txBody>
          <a:bodyPr anchor="ctr">
            <a:noAutofit/>
          </a:bodyPr>
          <a:lstStyle>
            <a:defPPr>
              <a:defRPr lang="en-US"/>
            </a:defPPr>
            <a:lvl1pPr algn="ctr">
              <a:defRPr sz="2000" b="1">
                <a:solidFill>
                  <a:schemeClr val="tx2"/>
                </a:solidFill>
              </a:defRPr>
            </a:lvl1pPr>
          </a:lstStyle>
          <a:p>
            <a:r>
              <a:rPr lang="en-US" sz="1600" b="0" dirty="0">
                <a:solidFill>
                  <a:srgbClr val="003366"/>
                </a:solidFill>
              </a:rPr>
              <a:t>Screening</a:t>
            </a:r>
            <a:r>
              <a:rPr lang="en-US" sz="1600" dirty="0">
                <a:solidFill>
                  <a:srgbClr val="003366"/>
                </a:solidFill>
              </a:rPr>
              <a:t> reduced </a:t>
            </a:r>
            <a:r>
              <a:rPr lang="en-US" sz="1600" b="0" dirty="0">
                <a:solidFill>
                  <a:srgbClr val="003366"/>
                </a:solidFill>
              </a:rPr>
              <a:t>testing </a:t>
            </a:r>
            <a:r>
              <a:rPr lang="en-US" sz="1600" dirty="0">
                <a:solidFill>
                  <a:srgbClr val="003366"/>
                </a:solidFill>
              </a:rPr>
              <a:t>by 24.5% </a:t>
            </a:r>
            <a:r>
              <a:rPr lang="en-US" sz="1600" b="0" dirty="0">
                <a:solidFill>
                  <a:srgbClr val="003366"/>
                </a:solidFill>
              </a:rPr>
              <a:t>but </a:t>
            </a:r>
            <a:r>
              <a:rPr lang="en-US" sz="1600" dirty="0">
                <a:solidFill>
                  <a:srgbClr val="FF0000"/>
                </a:solidFill>
              </a:rPr>
              <a:t>9.3% of PLHIV were missed by screening </a:t>
            </a:r>
          </a:p>
        </p:txBody>
      </p:sp>
      <p:cxnSp>
        <p:nvCxnSpPr>
          <p:cNvPr id="15" name="Straight Connector 14">
            <a:extLst>
              <a:ext uri="{FF2B5EF4-FFF2-40B4-BE49-F238E27FC236}">
                <a16:creationId xmlns:a16="http://schemas.microsoft.com/office/drawing/2014/main" id="{C8EE05F4-DD90-4BF2-9D49-BD63DFEC6B5F}"/>
              </a:ext>
            </a:extLst>
          </p:cNvPr>
          <p:cNvCxnSpPr>
            <a:cxnSpLocks/>
          </p:cNvCxnSpPr>
          <p:nvPr/>
        </p:nvCxnSpPr>
        <p:spPr>
          <a:xfrm>
            <a:off x="6598225" y="1385661"/>
            <a:ext cx="0" cy="4913769"/>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TextBox 15">
            <a:extLst>
              <a:ext uri="{FF2B5EF4-FFF2-40B4-BE49-F238E27FC236}">
                <a16:creationId xmlns:a16="http://schemas.microsoft.com/office/drawing/2014/main" id="{7DCCBAF5-0FEB-455B-A428-BC15B1993494}"/>
              </a:ext>
            </a:extLst>
          </p:cNvPr>
          <p:cNvSpPr txBox="1"/>
          <p:nvPr/>
        </p:nvSpPr>
        <p:spPr>
          <a:xfrm>
            <a:off x="287505" y="1223455"/>
            <a:ext cx="6208709" cy="4878259"/>
          </a:xfrm>
          <a:prstGeom prst="rect">
            <a:avLst/>
          </a:prstGeom>
          <a:noFill/>
        </p:spPr>
        <p:txBody>
          <a:bodyPr wrap="square" rtlCol="0">
            <a:spAutoFit/>
          </a:bodyPr>
          <a:lstStyle/>
          <a:p>
            <a:r>
              <a:rPr kumimoji="0" lang="en-US" b="1" i="0" u="none" strike="noStrike" kern="1200" cap="none" spc="0" normalizeH="0" baseline="0" noProof="0" dirty="0">
                <a:ln>
                  <a:noFill/>
                </a:ln>
                <a:solidFill>
                  <a:srgbClr val="003366"/>
                </a:solidFill>
                <a:effectLst/>
                <a:uLnTx/>
                <a:uFillTx/>
                <a:latin typeface="Calibri" panose="020F0502020204030204"/>
                <a:ea typeface="+mn-ea"/>
                <a:cs typeface="+mn-cs"/>
              </a:rPr>
              <a:t>Analysis modeled the potential impact of scaling screening nationally </a:t>
            </a:r>
            <a:r>
              <a:rPr lang="en-US" b="1" dirty="0">
                <a:solidFill>
                  <a:srgbClr val="003366"/>
                </a:solidFill>
                <a:latin typeface="Calibri" panose="020F0502020204030204"/>
              </a:rPr>
              <a:t>in OPD, based</a:t>
            </a:r>
            <a:r>
              <a:rPr kumimoji="0" lang="en-US" b="1" i="0" u="none" strike="noStrike" kern="1200" cap="none" spc="0" normalizeH="0" baseline="0" noProof="0" dirty="0">
                <a:ln>
                  <a:noFill/>
                </a:ln>
                <a:solidFill>
                  <a:srgbClr val="003366"/>
                </a:solidFill>
                <a:effectLst/>
                <a:uLnTx/>
                <a:uFillTx/>
                <a:latin typeface="Calibri" panose="020F0502020204030204"/>
                <a:ea typeface="+mn-ea"/>
                <a:cs typeface="+mn-cs"/>
              </a:rPr>
              <a:t> on the sensitivity of the screening tool, current facility testing volumes, and HR and commodity costs in Uganda.</a:t>
            </a:r>
          </a:p>
          <a:p>
            <a:pPr marL="285750" indent="-285750">
              <a:spcBef>
                <a:spcPts val="600"/>
              </a:spcBef>
              <a:buFont typeface="Arial" panose="020B0604020202020204" pitchFamily="34" charset="0"/>
              <a:buChar char="•"/>
            </a:pPr>
            <a:r>
              <a:rPr kumimoji="0" lang="en-US" sz="1700" i="0" u="none" strike="noStrike" kern="1200" cap="none" spc="0" normalizeH="0" baseline="0" noProof="0" dirty="0">
                <a:ln>
                  <a:noFill/>
                </a:ln>
                <a:solidFill>
                  <a:prstClr val="black"/>
                </a:solidFill>
                <a:effectLst/>
                <a:uLnTx/>
                <a:uFillTx/>
                <a:latin typeface="Calibri" panose="020F0502020204030204"/>
                <a:ea typeface="+mn-ea"/>
                <a:cs typeface="+mn-cs"/>
              </a:rPr>
              <a:t>Screening could reduce the number of A1 tests by 2.2 million</a:t>
            </a:r>
            <a:r>
              <a:rPr lang="en-US" sz="1700" dirty="0">
                <a:solidFill>
                  <a:prstClr val="black"/>
                </a:solidFill>
                <a:latin typeface="Calibri" panose="020F0502020204030204"/>
              </a:rPr>
              <a:t>, with cost savings of approximately $1.5 million (~6%)</a:t>
            </a:r>
          </a:p>
          <a:p>
            <a:pPr marL="742950" lvl="1" indent="-285750">
              <a:spcBef>
                <a:spcPts val="600"/>
              </a:spcBef>
              <a:buFont typeface="Arial" panose="020B0604020202020204" pitchFamily="34" charset="0"/>
              <a:buChar char="•"/>
            </a:pPr>
            <a:r>
              <a:rPr lang="en-US" sz="1700" dirty="0"/>
              <a:t>Costing accounted for HR and commodities</a:t>
            </a:r>
          </a:p>
          <a:p>
            <a:pPr marL="742950" lvl="1" indent="-285750">
              <a:spcBef>
                <a:spcPts val="600"/>
              </a:spcBef>
              <a:buFont typeface="Arial" panose="020B0604020202020204" pitchFamily="34" charset="0"/>
              <a:buChar char="•"/>
            </a:pPr>
            <a:r>
              <a:rPr lang="en-US" sz="1700" dirty="0"/>
              <a:t>Does not reflect the full costs of implementing screening (training, printing and dissemination of tools, M&amp;E, etc.)</a:t>
            </a:r>
          </a:p>
          <a:p>
            <a:pPr lvl="1">
              <a:spcBef>
                <a:spcPts val="600"/>
              </a:spcBef>
            </a:pPr>
            <a:endParaRPr lang="en-US" sz="1700" dirty="0"/>
          </a:p>
          <a:p>
            <a:pPr marL="285750" indent="-285750">
              <a:spcBef>
                <a:spcPts val="600"/>
              </a:spcBef>
              <a:buFont typeface="Arial" panose="020B0604020202020204" pitchFamily="34" charset="0"/>
              <a:buChar char="•"/>
            </a:pPr>
            <a:r>
              <a:rPr kumimoji="0" lang="en-US" sz="1700" b="1" i="0" strike="noStrike" kern="1200" cap="none" spc="0" normalizeH="0" baseline="0" noProof="0" dirty="0">
                <a:ln>
                  <a:noFill/>
                </a:ln>
                <a:effectLst/>
                <a:uLnTx/>
                <a:uFillTx/>
                <a:latin typeface="Calibri" panose="020F0502020204030204"/>
                <a:ea typeface="+mn-ea"/>
                <a:cs typeface="+mn-cs"/>
              </a:rPr>
              <a:t>If scaled nationally </a:t>
            </a:r>
            <a:r>
              <a:rPr kumimoji="0" lang="en-US" sz="1700" b="1" i="0" u="sng" strike="noStrike" kern="1200" cap="none" spc="0" normalizeH="0" baseline="0" noProof="0" dirty="0">
                <a:ln>
                  <a:noFill/>
                </a:ln>
                <a:effectLst/>
                <a:uLnTx/>
                <a:uFillTx/>
                <a:latin typeface="Calibri" panose="020F0502020204030204"/>
                <a:ea typeface="+mn-ea"/>
                <a:cs typeface="+mn-cs"/>
              </a:rPr>
              <a:t>22,131 PLHIV would be screened out </a:t>
            </a:r>
            <a:r>
              <a:rPr kumimoji="0" lang="en-US" sz="1700" b="1" i="0" u="none" strike="noStrike" kern="1200" cap="none" spc="0" normalizeH="0" baseline="0" noProof="0" dirty="0">
                <a:ln>
                  <a:noFill/>
                </a:ln>
                <a:effectLst/>
                <a:uLnTx/>
                <a:uFillTx/>
                <a:latin typeface="Calibri" panose="020F0502020204030204"/>
                <a:ea typeface="+mn-ea"/>
                <a:cs typeface="+mn-cs"/>
              </a:rPr>
              <a:t>in OPD</a:t>
            </a:r>
          </a:p>
          <a:p>
            <a:pPr marL="742950" lvl="1" indent="-285750">
              <a:spcBef>
                <a:spcPts val="600"/>
              </a:spcBef>
              <a:buFont typeface="Arial" panose="020B0604020202020204" pitchFamily="34" charset="0"/>
              <a:buChar char="•"/>
            </a:pPr>
            <a:r>
              <a:rPr lang="en-US" sz="1700" dirty="0">
                <a:latin typeface="Calibri" panose="020F0502020204030204"/>
              </a:rPr>
              <a:t>There are significant costs to missing PLHIV, delaying diagnoses and initiation onto treatment </a:t>
            </a:r>
          </a:p>
          <a:p>
            <a:pPr marL="742950" lvl="1" indent="-285750">
              <a:spcBef>
                <a:spcPts val="600"/>
              </a:spcBef>
              <a:buFont typeface="Arial" panose="020B0604020202020204" pitchFamily="34" charset="0"/>
              <a:buChar char="•"/>
            </a:pPr>
            <a:r>
              <a:rPr lang="en-US" sz="1700" dirty="0"/>
              <a:t>PLHIV screened out at the facility will likely need to be identified through other strategies that are more expensive than facility-based testing </a:t>
            </a:r>
            <a:endParaRPr lang="en-US" sz="1700" dirty="0">
              <a:solidFill>
                <a:prstClr val="black"/>
              </a:solidFill>
              <a:latin typeface="Calibri" panose="020F0502020204030204"/>
            </a:endParaRPr>
          </a:p>
        </p:txBody>
      </p:sp>
      <p:sp>
        <p:nvSpPr>
          <p:cNvPr id="19" name="TextBox 18">
            <a:extLst>
              <a:ext uri="{FF2B5EF4-FFF2-40B4-BE49-F238E27FC236}">
                <a16:creationId xmlns:a16="http://schemas.microsoft.com/office/drawing/2014/main" id="{83D82A32-E1DD-4022-9F28-8FF98993D7B9}"/>
              </a:ext>
            </a:extLst>
          </p:cNvPr>
          <p:cNvSpPr txBox="1"/>
          <p:nvPr/>
        </p:nvSpPr>
        <p:spPr>
          <a:xfrm>
            <a:off x="7140701" y="5798955"/>
            <a:ext cx="4616196" cy="584775"/>
          </a:xfrm>
          <a:prstGeom prst="rect">
            <a:avLst/>
          </a:prstGeom>
          <a:solidFill>
            <a:schemeClr val="bg2"/>
          </a:solidFill>
        </p:spPr>
        <p:txBody>
          <a:bodyPr wrap="square">
            <a:spAutoFit/>
          </a:bodyPr>
          <a:lstStyle/>
          <a:p>
            <a:r>
              <a:rPr lang="en-US" sz="1600" dirty="0"/>
              <a:t>Yield rate increased from </a:t>
            </a:r>
            <a:r>
              <a:rPr lang="en-US" sz="1600" b="1" dirty="0"/>
              <a:t>3.71% to 4.46%, </a:t>
            </a:r>
            <a:r>
              <a:rPr lang="en-US" sz="1600" dirty="0"/>
              <a:t>but this change was </a:t>
            </a:r>
            <a:r>
              <a:rPr lang="en-US" sz="1600" b="1" dirty="0"/>
              <a:t>not statistically significant. </a:t>
            </a:r>
          </a:p>
        </p:txBody>
      </p:sp>
    </p:spTree>
    <p:extLst>
      <p:ext uri="{BB962C8B-B14F-4D97-AF65-F5344CB8AC3E}">
        <p14:creationId xmlns:p14="http://schemas.microsoft.com/office/powerpoint/2010/main" val="20258612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CDD470-FCE9-42AB-8426-3FEC5B7AF88F}"/>
              </a:ext>
            </a:extLst>
          </p:cNvPr>
          <p:cNvSpPr>
            <a:spLocks noGrp="1"/>
          </p:cNvSpPr>
          <p:nvPr>
            <p:ph type="title"/>
          </p:nvPr>
        </p:nvSpPr>
        <p:spPr/>
        <p:txBody>
          <a:bodyPr/>
          <a:lstStyle/>
          <a:p>
            <a:r>
              <a:rPr lang="en-US" b="1" dirty="0"/>
              <a:t>Exploring other methods of driving efficiencies within facilities: </a:t>
            </a:r>
            <a:r>
              <a:rPr lang="en-US" dirty="0"/>
              <a:t>Evidence indicates that HIVST could be used as a highly sensitive screening tool (A0) at OPD to increase testing coverage and generate efficiencies</a:t>
            </a:r>
          </a:p>
        </p:txBody>
      </p:sp>
      <p:sp>
        <p:nvSpPr>
          <p:cNvPr id="5" name="Rounded Rectangle 6">
            <a:extLst>
              <a:ext uri="{FF2B5EF4-FFF2-40B4-BE49-F238E27FC236}">
                <a16:creationId xmlns:a16="http://schemas.microsoft.com/office/drawing/2014/main" id="{354A36EE-E804-4AE5-AB85-6E12B09375D2}"/>
              </a:ext>
            </a:extLst>
          </p:cNvPr>
          <p:cNvSpPr/>
          <p:nvPr/>
        </p:nvSpPr>
        <p:spPr>
          <a:xfrm>
            <a:off x="322327" y="1080859"/>
            <a:ext cx="1145427" cy="1764792"/>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lIns="68589" tIns="34295" rIns="68589" bIns="34295" rtlCol="0" anchor="ctr">
            <a:noAutofit/>
          </a:bodyPr>
          <a:lstStyle/>
          <a:p>
            <a:pPr lvl="0" algn="ctr" defTabSz="685891">
              <a:defRPr/>
            </a:pPr>
            <a:r>
              <a:rPr lang="en-US" sz="1600" b="1"/>
              <a:t>  Reaching Priority Populations</a:t>
            </a:r>
            <a:endParaRPr kumimoji="0" lang="en-US" sz="1600" b="1" i="0" u="none" strike="sngStrike" kern="1200" cap="none" spc="0" normalizeH="0" baseline="0" noProof="0">
              <a:ln>
                <a:noFill/>
              </a:ln>
              <a:solidFill>
                <a:prstClr val="black"/>
              </a:solidFill>
              <a:effectLst/>
              <a:uLnTx/>
              <a:uFillTx/>
              <a:latin typeface="Calibri"/>
              <a:ea typeface="+mn-ea"/>
              <a:cs typeface="+mn-cs"/>
            </a:endParaRPr>
          </a:p>
        </p:txBody>
      </p:sp>
      <p:sp>
        <p:nvSpPr>
          <p:cNvPr id="6" name="Rectangle 5">
            <a:extLst>
              <a:ext uri="{FF2B5EF4-FFF2-40B4-BE49-F238E27FC236}">
                <a16:creationId xmlns:a16="http://schemas.microsoft.com/office/drawing/2014/main" id="{65278EA4-0E02-41FE-AAEA-5449D9AAF53E}"/>
              </a:ext>
            </a:extLst>
          </p:cNvPr>
          <p:cNvSpPr/>
          <p:nvPr/>
        </p:nvSpPr>
        <p:spPr>
          <a:xfrm>
            <a:off x="1645764" y="1078889"/>
            <a:ext cx="10332341" cy="1764792"/>
          </a:xfrm>
          <a:prstGeom prst="rect">
            <a:avLst/>
          </a:prstGeom>
          <a:ln w="28575">
            <a:solidFill>
              <a:schemeClr val="tx2"/>
            </a:solidFill>
          </a:ln>
        </p:spPr>
        <p:txBody>
          <a:bodyPr wrap="square" lIns="68589" tIns="34295" rIns="68589" bIns="34295">
            <a:noAutofit/>
          </a:bodyPr>
          <a:lstStyle/>
          <a:p>
            <a:pPr marL="0" marR="0" lvl="0" indent="0" algn="l" defTabSz="685891"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prstClr val="black"/>
              </a:solidFill>
              <a:effectLst/>
              <a:uLnTx/>
              <a:uFillTx/>
              <a:latin typeface="Calibri"/>
              <a:ea typeface="ＭＳ Ｐゴシック" pitchFamily="127" charset="-128"/>
              <a:cs typeface="ＭＳ Ｐゴシック" pitchFamily="127" charset="-128"/>
            </a:endParaRPr>
          </a:p>
        </p:txBody>
      </p:sp>
      <p:sp>
        <p:nvSpPr>
          <p:cNvPr id="7" name="TextBox 6">
            <a:extLst>
              <a:ext uri="{FF2B5EF4-FFF2-40B4-BE49-F238E27FC236}">
                <a16:creationId xmlns:a16="http://schemas.microsoft.com/office/drawing/2014/main" id="{A10A931E-6985-4A54-A03A-E811F0AF9F56}"/>
              </a:ext>
            </a:extLst>
          </p:cNvPr>
          <p:cNvSpPr txBox="1"/>
          <p:nvPr/>
        </p:nvSpPr>
        <p:spPr>
          <a:xfrm>
            <a:off x="1645764" y="1319825"/>
            <a:ext cx="2717467" cy="1054145"/>
          </a:xfrm>
          <a:prstGeom prst="rect">
            <a:avLst/>
          </a:prstGeom>
          <a:noFill/>
        </p:spPr>
        <p:txBody>
          <a:bodyPr wrap="square" lIns="68589" tIns="34295" rIns="68589" bIns="34295" rtlCol="0">
            <a:spAutoFit/>
          </a:bodyPr>
          <a:lstStyle/>
          <a:p>
            <a:pPr lvl="0" algn="ctr" defTabSz="342946" fontAlgn="base">
              <a:spcBef>
                <a:spcPct val="0"/>
              </a:spcBef>
              <a:spcAft>
                <a:spcPct val="0"/>
              </a:spcAft>
              <a:defRPr/>
            </a:pPr>
            <a:r>
              <a:rPr lang="en-US" sz="1600" i="1"/>
              <a:t>In collaboration, PIH and CHAI sought to examine under-reached populations’ use of facility-based health services.</a:t>
            </a:r>
            <a:endParaRPr kumimoji="0" lang="en-US" sz="1600" b="0" i="1" u="none" strike="noStrike" kern="1200" cap="none" spc="0" normalizeH="0" baseline="0" noProof="0">
              <a:ln>
                <a:noFill/>
              </a:ln>
              <a:solidFill>
                <a:prstClr val="black"/>
              </a:solidFill>
              <a:effectLst/>
              <a:uLnTx/>
              <a:uFillTx/>
              <a:latin typeface="Calibri"/>
              <a:ea typeface="+mn-ea"/>
              <a:cs typeface="+mn-cs"/>
            </a:endParaRPr>
          </a:p>
        </p:txBody>
      </p:sp>
      <p:sp>
        <p:nvSpPr>
          <p:cNvPr id="8" name="TextBox 7">
            <a:extLst>
              <a:ext uri="{FF2B5EF4-FFF2-40B4-BE49-F238E27FC236}">
                <a16:creationId xmlns:a16="http://schemas.microsoft.com/office/drawing/2014/main" id="{B324765D-1663-4F64-A9D3-CEEE4336A5E2}"/>
              </a:ext>
            </a:extLst>
          </p:cNvPr>
          <p:cNvSpPr txBox="1"/>
          <p:nvPr/>
        </p:nvSpPr>
        <p:spPr>
          <a:xfrm>
            <a:off x="5286683" y="1073045"/>
            <a:ext cx="6387153" cy="561702"/>
          </a:xfrm>
          <a:prstGeom prst="rect">
            <a:avLst/>
          </a:prstGeom>
          <a:noFill/>
        </p:spPr>
        <p:txBody>
          <a:bodyPr wrap="square" lIns="68589" tIns="34295" rIns="68589" bIns="34295" rtlCol="0">
            <a:spAutoFit/>
          </a:bodyPr>
          <a:lstStyle/>
          <a:p>
            <a:pPr lvl="0" algn="ctr" defTabSz="457200">
              <a:defRPr/>
            </a:pPr>
            <a:r>
              <a:rPr kumimoji="0" lang="en-US"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The survey </a:t>
            </a:r>
            <a:r>
              <a:rPr lang="en-US" sz="1600" b="1" dirty="0">
                <a:solidFill>
                  <a:srgbClr val="C00000"/>
                </a:solidFill>
                <a:latin typeface="Calibri" panose="020F0502020204030204" pitchFamily="34" charset="0"/>
                <a:cs typeface="Calibri" panose="020F0502020204030204" pitchFamily="34" charset="0"/>
              </a:rPr>
              <a:t>found that,</a:t>
            </a:r>
            <a:r>
              <a:rPr kumimoji="0" lang="en-US"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rPr>
              <a:t> contrary to popular belief, </a:t>
            </a:r>
            <a:r>
              <a:rPr lang="en-US" sz="1600" b="1" dirty="0">
                <a:solidFill>
                  <a:srgbClr val="C00000"/>
                </a:solidFill>
                <a:latin typeface="Calibri" panose="020F0502020204030204" pitchFamily="34" charset="0"/>
                <a:cs typeface="Calibri" panose="020F0502020204030204" pitchFamily="34" charset="0"/>
              </a:rPr>
              <a:t>under-reached populations visit facilities, but are not regularly offered HTS</a:t>
            </a:r>
            <a:endParaRPr kumimoji="0" lang="en-US" sz="1600" b="1" i="0" u="none" strike="noStrike" kern="1200" cap="none" spc="0" normalizeH="0" baseline="0" noProof="0" dirty="0">
              <a:ln>
                <a:noFill/>
              </a:ln>
              <a:solidFill>
                <a:srgbClr val="C00000"/>
              </a:solidFill>
              <a:effectLst/>
              <a:uLnTx/>
              <a:uFillTx/>
              <a:latin typeface="Calibri" panose="020F0502020204030204" pitchFamily="34" charset="0"/>
              <a:ea typeface="+mn-ea"/>
              <a:cs typeface="Calibri" panose="020F0502020204030204" pitchFamily="34" charset="0"/>
            </a:endParaRPr>
          </a:p>
        </p:txBody>
      </p:sp>
      <p:sp>
        <p:nvSpPr>
          <p:cNvPr id="9" name="Isosceles Triangle 8">
            <a:extLst>
              <a:ext uri="{FF2B5EF4-FFF2-40B4-BE49-F238E27FC236}">
                <a16:creationId xmlns:a16="http://schemas.microsoft.com/office/drawing/2014/main" id="{94B7635F-3157-4AD3-AD6B-938E2D0E3555}"/>
              </a:ext>
            </a:extLst>
          </p:cNvPr>
          <p:cNvSpPr/>
          <p:nvPr/>
        </p:nvSpPr>
        <p:spPr>
          <a:xfrm rot="5400000">
            <a:off x="3956035" y="1807496"/>
            <a:ext cx="1645920" cy="274320"/>
          </a:xfrm>
          <a:prstGeom prst="triangle">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68589" tIns="34295" rIns="68589" bIns="34295" rtlCol="0" anchor="ctr"/>
          <a:lstStyle/>
          <a:p>
            <a:pPr marL="0" marR="0" lvl="0" indent="0" algn="ctr" defTabSz="342946" rtl="0" eaLnBrk="1" fontAlgn="base" latinLnBrk="0" hangingPunct="1">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Calibri"/>
              <a:ea typeface="+mn-ea"/>
              <a:cs typeface="+mn-cs"/>
            </a:endParaRPr>
          </a:p>
        </p:txBody>
      </p:sp>
      <p:pic>
        <p:nvPicPr>
          <p:cNvPr id="10" name="Picture 4" descr="Image result for hospital vector icon">
            <a:extLst>
              <a:ext uri="{FF2B5EF4-FFF2-40B4-BE49-F238E27FC236}">
                <a16:creationId xmlns:a16="http://schemas.microsoft.com/office/drawing/2014/main" id="{7D994081-D8CE-4B88-8F57-68D6067749F6}"/>
              </a:ext>
            </a:extLst>
          </p:cNvPr>
          <p:cNvPicPr>
            <a:picLocks noChangeAspect="1" noChangeArrowheads="1"/>
          </p:cNvPicPr>
          <p:nvPr/>
        </p:nvPicPr>
        <p:blipFill>
          <a:blip r:embed="rId3" cstate="hqprint">
            <a:extLst>
              <a:ext uri="{28A0092B-C50C-407E-A947-70E740481C1C}">
                <a14:useLocalDpi xmlns:a14="http://schemas.microsoft.com/office/drawing/2010/main" val="0"/>
              </a:ext>
            </a:extLst>
          </a:blip>
          <a:srcRect/>
          <a:stretch>
            <a:fillRect/>
          </a:stretch>
        </p:blipFill>
        <p:spPr bwMode="auto">
          <a:xfrm>
            <a:off x="10087788" y="1498147"/>
            <a:ext cx="712580" cy="712580"/>
          </a:xfrm>
          <a:prstGeom prst="rect">
            <a:avLst/>
          </a:prstGeom>
          <a:noFill/>
          <a:extLst>
            <a:ext uri="{909E8E84-426E-40dd-AFC4-6F175D3DCCD1}">
              <a14:hiddenFill xmlns="" xmlns:a14="http://schemas.microsoft.com/office/drawing/2010/main">
                <a:solidFill>
                  <a:srgbClr val="FFFFFF"/>
                </a:solidFill>
              </a14:hiddenFill>
            </a:ext>
          </a:extLst>
        </p:spPr>
      </p:pic>
      <p:sp>
        <p:nvSpPr>
          <p:cNvPr id="11" name="Rectangle 10">
            <a:extLst>
              <a:ext uri="{FF2B5EF4-FFF2-40B4-BE49-F238E27FC236}">
                <a16:creationId xmlns:a16="http://schemas.microsoft.com/office/drawing/2014/main" id="{462CAF75-C37A-4BDE-8222-361B3EE30D74}"/>
              </a:ext>
            </a:extLst>
          </p:cNvPr>
          <p:cNvSpPr/>
          <p:nvPr/>
        </p:nvSpPr>
        <p:spPr>
          <a:xfrm>
            <a:off x="8875033" y="2030877"/>
            <a:ext cx="3063620" cy="830997"/>
          </a:xfrm>
          <a:prstGeom prst="rect">
            <a:avLst/>
          </a:prstGeom>
        </p:spPr>
        <p:txBody>
          <a:bodyPr wrap="square">
            <a:spAutoFit/>
          </a:bodyPr>
          <a:lstStyle/>
          <a:p>
            <a:pPr lvl="0" algn="ctr" defTabSz="457200">
              <a:defRPr/>
            </a:pPr>
            <a:r>
              <a:rPr lang="en-US" sz="1600">
                <a:ea typeface="ＭＳ Ｐゴシック" pitchFamily="127" charset="-128"/>
                <a:cs typeface="ＭＳ Ｐゴシック" pitchFamily="127" charset="-128"/>
              </a:rPr>
              <a:t>Even though </a:t>
            </a:r>
            <a:r>
              <a:rPr lang="en-US" sz="1600">
                <a:solidFill>
                  <a:prstClr val="black"/>
                </a:solidFill>
                <a:ea typeface="ＭＳ Ｐゴシック" pitchFamily="127" charset="-128"/>
                <a:cs typeface="ＭＳ Ｐゴシック" pitchFamily="127" charset="-128"/>
              </a:rPr>
              <a:t>80% of those youth and men reported attending a health </a:t>
            </a:r>
            <a:r>
              <a:rPr lang="en-US" sz="1600">
                <a:solidFill>
                  <a:prstClr val="black"/>
                </a:solidFill>
                <a:ea typeface="ＭＳ Ｐゴシック" pitchFamily="127" charset="-128"/>
              </a:rPr>
              <a:t>facility</a:t>
            </a:r>
            <a:r>
              <a:rPr lang="en-US" sz="1600">
                <a:solidFill>
                  <a:prstClr val="black"/>
                </a:solidFill>
                <a:ea typeface="ＭＳ Ｐゴシック" pitchFamily="127" charset="-128"/>
                <a:cs typeface="ＭＳ Ｐゴシック" pitchFamily="127" charset="-128"/>
              </a:rPr>
              <a:t> in the last two years</a:t>
            </a:r>
          </a:p>
        </p:txBody>
      </p:sp>
      <p:sp>
        <p:nvSpPr>
          <p:cNvPr id="12" name="Oval 11">
            <a:extLst>
              <a:ext uri="{FF2B5EF4-FFF2-40B4-BE49-F238E27FC236}">
                <a16:creationId xmlns:a16="http://schemas.microsoft.com/office/drawing/2014/main" id="{26A73530-D3DE-4B23-940B-8FAEF0A8DE0A}"/>
              </a:ext>
            </a:extLst>
          </p:cNvPr>
          <p:cNvSpPr/>
          <p:nvPr/>
        </p:nvSpPr>
        <p:spPr>
          <a:xfrm>
            <a:off x="144781" y="1027535"/>
            <a:ext cx="365760" cy="36576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a:t>1</a:t>
            </a:r>
          </a:p>
        </p:txBody>
      </p:sp>
      <p:pic>
        <p:nvPicPr>
          <p:cNvPr id="13" name="Graphic 12" descr="Group of men">
            <a:extLst>
              <a:ext uri="{FF2B5EF4-FFF2-40B4-BE49-F238E27FC236}">
                <a16:creationId xmlns:a16="http://schemas.microsoft.com/office/drawing/2014/main" id="{6C1F335D-C84C-43F7-BFE2-93F152CB7F05}"/>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499767" y="1583215"/>
            <a:ext cx="551304" cy="551304"/>
          </a:xfrm>
          <a:prstGeom prst="rect">
            <a:avLst/>
          </a:prstGeom>
        </p:spPr>
      </p:pic>
      <p:sp>
        <p:nvSpPr>
          <p:cNvPr id="14" name="Rectangle 13">
            <a:extLst>
              <a:ext uri="{FF2B5EF4-FFF2-40B4-BE49-F238E27FC236}">
                <a16:creationId xmlns:a16="http://schemas.microsoft.com/office/drawing/2014/main" id="{DFA43EBC-5658-4B2F-BEC7-868B5634673D}"/>
              </a:ext>
            </a:extLst>
          </p:cNvPr>
          <p:cNvSpPr/>
          <p:nvPr/>
        </p:nvSpPr>
        <p:spPr>
          <a:xfrm>
            <a:off x="5072731" y="2043199"/>
            <a:ext cx="3378899" cy="830997"/>
          </a:xfrm>
          <a:prstGeom prst="rect">
            <a:avLst/>
          </a:prstGeom>
        </p:spPr>
        <p:txBody>
          <a:bodyPr wrap="square">
            <a:spAutoFit/>
          </a:bodyPr>
          <a:lstStyle/>
          <a:p>
            <a:pPr lvl="0" algn="ctr" defTabSz="457200">
              <a:defRPr/>
            </a:pPr>
            <a:r>
              <a:rPr kumimoji="0" lang="en-US" sz="1600" b="0" i="0" u="none" strike="noStrike" kern="1200" cap="none" spc="0" normalizeH="0" baseline="0" noProof="0">
                <a:ln>
                  <a:noFill/>
                </a:ln>
                <a:effectLst/>
                <a:uLnTx/>
                <a:uFillTx/>
                <a:ea typeface="ＭＳ Ｐゴシック" pitchFamily="127" charset="-128"/>
                <a:cs typeface="+mn-cs"/>
              </a:rPr>
              <a:t>42% of youths and men </a:t>
            </a:r>
            <a:r>
              <a:rPr lang="en-US" sz="1600" kern="0"/>
              <a:t>surveyed had either never been tested or had not tested in the last two years</a:t>
            </a:r>
            <a:endParaRPr kumimoji="0" lang="en-US" sz="1600" b="0" i="0" u="none" strike="noStrike" kern="1200" cap="none" spc="0" normalizeH="0" baseline="0" noProof="0">
              <a:ln>
                <a:noFill/>
              </a:ln>
              <a:effectLst/>
              <a:uLnTx/>
              <a:uFillTx/>
              <a:ea typeface="ＭＳ Ｐゴシック" pitchFamily="127" charset="-128"/>
            </a:endParaRPr>
          </a:p>
        </p:txBody>
      </p:sp>
      <p:pic>
        <p:nvPicPr>
          <p:cNvPr id="15" name="Graphic 14" descr="Group of men">
            <a:extLst>
              <a:ext uri="{FF2B5EF4-FFF2-40B4-BE49-F238E27FC236}">
                <a16:creationId xmlns:a16="http://schemas.microsoft.com/office/drawing/2014/main" id="{C644B718-6380-4DEC-A8CA-E187C972CD09}"/>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6024614" y="1682551"/>
            <a:ext cx="430835" cy="430835"/>
          </a:xfrm>
          <a:prstGeom prst="rect">
            <a:avLst/>
          </a:prstGeom>
        </p:spPr>
      </p:pic>
      <p:pic>
        <p:nvPicPr>
          <p:cNvPr id="16" name="Graphic 15" descr="Group of men">
            <a:extLst>
              <a:ext uri="{FF2B5EF4-FFF2-40B4-BE49-F238E27FC236}">
                <a16:creationId xmlns:a16="http://schemas.microsoft.com/office/drawing/2014/main" id="{945E9613-FB89-40D0-A320-17656950A747}"/>
              </a:ext>
            </a:extLst>
          </p:cNvPr>
          <p:cNvPicPr>
            <a:picLocks noChangeAspect="1"/>
          </p:cNvPicPr>
          <p:nvPr/>
        </p:nvPicPr>
        <p:blipFill>
          <a:blip r:embed="rId4" cstate="hqprint">
            <a:extLst>
              <a:ext uri="{28A0092B-C50C-407E-A947-70E740481C1C}">
                <a14:useLocalDpi xmlns:a14="http://schemas.microsoft.com/office/drawing/2010/main" val="0"/>
              </a:ext>
              <a:ext uri="{96DAC541-7B7A-43D3-8B79-37D633B846F1}">
                <asvg:svgBlip xmlns:asvg="http://schemas.microsoft.com/office/drawing/2016/SVG/main" r:embed="rId5"/>
              </a:ext>
            </a:extLst>
          </a:blip>
          <a:stretch>
            <a:fillRect/>
          </a:stretch>
        </p:blipFill>
        <p:spPr>
          <a:xfrm>
            <a:off x="7045254" y="1682550"/>
            <a:ext cx="430835" cy="430835"/>
          </a:xfrm>
          <a:prstGeom prst="rect">
            <a:avLst/>
          </a:prstGeom>
        </p:spPr>
      </p:pic>
      <p:cxnSp>
        <p:nvCxnSpPr>
          <p:cNvPr id="17" name="Straight Arrow Connector 16">
            <a:extLst>
              <a:ext uri="{FF2B5EF4-FFF2-40B4-BE49-F238E27FC236}">
                <a16:creationId xmlns:a16="http://schemas.microsoft.com/office/drawing/2014/main" id="{AA234646-134C-444A-A346-5B8BE2F4B279}"/>
              </a:ext>
            </a:extLst>
          </p:cNvPr>
          <p:cNvCxnSpPr>
            <a:cxnSpLocks/>
          </p:cNvCxnSpPr>
          <p:nvPr/>
        </p:nvCxnSpPr>
        <p:spPr>
          <a:xfrm>
            <a:off x="8309169" y="1888487"/>
            <a:ext cx="1006435" cy="0"/>
          </a:xfrm>
          <a:prstGeom prst="straightConnector1">
            <a:avLst/>
          </a:prstGeom>
          <a:ln w="57150">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8" name="Rounded Rectangle 6">
            <a:extLst>
              <a:ext uri="{FF2B5EF4-FFF2-40B4-BE49-F238E27FC236}">
                <a16:creationId xmlns:a16="http://schemas.microsoft.com/office/drawing/2014/main" id="{F646B151-D809-4E99-BB65-648BD2471310}"/>
              </a:ext>
            </a:extLst>
          </p:cNvPr>
          <p:cNvSpPr/>
          <p:nvPr/>
        </p:nvSpPr>
        <p:spPr>
          <a:xfrm>
            <a:off x="322327" y="2920562"/>
            <a:ext cx="1145427" cy="1764792"/>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lIns="68589" tIns="34295" rIns="68589" bIns="34295" rtlCol="0" anchor="ctr">
            <a:noAutofit/>
          </a:bodyPr>
          <a:lstStyle/>
          <a:p>
            <a:pPr lvl="0" algn="ctr" defTabSz="685891">
              <a:defRPr/>
            </a:pPr>
            <a:r>
              <a:rPr lang="en-US" sz="1600" b="1">
                <a:solidFill>
                  <a:prstClr val="black"/>
                </a:solidFill>
              </a:rPr>
              <a:t>Testing Uptake</a:t>
            </a:r>
            <a:endParaRPr lang="en-US" sz="1600" b="1" strike="sngStrike">
              <a:solidFill>
                <a:prstClr val="black"/>
              </a:solidFill>
            </a:endParaRPr>
          </a:p>
        </p:txBody>
      </p:sp>
      <p:sp>
        <p:nvSpPr>
          <p:cNvPr id="19" name="Oval 18">
            <a:extLst>
              <a:ext uri="{FF2B5EF4-FFF2-40B4-BE49-F238E27FC236}">
                <a16:creationId xmlns:a16="http://schemas.microsoft.com/office/drawing/2014/main" id="{66711411-7D0A-4308-A18A-536D97128991}"/>
              </a:ext>
            </a:extLst>
          </p:cNvPr>
          <p:cNvSpPr/>
          <p:nvPr/>
        </p:nvSpPr>
        <p:spPr>
          <a:xfrm>
            <a:off x="144861" y="2872733"/>
            <a:ext cx="365760" cy="36576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2</a:t>
            </a:r>
          </a:p>
        </p:txBody>
      </p:sp>
      <p:sp>
        <p:nvSpPr>
          <p:cNvPr id="20" name="Rectangle 19">
            <a:extLst>
              <a:ext uri="{FF2B5EF4-FFF2-40B4-BE49-F238E27FC236}">
                <a16:creationId xmlns:a16="http://schemas.microsoft.com/office/drawing/2014/main" id="{53D119A3-48AC-4CAB-A202-526B29749D54}"/>
              </a:ext>
            </a:extLst>
          </p:cNvPr>
          <p:cNvSpPr/>
          <p:nvPr/>
        </p:nvSpPr>
        <p:spPr>
          <a:xfrm>
            <a:off x="1645764" y="2922959"/>
            <a:ext cx="10332341" cy="1764792"/>
          </a:xfrm>
          <a:prstGeom prst="rect">
            <a:avLst/>
          </a:prstGeom>
          <a:ln w="28575">
            <a:solidFill>
              <a:schemeClr val="tx2"/>
            </a:solidFill>
          </a:ln>
        </p:spPr>
        <p:txBody>
          <a:bodyPr wrap="square" lIns="68589" tIns="34295" rIns="68589" bIns="34295">
            <a:noAutofit/>
          </a:bodyPr>
          <a:lstStyle/>
          <a:p>
            <a:pPr marL="0" marR="0" lvl="0" indent="0" algn="l" defTabSz="685891"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a:ln>
                <a:noFill/>
              </a:ln>
              <a:solidFill>
                <a:prstClr val="black"/>
              </a:solidFill>
              <a:effectLst/>
              <a:uLnTx/>
              <a:uFillTx/>
              <a:latin typeface="Calibri"/>
              <a:ea typeface="ＭＳ Ｐゴシック" pitchFamily="127" charset="-128"/>
              <a:cs typeface="ＭＳ Ｐゴシック" pitchFamily="127" charset="-128"/>
            </a:endParaRPr>
          </a:p>
        </p:txBody>
      </p:sp>
      <p:sp>
        <p:nvSpPr>
          <p:cNvPr id="21" name="TextBox 20">
            <a:extLst>
              <a:ext uri="{FF2B5EF4-FFF2-40B4-BE49-F238E27FC236}">
                <a16:creationId xmlns:a16="http://schemas.microsoft.com/office/drawing/2014/main" id="{82188487-94F2-4A92-8BF3-A0091B13DBF3}"/>
              </a:ext>
            </a:extLst>
          </p:cNvPr>
          <p:cNvSpPr txBox="1"/>
          <p:nvPr/>
        </p:nvSpPr>
        <p:spPr>
          <a:xfrm>
            <a:off x="1645764" y="3028398"/>
            <a:ext cx="2972015" cy="1546587"/>
          </a:xfrm>
          <a:prstGeom prst="rect">
            <a:avLst/>
          </a:prstGeom>
          <a:noFill/>
        </p:spPr>
        <p:txBody>
          <a:bodyPr wrap="square" lIns="68589" tIns="34295" rIns="68589" bIns="34295" rtlCol="0">
            <a:spAutoFit/>
          </a:bodyPr>
          <a:lstStyle/>
          <a:p>
            <a:pPr algn="ctr"/>
            <a:r>
              <a:rPr lang="en-US" sz="1600" i="1"/>
              <a:t>PIH’s initial study found that HIVST in facilities is acceptable</a:t>
            </a:r>
            <a:r>
              <a:rPr lang="en-US" sz="1600" b="1" i="1"/>
              <a:t>, </a:t>
            </a:r>
            <a:r>
              <a:rPr lang="en-US" sz="1600" i="1"/>
              <a:t>increases testing uptake, results in similar positivity rates to standard HTS, and increases new identifications. </a:t>
            </a:r>
          </a:p>
        </p:txBody>
      </p:sp>
      <p:sp>
        <p:nvSpPr>
          <p:cNvPr id="22" name="Isosceles Triangle 21">
            <a:extLst>
              <a:ext uri="{FF2B5EF4-FFF2-40B4-BE49-F238E27FC236}">
                <a16:creationId xmlns:a16="http://schemas.microsoft.com/office/drawing/2014/main" id="{6A82E6FE-4C85-4426-ABAB-CF20DFBA88EF}"/>
              </a:ext>
            </a:extLst>
          </p:cNvPr>
          <p:cNvSpPr/>
          <p:nvPr/>
        </p:nvSpPr>
        <p:spPr>
          <a:xfrm rot="5400000">
            <a:off x="3956035" y="3691362"/>
            <a:ext cx="1645920" cy="274320"/>
          </a:xfrm>
          <a:prstGeom prst="triangle">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68589" tIns="34295" rIns="68589" bIns="34295" rtlCol="0" anchor="ctr"/>
          <a:lstStyle/>
          <a:p>
            <a:pPr marL="0" marR="0" lvl="0" indent="0" algn="ctr" defTabSz="342946" rtl="0" eaLnBrk="1" fontAlgn="base" latinLnBrk="0" hangingPunct="1">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Calibri"/>
              <a:ea typeface="+mn-ea"/>
              <a:cs typeface="+mn-cs"/>
            </a:endParaRPr>
          </a:p>
        </p:txBody>
      </p:sp>
      <p:grpSp>
        <p:nvGrpSpPr>
          <p:cNvPr id="23" name="Group 22">
            <a:extLst>
              <a:ext uri="{FF2B5EF4-FFF2-40B4-BE49-F238E27FC236}">
                <a16:creationId xmlns:a16="http://schemas.microsoft.com/office/drawing/2014/main" id="{74C14634-E3A9-49B9-8970-D960F9378ED7}"/>
              </a:ext>
            </a:extLst>
          </p:cNvPr>
          <p:cNvGrpSpPr/>
          <p:nvPr/>
        </p:nvGrpSpPr>
        <p:grpSpPr>
          <a:xfrm>
            <a:off x="6272894" y="2935729"/>
            <a:ext cx="3886144" cy="1727450"/>
            <a:chOff x="5923729" y="3091098"/>
            <a:chExt cx="3886144" cy="1727450"/>
          </a:xfrm>
        </p:grpSpPr>
        <p:pic>
          <p:nvPicPr>
            <p:cNvPr id="24" name="Picture 23" descr="A screenshot of a cell phone&#10;&#10;Description automatically generated">
              <a:extLst>
                <a:ext uri="{FF2B5EF4-FFF2-40B4-BE49-F238E27FC236}">
                  <a16:creationId xmlns:a16="http://schemas.microsoft.com/office/drawing/2014/main" id="{C5E69FE2-EDC0-429B-A92C-46FA5BF68B50}"/>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923729" y="3148582"/>
              <a:ext cx="3779577" cy="1669966"/>
            </a:xfrm>
            <a:prstGeom prst="rect">
              <a:avLst/>
            </a:prstGeom>
          </p:spPr>
        </p:pic>
        <p:sp>
          <p:nvSpPr>
            <p:cNvPr id="25" name="TextBox 24">
              <a:extLst>
                <a:ext uri="{FF2B5EF4-FFF2-40B4-BE49-F238E27FC236}">
                  <a16:creationId xmlns:a16="http://schemas.microsoft.com/office/drawing/2014/main" id="{A346AEB0-9B44-4DB6-93B9-6DBE37B83D12}"/>
                </a:ext>
              </a:extLst>
            </p:cNvPr>
            <p:cNvSpPr txBox="1"/>
            <p:nvPr/>
          </p:nvSpPr>
          <p:spPr>
            <a:xfrm>
              <a:off x="6728893" y="3091098"/>
              <a:ext cx="3080980" cy="484748"/>
            </a:xfrm>
            <a:prstGeom prst="rect">
              <a:avLst/>
            </a:prstGeom>
            <a:solidFill>
              <a:schemeClr val="bg1"/>
            </a:solidFill>
          </p:spPr>
          <p:txBody>
            <a:bodyPr wrap="square" rtlCol="0">
              <a:spAutoFit/>
            </a:bodyPr>
            <a:lstStyle/>
            <a:p>
              <a:r>
                <a:rPr lang="en-US" sz="850">
                  <a:solidFill>
                    <a:schemeClr val="bg2">
                      <a:lumMod val="50000"/>
                    </a:schemeClr>
                  </a:solidFill>
                  <a:latin typeface="Candara" panose="020E0502030303020204" pitchFamily="34" charset="0"/>
                </a:rPr>
                <a:t>Standard provider-initiated testing and counselling</a:t>
              </a:r>
            </a:p>
            <a:p>
              <a:r>
                <a:rPr lang="en-US" sz="850">
                  <a:solidFill>
                    <a:schemeClr val="bg2">
                      <a:lumMod val="50000"/>
                    </a:schemeClr>
                  </a:solidFill>
                  <a:latin typeface="Candara" panose="020E0502030303020204" pitchFamily="34" charset="0"/>
                </a:rPr>
                <a:t>Optimised provider-initiated testing and counselling</a:t>
              </a:r>
            </a:p>
            <a:p>
              <a:r>
                <a:rPr lang="en-US" sz="850">
                  <a:solidFill>
                    <a:schemeClr val="bg2">
                      <a:lumMod val="50000"/>
                    </a:schemeClr>
                  </a:solidFill>
                  <a:latin typeface="Candara" panose="020E0502030303020204" pitchFamily="34" charset="0"/>
                </a:rPr>
                <a:t>Facility-based HIV self-testing</a:t>
              </a:r>
            </a:p>
          </p:txBody>
        </p:sp>
      </p:grpSp>
      <p:sp>
        <p:nvSpPr>
          <p:cNvPr id="26" name="TextBox 25">
            <a:extLst>
              <a:ext uri="{FF2B5EF4-FFF2-40B4-BE49-F238E27FC236}">
                <a16:creationId xmlns:a16="http://schemas.microsoft.com/office/drawing/2014/main" id="{DC2FE491-CC32-4C42-9EC0-E831490EF625}"/>
              </a:ext>
            </a:extLst>
          </p:cNvPr>
          <p:cNvSpPr txBox="1"/>
          <p:nvPr/>
        </p:nvSpPr>
        <p:spPr>
          <a:xfrm>
            <a:off x="4977447" y="3016861"/>
            <a:ext cx="1291821" cy="1569660"/>
          </a:xfrm>
          <a:prstGeom prst="rect">
            <a:avLst/>
          </a:prstGeom>
          <a:noFill/>
        </p:spPr>
        <p:txBody>
          <a:bodyPr wrap="square" rtlCol="0">
            <a:spAutoFit/>
          </a:bodyPr>
          <a:lstStyle/>
          <a:p>
            <a:pPr algn="ctr"/>
            <a:r>
              <a:rPr lang="en-US" sz="1600" b="1"/>
              <a:t>HIV testing coverage by sex and age across trial groups </a:t>
            </a:r>
            <a:r>
              <a:rPr lang="en-US" sz="1600" i="1"/>
              <a:t>(n=5,885)</a:t>
            </a:r>
          </a:p>
        </p:txBody>
      </p:sp>
      <p:sp>
        <p:nvSpPr>
          <p:cNvPr id="27" name="Rectangle 26">
            <a:extLst>
              <a:ext uri="{FF2B5EF4-FFF2-40B4-BE49-F238E27FC236}">
                <a16:creationId xmlns:a16="http://schemas.microsoft.com/office/drawing/2014/main" id="{3D1C99B9-FC01-48E2-9B73-25881A30DB0A}"/>
              </a:ext>
            </a:extLst>
          </p:cNvPr>
          <p:cNvSpPr/>
          <p:nvPr/>
        </p:nvSpPr>
        <p:spPr>
          <a:xfrm>
            <a:off x="10159038" y="2907003"/>
            <a:ext cx="1710635" cy="1815882"/>
          </a:xfrm>
          <a:prstGeom prst="rect">
            <a:avLst/>
          </a:prstGeom>
        </p:spPr>
        <p:txBody>
          <a:bodyPr wrap="square">
            <a:spAutoFit/>
          </a:bodyPr>
          <a:lstStyle/>
          <a:p>
            <a:r>
              <a:rPr lang="en-US" sz="1600" b="1" dirty="0">
                <a:solidFill>
                  <a:srgbClr val="C00000"/>
                </a:solidFill>
              </a:rPr>
              <a:t>HIVST lead to a </a:t>
            </a:r>
            <a:r>
              <a:rPr lang="en-US" sz="1600" b="1" u="sng" dirty="0">
                <a:solidFill>
                  <a:srgbClr val="C00000"/>
                </a:solidFill>
              </a:rPr>
              <a:t>3x increase in overall testing uptake </a:t>
            </a:r>
            <a:r>
              <a:rPr lang="en-US" sz="1600" dirty="0">
                <a:solidFill>
                  <a:srgbClr val="C00000"/>
                </a:solidFill>
              </a:rPr>
              <a:t>among priority populations, including men &amp; young people</a:t>
            </a:r>
          </a:p>
        </p:txBody>
      </p:sp>
      <p:sp>
        <p:nvSpPr>
          <p:cNvPr id="28" name="TextBox 27">
            <a:extLst>
              <a:ext uri="{FF2B5EF4-FFF2-40B4-BE49-F238E27FC236}">
                <a16:creationId xmlns:a16="http://schemas.microsoft.com/office/drawing/2014/main" id="{EF6E1661-EF43-4E9F-A94D-C634FEF686C7}"/>
              </a:ext>
            </a:extLst>
          </p:cNvPr>
          <p:cNvSpPr txBox="1"/>
          <p:nvPr/>
        </p:nvSpPr>
        <p:spPr>
          <a:xfrm>
            <a:off x="6811934" y="3637786"/>
            <a:ext cx="431942" cy="338554"/>
          </a:xfrm>
          <a:prstGeom prst="rect">
            <a:avLst/>
          </a:prstGeom>
          <a:noFill/>
        </p:spPr>
        <p:txBody>
          <a:bodyPr wrap="square" rtlCol="0">
            <a:spAutoFit/>
          </a:bodyPr>
          <a:lstStyle/>
          <a:p>
            <a:r>
              <a:rPr lang="en-US" sz="1600" b="1">
                <a:solidFill>
                  <a:srgbClr val="C00000"/>
                </a:solidFill>
              </a:rPr>
              <a:t>3x</a:t>
            </a:r>
          </a:p>
        </p:txBody>
      </p:sp>
      <p:cxnSp>
        <p:nvCxnSpPr>
          <p:cNvPr id="29" name="Straight Arrow Connector 28">
            <a:extLst>
              <a:ext uri="{FF2B5EF4-FFF2-40B4-BE49-F238E27FC236}">
                <a16:creationId xmlns:a16="http://schemas.microsoft.com/office/drawing/2014/main" id="{8CDD9F62-A989-4E97-857E-828F993DBFE9}"/>
              </a:ext>
            </a:extLst>
          </p:cNvPr>
          <p:cNvCxnSpPr/>
          <p:nvPr/>
        </p:nvCxnSpPr>
        <p:spPr>
          <a:xfrm flipV="1">
            <a:off x="7154655" y="3608314"/>
            <a:ext cx="0" cy="399375"/>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36" name="Rounded Rectangle 6">
            <a:extLst>
              <a:ext uri="{FF2B5EF4-FFF2-40B4-BE49-F238E27FC236}">
                <a16:creationId xmlns:a16="http://schemas.microsoft.com/office/drawing/2014/main" id="{AAB0A405-86D2-42C9-87A5-43DF35DC5F7A}"/>
              </a:ext>
            </a:extLst>
          </p:cNvPr>
          <p:cNvSpPr/>
          <p:nvPr/>
        </p:nvSpPr>
        <p:spPr>
          <a:xfrm>
            <a:off x="322327" y="4773293"/>
            <a:ext cx="1145427" cy="1764792"/>
          </a:xfrm>
          <a:prstGeom prst="rect">
            <a:avLst/>
          </a:prstGeom>
          <a:solidFill>
            <a:schemeClr val="accent1">
              <a:lumMod val="20000"/>
              <a:lumOff val="80000"/>
            </a:schemeClr>
          </a:solidFill>
          <a:ln>
            <a:solidFill>
              <a:schemeClr val="accent1">
                <a:lumMod val="20000"/>
                <a:lumOff val="80000"/>
              </a:schemeClr>
            </a:solidFill>
          </a:ln>
        </p:spPr>
        <p:style>
          <a:lnRef idx="2">
            <a:schemeClr val="accent1"/>
          </a:lnRef>
          <a:fillRef idx="1">
            <a:schemeClr val="lt1"/>
          </a:fillRef>
          <a:effectRef idx="0">
            <a:schemeClr val="accent1"/>
          </a:effectRef>
          <a:fontRef idx="minor">
            <a:schemeClr val="dk1"/>
          </a:fontRef>
        </p:style>
        <p:txBody>
          <a:bodyPr wrap="square" lIns="68589" tIns="34295" rIns="68589" bIns="34295" rtlCol="0" anchor="ctr">
            <a:noAutofit/>
          </a:bodyPr>
          <a:lstStyle/>
          <a:p>
            <a:pPr lvl="0" algn="ctr" defTabSz="685891">
              <a:defRPr/>
            </a:pPr>
            <a:r>
              <a:rPr lang="en-US" sz="1600" b="1">
                <a:solidFill>
                  <a:prstClr val="black"/>
                </a:solidFill>
              </a:rPr>
              <a:t>Program Efficiency</a:t>
            </a:r>
          </a:p>
        </p:txBody>
      </p:sp>
      <p:sp>
        <p:nvSpPr>
          <p:cNvPr id="37" name="Rectangle 36">
            <a:extLst>
              <a:ext uri="{FF2B5EF4-FFF2-40B4-BE49-F238E27FC236}">
                <a16:creationId xmlns:a16="http://schemas.microsoft.com/office/drawing/2014/main" id="{20A8D33B-734D-4922-893A-4BEEAA5ACCCC}"/>
              </a:ext>
            </a:extLst>
          </p:cNvPr>
          <p:cNvSpPr/>
          <p:nvPr/>
        </p:nvSpPr>
        <p:spPr>
          <a:xfrm>
            <a:off x="1645764" y="4771323"/>
            <a:ext cx="10332341" cy="1764792"/>
          </a:xfrm>
          <a:prstGeom prst="rect">
            <a:avLst/>
          </a:prstGeom>
          <a:ln w="28575">
            <a:solidFill>
              <a:schemeClr val="tx2"/>
            </a:solidFill>
          </a:ln>
        </p:spPr>
        <p:txBody>
          <a:bodyPr wrap="square" lIns="68589" tIns="34295" rIns="68589" bIns="34295">
            <a:noAutofit/>
          </a:bodyPr>
          <a:lstStyle/>
          <a:p>
            <a:pPr marL="0" marR="0" lvl="0" indent="0" algn="l" defTabSz="685891" rtl="0" eaLnBrk="1" fontAlgn="auto" latinLnBrk="0" hangingPunct="1">
              <a:lnSpc>
                <a:spcPct val="100000"/>
              </a:lnSpc>
              <a:spcBef>
                <a:spcPts val="0"/>
              </a:spcBef>
              <a:spcAft>
                <a:spcPts val="0"/>
              </a:spcAft>
              <a:buClrTx/>
              <a:buSzTx/>
              <a:buFontTx/>
              <a:buNone/>
              <a:tabLst/>
              <a:defRPr/>
            </a:pPr>
            <a:endParaRPr kumimoji="0" lang="en-US" sz="1200" b="1" i="0" u="none" strike="noStrike" kern="1200" cap="none" spc="0" normalizeH="0" baseline="0" noProof="0" dirty="0">
              <a:ln>
                <a:noFill/>
              </a:ln>
              <a:solidFill>
                <a:prstClr val="black"/>
              </a:solidFill>
              <a:effectLst/>
              <a:uLnTx/>
              <a:uFillTx/>
              <a:latin typeface="Calibri"/>
              <a:ea typeface="ＭＳ Ｐゴシック" pitchFamily="127" charset="-128"/>
              <a:cs typeface="ＭＳ Ｐゴシック" pitchFamily="127" charset="-128"/>
            </a:endParaRPr>
          </a:p>
        </p:txBody>
      </p:sp>
      <p:sp>
        <p:nvSpPr>
          <p:cNvPr id="38" name="Rectangle 37">
            <a:extLst>
              <a:ext uri="{FF2B5EF4-FFF2-40B4-BE49-F238E27FC236}">
                <a16:creationId xmlns:a16="http://schemas.microsoft.com/office/drawing/2014/main" id="{AAA036CF-3CF5-4358-887E-3CB4B43FADF3}"/>
              </a:ext>
            </a:extLst>
          </p:cNvPr>
          <p:cNvSpPr/>
          <p:nvPr/>
        </p:nvSpPr>
        <p:spPr>
          <a:xfrm>
            <a:off x="1665064" y="5040171"/>
            <a:ext cx="2977716" cy="1323439"/>
          </a:xfrm>
          <a:prstGeom prst="rect">
            <a:avLst/>
          </a:prstGeom>
        </p:spPr>
        <p:txBody>
          <a:bodyPr wrap="square">
            <a:spAutoFit/>
          </a:bodyPr>
          <a:lstStyle/>
          <a:p>
            <a:pPr lvl="0" algn="ctr" defTabSz="457200">
              <a:defRPr/>
            </a:pPr>
            <a:r>
              <a:rPr lang="en-US" sz="1600" i="1">
                <a:solidFill>
                  <a:prstClr val="black"/>
                </a:solidFill>
              </a:rPr>
              <a:t>PIH recently conducted a second study on HIVST distribution in facilities, which had a secondary outcome focused on HCW time required per test completed.</a:t>
            </a:r>
            <a:endParaRPr lang="en-US" sz="1600" b="1" i="1">
              <a:solidFill>
                <a:prstClr val="black"/>
              </a:solidFill>
            </a:endParaRPr>
          </a:p>
        </p:txBody>
      </p:sp>
      <p:sp>
        <p:nvSpPr>
          <p:cNvPr id="39" name="Isosceles Triangle 38">
            <a:extLst>
              <a:ext uri="{FF2B5EF4-FFF2-40B4-BE49-F238E27FC236}">
                <a16:creationId xmlns:a16="http://schemas.microsoft.com/office/drawing/2014/main" id="{7C76651B-F6BD-4CFC-A752-4F1CD755F613}"/>
              </a:ext>
            </a:extLst>
          </p:cNvPr>
          <p:cNvSpPr/>
          <p:nvPr/>
        </p:nvSpPr>
        <p:spPr>
          <a:xfrm rot="5400000">
            <a:off x="3956035" y="5564731"/>
            <a:ext cx="1645920" cy="274320"/>
          </a:xfrm>
          <a:prstGeom prst="triangle">
            <a:avLst/>
          </a:prstGeom>
          <a:solidFill>
            <a:srgbClr val="C00000"/>
          </a:solidFill>
          <a:ln>
            <a:noFill/>
          </a:ln>
          <a:effectLst/>
        </p:spPr>
        <p:style>
          <a:lnRef idx="1">
            <a:schemeClr val="accent1"/>
          </a:lnRef>
          <a:fillRef idx="3">
            <a:schemeClr val="accent1"/>
          </a:fillRef>
          <a:effectRef idx="2">
            <a:schemeClr val="accent1"/>
          </a:effectRef>
          <a:fontRef idx="minor">
            <a:schemeClr val="lt1"/>
          </a:fontRef>
        </p:style>
        <p:txBody>
          <a:bodyPr lIns="68589" tIns="34295" rIns="68589" bIns="34295" rtlCol="0" anchor="ctr"/>
          <a:lstStyle/>
          <a:p>
            <a:pPr marL="0" marR="0" lvl="0" indent="0" algn="ctr" defTabSz="342946" rtl="0" eaLnBrk="1" fontAlgn="base" latinLnBrk="0" hangingPunct="1">
              <a:lnSpc>
                <a:spcPct val="100000"/>
              </a:lnSpc>
              <a:spcBef>
                <a:spcPct val="0"/>
              </a:spcBef>
              <a:spcAft>
                <a:spcPct val="0"/>
              </a:spcAft>
              <a:buClrTx/>
              <a:buSzTx/>
              <a:buFontTx/>
              <a:buNone/>
              <a:tabLst/>
              <a:defRPr/>
            </a:pPr>
            <a:endParaRPr kumimoji="0" lang="en-US" sz="1500" b="0" i="0" u="none" strike="noStrike" kern="1200" cap="none" spc="0" normalizeH="0" baseline="0" noProof="0">
              <a:ln>
                <a:noFill/>
              </a:ln>
              <a:solidFill>
                <a:prstClr val="white"/>
              </a:solidFill>
              <a:effectLst/>
              <a:uLnTx/>
              <a:uFillTx/>
              <a:latin typeface="Calibri"/>
              <a:ea typeface="+mn-ea"/>
              <a:cs typeface="+mn-cs"/>
            </a:endParaRPr>
          </a:p>
        </p:txBody>
      </p:sp>
      <p:sp>
        <p:nvSpPr>
          <p:cNvPr id="40" name="Oval 39">
            <a:extLst>
              <a:ext uri="{FF2B5EF4-FFF2-40B4-BE49-F238E27FC236}">
                <a16:creationId xmlns:a16="http://schemas.microsoft.com/office/drawing/2014/main" id="{2B67511B-41D3-41C9-9BE4-BA5D2B3E7F9B}"/>
              </a:ext>
            </a:extLst>
          </p:cNvPr>
          <p:cNvSpPr/>
          <p:nvPr/>
        </p:nvSpPr>
        <p:spPr>
          <a:xfrm>
            <a:off x="144317" y="4674908"/>
            <a:ext cx="365760" cy="36576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a:t>3</a:t>
            </a:r>
          </a:p>
        </p:txBody>
      </p:sp>
      <p:grpSp>
        <p:nvGrpSpPr>
          <p:cNvPr id="104" name="Group 103">
            <a:extLst>
              <a:ext uri="{FF2B5EF4-FFF2-40B4-BE49-F238E27FC236}">
                <a16:creationId xmlns:a16="http://schemas.microsoft.com/office/drawing/2014/main" id="{727D3A87-5950-4DF8-A8AF-99A71AE7C525}"/>
              </a:ext>
            </a:extLst>
          </p:cNvPr>
          <p:cNvGrpSpPr/>
          <p:nvPr/>
        </p:nvGrpSpPr>
        <p:grpSpPr>
          <a:xfrm>
            <a:off x="6410361" y="5307852"/>
            <a:ext cx="5655027" cy="1167929"/>
            <a:chOff x="-79048" y="2706571"/>
            <a:chExt cx="9885188" cy="3779954"/>
          </a:xfrm>
        </p:grpSpPr>
        <p:grpSp>
          <p:nvGrpSpPr>
            <p:cNvPr id="105" name="Group 104">
              <a:extLst>
                <a:ext uri="{FF2B5EF4-FFF2-40B4-BE49-F238E27FC236}">
                  <a16:creationId xmlns:a16="http://schemas.microsoft.com/office/drawing/2014/main" id="{4C77FB83-D102-4AA9-8CDE-6C11DCE30D21}"/>
                </a:ext>
              </a:extLst>
            </p:cNvPr>
            <p:cNvGrpSpPr/>
            <p:nvPr/>
          </p:nvGrpSpPr>
          <p:grpSpPr>
            <a:xfrm>
              <a:off x="1838325" y="2706571"/>
              <a:ext cx="7647342" cy="3779954"/>
              <a:chOff x="2438400" y="2664318"/>
              <a:chExt cx="5481712" cy="3062714"/>
            </a:xfrm>
          </p:grpSpPr>
          <p:cxnSp>
            <p:nvCxnSpPr>
              <p:cNvPr id="112" name="Straight Connector 111">
                <a:extLst>
                  <a:ext uri="{FF2B5EF4-FFF2-40B4-BE49-F238E27FC236}">
                    <a16:creationId xmlns:a16="http://schemas.microsoft.com/office/drawing/2014/main" id="{FE693D33-B691-4B81-8C58-8D0577202BAE}"/>
                  </a:ext>
                </a:extLst>
              </p:cNvPr>
              <p:cNvCxnSpPr>
                <a:cxnSpLocks/>
              </p:cNvCxnSpPr>
              <p:nvPr/>
            </p:nvCxnSpPr>
            <p:spPr>
              <a:xfrm>
                <a:off x="2438400" y="4924926"/>
                <a:ext cx="548171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13" name="Rectangle 112">
                <a:extLst>
                  <a:ext uri="{FF2B5EF4-FFF2-40B4-BE49-F238E27FC236}">
                    <a16:creationId xmlns:a16="http://schemas.microsoft.com/office/drawing/2014/main" id="{90F6E706-893E-408A-8105-1662FC256487}"/>
                  </a:ext>
                </a:extLst>
              </p:cNvPr>
              <p:cNvSpPr/>
              <p:nvPr/>
            </p:nvSpPr>
            <p:spPr>
              <a:xfrm>
                <a:off x="3304674" y="4073809"/>
                <a:ext cx="2107114" cy="304800"/>
              </a:xfrm>
              <a:prstGeom prst="rect">
                <a:avLst/>
              </a:prstGeom>
              <a:solidFill>
                <a:schemeClr val="accent6">
                  <a:lumMod val="60000"/>
                  <a:lumOff val="40000"/>
                </a:schemeClr>
              </a:solidFill>
              <a:ln>
                <a:solidFill>
                  <a:schemeClr val="accent6">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ea typeface="Arial" charset="0"/>
                    <a:cs typeface="Arial" charset="0"/>
                  </a:rPr>
                  <a:t>-36%</a:t>
                </a:r>
              </a:p>
            </p:txBody>
          </p:sp>
          <p:sp>
            <p:nvSpPr>
              <p:cNvPr id="114" name="Rectangle 113">
                <a:extLst>
                  <a:ext uri="{FF2B5EF4-FFF2-40B4-BE49-F238E27FC236}">
                    <a16:creationId xmlns:a16="http://schemas.microsoft.com/office/drawing/2014/main" id="{B6D946C5-6A1F-4ED3-8F7E-4181A4F5359C}"/>
                  </a:ext>
                </a:extLst>
              </p:cNvPr>
              <p:cNvSpPr/>
              <p:nvPr/>
            </p:nvSpPr>
            <p:spPr>
              <a:xfrm>
                <a:off x="2660073" y="4479125"/>
                <a:ext cx="2751715" cy="304800"/>
              </a:xfrm>
              <a:prstGeom prst="rect">
                <a:avLst/>
              </a:prstGeom>
              <a:solidFill>
                <a:schemeClr val="accent2">
                  <a:lumMod val="60000"/>
                  <a:lumOff val="40000"/>
                </a:schemeClr>
              </a:solidFill>
              <a:ln>
                <a:solidFill>
                  <a:schemeClr val="accent2">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ea typeface="Arial" charset="0"/>
                    <a:cs typeface="Arial" charset="0"/>
                  </a:rPr>
                  <a:t>-53%</a:t>
                </a:r>
              </a:p>
            </p:txBody>
          </p:sp>
          <p:sp>
            <p:nvSpPr>
              <p:cNvPr id="115" name="Rectangle 114">
                <a:extLst>
                  <a:ext uri="{FF2B5EF4-FFF2-40B4-BE49-F238E27FC236}">
                    <a16:creationId xmlns:a16="http://schemas.microsoft.com/office/drawing/2014/main" id="{C32F9AD3-1D62-4736-9829-F92944FE68C2}"/>
                  </a:ext>
                </a:extLst>
              </p:cNvPr>
              <p:cNvSpPr/>
              <p:nvPr/>
            </p:nvSpPr>
            <p:spPr>
              <a:xfrm>
                <a:off x="5411788" y="3694739"/>
                <a:ext cx="782000" cy="304800"/>
              </a:xfrm>
              <a:prstGeom prst="rect">
                <a:avLst/>
              </a:prstGeom>
              <a:solidFill>
                <a:schemeClr val="accent1">
                  <a:lumMod val="60000"/>
                  <a:lumOff val="40000"/>
                </a:schemeClr>
              </a:solidFill>
              <a:ln>
                <a:solidFill>
                  <a:schemeClr val="accent1">
                    <a:lumMod val="20000"/>
                    <a:lumOff val="8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400">
                    <a:solidFill>
                      <a:schemeClr val="tx1"/>
                    </a:solidFill>
                    <a:ea typeface="Arial" charset="0"/>
                    <a:cs typeface="Arial" charset="0"/>
                  </a:rPr>
                  <a:t>+11%</a:t>
                </a:r>
              </a:p>
            </p:txBody>
          </p:sp>
          <p:cxnSp>
            <p:nvCxnSpPr>
              <p:cNvPr id="116" name="Straight Connector 115">
                <a:extLst>
                  <a:ext uri="{FF2B5EF4-FFF2-40B4-BE49-F238E27FC236}">
                    <a16:creationId xmlns:a16="http://schemas.microsoft.com/office/drawing/2014/main" id="{7E8CF9E1-396F-4ACA-B9F9-E1F35FF4D252}"/>
                  </a:ext>
                </a:extLst>
              </p:cNvPr>
              <p:cNvCxnSpPr>
                <a:cxnSpLocks/>
              </p:cNvCxnSpPr>
              <p:nvPr/>
            </p:nvCxnSpPr>
            <p:spPr>
              <a:xfrm>
                <a:off x="5411788" y="2664318"/>
                <a:ext cx="0" cy="306271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cxnSp>
          <p:nvCxnSpPr>
            <p:cNvPr id="106" name="Straight Arrow Connector 105">
              <a:extLst>
                <a:ext uri="{FF2B5EF4-FFF2-40B4-BE49-F238E27FC236}">
                  <a16:creationId xmlns:a16="http://schemas.microsoft.com/office/drawing/2014/main" id="{1FACA116-F383-4E2D-888C-CA0A353B76AE}"/>
                </a:ext>
              </a:extLst>
            </p:cNvPr>
            <p:cNvCxnSpPr>
              <a:cxnSpLocks/>
            </p:cNvCxnSpPr>
            <p:nvPr/>
          </p:nvCxnSpPr>
          <p:spPr>
            <a:xfrm flipH="1">
              <a:off x="7125151" y="4166390"/>
              <a:ext cx="682753"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7" name="TextBox 106">
              <a:extLst>
                <a:ext uri="{FF2B5EF4-FFF2-40B4-BE49-F238E27FC236}">
                  <a16:creationId xmlns:a16="http://schemas.microsoft.com/office/drawing/2014/main" id="{17CC073C-6FB4-4940-AA48-8337E079B322}"/>
                </a:ext>
              </a:extLst>
            </p:cNvPr>
            <p:cNvSpPr txBox="1"/>
            <p:nvPr/>
          </p:nvSpPr>
          <p:spPr>
            <a:xfrm>
              <a:off x="7728987" y="3604002"/>
              <a:ext cx="2077153" cy="1017662"/>
            </a:xfrm>
            <a:prstGeom prst="rect">
              <a:avLst/>
            </a:prstGeom>
            <a:noFill/>
          </p:spPr>
          <p:txBody>
            <a:bodyPr wrap="square" rtlCol="0">
              <a:spAutoFit/>
            </a:bodyPr>
            <a:lstStyle/>
            <a:p>
              <a:r>
                <a:rPr lang="en-US" sz="1400">
                  <a:ea typeface="Arial" charset="0"/>
                  <a:cs typeface="Arial" charset="0"/>
                </a:rPr>
                <a:t>PITC</a:t>
              </a:r>
            </a:p>
          </p:txBody>
        </p:sp>
        <p:cxnSp>
          <p:nvCxnSpPr>
            <p:cNvPr id="108" name="Straight Arrow Connector 107">
              <a:extLst>
                <a:ext uri="{FF2B5EF4-FFF2-40B4-BE49-F238E27FC236}">
                  <a16:creationId xmlns:a16="http://schemas.microsoft.com/office/drawing/2014/main" id="{A98CF46A-4E69-4EC7-8212-6A9C3381B6AA}"/>
                </a:ext>
              </a:extLst>
            </p:cNvPr>
            <p:cNvCxnSpPr>
              <a:cxnSpLocks/>
            </p:cNvCxnSpPr>
            <p:nvPr/>
          </p:nvCxnSpPr>
          <p:spPr>
            <a:xfrm>
              <a:off x="1790507" y="4634232"/>
              <a:ext cx="1208509"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9" name="TextBox 108">
              <a:extLst>
                <a:ext uri="{FF2B5EF4-FFF2-40B4-BE49-F238E27FC236}">
                  <a16:creationId xmlns:a16="http://schemas.microsoft.com/office/drawing/2014/main" id="{8D15521E-EE11-4547-B8B0-6F5BF37ECFC1}"/>
                </a:ext>
              </a:extLst>
            </p:cNvPr>
            <p:cNvSpPr txBox="1"/>
            <p:nvPr/>
          </p:nvSpPr>
          <p:spPr>
            <a:xfrm>
              <a:off x="-79048" y="4706783"/>
              <a:ext cx="2399993" cy="1017663"/>
            </a:xfrm>
            <a:prstGeom prst="rect">
              <a:avLst/>
            </a:prstGeom>
            <a:noFill/>
          </p:spPr>
          <p:txBody>
            <a:bodyPr wrap="square" rtlCol="0">
              <a:spAutoFit/>
            </a:bodyPr>
            <a:lstStyle/>
            <a:p>
              <a:r>
                <a:rPr lang="en-US" sz="1400">
                  <a:ea typeface="Arial" charset="0"/>
                  <a:cs typeface="Arial" charset="0"/>
                </a:rPr>
                <a:t>Active HIVST</a:t>
              </a:r>
            </a:p>
          </p:txBody>
        </p:sp>
        <p:cxnSp>
          <p:nvCxnSpPr>
            <p:cNvPr id="110" name="Straight Arrow Connector 109">
              <a:extLst>
                <a:ext uri="{FF2B5EF4-FFF2-40B4-BE49-F238E27FC236}">
                  <a16:creationId xmlns:a16="http://schemas.microsoft.com/office/drawing/2014/main" id="{45BDE458-B37E-48CB-9454-B300DE9DBD9D}"/>
                </a:ext>
              </a:extLst>
            </p:cNvPr>
            <p:cNvCxnSpPr>
              <a:cxnSpLocks/>
            </p:cNvCxnSpPr>
            <p:nvPr/>
          </p:nvCxnSpPr>
          <p:spPr>
            <a:xfrm>
              <a:off x="1710109" y="5134468"/>
              <a:ext cx="479521"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1" name="TextBox 110">
              <a:extLst>
                <a:ext uri="{FF2B5EF4-FFF2-40B4-BE49-F238E27FC236}">
                  <a16:creationId xmlns:a16="http://schemas.microsoft.com/office/drawing/2014/main" id="{3D8C5674-C328-4E6E-A054-0C53AA2CDE25}"/>
                </a:ext>
              </a:extLst>
            </p:cNvPr>
            <p:cNvSpPr txBox="1"/>
            <p:nvPr/>
          </p:nvSpPr>
          <p:spPr>
            <a:xfrm>
              <a:off x="-78638" y="4072426"/>
              <a:ext cx="2160774" cy="1049669"/>
            </a:xfrm>
            <a:prstGeom prst="rect">
              <a:avLst/>
            </a:prstGeom>
            <a:noFill/>
          </p:spPr>
          <p:txBody>
            <a:bodyPr wrap="square" rtlCol="0">
              <a:spAutoFit/>
            </a:bodyPr>
            <a:lstStyle/>
            <a:p>
              <a:r>
                <a:rPr lang="en-US" sz="1400" dirty="0">
                  <a:ea typeface="Arial" charset="0"/>
                  <a:cs typeface="Arial" charset="0"/>
                </a:rPr>
                <a:t>Passive HIVST</a:t>
              </a:r>
            </a:p>
          </p:txBody>
        </p:sp>
      </p:grpSp>
      <p:sp>
        <p:nvSpPr>
          <p:cNvPr id="118" name="Rectangle 117">
            <a:extLst>
              <a:ext uri="{FF2B5EF4-FFF2-40B4-BE49-F238E27FC236}">
                <a16:creationId xmlns:a16="http://schemas.microsoft.com/office/drawing/2014/main" id="{DCDB33DE-E5B9-4EFE-B188-3537BC32D6E6}"/>
              </a:ext>
            </a:extLst>
          </p:cNvPr>
          <p:cNvSpPr/>
          <p:nvPr/>
        </p:nvSpPr>
        <p:spPr>
          <a:xfrm>
            <a:off x="6720067" y="4779341"/>
            <a:ext cx="5345321" cy="338554"/>
          </a:xfrm>
          <a:prstGeom prst="rect">
            <a:avLst/>
          </a:prstGeom>
        </p:spPr>
        <p:txBody>
          <a:bodyPr wrap="square">
            <a:spAutoFit/>
          </a:bodyPr>
          <a:lstStyle/>
          <a:p>
            <a:pPr algn="ctr"/>
            <a:r>
              <a:rPr lang="en-US" sz="1600" b="1" dirty="0">
                <a:ea typeface="Arial" charset="0"/>
                <a:cs typeface="Arial" charset="0"/>
              </a:rPr>
              <a:t>Percentage time saved/gained per test completed, per arm</a:t>
            </a:r>
          </a:p>
        </p:txBody>
      </p:sp>
      <p:sp>
        <p:nvSpPr>
          <p:cNvPr id="122" name="Google Shape;138;p16">
            <a:extLst>
              <a:ext uri="{FF2B5EF4-FFF2-40B4-BE49-F238E27FC236}">
                <a16:creationId xmlns:a16="http://schemas.microsoft.com/office/drawing/2014/main" id="{3C2CE287-BA4C-4B73-A3C3-D39CF85890A6}"/>
              </a:ext>
            </a:extLst>
          </p:cNvPr>
          <p:cNvSpPr txBox="1"/>
          <p:nvPr/>
        </p:nvSpPr>
        <p:spPr>
          <a:xfrm>
            <a:off x="56600" y="6535104"/>
            <a:ext cx="11882053" cy="380391"/>
          </a:xfrm>
          <a:prstGeom prst="rect">
            <a:avLst/>
          </a:prstGeom>
          <a:noFill/>
          <a:ln>
            <a:noFill/>
          </a:ln>
        </p:spPr>
        <p:txBody>
          <a:bodyPr spcFirstLastPara="1" wrap="square" lIns="91425" tIns="45700" rIns="91425" bIns="45700" anchor="t" anchorCtr="0">
            <a:noAutofit/>
          </a:bodyPr>
          <a:lstStyle/>
          <a:p>
            <a:pPr>
              <a:buClr>
                <a:schemeClr val="dk1"/>
              </a:buClr>
              <a:buSzPts val="2200"/>
            </a:pPr>
            <a:r>
              <a:rPr lang="en-US" sz="700" b="1"/>
              <a:t>Source: </a:t>
            </a:r>
            <a:r>
              <a:rPr lang="en-US" sz="700"/>
              <a:t>Dovel, K, Shaba, F, et. al. Effect of facility-based HIV self-testing on uptake of testing among outpatients in Malawi: cluster randomized control trail, </a:t>
            </a:r>
            <a:r>
              <a:rPr lang="en-US" sz="700" i="1"/>
              <a:t>Lancet Global Health.</a:t>
            </a:r>
            <a:r>
              <a:rPr lang="en-US" sz="700"/>
              <a:t> 2020; Dovel, Balakasi, et al. Missing men or missed opportunity? Men’s frequent use of health services in Malawi. IAS. 2020 </a:t>
            </a:r>
          </a:p>
          <a:p>
            <a:pPr>
              <a:buClr>
                <a:schemeClr val="dk1"/>
              </a:buClr>
              <a:buSzPts val="2200"/>
            </a:pPr>
            <a:r>
              <a:rPr lang="en-US" sz="700" i="1">
                <a:solidFill>
                  <a:schemeClr val="dk1"/>
                </a:solidFill>
                <a:ea typeface="Arial" charset="0"/>
                <a:cs typeface="Arial" charset="0"/>
                <a:sym typeface="Arial"/>
              </a:rPr>
              <a:t>*Active HIVST differed from Passive HIVST in that providers initiated the distribution of HIVST 1:1 in a private area, not in a group. </a:t>
            </a:r>
            <a:endParaRPr lang="en-US" sz="700" i="1">
              <a:ea typeface="Arial" charset="0"/>
              <a:cs typeface="Arial" charset="0"/>
            </a:endParaRPr>
          </a:p>
        </p:txBody>
      </p:sp>
      <p:sp>
        <p:nvSpPr>
          <p:cNvPr id="123" name="Rectangle 122">
            <a:extLst>
              <a:ext uri="{FF2B5EF4-FFF2-40B4-BE49-F238E27FC236}">
                <a16:creationId xmlns:a16="http://schemas.microsoft.com/office/drawing/2014/main" id="{2EA4087D-EBD5-44DA-AB76-7CB5B2D8BDD8}"/>
              </a:ext>
            </a:extLst>
          </p:cNvPr>
          <p:cNvSpPr/>
          <p:nvPr/>
        </p:nvSpPr>
        <p:spPr>
          <a:xfrm>
            <a:off x="4934055" y="4742427"/>
            <a:ext cx="1492862" cy="1815882"/>
          </a:xfrm>
          <a:prstGeom prst="rect">
            <a:avLst/>
          </a:prstGeom>
        </p:spPr>
        <p:txBody>
          <a:bodyPr wrap="square">
            <a:spAutoFit/>
          </a:bodyPr>
          <a:lstStyle/>
          <a:p>
            <a:r>
              <a:rPr lang="en-US" sz="1600" b="1" dirty="0">
                <a:solidFill>
                  <a:srgbClr val="C00000"/>
                </a:solidFill>
              </a:rPr>
              <a:t>Both</a:t>
            </a:r>
            <a:r>
              <a:rPr lang="en-US" sz="1600" dirty="0">
                <a:solidFill>
                  <a:srgbClr val="C00000"/>
                </a:solidFill>
              </a:rPr>
              <a:t> </a:t>
            </a:r>
            <a:r>
              <a:rPr lang="en-US" sz="1600" b="1" dirty="0">
                <a:solidFill>
                  <a:srgbClr val="C00000"/>
                </a:solidFill>
              </a:rPr>
              <a:t>HIVST arms required significantly less HCW time </a:t>
            </a:r>
            <a:r>
              <a:rPr lang="en-US" sz="1600" dirty="0">
                <a:solidFill>
                  <a:srgbClr val="C00000"/>
                </a:solidFill>
              </a:rPr>
              <a:t>than provider-initiated testing and counseling</a:t>
            </a:r>
          </a:p>
        </p:txBody>
      </p:sp>
    </p:spTree>
    <p:extLst>
      <p:ext uri="{BB962C8B-B14F-4D97-AF65-F5344CB8AC3E}">
        <p14:creationId xmlns:p14="http://schemas.microsoft.com/office/powerpoint/2010/main" val="1755280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par>
                                <p:cTn id="9" presetID="2" presetClass="entr" presetSubtype="4" fill="hold" grpId="0" nodeType="with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additive="base">
                                        <p:cTn id="11" dur="500" fill="hold"/>
                                        <p:tgtEl>
                                          <p:spTgt spid="9"/>
                                        </p:tgtEl>
                                        <p:attrNameLst>
                                          <p:attrName>ppt_x</p:attrName>
                                        </p:attrNameLst>
                                      </p:cBhvr>
                                      <p:tavLst>
                                        <p:tav tm="0">
                                          <p:val>
                                            <p:strVal val="#ppt_x"/>
                                          </p:val>
                                        </p:tav>
                                        <p:tav tm="100000">
                                          <p:val>
                                            <p:strVal val="#ppt_x"/>
                                          </p:val>
                                        </p:tav>
                                      </p:tavLst>
                                    </p:anim>
                                    <p:anim calcmode="lin" valueType="num">
                                      <p:cBhvr additive="base">
                                        <p:cTn id="12" dur="500" fill="hold"/>
                                        <p:tgtEl>
                                          <p:spTgt spid="9"/>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10"/>
                                        </p:tgtEl>
                                        <p:attrNameLst>
                                          <p:attrName>style.visibility</p:attrName>
                                        </p:attrNameLst>
                                      </p:cBhvr>
                                      <p:to>
                                        <p:strVal val="visible"/>
                                      </p:to>
                                    </p:set>
                                    <p:anim calcmode="lin" valueType="num">
                                      <p:cBhvr additive="base">
                                        <p:cTn id="15" dur="500" fill="hold"/>
                                        <p:tgtEl>
                                          <p:spTgt spid="10"/>
                                        </p:tgtEl>
                                        <p:attrNameLst>
                                          <p:attrName>ppt_x</p:attrName>
                                        </p:attrNameLst>
                                      </p:cBhvr>
                                      <p:tavLst>
                                        <p:tav tm="0">
                                          <p:val>
                                            <p:strVal val="#ppt_x"/>
                                          </p:val>
                                        </p:tav>
                                        <p:tav tm="100000">
                                          <p:val>
                                            <p:strVal val="#ppt_x"/>
                                          </p:val>
                                        </p:tav>
                                      </p:tavLst>
                                    </p:anim>
                                    <p:anim calcmode="lin" valueType="num">
                                      <p:cBhvr additive="base">
                                        <p:cTn id="16" dur="500" fill="hold"/>
                                        <p:tgtEl>
                                          <p:spTgt spid="10"/>
                                        </p:tgtEl>
                                        <p:attrNameLst>
                                          <p:attrName>ppt_y</p:attrName>
                                        </p:attrNameLst>
                                      </p:cBhvr>
                                      <p:tavLst>
                                        <p:tav tm="0">
                                          <p:val>
                                            <p:strVal val="1+#ppt_h/2"/>
                                          </p:val>
                                        </p:tav>
                                        <p:tav tm="100000">
                                          <p:val>
                                            <p:strVal val="#ppt_y"/>
                                          </p:val>
                                        </p:tav>
                                      </p:tavLst>
                                    </p:anim>
                                  </p:childTnLst>
                                </p:cTn>
                              </p:par>
                              <p:par>
                                <p:cTn id="17" presetID="2" presetClass="entr" presetSubtype="4" fill="hold" nodeType="with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ppt_x"/>
                                          </p:val>
                                        </p:tav>
                                        <p:tav tm="100000">
                                          <p:val>
                                            <p:strVal val="#ppt_x"/>
                                          </p:val>
                                        </p:tav>
                                      </p:tavLst>
                                    </p:anim>
                                    <p:anim calcmode="lin" valueType="num">
                                      <p:cBhvr additive="base">
                                        <p:cTn id="20" dur="500" fill="hold"/>
                                        <p:tgtEl>
                                          <p:spTgt spid="13"/>
                                        </p:tgtEl>
                                        <p:attrNameLst>
                                          <p:attrName>ppt_y</p:attrName>
                                        </p:attrNameLst>
                                      </p:cBhvr>
                                      <p:tavLst>
                                        <p:tav tm="0">
                                          <p:val>
                                            <p:strVal val="1+#ppt_h/2"/>
                                          </p:val>
                                        </p:tav>
                                        <p:tav tm="100000">
                                          <p:val>
                                            <p:strVal val="#ppt_y"/>
                                          </p:val>
                                        </p:tav>
                                      </p:tavLst>
                                    </p:anim>
                                  </p:childTnLst>
                                </p:cTn>
                              </p:par>
                              <p:par>
                                <p:cTn id="21" presetID="2" presetClass="entr" presetSubtype="4" fill="hold" nodeType="withEffect">
                                  <p:stCondLst>
                                    <p:cond delay="0"/>
                                  </p:stCondLst>
                                  <p:childTnLst>
                                    <p:set>
                                      <p:cBhvr>
                                        <p:cTn id="22" dur="1" fill="hold">
                                          <p:stCondLst>
                                            <p:cond delay="0"/>
                                          </p:stCondLst>
                                        </p:cTn>
                                        <p:tgtEl>
                                          <p:spTgt spid="15"/>
                                        </p:tgtEl>
                                        <p:attrNameLst>
                                          <p:attrName>style.visibility</p:attrName>
                                        </p:attrNameLst>
                                      </p:cBhvr>
                                      <p:to>
                                        <p:strVal val="visible"/>
                                      </p:to>
                                    </p:set>
                                    <p:anim calcmode="lin" valueType="num">
                                      <p:cBhvr additive="base">
                                        <p:cTn id="23" dur="500" fill="hold"/>
                                        <p:tgtEl>
                                          <p:spTgt spid="15"/>
                                        </p:tgtEl>
                                        <p:attrNameLst>
                                          <p:attrName>ppt_x</p:attrName>
                                        </p:attrNameLst>
                                      </p:cBhvr>
                                      <p:tavLst>
                                        <p:tav tm="0">
                                          <p:val>
                                            <p:strVal val="#ppt_x"/>
                                          </p:val>
                                        </p:tav>
                                        <p:tav tm="100000">
                                          <p:val>
                                            <p:strVal val="#ppt_x"/>
                                          </p:val>
                                        </p:tav>
                                      </p:tavLst>
                                    </p:anim>
                                    <p:anim calcmode="lin" valueType="num">
                                      <p:cBhvr additive="base">
                                        <p:cTn id="24" dur="500" fill="hold"/>
                                        <p:tgtEl>
                                          <p:spTgt spid="15"/>
                                        </p:tgtEl>
                                        <p:attrNameLst>
                                          <p:attrName>ppt_y</p:attrName>
                                        </p:attrNameLst>
                                      </p:cBhvr>
                                      <p:tavLst>
                                        <p:tav tm="0">
                                          <p:val>
                                            <p:strVal val="1+#ppt_h/2"/>
                                          </p:val>
                                        </p:tav>
                                        <p:tav tm="100000">
                                          <p:val>
                                            <p:strVal val="#ppt_y"/>
                                          </p:val>
                                        </p:tav>
                                      </p:tavLst>
                                    </p:anim>
                                  </p:childTnLst>
                                </p:cTn>
                              </p:par>
                              <p:par>
                                <p:cTn id="25" presetID="2" presetClass="entr" presetSubtype="4" fill="hold" nodeType="withEffect">
                                  <p:stCondLst>
                                    <p:cond delay="0"/>
                                  </p:stCondLst>
                                  <p:childTnLst>
                                    <p:set>
                                      <p:cBhvr>
                                        <p:cTn id="26" dur="1" fill="hold">
                                          <p:stCondLst>
                                            <p:cond delay="0"/>
                                          </p:stCondLst>
                                        </p:cTn>
                                        <p:tgtEl>
                                          <p:spTgt spid="16"/>
                                        </p:tgtEl>
                                        <p:attrNameLst>
                                          <p:attrName>style.visibility</p:attrName>
                                        </p:attrNameLst>
                                      </p:cBhvr>
                                      <p:to>
                                        <p:strVal val="visible"/>
                                      </p:to>
                                    </p:set>
                                    <p:anim calcmode="lin" valueType="num">
                                      <p:cBhvr additive="base">
                                        <p:cTn id="27" dur="500" fill="hold"/>
                                        <p:tgtEl>
                                          <p:spTgt spid="16"/>
                                        </p:tgtEl>
                                        <p:attrNameLst>
                                          <p:attrName>ppt_x</p:attrName>
                                        </p:attrNameLst>
                                      </p:cBhvr>
                                      <p:tavLst>
                                        <p:tav tm="0">
                                          <p:val>
                                            <p:strVal val="#ppt_x"/>
                                          </p:val>
                                        </p:tav>
                                        <p:tav tm="100000">
                                          <p:val>
                                            <p:strVal val="#ppt_x"/>
                                          </p:val>
                                        </p:tav>
                                      </p:tavLst>
                                    </p:anim>
                                    <p:anim calcmode="lin" valueType="num">
                                      <p:cBhvr additive="base">
                                        <p:cTn id="28" dur="500" fill="hold"/>
                                        <p:tgtEl>
                                          <p:spTgt spid="16"/>
                                        </p:tgtEl>
                                        <p:attrNameLst>
                                          <p:attrName>ppt_y</p:attrName>
                                        </p:attrNameLst>
                                      </p:cBhvr>
                                      <p:tavLst>
                                        <p:tav tm="0">
                                          <p:val>
                                            <p:strVal val="1+#ppt_h/2"/>
                                          </p:val>
                                        </p:tav>
                                        <p:tav tm="100000">
                                          <p:val>
                                            <p:strVal val="#ppt_y"/>
                                          </p:val>
                                        </p:tav>
                                      </p:tavLst>
                                    </p:anim>
                                  </p:childTnLst>
                                </p:cTn>
                              </p:par>
                              <p:par>
                                <p:cTn id="29" presetID="2" presetClass="entr" presetSubtype="4" fill="hold" nodeType="withEffect">
                                  <p:stCondLst>
                                    <p:cond delay="0"/>
                                  </p:stCondLst>
                                  <p:childTnLst>
                                    <p:set>
                                      <p:cBhvr>
                                        <p:cTn id="30" dur="1" fill="hold">
                                          <p:stCondLst>
                                            <p:cond delay="0"/>
                                          </p:stCondLst>
                                        </p:cTn>
                                        <p:tgtEl>
                                          <p:spTgt spid="17"/>
                                        </p:tgtEl>
                                        <p:attrNameLst>
                                          <p:attrName>style.visibility</p:attrName>
                                        </p:attrNameLst>
                                      </p:cBhvr>
                                      <p:to>
                                        <p:strVal val="visible"/>
                                      </p:to>
                                    </p:set>
                                    <p:anim calcmode="lin" valueType="num">
                                      <p:cBhvr additive="base">
                                        <p:cTn id="31" dur="500" fill="hold"/>
                                        <p:tgtEl>
                                          <p:spTgt spid="17"/>
                                        </p:tgtEl>
                                        <p:attrNameLst>
                                          <p:attrName>ppt_x</p:attrName>
                                        </p:attrNameLst>
                                      </p:cBhvr>
                                      <p:tavLst>
                                        <p:tav tm="0">
                                          <p:val>
                                            <p:strVal val="#ppt_x"/>
                                          </p:val>
                                        </p:tav>
                                        <p:tav tm="100000">
                                          <p:val>
                                            <p:strVal val="#ppt_x"/>
                                          </p:val>
                                        </p:tav>
                                      </p:tavLst>
                                    </p:anim>
                                    <p:anim calcmode="lin" valueType="num">
                                      <p:cBhvr additive="base">
                                        <p:cTn id="32" dur="500" fill="hold"/>
                                        <p:tgtEl>
                                          <p:spTgt spid="17"/>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5"/>
                                        </p:tgtEl>
                                        <p:attrNameLst>
                                          <p:attrName>style.visibility</p:attrName>
                                        </p:attrNameLst>
                                      </p:cBhvr>
                                      <p:to>
                                        <p:strVal val="visible"/>
                                      </p:to>
                                    </p:set>
                                    <p:anim calcmode="lin" valueType="num">
                                      <p:cBhvr additive="base">
                                        <p:cTn id="35" dur="500" fill="hold"/>
                                        <p:tgtEl>
                                          <p:spTgt spid="5"/>
                                        </p:tgtEl>
                                        <p:attrNameLst>
                                          <p:attrName>ppt_x</p:attrName>
                                        </p:attrNameLst>
                                      </p:cBhvr>
                                      <p:tavLst>
                                        <p:tav tm="0">
                                          <p:val>
                                            <p:strVal val="#ppt_x"/>
                                          </p:val>
                                        </p:tav>
                                        <p:tav tm="100000">
                                          <p:val>
                                            <p:strVal val="#ppt_x"/>
                                          </p:val>
                                        </p:tav>
                                      </p:tavLst>
                                    </p:anim>
                                    <p:anim calcmode="lin" valueType="num">
                                      <p:cBhvr additive="base">
                                        <p:cTn id="36" dur="500" fill="hold"/>
                                        <p:tgtEl>
                                          <p:spTgt spid="5"/>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12"/>
                                        </p:tgtEl>
                                        <p:attrNameLst>
                                          <p:attrName>style.visibility</p:attrName>
                                        </p:attrNameLst>
                                      </p:cBhvr>
                                      <p:to>
                                        <p:strVal val="visible"/>
                                      </p:to>
                                    </p:set>
                                    <p:anim calcmode="lin" valueType="num">
                                      <p:cBhvr additive="base">
                                        <p:cTn id="39" dur="500" fill="hold"/>
                                        <p:tgtEl>
                                          <p:spTgt spid="12"/>
                                        </p:tgtEl>
                                        <p:attrNameLst>
                                          <p:attrName>ppt_x</p:attrName>
                                        </p:attrNameLst>
                                      </p:cBhvr>
                                      <p:tavLst>
                                        <p:tav tm="0">
                                          <p:val>
                                            <p:strVal val="#ppt_x"/>
                                          </p:val>
                                        </p:tav>
                                        <p:tav tm="100000">
                                          <p:val>
                                            <p:strVal val="#ppt_x"/>
                                          </p:val>
                                        </p:tav>
                                      </p:tavLst>
                                    </p:anim>
                                    <p:anim calcmode="lin" valueType="num">
                                      <p:cBhvr additive="base">
                                        <p:cTn id="40" dur="500" fill="hold"/>
                                        <p:tgtEl>
                                          <p:spTgt spid="12"/>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11"/>
                                        </p:tgtEl>
                                        <p:attrNameLst>
                                          <p:attrName>style.visibility</p:attrName>
                                        </p:attrNameLst>
                                      </p:cBhvr>
                                      <p:to>
                                        <p:strVal val="visible"/>
                                      </p:to>
                                    </p:set>
                                    <p:anim calcmode="lin" valueType="num">
                                      <p:cBhvr additive="base">
                                        <p:cTn id="43" dur="500" fill="hold"/>
                                        <p:tgtEl>
                                          <p:spTgt spid="11"/>
                                        </p:tgtEl>
                                        <p:attrNameLst>
                                          <p:attrName>ppt_x</p:attrName>
                                        </p:attrNameLst>
                                      </p:cBhvr>
                                      <p:tavLst>
                                        <p:tav tm="0">
                                          <p:val>
                                            <p:strVal val="#ppt_x"/>
                                          </p:val>
                                        </p:tav>
                                        <p:tav tm="100000">
                                          <p:val>
                                            <p:strVal val="#ppt_x"/>
                                          </p:val>
                                        </p:tav>
                                      </p:tavLst>
                                    </p:anim>
                                    <p:anim calcmode="lin" valueType="num">
                                      <p:cBhvr additive="base">
                                        <p:cTn id="44" dur="500" fill="hold"/>
                                        <p:tgtEl>
                                          <p:spTgt spid="11"/>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6"/>
                                        </p:tgtEl>
                                        <p:attrNameLst>
                                          <p:attrName>style.visibility</p:attrName>
                                        </p:attrNameLst>
                                      </p:cBhvr>
                                      <p:to>
                                        <p:strVal val="visible"/>
                                      </p:to>
                                    </p:set>
                                    <p:anim calcmode="lin" valueType="num">
                                      <p:cBhvr additive="base">
                                        <p:cTn id="47" dur="500" fill="hold"/>
                                        <p:tgtEl>
                                          <p:spTgt spid="6"/>
                                        </p:tgtEl>
                                        <p:attrNameLst>
                                          <p:attrName>ppt_x</p:attrName>
                                        </p:attrNameLst>
                                      </p:cBhvr>
                                      <p:tavLst>
                                        <p:tav tm="0">
                                          <p:val>
                                            <p:strVal val="#ppt_x"/>
                                          </p:val>
                                        </p:tav>
                                        <p:tav tm="100000">
                                          <p:val>
                                            <p:strVal val="#ppt_x"/>
                                          </p:val>
                                        </p:tav>
                                      </p:tavLst>
                                    </p:anim>
                                    <p:anim calcmode="lin" valueType="num">
                                      <p:cBhvr additive="base">
                                        <p:cTn id="48" dur="500" fill="hold"/>
                                        <p:tgtEl>
                                          <p:spTgt spid="6"/>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14"/>
                                        </p:tgtEl>
                                        <p:attrNameLst>
                                          <p:attrName>style.visibility</p:attrName>
                                        </p:attrNameLst>
                                      </p:cBhvr>
                                      <p:to>
                                        <p:strVal val="visible"/>
                                      </p:to>
                                    </p:set>
                                    <p:anim calcmode="lin" valueType="num">
                                      <p:cBhvr additive="base">
                                        <p:cTn id="51" dur="500" fill="hold"/>
                                        <p:tgtEl>
                                          <p:spTgt spid="14"/>
                                        </p:tgtEl>
                                        <p:attrNameLst>
                                          <p:attrName>ppt_x</p:attrName>
                                        </p:attrNameLst>
                                      </p:cBhvr>
                                      <p:tavLst>
                                        <p:tav tm="0">
                                          <p:val>
                                            <p:strVal val="#ppt_x"/>
                                          </p:val>
                                        </p:tav>
                                        <p:tav tm="100000">
                                          <p:val>
                                            <p:strVal val="#ppt_x"/>
                                          </p:val>
                                        </p:tav>
                                      </p:tavLst>
                                    </p:anim>
                                    <p:anim calcmode="lin" valueType="num">
                                      <p:cBhvr additive="base">
                                        <p:cTn id="52" dur="500" fill="hold"/>
                                        <p:tgtEl>
                                          <p:spTgt spid="14"/>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8"/>
                                        </p:tgtEl>
                                        <p:attrNameLst>
                                          <p:attrName>style.visibility</p:attrName>
                                        </p:attrNameLst>
                                      </p:cBhvr>
                                      <p:to>
                                        <p:strVal val="visible"/>
                                      </p:to>
                                    </p:set>
                                    <p:anim calcmode="lin" valueType="num">
                                      <p:cBhvr additive="base">
                                        <p:cTn id="55" dur="500" fill="hold"/>
                                        <p:tgtEl>
                                          <p:spTgt spid="8"/>
                                        </p:tgtEl>
                                        <p:attrNameLst>
                                          <p:attrName>ppt_x</p:attrName>
                                        </p:attrNameLst>
                                      </p:cBhvr>
                                      <p:tavLst>
                                        <p:tav tm="0">
                                          <p:val>
                                            <p:strVal val="#ppt_x"/>
                                          </p:val>
                                        </p:tav>
                                        <p:tav tm="100000">
                                          <p:val>
                                            <p:strVal val="#ppt_x"/>
                                          </p:val>
                                        </p:tav>
                                      </p:tavLst>
                                    </p:anim>
                                    <p:anim calcmode="lin" valueType="num">
                                      <p:cBhvr additive="base">
                                        <p:cTn id="56"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57" fill="hold">
                      <p:stCondLst>
                        <p:cond delay="indefinite"/>
                      </p:stCondLst>
                      <p:childTnLst>
                        <p:par>
                          <p:cTn id="58" fill="hold">
                            <p:stCondLst>
                              <p:cond delay="0"/>
                            </p:stCondLst>
                            <p:childTnLst>
                              <p:par>
                                <p:cTn id="59" presetID="2" presetClass="entr" presetSubtype="4" fill="hold" grpId="0" nodeType="clickEffect">
                                  <p:stCondLst>
                                    <p:cond delay="0"/>
                                  </p:stCondLst>
                                  <p:childTnLst>
                                    <p:set>
                                      <p:cBhvr>
                                        <p:cTn id="60" dur="1" fill="hold">
                                          <p:stCondLst>
                                            <p:cond delay="0"/>
                                          </p:stCondLst>
                                        </p:cTn>
                                        <p:tgtEl>
                                          <p:spTgt spid="18"/>
                                        </p:tgtEl>
                                        <p:attrNameLst>
                                          <p:attrName>style.visibility</p:attrName>
                                        </p:attrNameLst>
                                      </p:cBhvr>
                                      <p:to>
                                        <p:strVal val="visible"/>
                                      </p:to>
                                    </p:set>
                                    <p:anim calcmode="lin" valueType="num">
                                      <p:cBhvr additive="base">
                                        <p:cTn id="61" dur="500" fill="hold"/>
                                        <p:tgtEl>
                                          <p:spTgt spid="18"/>
                                        </p:tgtEl>
                                        <p:attrNameLst>
                                          <p:attrName>ppt_x</p:attrName>
                                        </p:attrNameLst>
                                      </p:cBhvr>
                                      <p:tavLst>
                                        <p:tav tm="0">
                                          <p:val>
                                            <p:strVal val="#ppt_x"/>
                                          </p:val>
                                        </p:tav>
                                        <p:tav tm="100000">
                                          <p:val>
                                            <p:strVal val="#ppt_x"/>
                                          </p:val>
                                        </p:tav>
                                      </p:tavLst>
                                    </p:anim>
                                    <p:anim calcmode="lin" valueType="num">
                                      <p:cBhvr additive="base">
                                        <p:cTn id="62" dur="500" fill="hold"/>
                                        <p:tgtEl>
                                          <p:spTgt spid="18"/>
                                        </p:tgtEl>
                                        <p:attrNameLst>
                                          <p:attrName>ppt_y</p:attrName>
                                        </p:attrNameLst>
                                      </p:cBhvr>
                                      <p:tavLst>
                                        <p:tav tm="0">
                                          <p:val>
                                            <p:strVal val="1+#ppt_h/2"/>
                                          </p:val>
                                        </p:tav>
                                        <p:tav tm="100000">
                                          <p:val>
                                            <p:strVal val="#ppt_y"/>
                                          </p:val>
                                        </p:tav>
                                      </p:tavLst>
                                    </p:anim>
                                  </p:childTnLst>
                                </p:cTn>
                              </p:par>
                              <p:par>
                                <p:cTn id="63" presetID="2" presetClass="entr" presetSubtype="4" fill="hold" grpId="0" nodeType="withEffect">
                                  <p:stCondLst>
                                    <p:cond delay="0"/>
                                  </p:stCondLst>
                                  <p:childTnLst>
                                    <p:set>
                                      <p:cBhvr>
                                        <p:cTn id="64" dur="1" fill="hold">
                                          <p:stCondLst>
                                            <p:cond delay="0"/>
                                          </p:stCondLst>
                                        </p:cTn>
                                        <p:tgtEl>
                                          <p:spTgt spid="22"/>
                                        </p:tgtEl>
                                        <p:attrNameLst>
                                          <p:attrName>style.visibility</p:attrName>
                                        </p:attrNameLst>
                                      </p:cBhvr>
                                      <p:to>
                                        <p:strVal val="visible"/>
                                      </p:to>
                                    </p:set>
                                    <p:anim calcmode="lin" valueType="num">
                                      <p:cBhvr additive="base">
                                        <p:cTn id="65" dur="500" fill="hold"/>
                                        <p:tgtEl>
                                          <p:spTgt spid="22"/>
                                        </p:tgtEl>
                                        <p:attrNameLst>
                                          <p:attrName>ppt_x</p:attrName>
                                        </p:attrNameLst>
                                      </p:cBhvr>
                                      <p:tavLst>
                                        <p:tav tm="0">
                                          <p:val>
                                            <p:strVal val="#ppt_x"/>
                                          </p:val>
                                        </p:tav>
                                        <p:tav tm="100000">
                                          <p:val>
                                            <p:strVal val="#ppt_x"/>
                                          </p:val>
                                        </p:tav>
                                      </p:tavLst>
                                    </p:anim>
                                    <p:anim calcmode="lin" valueType="num">
                                      <p:cBhvr additive="base">
                                        <p:cTn id="66" dur="500" fill="hold"/>
                                        <p:tgtEl>
                                          <p:spTgt spid="22"/>
                                        </p:tgtEl>
                                        <p:attrNameLst>
                                          <p:attrName>ppt_y</p:attrName>
                                        </p:attrNameLst>
                                      </p:cBhvr>
                                      <p:tavLst>
                                        <p:tav tm="0">
                                          <p:val>
                                            <p:strVal val="1+#ppt_h/2"/>
                                          </p:val>
                                        </p:tav>
                                        <p:tav tm="100000">
                                          <p:val>
                                            <p:strVal val="#ppt_y"/>
                                          </p:val>
                                        </p:tav>
                                      </p:tavLst>
                                    </p:anim>
                                  </p:childTnLst>
                                </p:cTn>
                              </p:par>
                              <p:par>
                                <p:cTn id="67" presetID="2" presetClass="entr" presetSubtype="4" fill="hold" nodeType="withEffect">
                                  <p:stCondLst>
                                    <p:cond delay="0"/>
                                  </p:stCondLst>
                                  <p:childTnLst>
                                    <p:set>
                                      <p:cBhvr>
                                        <p:cTn id="68" dur="1" fill="hold">
                                          <p:stCondLst>
                                            <p:cond delay="0"/>
                                          </p:stCondLst>
                                        </p:cTn>
                                        <p:tgtEl>
                                          <p:spTgt spid="23"/>
                                        </p:tgtEl>
                                        <p:attrNameLst>
                                          <p:attrName>style.visibility</p:attrName>
                                        </p:attrNameLst>
                                      </p:cBhvr>
                                      <p:to>
                                        <p:strVal val="visible"/>
                                      </p:to>
                                    </p:set>
                                    <p:anim calcmode="lin" valueType="num">
                                      <p:cBhvr additive="base">
                                        <p:cTn id="69" dur="500" fill="hold"/>
                                        <p:tgtEl>
                                          <p:spTgt spid="23"/>
                                        </p:tgtEl>
                                        <p:attrNameLst>
                                          <p:attrName>ppt_x</p:attrName>
                                        </p:attrNameLst>
                                      </p:cBhvr>
                                      <p:tavLst>
                                        <p:tav tm="0">
                                          <p:val>
                                            <p:strVal val="#ppt_x"/>
                                          </p:val>
                                        </p:tav>
                                        <p:tav tm="100000">
                                          <p:val>
                                            <p:strVal val="#ppt_x"/>
                                          </p:val>
                                        </p:tav>
                                      </p:tavLst>
                                    </p:anim>
                                    <p:anim calcmode="lin" valueType="num">
                                      <p:cBhvr additive="base">
                                        <p:cTn id="70" dur="500" fill="hold"/>
                                        <p:tgtEl>
                                          <p:spTgt spid="23"/>
                                        </p:tgtEl>
                                        <p:attrNameLst>
                                          <p:attrName>ppt_y</p:attrName>
                                        </p:attrNameLst>
                                      </p:cBhvr>
                                      <p:tavLst>
                                        <p:tav tm="0">
                                          <p:val>
                                            <p:strVal val="1+#ppt_h/2"/>
                                          </p:val>
                                        </p:tav>
                                        <p:tav tm="100000">
                                          <p:val>
                                            <p:strVal val="#ppt_y"/>
                                          </p:val>
                                        </p:tav>
                                      </p:tavLst>
                                    </p:anim>
                                  </p:childTnLst>
                                </p:cTn>
                              </p:par>
                              <p:par>
                                <p:cTn id="71" presetID="2" presetClass="entr" presetSubtype="4" fill="hold" grpId="0" nodeType="withEffect">
                                  <p:stCondLst>
                                    <p:cond delay="0"/>
                                  </p:stCondLst>
                                  <p:childTnLst>
                                    <p:set>
                                      <p:cBhvr>
                                        <p:cTn id="72" dur="1" fill="hold">
                                          <p:stCondLst>
                                            <p:cond delay="0"/>
                                          </p:stCondLst>
                                        </p:cTn>
                                        <p:tgtEl>
                                          <p:spTgt spid="26"/>
                                        </p:tgtEl>
                                        <p:attrNameLst>
                                          <p:attrName>style.visibility</p:attrName>
                                        </p:attrNameLst>
                                      </p:cBhvr>
                                      <p:to>
                                        <p:strVal val="visible"/>
                                      </p:to>
                                    </p:set>
                                    <p:anim calcmode="lin" valueType="num">
                                      <p:cBhvr additive="base">
                                        <p:cTn id="73" dur="500" fill="hold"/>
                                        <p:tgtEl>
                                          <p:spTgt spid="26"/>
                                        </p:tgtEl>
                                        <p:attrNameLst>
                                          <p:attrName>ppt_x</p:attrName>
                                        </p:attrNameLst>
                                      </p:cBhvr>
                                      <p:tavLst>
                                        <p:tav tm="0">
                                          <p:val>
                                            <p:strVal val="#ppt_x"/>
                                          </p:val>
                                        </p:tav>
                                        <p:tav tm="100000">
                                          <p:val>
                                            <p:strVal val="#ppt_x"/>
                                          </p:val>
                                        </p:tav>
                                      </p:tavLst>
                                    </p:anim>
                                    <p:anim calcmode="lin" valueType="num">
                                      <p:cBhvr additive="base">
                                        <p:cTn id="74" dur="500" fill="hold"/>
                                        <p:tgtEl>
                                          <p:spTgt spid="26"/>
                                        </p:tgtEl>
                                        <p:attrNameLst>
                                          <p:attrName>ppt_y</p:attrName>
                                        </p:attrNameLst>
                                      </p:cBhvr>
                                      <p:tavLst>
                                        <p:tav tm="0">
                                          <p:val>
                                            <p:strVal val="1+#ppt_h/2"/>
                                          </p:val>
                                        </p:tav>
                                        <p:tav tm="100000">
                                          <p:val>
                                            <p:strVal val="#ppt_y"/>
                                          </p:val>
                                        </p:tav>
                                      </p:tavLst>
                                    </p:anim>
                                  </p:childTnLst>
                                </p:cTn>
                              </p:par>
                              <p:par>
                                <p:cTn id="75" presetID="2" presetClass="entr" presetSubtype="4" fill="hold" grpId="0" nodeType="withEffect">
                                  <p:stCondLst>
                                    <p:cond delay="0"/>
                                  </p:stCondLst>
                                  <p:childTnLst>
                                    <p:set>
                                      <p:cBhvr>
                                        <p:cTn id="76" dur="1" fill="hold">
                                          <p:stCondLst>
                                            <p:cond delay="0"/>
                                          </p:stCondLst>
                                        </p:cTn>
                                        <p:tgtEl>
                                          <p:spTgt spid="28"/>
                                        </p:tgtEl>
                                        <p:attrNameLst>
                                          <p:attrName>style.visibility</p:attrName>
                                        </p:attrNameLst>
                                      </p:cBhvr>
                                      <p:to>
                                        <p:strVal val="visible"/>
                                      </p:to>
                                    </p:set>
                                    <p:anim calcmode="lin" valueType="num">
                                      <p:cBhvr additive="base">
                                        <p:cTn id="77" dur="500" fill="hold"/>
                                        <p:tgtEl>
                                          <p:spTgt spid="28"/>
                                        </p:tgtEl>
                                        <p:attrNameLst>
                                          <p:attrName>ppt_x</p:attrName>
                                        </p:attrNameLst>
                                      </p:cBhvr>
                                      <p:tavLst>
                                        <p:tav tm="0">
                                          <p:val>
                                            <p:strVal val="#ppt_x"/>
                                          </p:val>
                                        </p:tav>
                                        <p:tav tm="100000">
                                          <p:val>
                                            <p:strVal val="#ppt_x"/>
                                          </p:val>
                                        </p:tav>
                                      </p:tavLst>
                                    </p:anim>
                                    <p:anim calcmode="lin" valueType="num">
                                      <p:cBhvr additive="base">
                                        <p:cTn id="78" dur="500" fill="hold"/>
                                        <p:tgtEl>
                                          <p:spTgt spid="28"/>
                                        </p:tgtEl>
                                        <p:attrNameLst>
                                          <p:attrName>ppt_y</p:attrName>
                                        </p:attrNameLst>
                                      </p:cBhvr>
                                      <p:tavLst>
                                        <p:tav tm="0">
                                          <p:val>
                                            <p:strVal val="1+#ppt_h/2"/>
                                          </p:val>
                                        </p:tav>
                                        <p:tav tm="100000">
                                          <p:val>
                                            <p:strVal val="#ppt_y"/>
                                          </p:val>
                                        </p:tav>
                                      </p:tavLst>
                                    </p:anim>
                                  </p:childTnLst>
                                </p:cTn>
                              </p:par>
                              <p:par>
                                <p:cTn id="79" presetID="2" presetClass="entr" presetSubtype="4" fill="hold" nodeType="withEffect">
                                  <p:stCondLst>
                                    <p:cond delay="0"/>
                                  </p:stCondLst>
                                  <p:childTnLst>
                                    <p:set>
                                      <p:cBhvr>
                                        <p:cTn id="80" dur="1" fill="hold">
                                          <p:stCondLst>
                                            <p:cond delay="0"/>
                                          </p:stCondLst>
                                        </p:cTn>
                                        <p:tgtEl>
                                          <p:spTgt spid="29"/>
                                        </p:tgtEl>
                                        <p:attrNameLst>
                                          <p:attrName>style.visibility</p:attrName>
                                        </p:attrNameLst>
                                      </p:cBhvr>
                                      <p:to>
                                        <p:strVal val="visible"/>
                                      </p:to>
                                    </p:set>
                                    <p:anim calcmode="lin" valueType="num">
                                      <p:cBhvr additive="base">
                                        <p:cTn id="81" dur="500" fill="hold"/>
                                        <p:tgtEl>
                                          <p:spTgt spid="29"/>
                                        </p:tgtEl>
                                        <p:attrNameLst>
                                          <p:attrName>ppt_x</p:attrName>
                                        </p:attrNameLst>
                                      </p:cBhvr>
                                      <p:tavLst>
                                        <p:tav tm="0">
                                          <p:val>
                                            <p:strVal val="#ppt_x"/>
                                          </p:val>
                                        </p:tav>
                                        <p:tav tm="100000">
                                          <p:val>
                                            <p:strVal val="#ppt_x"/>
                                          </p:val>
                                        </p:tav>
                                      </p:tavLst>
                                    </p:anim>
                                    <p:anim calcmode="lin" valueType="num">
                                      <p:cBhvr additive="base">
                                        <p:cTn id="82" dur="500" fill="hold"/>
                                        <p:tgtEl>
                                          <p:spTgt spid="29"/>
                                        </p:tgtEl>
                                        <p:attrNameLst>
                                          <p:attrName>ppt_y</p:attrName>
                                        </p:attrNameLst>
                                      </p:cBhvr>
                                      <p:tavLst>
                                        <p:tav tm="0">
                                          <p:val>
                                            <p:strVal val="1+#ppt_h/2"/>
                                          </p:val>
                                        </p:tav>
                                        <p:tav tm="100000">
                                          <p:val>
                                            <p:strVal val="#ppt_y"/>
                                          </p:val>
                                        </p:tav>
                                      </p:tavLst>
                                    </p:anim>
                                  </p:childTnLst>
                                </p:cTn>
                              </p:par>
                              <p:par>
                                <p:cTn id="83" presetID="2" presetClass="entr" presetSubtype="4" fill="hold" grpId="0" nodeType="withEffect">
                                  <p:stCondLst>
                                    <p:cond delay="0"/>
                                  </p:stCondLst>
                                  <p:childTnLst>
                                    <p:set>
                                      <p:cBhvr>
                                        <p:cTn id="84" dur="1" fill="hold">
                                          <p:stCondLst>
                                            <p:cond delay="0"/>
                                          </p:stCondLst>
                                        </p:cTn>
                                        <p:tgtEl>
                                          <p:spTgt spid="21"/>
                                        </p:tgtEl>
                                        <p:attrNameLst>
                                          <p:attrName>style.visibility</p:attrName>
                                        </p:attrNameLst>
                                      </p:cBhvr>
                                      <p:to>
                                        <p:strVal val="visible"/>
                                      </p:to>
                                    </p:set>
                                    <p:anim calcmode="lin" valueType="num">
                                      <p:cBhvr additive="base">
                                        <p:cTn id="85" dur="500" fill="hold"/>
                                        <p:tgtEl>
                                          <p:spTgt spid="21"/>
                                        </p:tgtEl>
                                        <p:attrNameLst>
                                          <p:attrName>ppt_x</p:attrName>
                                        </p:attrNameLst>
                                      </p:cBhvr>
                                      <p:tavLst>
                                        <p:tav tm="0">
                                          <p:val>
                                            <p:strVal val="#ppt_x"/>
                                          </p:val>
                                        </p:tav>
                                        <p:tav tm="100000">
                                          <p:val>
                                            <p:strVal val="#ppt_x"/>
                                          </p:val>
                                        </p:tav>
                                      </p:tavLst>
                                    </p:anim>
                                    <p:anim calcmode="lin" valueType="num">
                                      <p:cBhvr additive="base">
                                        <p:cTn id="86" dur="500" fill="hold"/>
                                        <p:tgtEl>
                                          <p:spTgt spid="21"/>
                                        </p:tgtEl>
                                        <p:attrNameLst>
                                          <p:attrName>ppt_y</p:attrName>
                                        </p:attrNameLst>
                                      </p:cBhvr>
                                      <p:tavLst>
                                        <p:tav tm="0">
                                          <p:val>
                                            <p:strVal val="1+#ppt_h/2"/>
                                          </p:val>
                                        </p:tav>
                                        <p:tav tm="100000">
                                          <p:val>
                                            <p:strVal val="#ppt_y"/>
                                          </p:val>
                                        </p:tav>
                                      </p:tavLst>
                                    </p:anim>
                                  </p:childTnLst>
                                </p:cTn>
                              </p:par>
                              <p:par>
                                <p:cTn id="87" presetID="2" presetClass="entr" presetSubtype="4" fill="hold" grpId="0" nodeType="withEffect">
                                  <p:stCondLst>
                                    <p:cond delay="0"/>
                                  </p:stCondLst>
                                  <p:childTnLst>
                                    <p:set>
                                      <p:cBhvr>
                                        <p:cTn id="88" dur="1" fill="hold">
                                          <p:stCondLst>
                                            <p:cond delay="0"/>
                                          </p:stCondLst>
                                        </p:cTn>
                                        <p:tgtEl>
                                          <p:spTgt spid="20"/>
                                        </p:tgtEl>
                                        <p:attrNameLst>
                                          <p:attrName>style.visibility</p:attrName>
                                        </p:attrNameLst>
                                      </p:cBhvr>
                                      <p:to>
                                        <p:strVal val="visible"/>
                                      </p:to>
                                    </p:set>
                                    <p:anim calcmode="lin" valueType="num">
                                      <p:cBhvr additive="base">
                                        <p:cTn id="89" dur="500" fill="hold"/>
                                        <p:tgtEl>
                                          <p:spTgt spid="20"/>
                                        </p:tgtEl>
                                        <p:attrNameLst>
                                          <p:attrName>ppt_x</p:attrName>
                                        </p:attrNameLst>
                                      </p:cBhvr>
                                      <p:tavLst>
                                        <p:tav tm="0">
                                          <p:val>
                                            <p:strVal val="#ppt_x"/>
                                          </p:val>
                                        </p:tav>
                                        <p:tav tm="100000">
                                          <p:val>
                                            <p:strVal val="#ppt_x"/>
                                          </p:val>
                                        </p:tav>
                                      </p:tavLst>
                                    </p:anim>
                                    <p:anim calcmode="lin" valueType="num">
                                      <p:cBhvr additive="base">
                                        <p:cTn id="90" dur="500" fill="hold"/>
                                        <p:tgtEl>
                                          <p:spTgt spid="20"/>
                                        </p:tgtEl>
                                        <p:attrNameLst>
                                          <p:attrName>ppt_y</p:attrName>
                                        </p:attrNameLst>
                                      </p:cBhvr>
                                      <p:tavLst>
                                        <p:tav tm="0">
                                          <p:val>
                                            <p:strVal val="1+#ppt_h/2"/>
                                          </p:val>
                                        </p:tav>
                                        <p:tav tm="100000">
                                          <p:val>
                                            <p:strVal val="#ppt_y"/>
                                          </p:val>
                                        </p:tav>
                                      </p:tavLst>
                                    </p:anim>
                                  </p:childTnLst>
                                </p:cTn>
                              </p:par>
                              <p:par>
                                <p:cTn id="91" presetID="2" presetClass="entr" presetSubtype="4" fill="hold" grpId="0" nodeType="withEffect">
                                  <p:stCondLst>
                                    <p:cond delay="0"/>
                                  </p:stCondLst>
                                  <p:childTnLst>
                                    <p:set>
                                      <p:cBhvr>
                                        <p:cTn id="92" dur="1" fill="hold">
                                          <p:stCondLst>
                                            <p:cond delay="0"/>
                                          </p:stCondLst>
                                        </p:cTn>
                                        <p:tgtEl>
                                          <p:spTgt spid="27"/>
                                        </p:tgtEl>
                                        <p:attrNameLst>
                                          <p:attrName>style.visibility</p:attrName>
                                        </p:attrNameLst>
                                      </p:cBhvr>
                                      <p:to>
                                        <p:strVal val="visible"/>
                                      </p:to>
                                    </p:set>
                                    <p:anim calcmode="lin" valueType="num">
                                      <p:cBhvr additive="base">
                                        <p:cTn id="93" dur="500" fill="hold"/>
                                        <p:tgtEl>
                                          <p:spTgt spid="27"/>
                                        </p:tgtEl>
                                        <p:attrNameLst>
                                          <p:attrName>ppt_x</p:attrName>
                                        </p:attrNameLst>
                                      </p:cBhvr>
                                      <p:tavLst>
                                        <p:tav tm="0">
                                          <p:val>
                                            <p:strVal val="#ppt_x"/>
                                          </p:val>
                                        </p:tav>
                                        <p:tav tm="100000">
                                          <p:val>
                                            <p:strVal val="#ppt_x"/>
                                          </p:val>
                                        </p:tav>
                                      </p:tavLst>
                                    </p:anim>
                                    <p:anim calcmode="lin" valueType="num">
                                      <p:cBhvr additive="base">
                                        <p:cTn id="94" dur="500" fill="hold"/>
                                        <p:tgtEl>
                                          <p:spTgt spid="27"/>
                                        </p:tgtEl>
                                        <p:attrNameLst>
                                          <p:attrName>ppt_y</p:attrName>
                                        </p:attrNameLst>
                                      </p:cBhvr>
                                      <p:tavLst>
                                        <p:tav tm="0">
                                          <p:val>
                                            <p:strVal val="1+#ppt_h/2"/>
                                          </p:val>
                                        </p:tav>
                                        <p:tav tm="100000">
                                          <p:val>
                                            <p:strVal val="#ppt_y"/>
                                          </p:val>
                                        </p:tav>
                                      </p:tavLst>
                                    </p:anim>
                                  </p:childTnLst>
                                </p:cTn>
                              </p:par>
                              <p:par>
                                <p:cTn id="95" presetID="2" presetClass="entr" presetSubtype="4" fill="hold" grpId="0" nodeType="withEffect">
                                  <p:stCondLst>
                                    <p:cond delay="0"/>
                                  </p:stCondLst>
                                  <p:childTnLst>
                                    <p:set>
                                      <p:cBhvr>
                                        <p:cTn id="96" dur="1" fill="hold">
                                          <p:stCondLst>
                                            <p:cond delay="0"/>
                                          </p:stCondLst>
                                        </p:cTn>
                                        <p:tgtEl>
                                          <p:spTgt spid="19"/>
                                        </p:tgtEl>
                                        <p:attrNameLst>
                                          <p:attrName>style.visibility</p:attrName>
                                        </p:attrNameLst>
                                      </p:cBhvr>
                                      <p:to>
                                        <p:strVal val="visible"/>
                                      </p:to>
                                    </p:set>
                                    <p:anim calcmode="lin" valueType="num">
                                      <p:cBhvr additive="base">
                                        <p:cTn id="97" dur="500" fill="hold"/>
                                        <p:tgtEl>
                                          <p:spTgt spid="19"/>
                                        </p:tgtEl>
                                        <p:attrNameLst>
                                          <p:attrName>ppt_x</p:attrName>
                                        </p:attrNameLst>
                                      </p:cBhvr>
                                      <p:tavLst>
                                        <p:tav tm="0">
                                          <p:val>
                                            <p:strVal val="#ppt_x"/>
                                          </p:val>
                                        </p:tav>
                                        <p:tav tm="100000">
                                          <p:val>
                                            <p:strVal val="#ppt_x"/>
                                          </p:val>
                                        </p:tav>
                                      </p:tavLst>
                                    </p:anim>
                                    <p:anim calcmode="lin" valueType="num">
                                      <p:cBhvr additive="base">
                                        <p:cTn id="98"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par>
                    <p:cTn id="99" fill="hold">
                      <p:stCondLst>
                        <p:cond delay="indefinite"/>
                      </p:stCondLst>
                      <p:childTnLst>
                        <p:par>
                          <p:cTn id="100" fill="hold">
                            <p:stCondLst>
                              <p:cond delay="0"/>
                            </p:stCondLst>
                            <p:childTnLst>
                              <p:par>
                                <p:cTn id="101" presetID="2" presetClass="entr" presetSubtype="4" fill="hold" grpId="0" nodeType="clickEffect">
                                  <p:stCondLst>
                                    <p:cond delay="0"/>
                                  </p:stCondLst>
                                  <p:childTnLst>
                                    <p:set>
                                      <p:cBhvr>
                                        <p:cTn id="102" dur="1" fill="hold">
                                          <p:stCondLst>
                                            <p:cond delay="0"/>
                                          </p:stCondLst>
                                        </p:cTn>
                                        <p:tgtEl>
                                          <p:spTgt spid="36"/>
                                        </p:tgtEl>
                                        <p:attrNameLst>
                                          <p:attrName>style.visibility</p:attrName>
                                        </p:attrNameLst>
                                      </p:cBhvr>
                                      <p:to>
                                        <p:strVal val="visible"/>
                                      </p:to>
                                    </p:set>
                                    <p:anim calcmode="lin" valueType="num">
                                      <p:cBhvr additive="base">
                                        <p:cTn id="103" dur="500" fill="hold"/>
                                        <p:tgtEl>
                                          <p:spTgt spid="36"/>
                                        </p:tgtEl>
                                        <p:attrNameLst>
                                          <p:attrName>ppt_x</p:attrName>
                                        </p:attrNameLst>
                                      </p:cBhvr>
                                      <p:tavLst>
                                        <p:tav tm="0">
                                          <p:val>
                                            <p:strVal val="#ppt_x"/>
                                          </p:val>
                                        </p:tav>
                                        <p:tav tm="100000">
                                          <p:val>
                                            <p:strVal val="#ppt_x"/>
                                          </p:val>
                                        </p:tav>
                                      </p:tavLst>
                                    </p:anim>
                                    <p:anim calcmode="lin" valueType="num">
                                      <p:cBhvr additive="base">
                                        <p:cTn id="104" dur="500" fill="hold"/>
                                        <p:tgtEl>
                                          <p:spTgt spid="36"/>
                                        </p:tgtEl>
                                        <p:attrNameLst>
                                          <p:attrName>ppt_y</p:attrName>
                                        </p:attrNameLst>
                                      </p:cBhvr>
                                      <p:tavLst>
                                        <p:tav tm="0">
                                          <p:val>
                                            <p:strVal val="1+#ppt_h/2"/>
                                          </p:val>
                                        </p:tav>
                                        <p:tav tm="100000">
                                          <p:val>
                                            <p:strVal val="#ppt_y"/>
                                          </p:val>
                                        </p:tav>
                                      </p:tavLst>
                                    </p:anim>
                                  </p:childTnLst>
                                </p:cTn>
                              </p:par>
                              <p:par>
                                <p:cTn id="105" presetID="2" presetClass="entr" presetSubtype="4" fill="hold" grpId="0" nodeType="withEffect">
                                  <p:stCondLst>
                                    <p:cond delay="0"/>
                                  </p:stCondLst>
                                  <p:childTnLst>
                                    <p:set>
                                      <p:cBhvr>
                                        <p:cTn id="106" dur="1" fill="hold">
                                          <p:stCondLst>
                                            <p:cond delay="0"/>
                                          </p:stCondLst>
                                        </p:cTn>
                                        <p:tgtEl>
                                          <p:spTgt spid="38"/>
                                        </p:tgtEl>
                                        <p:attrNameLst>
                                          <p:attrName>style.visibility</p:attrName>
                                        </p:attrNameLst>
                                      </p:cBhvr>
                                      <p:to>
                                        <p:strVal val="visible"/>
                                      </p:to>
                                    </p:set>
                                    <p:anim calcmode="lin" valueType="num">
                                      <p:cBhvr additive="base">
                                        <p:cTn id="107" dur="500" fill="hold"/>
                                        <p:tgtEl>
                                          <p:spTgt spid="38"/>
                                        </p:tgtEl>
                                        <p:attrNameLst>
                                          <p:attrName>ppt_x</p:attrName>
                                        </p:attrNameLst>
                                      </p:cBhvr>
                                      <p:tavLst>
                                        <p:tav tm="0">
                                          <p:val>
                                            <p:strVal val="#ppt_x"/>
                                          </p:val>
                                        </p:tav>
                                        <p:tav tm="100000">
                                          <p:val>
                                            <p:strVal val="#ppt_x"/>
                                          </p:val>
                                        </p:tav>
                                      </p:tavLst>
                                    </p:anim>
                                    <p:anim calcmode="lin" valueType="num">
                                      <p:cBhvr additive="base">
                                        <p:cTn id="108" dur="500" fill="hold"/>
                                        <p:tgtEl>
                                          <p:spTgt spid="38"/>
                                        </p:tgtEl>
                                        <p:attrNameLst>
                                          <p:attrName>ppt_y</p:attrName>
                                        </p:attrNameLst>
                                      </p:cBhvr>
                                      <p:tavLst>
                                        <p:tav tm="0">
                                          <p:val>
                                            <p:strVal val="1+#ppt_h/2"/>
                                          </p:val>
                                        </p:tav>
                                        <p:tav tm="100000">
                                          <p:val>
                                            <p:strVal val="#ppt_y"/>
                                          </p:val>
                                        </p:tav>
                                      </p:tavLst>
                                    </p:anim>
                                  </p:childTnLst>
                                </p:cTn>
                              </p:par>
                              <p:par>
                                <p:cTn id="109" presetID="2" presetClass="entr" presetSubtype="4" fill="hold" grpId="0" nodeType="withEffect">
                                  <p:stCondLst>
                                    <p:cond delay="0"/>
                                  </p:stCondLst>
                                  <p:childTnLst>
                                    <p:set>
                                      <p:cBhvr>
                                        <p:cTn id="110" dur="1" fill="hold">
                                          <p:stCondLst>
                                            <p:cond delay="0"/>
                                          </p:stCondLst>
                                        </p:cTn>
                                        <p:tgtEl>
                                          <p:spTgt spid="39"/>
                                        </p:tgtEl>
                                        <p:attrNameLst>
                                          <p:attrName>style.visibility</p:attrName>
                                        </p:attrNameLst>
                                      </p:cBhvr>
                                      <p:to>
                                        <p:strVal val="visible"/>
                                      </p:to>
                                    </p:set>
                                    <p:anim calcmode="lin" valueType="num">
                                      <p:cBhvr additive="base">
                                        <p:cTn id="111" dur="500" fill="hold"/>
                                        <p:tgtEl>
                                          <p:spTgt spid="39"/>
                                        </p:tgtEl>
                                        <p:attrNameLst>
                                          <p:attrName>ppt_x</p:attrName>
                                        </p:attrNameLst>
                                      </p:cBhvr>
                                      <p:tavLst>
                                        <p:tav tm="0">
                                          <p:val>
                                            <p:strVal val="#ppt_x"/>
                                          </p:val>
                                        </p:tav>
                                        <p:tav tm="100000">
                                          <p:val>
                                            <p:strVal val="#ppt_x"/>
                                          </p:val>
                                        </p:tav>
                                      </p:tavLst>
                                    </p:anim>
                                    <p:anim calcmode="lin" valueType="num">
                                      <p:cBhvr additive="base">
                                        <p:cTn id="112" dur="500" fill="hold"/>
                                        <p:tgtEl>
                                          <p:spTgt spid="39"/>
                                        </p:tgtEl>
                                        <p:attrNameLst>
                                          <p:attrName>ppt_y</p:attrName>
                                        </p:attrNameLst>
                                      </p:cBhvr>
                                      <p:tavLst>
                                        <p:tav tm="0">
                                          <p:val>
                                            <p:strVal val="1+#ppt_h/2"/>
                                          </p:val>
                                        </p:tav>
                                        <p:tav tm="100000">
                                          <p:val>
                                            <p:strVal val="#ppt_y"/>
                                          </p:val>
                                        </p:tav>
                                      </p:tavLst>
                                    </p:anim>
                                  </p:childTnLst>
                                </p:cTn>
                              </p:par>
                              <p:par>
                                <p:cTn id="113" presetID="2" presetClass="entr" presetSubtype="4" fill="hold" nodeType="withEffect">
                                  <p:stCondLst>
                                    <p:cond delay="0"/>
                                  </p:stCondLst>
                                  <p:childTnLst>
                                    <p:set>
                                      <p:cBhvr>
                                        <p:cTn id="114" dur="1" fill="hold">
                                          <p:stCondLst>
                                            <p:cond delay="0"/>
                                          </p:stCondLst>
                                        </p:cTn>
                                        <p:tgtEl>
                                          <p:spTgt spid="104"/>
                                        </p:tgtEl>
                                        <p:attrNameLst>
                                          <p:attrName>style.visibility</p:attrName>
                                        </p:attrNameLst>
                                      </p:cBhvr>
                                      <p:to>
                                        <p:strVal val="visible"/>
                                      </p:to>
                                    </p:set>
                                    <p:anim calcmode="lin" valueType="num">
                                      <p:cBhvr additive="base">
                                        <p:cTn id="115" dur="500" fill="hold"/>
                                        <p:tgtEl>
                                          <p:spTgt spid="104"/>
                                        </p:tgtEl>
                                        <p:attrNameLst>
                                          <p:attrName>ppt_x</p:attrName>
                                        </p:attrNameLst>
                                      </p:cBhvr>
                                      <p:tavLst>
                                        <p:tav tm="0">
                                          <p:val>
                                            <p:strVal val="#ppt_x"/>
                                          </p:val>
                                        </p:tav>
                                        <p:tav tm="100000">
                                          <p:val>
                                            <p:strVal val="#ppt_x"/>
                                          </p:val>
                                        </p:tav>
                                      </p:tavLst>
                                    </p:anim>
                                    <p:anim calcmode="lin" valueType="num">
                                      <p:cBhvr additive="base">
                                        <p:cTn id="116" dur="500" fill="hold"/>
                                        <p:tgtEl>
                                          <p:spTgt spid="104"/>
                                        </p:tgtEl>
                                        <p:attrNameLst>
                                          <p:attrName>ppt_y</p:attrName>
                                        </p:attrNameLst>
                                      </p:cBhvr>
                                      <p:tavLst>
                                        <p:tav tm="0">
                                          <p:val>
                                            <p:strVal val="1+#ppt_h/2"/>
                                          </p:val>
                                        </p:tav>
                                        <p:tav tm="100000">
                                          <p:val>
                                            <p:strVal val="#ppt_y"/>
                                          </p:val>
                                        </p:tav>
                                      </p:tavLst>
                                    </p:anim>
                                  </p:childTnLst>
                                </p:cTn>
                              </p:par>
                              <p:par>
                                <p:cTn id="117" presetID="2" presetClass="entr" presetSubtype="4" fill="hold" grpId="0" nodeType="withEffect">
                                  <p:stCondLst>
                                    <p:cond delay="0"/>
                                  </p:stCondLst>
                                  <p:childTnLst>
                                    <p:set>
                                      <p:cBhvr>
                                        <p:cTn id="118" dur="1" fill="hold">
                                          <p:stCondLst>
                                            <p:cond delay="0"/>
                                          </p:stCondLst>
                                        </p:cTn>
                                        <p:tgtEl>
                                          <p:spTgt spid="118"/>
                                        </p:tgtEl>
                                        <p:attrNameLst>
                                          <p:attrName>style.visibility</p:attrName>
                                        </p:attrNameLst>
                                      </p:cBhvr>
                                      <p:to>
                                        <p:strVal val="visible"/>
                                      </p:to>
                                    </p:set>
                                    <p:anim calcmode="lin" valueType="num">
                                      <p:cBhvr additive="base">
                                        <p:cTn id="119" dur="500" fill="hold"/>
                                        <p:tgtEl>
                                          <p:spTgt spid="118"/>
                                        </p:tgtEl>
                                        <p:attrNameLst>
                                          <p:attrName>ppt_x</p:attrName>
                                        </p:attrNameLst>
                                      </p:cBhvr>
                                      <p:tavLst>
                                        <p:tav tm="0">
                                          <p:val>
                                            <p:strVal val="#ppt_x"/>
                                          </p:val>
                                        </p:tav>
                                        <p:tav tm="100000">
                                          <p:val>
                                            <p:strVal val="#ppt_x"/>
                                          </p:val>
                                        </p:tav>
                                      </p:tavLst>
                                    </p:anim>
                                    <p:anim calcmode="lin" valueType="num">
                                      <p:cBhvr additive="base">
                                        <p:cTn id="120" dur="500" fill="hold"/>
                                        <p:tgtEl>
                                          <p:spTgt spid="118"/>
                                        </p:tgtEl>
                                        <p:attrNameLst>
                                          <p:attrName>ppt_y</p:attrName>
                                        </p:attrNameLst>
                                      </p:cBhvr>
                                      <p:tavLst>
                                        <p:tav tm="0">
                                          <p:val>
                                            <p:strVal val="1+#ppt_h/2"/>
                                          </p:val>
                                        </p:tav>
                                        <p:tav tm="100000">
                                          <p:val>
                                            <p:strVal val="#ppt_y"/>
                                          </p:val>
                                        </p:tav>
                                      </p:tavLst>
                                    </p:anim>
                                  </p:childTnLst>
                                </p:cTn>
                              </p:par>
                              <p:par>
                                <p:cTn id="121" presetID="2" presetClass="entr" presetSubtype="4" fill="hold" grpId="0" nodeType="withEffect">
                                  <p:stCondLst>
                                    <p:cond delay="0"/>
                                  </p:stCondLst>
                                  <p:childTnLst>
                                    <p:set>
                                      <p:cBhvr>
                                        <p:cTn id="122" dur="1" fill="hold">
                                          <p:stCondLst>
                                            <p:cond delay="0"/>
                                          </p:stCondLst>
                                        </p:cTn>
                                        <p:tgtEl>
                                          <p:spTgt spid="40"/>
                                        </p:tgtEl>
                                        <p:attrNameLst>
                                          <p:attrName>style.visibility</p:attrName>
                                        </p:attrNameLst>
                                      </p:cBhvr>
                                      <p:to>
                                        <p:strVal val="visible"/>
                                      </p:to>
                                    </p:set>
                                    <p:anim calcmode="lin" valueType="num">
                                      <p:cBhvr additive="base">
                                        <p:cTn id="123" dur="500" fill="hold"/>
                                        <p:tgtEl>
                                          <p:spTgt spid="40"/>
                                        </p:tgtEl>
                                        <p:attrNameLst>
                                          <p:attrName>ppt_x</p:attrName>
                                        </p:attrNameLst>
                                      </p:cBhvr>
                                      <p:tavLst>
                                        <p:tav tm="0">
                                          <p:val>
                                            <p:strVal val="#ppt_x"/>
                                          </p:val>
                                        </p:tav>
                                        <p:tav tm="100000">
                                          <p:val>
                                            <p:strVal val="#ppt_x"/>
                                          </p:val>
                                        </p:tav>
                                      </p:tavLst>
                                    </p:anim>
                                    <p:anim calcmode="lin" valueType="num">
                                      <p:cBhvr additive="base">
                                        <p:cTn id="124" dur="500" fill="hold"/>
                                        <p:tgtEl>
                                          <p:spTgt spid="40"/>
                                        </p:tgtEl>
                                        <p:attrNameLst>
                                          <p:attrName>ppt_y</p:attrName>
                                        </p:attrNameLst>
                                      </p:cBhvr>
                                      <p:tavLst>
                                        <p:tav tm="0">
                                          <p:val>
                                            <p:strVal val="1+#ppt_h/2"/>
                                          </p:val>
                                        </p:tav>
                                        <p:tav tm="100000">
                                          <p:val>
                                            <p:strVal val="#ppt_y"/>
                                          </p:val>
                                        </p:tav>
                                      </p:tavLst>
                                    </p:anim>
                                  </p:childTnLst>
                                </p:cTn>
                              </p:par>
                              <p:par>
                                <p:cTn id="125" presetID="2" presetClass="entr" presetSubtype="4" fill="hold" grpId="0" nodeType="withEffect">
                                  <p:stCondLst>
                                    <p:cond delay="0"/>
                                  </p:stCondLst>
                                  <p:childTnLst>
                                    <p:set>
                                      <p:cBhvr>
                                        <p:cTn id="126" dur="1" fill="hold">
                                          <p:stCondLst>
                                            <p:cond delay="0"/>
                                          </p:stCondLst>
                                        </p:cTn>
                                        <p:tgtEl>
                                          <p:spTgt spid="37"/>
                                        </p:tgtEl>
                                        <p:attrNameLst>
                                          <p:attrName>style.visibility</p:attrName>
                                        </p:attrNameLst>
                                      </p:cBhvr>
                                      <p:to>
                                        <p:strVal val="visible"/>
                                      </p:to>
                                    </p:set>
                                    <p:anim calcmode="lin" valueType="num">
                                      <p:cBhvr additive="base">
                                        <p:cTn id="127" dur="500" fill="hold"/>
                                        <p:tgtEl>
                                          <p:spTgt spid="37"/>
                                        </p:tgtEl>
                                        <p:attrNameLst>
                                          <p:attrName>ppt_x</p:attrName>
                                        </p:attrNameLst>
                                      </p:cBhvr>
                                      <p:tavLst>
                                        <p:tav tm="0">
                                          <p:val>
                                            <p:strVal val="#ppt_x"/>
                                          </p:val>
                                        </p:tav>
                                        <p:tav tm="100000">
                                          <p:val>
                                            <p:strVal val="#ppt_x"/>
                                          </p:val>
                                        </p:tav>
                                      </p:tavLst>
                                    </p:anim>
                                    <p:anim calcmode="lin" valueType="num">
                                      <p:cBhvr additive="base">
                                        <p:cTn id="128" dur="500" fill="hold"/>
                                        <p:tgtEl>
                                          <p:spTgt spid="37"/>
                                        </p:tgtEl>
                                        <p:attrNameLst>
                                          <p:attrName>ppt_y</p:attrName>
                                        </p:attrNameLst>
                                      </p:cBhvr>
                                      <p:tavLst>
                                        <p:tav tm="0">
                                          <p:val>
                                            <p:strVal val="1+#ppt_h/2"/>
                                          </p:val>
                                        </p:tav>
                                        <p:tav tm="100000">
                                          <p:val>
                                            <p:strVal val="#ppt_y"/>
                                          </p:val>
                                        </p:tav>
                                      </p:tavLst>
                                    </p:anim>
                                  </p:childTnLst>
                                </p:cTn>
                              </p:par>
                              <p:par>
                                <p:cTn id="129" presetID="2" presetClass="entr" presetSubtype="4" fill="hold" grpId="0" nodeType="withEffect">
                                  <p:stCondLst>
                                    <p:cond delay="0"/>
                                  </p:stCondLst>
                                  <p:childTnLst>
                                    <p:set>
                                      <p:cBhvr>
                                        <p:cTn id="130" dur="1" fill="hold">
                                          <p:stCondLst>
                                            <p:cond delay="0"/>
                                          </p:stCondLst>
                                        </p:cTn>
                                        <p:tgtEl>
                                          <p:spTgt spid="123"/>
                                        </p:tgtEl>
                                        <p:attrNameLst>
                                          <p:attrName>style.visibility</p:attrName>
                                        </p:attrNameLst>
                                      </p:cBhvr>
                                      <p:to>
                                        <p:strVal val="visible"/>
                                      </p:to>
                                    </p:set>
                                    <p:anim calcmode="lin" valueType="num">
                                      <p:cBhvr additive="base">
                                        <p:cTn id="131" dur="500" fill="hold"/>
                                        <p:tgtEl>
                                          <p:spTgt spid="123"/>
                                        </p:tgtEl>
                                        <p:attrNameLst>
                                          <p:attrName>ppt_x</p:attrName>
                                        </p:attrNameLst>
                                      </p:cBhvr>
                                      <p:tavLst>
                                        <p:tav tm="0">
                                          <p:val>
                                            <p:strVal val="#ppt_x"/>
                                          </p:val>
                                        </p:tav>
                                        <p:tav tm="100000">
                                          <p:val>
                                            <p:strVal val="#ppt_x"/>
                                          </p:val>
                                        </p:tav>
                                      </p:tavLst>
                                    </p:anim>
                                    <p:anim calcmode="lin" valueType="num">
                                      <p:cBhvr additive="base">
                                        <p:cTn id="132" dur="500" fill="hold"/>
                                        <p:tgtEl>
                                          <p:spTgt spid="12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p:bldP spid="8" grpId="0"/>
      <p:bldP spid="9" grpId="0" animBg="1"/>
      <p:bldP spid="11" grpId="0"/>
      <p:bldP spid="12" grpId="0" animBg="1"/>
      <p:bldP spid="14" grpId="0"/>
      <p:bldP spid="18" grpId="0" animBg="1"/>
      <p:bldP spid="19" grpId="0" animBg="1"/>
      <p:bldP spid="20" grpId="0" animBg="1"/>
      <p:bldP spid="21" grpId="0"/>
      <p:bldP spid="22" grpId="0" animBg="1"/>
      <p:bldP spid="26" grpId="0"/>
      <p:bldP spid="27" grpId="0"/>
      <p:bldP spid="28" grpId="0"/>
      <p:bldP spid="36" grpId="0" animBg="1"/>
      <p:bldP spid="37" grpId="0" animBg="1"/>
      <p:bldP spid="38" grpId="0"/>
      <p:bldP spid="39" grpId="0" animBg="1"/>
      <p:bldP spid="40" grpId="0" animBg="1"/>
      <p:bldP spid="118" grpId="0"/>
      <p:bldP spid="12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043705-6AF0-4565-937A-E68FC57459D2}"/>
              </a:ext>
            </a:extLst>
          </p:cNvPr>
          <p:cNvSpPr>
            <a:spLocks noGrp="1"/>
          </p:cNvSpPr>
          <p:nvPr>
            <p:ph type="title"/>
          </p:nvPr>
        </p:nvSpPr>
        <p:spPr>
          <a:xfrm>
            <a:off x="838200" y="1"/>
            <a:ext cx="11353800" cy="1010094"/>
          </a:xfrm>
        </p:spPr>
        <p:txBody>
          <a:bodyPr>
            <a:normAutofit/>
          </a:bodyPr>
          <a:lstStyle/>
          <a:p>
            <a:r>
              <a:rPr lang="en-US" dirty="0"/>
              <a:t>In 2019, CHAI and Partners in Hope conducted a survey, which found that priority populations do visit health facilities, but are not always offered HIV testing; signaling an opportunity to further optimize facility testing</a:t>
            </a:r>
          </a:p>
        </p:txBody>
      </p:sp>
      <p:sp>
        <p:nvSpPr>
          <p:cNvPr id="4" name="Slide Number Placeholder 3">
            <a:extLst>
              <a:ext uri="{FF2B5EF4-FFF2-40B4-BE49-F238E27FC236}">
                <a16:creationId xmlns:a16="http://schemas.microsoft.com/office/drawing/2014/main" id="{1D24BA8E-F0FB-49B8-A858-B48321920C3E}"/>
              </a:ext>
            </a:extLst>
          </p:cNvPr>
          <p:cNvSpPr>
            <a:spLocks noGrp="1"/>
          </p:cNvSpPr>
          <p:nvPr>
            <p:ph type="sldNum" sz="quarter" idx="12"/>
          </p:nvPr>
        </p:nvSpPr>
        <p:spPr/>
        <p:txBody>
          <a:bodyPr/>
          <a:lstStyle/>
          <a:p>
            <a:fld id="{5E561D6C-325F-48FB-8A7E-2FE28BFA4E02}" type="slidenum">
              <a:rPr lang="en-US" smtClean="0"/>
              <a:t>6</a:t>
            </a:fld>
            <a:endParaRPr lang="en-US" dirty="0"/>
          </a:p>
        </p:txBody>
      </p:sp>
      <p:sp>
        <p:nvSpPr>
          <p:cNvPr id="9" name="Rectangle 8">
            <a:extLst>
              <a:ext uri="{FF2B5EF4-FFF2-40B4-BE49-F238E27FC236}">
                <a16:creationId xmlns:a16="http://schemas.microsoft.com/office/drawing/2014/main" id="{4717B173-5E0D-48A2-8CB3-E7DEE6237C67}"/>
              </a:ext>
            </a:extLst>
          </p:cNvPr>
          <p:cNvSpPr/>
          <p:nvPr/>
        </p:nvSpPr>
        <p:spPr>
          <a:xfrm>
            <a:off x="320020" y="3000174"/>
            <a:ext cx="11471646" cy="3378626"/>
          </a:xfrm>
          <a:prstGeom prst="rect">
            <a:avLst/>
          </a:prstGeom>
          <a:solidFill>
            <a:schemeClr val="bg1"/>
          </a:solidFill>
          <a:ln w="28575">
            <a:solidFill>
              <a:schemeClr val="bg1">
                <a:lumMod val="50000"/>
              </a:schemeClr>
            </a:solidFill>
            <a:prstDash val="dash"/>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GB" dirty="0"/>
          </a:p>
        </p:txBody>
      </p:sp>
      <p:sp>
        <p:nvSpPr>
          <p:cNvPr id="10" name="Round Same Side Corner Rectangle 22">
            <a:extLst>
              <a:ext uri="{FF2B5EF4-FFF2-40B4-BE49-F238E27FC236}">
                <a16:creationId xmlns:a16="http://schemas.microsoft.com/office/drawing/2014/main" id="{464C5778-869F-4660-939F-1FE7F89AE2F3}"/>
              </a:ext>
            </a:extLst>
          </p:cNvPr>
          <p:cNvSpPr/>
          <p:nvPr/>
        </p:nvSpPr>
        <p:spPr>
          <a:xfrm>
            <a:off x="320020" y="2358668"/>
            <a:ext cx="11471646" cy="420330"/>
          </a:xfrm>
          <a:prstGeom prst="rect">
            <a:avLst/>
          </a:prstGeom>
          <a:solidFill>
            <a:schemeClr val="bg1">
              <a:lumMod val="50000"/>
            </a:schemeClr>
          </a:solidFill>
          <a:ln w="28575" cap="flat" cmpd="sng" algn="ctr">
            <a:solidFill>
              <a:schemeClr val="bg1">
                <a:lumMod val="50000"/>
              </a:schemeClr>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spcBef>
                <a:spcPct val="20000"/>
              </a:spcBef>
              <a:buClr>
                <a:srgbClr val="297FD5"/>
              </a:buClr>
            </a:pPr>
            <a:r>
              <a:rPr lang="en-US" sz="2000" b="1" dirty="0">
                <a:solidFill>
                  <a:prstClr val="white"/>
                </a:solidFill>
                <a:latin typeface="Calibri" panose="020F0502020204030204" pitchFamily="34" charset="0"/>
                <a:cs typeface="Calibri" panose="020F0502020204030204" pitchFamily="34" charset="0"/>
              </a:rPr>
              <a:t>Community Survey Findings </a:t>
            </a:r>
          </a:p>
        </p:txBody>
      </p:sp>
      <p:sp>
        <p:nvSpPr>
          <p:cNvPr id="11" name="TextBox 10">
            <a:extLst>
              <a:ext uri="{FF2B5EF4-FFF2-40B4-BE49-F238E27FC236}">
                <a16:creationId xmlns:a16="http://schemas.microsoft.com/office/drawing/2014/main" id="{BF74C62E-B883-459F-8493-D2A70F01918F}"/>
              </a:ext>
            </a:extLst>
          </p:cNvPr>
          <p:cNvSpPr txBox="1"/>
          <p:nvPr/>
        </p:nvSpPr>
        <p:spPr>
          <a:xfrm>
            <a:off x="295701" y="1214162"/>
            <a:ext cx="11600597" cy="923330"/>
          </a:xfrm>
          <a:prstGeom prst="rect">
            <a:avLst/>
          </a:prstGeom>
          <a:noFill/>
        </p:spPr>
        <p:txBody>
          <a:bodyPr wrap="square" rtlCol="0">
            <a:spAutoFit/>
          </a:bodyPr>
          <a:lstStyle/>
          <a:p>
            <a:pPr algn="ctr"/>
            <a:r>
              <a:rPr lang="en-US" dirty="0"/>
              <a:t>A study conducted by Partners in Hope (PIH) in Malawi, which sought to examine under-reached populations’ use of facility-based health services over the past four years, found that </a:t>
            </a:r>
            <a:r>
              <a:rPr lang="en-US" b="1" dirty="0"/>
              <a:t>under-reached populations, specifically men and young people, do visit facilities as both clients and guardians, but are not being offered HTS.</a:t>
            </a:r>
          </a:p>
        </p:txBody>
      </p:sp>
      <p:pic>
        <p:nvPicPr>
          <p:cNvPr id="16" name="Graphic 15" descr="Group of men">
            <a:extLst>
              <a:ext uri="{FF2B5EF4-FFF2-40B4-BE49-F238E27FC236}">
                <a16:creationId xmlns:a16="http://schemas.microsoft.com/office/drawing/2014/main" id="{A268E8A7-D1B4-4ABA-B6CA-2481AFD11F5D}"/>
              </a:ext>
            </a:extLst>
          </p:cNvPr>
          <p:cNvPicPr>
            <a:picLocks noChangeAspect="1"/>
          </p:cNvPicPr>
          <p:nvPr/>
        </p:nvPicPr>
        <p:blipFill>
          <a:blip r:embed="rId2" cstate="print">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1651133" y="3051408"/>
            <a:ext cx="893427" cy="893427"/>
          </a:xfrm>
          <a:prstGeom prst="rect">
            <a:avLst/>
          </a:prstGeom>
        </p:spPr>
      </p:pic>
      <p:sp>
        <p:nvSpPr>
          <p:cNvPr id="17" name="Rectangle 16">
            <a:extLst>
              <a:ext uri="{FF2B5EF4-FFF2-40B4-BE49-F238E27FC236}">
                <a16:creationId xmlns:a16="http://schemas.microsoft.com/office/drawing/2014/main" id="{0E4966A9-7A4A-47F4-94E5-AEED9F6CD379}"/>
              </a:ext>
            </a:extLst>
          </p:cNvPr>
          <p:cNvSpPr/>
          <p:nvPr/>
        </p:nvSpPr>
        <p:spPr>
          <a:xfrm>
            <a:off x="320019" y="3899953"/>
            <a:ext cx="3576119" cy="1077218"/>
          </a:xfrm>
          <a:prstGeom prst="rect">
            <a:avLst/>
          </a:prstGeom>
        </p:spPr>
        <p:txBody>
          <a:bodyPr wrap="square">
            <a:spAutoFit/>
          </a:bodyPr>
          <a:lstStyle/>
          <a:p>
            <a:pPr lvl="0" algn="ctr" defTabSz="457200">
              <a:defRPr/>
            </a:pPr>
            <a:r>
              <a:rPr kumimoji="0" lang="en-US" sz="1600" b="0" i="0" u="none" strike="noStrike" kern="1200" cap="none" spc="0" normalizeH="0" baseline="0" noProof="0" dirty="0">
                <a:ln>
                  <a:noFill/>
                </a:ln>
                <a:effectLst/>
                <a:uLnTx/>
                <a:uFillTx/>
                <a:ea typeface="ＭＳ Ｐゴシック" pitchFamily="127" charset="-128"/>
                <a:cs typeface="+mn-cs"/>
              </a:rPr>
              <a:t>42% of youth and men </a:t>
            </a:r>
            <a:r>
              <a:rPr lang="en-US" sz="1600" kern="0" dirty="0"/>
              <a:t>who were surveyed were </a:t>
            </a:r>
            <a:r>
              <a:rPr lang="en-US" sz="1600" dirty="0">
                <a:ea typeface="ＭＳ Ｐゴシック" pitchFamily="127" charset="-128"/>
                <a:cs typeface="ＭＳ Ｐゴシック" pitchFamily="127" charset="-128"/>
              </a:rPr>
              <a:t>in need of testing (i.e., </a:t>
            </a:r>
            <a:r>
              <a:rPr lang="en-US" sz="1600" kern="0" dirty="0"/>
              <a:t>had never been tested or had not tested in the last two years)</a:t>
            </a:r>
            <a:endParaRPr kumimoji="0" lang="en-US" sz="1600" b="0" i="0" u="none" strike="noStrike" kern="1200" cap="none" spc="0" normalizeH="0" baseline="0" noProof="0" dirty="0">
              <a:ln>
                <a:noFill/>
              </a:ln>
              <a:effectLst/>
              <a:uLnTx/>
              <a:uFillTx/>
              <a:ea typeface="ＭＳ Ｐゴシック" pitchFamily="127" charset="-128"/>
            </a:endParaRPr>
          </a:p>
        </p:txBody>
      </p:sp>
      <p:pic>
        <p:nvPicPr>
          <p:cNvPr id="18" name="Picture 4" descr="Image result for hospital vector icon">
            <a:extLst>
              <a:ext uri="{FF2B5EF4-FFF2-40B4-BE49-F238E27FC236}">
                <a16:creationId xmlns:a16="http://schemas.microsoft.com/office/drawing/2014/main" id="{6E332FB1-84C7-43F5-9645-D5BF3CFF5D44}"/>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532579" y="4863012"/>
            <a:ext cx="1130533" cy="1130533"/>
          </a:xfrm>
          <a:prstGeom prst="rect">
            <a:avLst/>
          </a:prstGeom>
          <a:noFill/>
          <a:extLst>
            <a:ext uri="{909E8E84-426E-40dd-AFC4-6F175D3DCCD1}">
              <a14:hiddenFill xmlns="" xmlns:a14="http://schemas.microsoft.com/office/drawing/2010/main">
                <a:solidFill>
                  <a:srgbClr val="FFFFFF"/>
                </a:solidFill>
              </a14:hiddenFill>
            </a:ext>
          </a:extLst>
        </p:spPr>
      </p:pic>
      <p:sp>
        <p:nvSpPr>
          <p:cNvPr id="19" name="Rectangle 18">
            <a:extLst>
              <a:ext uri="{FF2B5EF4-FFF2-40B4-BE49-F238E27FC236}">
                <a16:creationId xmlns:a16="http://schemas.microsoft.com/office/drawing/2014/main" id="{6237A7C6-3446-48A2-BBC7-1F3C3DFF8AF2}"/>
              </a:ext>
            </a:extLst>
          </p:cNvPr>
          <p:cNvSpPr/>
          <p:nvPr/>
        </p:nvSpPr>
        <p:spPr>
          <a:xfrm>
            <a:off x="332600" y="5774603"/>
            <a:ext cx="3576121" cy="584775"/>
          </a:xfrm>
          <a:prstGeom prst="rect">
            <a:avLst/>
          </a:prstGeom>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a:ea typeface="ＭＳ Ｐゴシック" pitchFamily="127" charset="-128"/>
                <a:cs typeface="ＭＳ Ｐゴシック" pitchFamily="127" charset="-128"/>
              </a:rPr>
              <a:t>80% of those in need of testing attended a health </a:t>
            </a:r>
            <a:r>
              <a:rPr kumimoji="0" lang="en-US" sz="1600" b="0" i="0" u="none" strike="noStrike" kern="1200" cap="none" spc="0" normalizeH="0" baseline="0" noProof="0" dirty="0">
                <a:ln>
                  <a:noFill/>
                </a:ln>
                <a:solidFill>
                  <a:prstClr val="black"/>
                </a:solidFill>
                <a:effectLst/>
                <a:uLnTx/>
                <a:uFillTx/>
                <a:latin typeface="Calibri"/>
                <a:ea typeface="ＭＳ Ｐゴシック" pitchFamily="127" charset="-128"/>
                <a:cs typeface="+mn-cs"/>
              </a:rPr>
              <a:t>facility</a:t>
            </a:r>
            <a:r>
              <a:rPr kumimoji="0" lang="en-US" sz="1600" b="0" i="0" u="none" strike="noStrike" kern="1200" cap="none" spc="0" normalizeH="0" baseline="0" noProof="0" dirty="0">
                <a:ln>
                  <a:noFill/>
                </a:ln>
                <a:solidFill>
                  <a:prstClr val="black"/>
                </a:solidFill>
                <a:effectLst/>
                <a:uLnTx/>
                <a:uFillTx/>
                <a:latin typeface="Calibri"/>
                <a:ea typeface="ＭＳ Ｐゴシック" pitchFamily="127" charset="-128"/>
                <a:cs typeface="ＭＳ Ｐゴシック" pitchFamily="127" charset="-128"/>
              </a:rPr>
              <a:t> in the last </a:t>
            </a:r>
            <a:r>
              <a:rPr lang="en-US" sz="1600" dirty="0">
                <a:solidFill>
                  <a:prstClr val="black"/>
                </a:solidFill>
                <a:latin typeface="Calibri"/>
                <a:ea typeface="ＭＳ Ｐゴシック" pitchFamily="127" charset="-128"/>
                <a:cs typeface="ＭＳ Ｐゴシック" pitchFamily="127" charset="-128"/>
              </a:rPr>
              <a:t>two </a:t>
            </a:r>
            <a:r>
              <a:rPr kumimoji="0" lang="en-US" sz="1600" b="0" i="0" u="none" strike="noStrike" kern="1200" cap="none" spc="0" normalizeH="0" baseline="0" noProof="0" dirty="0">
                <a:ln>
                  <a:noFill/>
                </a:ln>
                <a:solidFill>
                  <a:prstClr val="black"/>
                </a:solidFill>
                <a:effectLst/>
                <a:uLnTx/>
                <a:uFillTx/>
                <a:latin typeface="Calibri"/>
                <a:ea typeface="ＭＳ Ｐゴシック" pitchFamily="127" charset="-128"/>
                <a:cs typeface="ＭＳ Ｐゴシック" pitchFamily="127" charset="-128"/>
              </a:rPr>
              <a:t>years</a:t>
            </a:r>
          </a:p>
        </p:txBody>
      </p:sp>
      <p:sp>
        <p:nvSpPr>
          <p:cNvPr id="3" name="Isosceles Triangle 2">
            <a:extLst>
              <a:ext uri="{FF2B5EF4-FFF2-40B4-BE49-F238E27FC236}">
                <a16:creationId xmlns:a16="http://schemas.microsoft.com/office/drawing/2014/main" id="{3F29A61C-47AA-41ED-87C3-4E37D59AC99E}"/>
              </a:ext>
            </a:extLst>
          </p:cNvPr>
          <p:cNvSpPr/>
          <p:nvPr/>
        </p:nvSpPr>
        <p:spPr>
          <a:xfrm rot="5400000">
            <a:off x="2961079" y="4341211"/>
            <a:ext cx="2919484" cy="696553"/>
          </a:xfrm>
          <a:prstGeom prst="triangle">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a:extLst>
              <a:ext uri="{FF2B5EF4-FFF2-40B4-BE49-F238E27FC236}">
                <a16:creationId xmlns:a16="http://schemas.microsoft.com/office/drawing/2014/main" id="{B2EE6AC1-E23B-46EA-A819-845A14ABCD6D}"/>
              </a:ext>
            </a:extLst>
          </p:cNvPr>
          <p:cNvSpPr/>
          <p:nvPr/>
        </p:nvSpPr>
        <p:spPr>
          <a:xfrm>
            <a:off x="5165257" y="5629701"/>
            <a:ext cx="6626409" cy="584775"/>
          </a:xfrm>
          <a:prstGeom prst="rect">
            <a:avLst/>
          </a:prstGeom>
        </p:spPr>
        <p:txBody>
          <a:bodyPr wrap="square">
            <a:spAutoFit/>
          </a:bodyPr>
          <a:lstStyle/>
          <a:p>
            <a:pPr lvl="0" algn="ctr" defTabSz="457200">
              <a:defRPr/>
            </a:pPr>
            <a:r>
              <a:rPr lang="en-US" sz="1600" b="1" dirty="0"/>
              <a:t>Only 5-24% of people who had not tested in the last two years and who visited a facility as a client or guardian were </a:t>
            </a:r>
            <a:r>
              <a:rPr lang="en-US" sz="1600" b="1" i="1" u="sng" dirty="0"/>
              <a:t>offered testing</a:t>
            </a:r>
            <a:endParaRPr kumimoji="0" lang="en-US" sz="1600" b="1" i="1" u="sng" strike="noStrike" kern="1200" cap="none" spc="0" normalizeH="0" baseline="0" noProof="0" dirty="0">
              <a:ln>
                <a:noFill/>
              </a:ln>
              <a:solidFill>
                <a:prstClr val="black"/>
              </a:solidFill>
              <a:effectLst/>
              <a:uLnTx/>
              <a:uFillTx/>
              <a:latin typeface="Calibri"/>
              <a:ea typeface="ＭＳ Ｐゴシック" pitchFamily="127" charset="-128"/>
              <a:cs typeface="ＭＳ Ｐゴシック" pitchFamily="127" charset="-128"/>
            </a:endParaRPr>
          </a:p>
        </p:txBody>
      </p:sp>
      <p:graphicFrame>
        <p:nvGraphicFramePr>
          <p:cNvPr id="15" name="Chart 14">
            <a:extLst>
              <a:ext uri="{FF2B5EF4-FFF2-40B4-BE49-F238E27FC236}">
                <a16:creationId xmlns:a16="http://schemas.microsoft.com/office/drawing/2014/main" id="{482525EC-B543-4313-8403-984CFE5C3DD3}"/>
              </a:ext>
            </a:extLst>
          </p:cNvPr>
          <p:cNvGraphicFramePr>
            <a:graphicFrameLocks/>
          </p:cNvGraphicFramePr>
          <p:nvPr/>
        </p:nvGraphicFramePr>
        <p:xfrm>
          <a:off x="4769100" y="2517355"/>
          <a:ext cx="6898369" cy="2974964"/>
        </p:xfrm>
        <a:graphic>
          <a:graphicData uri="http://schemas.openxmlformats.org/drawingml/2006/chart">
            <c:chart xmlns:c="http://schemas.openxmlformats.org/drawingml/2006/chart" xmlns:r="http://schemas.openxmlformats.org/officeDocument/2006/relationships" r:id="rId5"/>
          </a:graphicData>
        </a:graphic>
      </p:graphicFrame>
      <p:sp>
        <p:nvSpPr>
          <p:cNvPr id="20" name="TextBox 19">
            <a:extLst>
              <a:ext uri="{FF2B5EF4-FFF2-40B4-BE49-F238E27FC236}">
                <a16:creationId xmlns:a16="http://schemas.microsoft.com/office/drawing/2014/main" id="{1A324516-AD59-4671-9E8F-2EEDC0A738C9}"/>
              </a:ext>
            </a:extLst>
          </p:cNvPr>
          <p:cNvSpPr txBox="1"/>
          <p:nvPr/>
        </p:nvSpPr>
        <p:spPr>
          <a:xfrm>
            <a:off x="0" y="6569813"/>
            <a:ext cx="9377914" cy="261610"/>
          </a:xfrm>
          <a:prstGeom prst="rect">
            <a:avLst/>
          </a:prstGeom>
          <a:noFill/>
        </p:spPr>
        <p:txBody>
          <a:bodyPr wrap="square" rtlCol="0">
            <a:spAutoFit/>
          </a:bodyPr>
          <a:lstStyle/>
          <a:p>
            <a:r>
              <a:rPr lang="en-US" sz="1100" dirty="0"/>
              <a:t>Source: Preliminary findings from the “Scaling Facility HIV Self-Testing” study, Dovel K, et. al. 2019</a:t>
            </a:r>
          </a:p>
        </p:txBody>
      </p:sp>
      <p:sp>
        <p:nvSpPr>
          <p:cNvPr id="21" name="Oval 20">
            <a:extLst>
              <a:ext uri="{FF2B5EF4-FFF2-40B4-BE49-F238E27FC236}">
                <a16:creationId xmlns:a16="http://schemas.microsoft.com/office/drawing/2014/main" id="{8BFBFC6A-08C9-48C7-BC2D-727EF783F918}"/>
              </a:ext>
            </a:extLst>
          </p:cNvPr>
          <p:cNvSpPr/>
          <p:nvPr/>
        </p:nvSpPr>
        <p:spPr>
          <a:xfrm>
            <a:off x="141848" y="143221"/>
            <a:ext cx="640080" cy="6400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1</a:t>
            </a:r>
          </a:p>
        </p:txBody>
      </p:sp>
    </p:spTree>
    <p:extLst>
      <p:ext uri="{BB962C8B-B14F-4D97-AF65-F5344CB8AC3E}">
        <p14:creationId xmlns:p14="http://schemas.microsoft.com/office/powerpoint/2010/main" val="15811672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124EC20-5C20-455F-83B1-7CAB23CD0AB7}"/>
              </a:ext>
            </a:extLst>
          </p:cNvPr>
          <p:cNvSpPr>
            <a:spLocks noGrp="1"/>
          </p:cNvSpPr>
          <p:nvPr>
            <p:ph type="title"/>
          </p:nvPr>
        </p:nvSpPr>
        <p:spPr>
          <a:xfrm>
            <a:off x="838204" y="1"/>
            <a:ext cx="11353795" cy="1010094"/>
          </a:xfrm>
        </p:spPr>
        <p:txBody>
          <a:bodyPr/>
          <a:lstStyle/>
          <a:p>
            <a:r>
              <a:rPr lang="en-US" dirty="0"/>
              <a:t>PIH had separately conducted a study in Malawi, which found that distribution of HIVST at OPD increased testing uptake among priority populations and improved linkage to care, as compared to community HIVST</a:t>
            </a:r>
          </a:p>
        </p:txBody>
      </p:sp>
      <p:sp>
        <p:nvSpPr>
          <p:cNvPr id="4" name="Slide Number Placeholder 3">
            <a:extLst>
              <a:ext uri="{FF2B5EF4-FFF2-40B4-BE49-F238E27FC236}">
                <a16:creationId xmlns:a16="http://schemas.microsoft.com/office/drawing/2014/main" id="{35D75354-C2E2-424B-8821-287113E0AB72}"/>
              </a:ext>
            </a:extLst>
          </p:cNvPr>
          <p:cNvSpPr>
            <a:spLocks noGrp="1"/>
          </p:cNvSpPr>
          <p:nvPr>
            <p:ph type="sldNum" sz="quarter" idx="12"/>
          </p:nvPr>
        </p:nvSpPr>
        <p:spPr/>
        <p:txBody>
          <a:bodyPr/>
          <a:lstStyle/>
          <a:p>
            <a:fld id="{5E561D6C-325F-48FB-8A7E-2FE28BFA4E02}" type="slidenum">
              <a:rPr lang="en-US" smtClean="0"/>
              <a:t>7</a:t>
            </a:fld>
            <a:endParaRPr lang="en-US" dirty="0"/>
          </a:p>
        </p:txBody>
      </p:sp>
      <p:sp>
        <p:nvSpPr>
          <p:cNvPr id="14" name="TextBox 13">
            <a:extLst>
              <a:ext uri="{FF2B5EF4-FFF2-40B4-BE49-F238E27FC236}">
                <a16:creationId xmlns:a16="http://schemas.microsoft.com/office/drawing/2014/main" id="{1E46B5BC-404A-4D94-9A71-5E09EA50B740}"/>
              </a:ext>
            </a:extLst>
          </p:cNvPr>
          <p:cNvSpPr txBox="1"/>
          <p:nvPr/>
        </p:nvSpPr>
        <p:spPr>
          <a:xfrm>
            <a:off x="4994029" y="1352765"/>
            <a:ext cx="6730533" cy="369332"/>
          </a:xfrm>
          <a:prstGeom prst="rect">
            <a:avLst/>
          </a:prstGeom>
          <a:noFill/>
        </p:spPr>
        <p:txBody>
          <a:bodyPr wrap="square" rtlCol="0">
            <a:spAutoFit/>
          </a:bodyPr>
          <a:lstStyle/>
          <a:p>
            <a:pPr algn="ctr"/>
            <a:r>
              <a:rPr lang="en-US" b="1" dirty="0"/>
              <a:t>HIV testing coverage by sex and age across trial groups </a:t>
            </a:r>
            <a:r>
              <a:rPr lang="en-US" i="1" dirty="0"/>
              <a:t>(n=5,885)</a:t>
            </a:r>
          </a:p>
        </p:txBody>
      </p:sp>
      <p:sp>
        <p:nvSpPr>
          <p:cNvPr id="15" name="Rectangle 14">
            <a:extLst>
              <a:ext uri="{FF2B5EF4-FFF2-40B4-BE49-F238E27FC236}">
                <a16:creationId xmlns:a16="http://schemas.microsoft.com/office/drawing/2014/main" id="{F4E95A91-03E0-4D08-B87D-DA4602D075D9}"/>
              </a:ext>
            </a:extLst>
          </p:cNvPr>
          <p:cNvSpPr/>
          <p:nvPr/>
        </p:nvSpPr>
        <p:spPr>
          <a:xfrm>
            <a:off x="400808" y="1796237"/>
            <a:ext cx="3995225" cy="3693319"/>
          </a:xfrm>
          <a:prstGeom prst="rect">
            <a:avLst/>
          </a:prstGeom>
        </p:spPr>
        <p:txBody>
          <a:bodyPr wrap="square">
            <a:spAutoFit/>
          </a:bodyPr>
          <a:lstStyle/>
          <a:p>
            <a:pPr marL="285750" indent="-285750">
              <a:buFont typeface="Arial" panose="020B0604020202020204" pitchFamily="34" charset="0"/>
              <a:buChar char="•"/>
            </a:pPr>
            <a:r>
              <a:rPr lang="en-US" dirty="0"/>
              <a:t>HIVST offered in facilities is </a:t>
            </a:r>
            <a:r>
              <a:rPr lang="en-US" b="1" dirty="0"/>
              <a:t>acceptable</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Results in similar positivity rates to standard PITC</a:t>
            </a:r>
          </a:p>
          <a:p>
            <a:pPr marL="285750" indent="-285750">
              <a:buFont typeface="Arial" panose="020B0604020202020204" pitchFamily="34" charset="0"/>
              <a:buChar char="•"/>
            </a:pPr>
            <a:endParaRPr lang="en-US" b="1" dirty="0"/>
          </a:p>
          <a:p>
            <a:pPr marL="285750" indent="-285750">
              <a:buFont typeface="Arial" panose="020B0604020202020204" pitchFamily="34" charset="0"/>
              <a:buChar char="•"/>
            </a:pPr>
            <a:r>
              <a:rPr lang="en-US" b="1" dirty="0"/>
              <a:t>Can lead to a </a:t>
            </a:r>
            <a:r>
              <a:rPr lang="en-US" b="1" u="sng" dirty="0"/>
              <a:t>3x increase in overall testing uptake </a:t>
            </a:r>
            <a:r>
              <a:rPr lang="en-US" i="1" dirty="0"/>
              <a:t>(see figure)</a:t>
            </a:r>
            <a:r>
              <a:rPr lang="en-US" b="1" dirty="0"/>
              <a:t> </a:t>
            </a:r>
            <a:r>
              <a:rPr lang="en-US" dirty="0"/>
              <a:t>among priority populations, including men and young people</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b="1" dirty="0"/>
              <a:t>Higher linkage to care than community-based HIVST distribution</a:t>
            </a:r>
          </a:p>
        </p:txBody>
      </p:sp>
      <p:cxnSp>
        <p:nvCxnSpPr>
          <p:cNvPr id="18" name="Straight Connector 17">
            <a:extLst>
              <a:ext uri="{FF2B5EF4-FFF2-40B4-BE49-F238E27FC236}">
                <a16:creationId xmlns:a16="http://schemas.microsoft.com/office/drawing/2014/main" id="{7EBF0F6C-0BB9-4CF1-9898-557B1E3CB035}"/>
              </a:ext>
            </a:extLst>
          </p:cNvPr>
          <p:cNvCxnSpPr>
            <a:cxnSpLocks/>
          </p:cNvCxnSpPr>
          <p:nvPr/>
        </p:nvCxnSpPr>
        <p:spPr>
          <a:xfrm>
            <a:off x="4994031" y="1745837"/>
            <a:ext cx="67305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8" name="Rectangle 27">
            <a:extLst>
              <a:ext uri="{FF2B5EF4-FFF2-40B4-BE49-F238E27FC236}">
                <a16:creationId xmlns:a16="http://schemas.microsoft.com/office/drawing/2014/main" id="{541C6537-0CEF-4635-A787-A16003C645CF}"/>
              </a:ext>
            </a:extLst>
          </p:cNvPr>
          <p:cNvSpPr/>
          <p:nvPr/>
        </p:nvSpPr>
        <p:spPr>
          <a:xfrm>
            <a:off x="-1" y="6442708"/>
            <a:ext cx="11353795" cy="430887"/>
          </a:xfrm>
          <a:prstGeom prst="rect">
            <a:avLst/>
          </a:prstGeom>
        </p:spPr>
        <p:txBody>
          <a:bodyPr wrap="square">
            <a:spAutoFit/>
          </a:bodyPr>
          <a:lstStyle/>
          <a:p>
            <a:r>
              <a:rPr lang="en-GB" sz="1100" dirty="0"/>
              <a:t>Source: Dovel, K., Shaba, F., Offorjebe, O. A., Balakasi, K., Nyirenda, M., Phiri, K., ... &amp; Cele, R. (2020). Effect of facility-based HIV self-testing on uptake of testing among outpatients in Malawi: a cluster-randomised trial. </a:t>
            </a:r>
            <a:r>
              <a:rPr lang="en-GB" sz="1100" i="1" dirty="0"/>
              <a:t>The Lancet Global Health</a:t>
            </a:r>
            <a:r>
              <a:rPr lang="en-GB" sz="1100" dirty="0"/>
              <a:t>, </a:t>
            </a:r>
            <a:r>
              <a:rPr lang="en-GB" sz="1100" i="1" dirty="0"/>
              <a:t>8</a:t>
            </a:r>
            <a:r>
              <a:rPr lang="en-GB" sz="1100" dirty="0"/>
              <a:t>(2), e276-e287; </a:t>
            </a:r>
            <a:r>
              <a:rPr lang="en-US" sz="1100" b="0" i="0" u="none" strike="noStrike" baseline="0" dirty="0"/>
              <a:t>Ortblad K, et al. </a:t>
            </a:r>
            <a:r>
              <a:rPr lang="pt-BR" sz="1100" b="0" i="1" u="none" strike="noStrike" baseline="0" dirty="0"/>
              <a:t>PLoS Med </a:t>
            </a:r>
            <a:r>
              <a:rPr lang="pt-BR" sz="1100" b="0" i="0" u="none" strike="noStrike" baseline="0" dirty="0"/>
              <a:t>2017; </a:t>
            </a:r>
            <a:r>
              <a:rPr lang="en-US" sz="1100" b="0" i="0" u="none" strike="noStrike" baseline="0" dirty="0"/>
              <a:t>MacPherson P, et al </a:t>
            </a:r>
            <a:r>
              <a:rPr lang="en-US" sz="1100" b="0" i="1" u="none" strike="noStrike" baseline="0" dirty="0"/>
              <a:t>JAMA </a:t>
            </a:r>
            <a:r>
              <a:rPr lang="en-US" sz="1100" b="0" i="0" u="none" strike="noStrike" baseline="0" dirty="0"/>
              <a:t>2014; </a:t>
            </a:r>
            <a:r>
              <a:rPr lang="en-US" sz="1100" b="1" i="0" u="none" strike="noStrike" baseline="0" dirty="0"/>
              <a:t>312: </a:t>
            </a:r>
            <a:r>
              <a:rPr lang="en-US" sz="1100" b="0" i="0" u="none" strike="noStrike" baseline="0" dirty="0"/>
              <a:t>372–79., Sibanda E, et al. CROI 2018</a:t>
            </a:r>
            <a:endParaRPr lang="en-US" sz="1100" dirty="0"/>
          </a:p>
        </p:txBody>
      </p:sp>
      <p:sp>
        <p:nvSpPr>
          <p:cNvPr id="21" name="TextBox 20">
            <a:extLst>
              <a:ext uri="{FF2B5EF4-FFF2-40B4-BE49-F238E27FC236}">
                <a16:creationId xmlns:a16="http://schemas.microsoft.com/office/drawing/2014/main" id="{1834A78F-0840-4585-88D3-29D925043965}"/>
              </a:ext>
            </a:extLst>
          </p:cNvPr>
          <p:cNvSpPr txBox="1"/>
          <p:nvPr/>
        </p:nvSpPr>
        <p:spPr>
          <a:xfrm>
            <a:off x="400808" y="1335609"/>
            <a:ext cx="3995226" cy="369332"/>
          </a:xfrm>
          <a:prstGeom prst="rect">
            <a:avLst/>
          </a:prstGeom>
          <a:noFill/>
        </p:spPr>
        <p:txBody>
          <a:bodyPr wrap="square" rtlCol="0">
            <a:spAutoFit/>
          </a:bodyPr>
          <a:lstStyle/>
          <a:p>
            <a:pPr algn="ctr"/>
            <a:r>
              <a:rPr lang="en-US" b="1" dirty="0"/>
              <a:t>Results</a:t>
            </a:r>
            <a:endParaRPr lang="en-US" i="1" dirty="0"/>
          </a:p>
        </p:txBody>
      </p:sp>
      <p:cxnSp>
        <p:nvCxnSpPr>
          <p:cNvPr id="22" name="Straight Connector 21">
            <a:extLst>
              <a:ext uri="{FF2B5EF4-FFF2-40B4-BE49-F238E27FC236}">
                <a16:creationId xmlns:a16="http://schemas.microsoft.com/office/drawing/2014/main" id="{62202234-B229-4497-95A8-197304CCE7EB}"/>
              </a:ext>
            </a:extLst>
          </p:cNvPr>
          <p:cNvCxnSpPr>
            <a:cxnSpLocks/>
          </p:cNvCxnSpPr>
          <p:nvPr/>
        </p:nvCxnSpPr>
        <p:spPr>
          <a:xfrm>
            <a:off x="400809" y="1709878"/>
            <a:ext cx="399522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aphicFrame>
        <p:nvGraphicFramePr>
          <p:cNvPr id="16" name="Chart 15">
            <a:extLst>
              <a:ext uri="{FF2B5EF4-FFF2-40B4-BE49-F238E27FC236}">
                <a16:creationId xmlns:a16="http://schemas.microsoft.com/office/drawing/2014/main" id="{C50A952C-8F74-4ECC-86B9-9736F3C4E170}"/>
              </a:ext>
            </a:extLst>
          </p:cNvPr>
          <p:cNvGraphicFramePr>
            <a:graphicFrameLocks/>
          </p:cNvGraphicFramePr>
          <p:nvPr/>
        </p:nvGraphicFramePr>
        <p:xfrm>
          <a:off x="4994030" y="1963247"/>
          <a:ext cx="6797162" cy="4075345"/>
        </p:xfrm>
        <a:graphic>
          <a:graphicData uri="http://schemas.openxmlformats.org/drawingml/2006/chart">
            <c:chart xmlns:c="http://schemas.openxmlformats.org/drawingml/2006/chart" xmlns:r="http://schemas.openxmlformats.org/officeDocument/2006/relationships" r:id="rId2"/>
          </a:graphicData>
        </a:graphic>
      </p:graphicFrame>
      <p:sp>
        <p:nvSpPr>
          <p:cNvPr id="7" name="TextBox 6">
            <a:extLst>
              <a:ext uri="{FF2B5EF4-FFF2-40B4-BE49-F238E27FC236}">
                <a16:creationId xmlns:a16="http://schemas.microsoft.com/office/drawing/2014/main" id="{ACAC515D-00C8-48E5-B6C7-569985B8F1FB}"/>
              </a:ext>
            </a:extLst>
          </p:cNvPr>
          <p:cNvSpPr txBox="1"/>
          <p:nvPr/>
        </p:nvSpPr>
        <p:spPr>
          <a:xfrm>
            <a:off x="6064358" y="3244334"/>
            <a:ext cx="464233" cy="369332"/>
          </a:xfrm>
          <a:prstGeom prst="rect">
            <a:avLst/>
          </a:prstGeom>
          <a:noFill/>
        </p:spPr>
        <p:txBody>
          <a:bodyPr wrap="square" rtlCol="0">
            <a:spAutoFit/>
          </a:bodyPr>
          <a:lstStyle/>
          <a:p>
            <a:r>
              <a:rPr lang="en-US" b="1" dirty="0">
                <a:solidFill>
                  <a:srgbClr val="C00000"/>
                </a:solidFill>
              </a:rPr>
              <a:t>3x</a:t>
            </a:r>
          </a:p>
        </p:txBody>
      </p:sp>
      <p:cxnSp>
        <p:nvCxnSpPr>
          <p:cNvPr id="11" name="Straight Arrow Connector 10">
            <a:extLst>
              <a:ext uri="{FF2B5EF4-FFF2-40B4-BE49-F238E27FC236}">
                <a16:creationId xmlns:a16="http://schemas.microsoft.com/office/drawing/2014/main" id="{1930CF22-50AC-48F6-B12E-344FC6E8B5D1}"/>
              </a:ext>
            </a:extLst>
          </p:cNvPr>
          <p:cNvCxnSpPr>
            <a:cxnSpLocks/>
          </p:cNvCxnSpPr>
          <p:nvPr/>
        </p:nvCxnSpPr>
        <p:spPr>
          <a:xfrm flipV="1">
            <a:off x="6514506" y="2601879"/>
            <a:ext cx="0" cy="1508760"/>
          </a:xfrm>
          <a:prstGeom prst="straightConnector1">
            <a:avLst/>
          </a:prstGeom>
          <a:ln>
            <a:solidFill>
              <a:srgbClr val="C00000"/>
            </a:solidFill>
            <a:tailEnd type="triangle"/>
          </a:ln>
        </p:spPr>
        <p:style>
          <a:lnRef idx="1">
            <a:schemeClr val="accent1"/>
          </a:lnRef>
          <a:fillRef idx="0">
            <a:schemeClr val="accent1"/>
          </a:fillRef>
          <a:effectRef idx="0">
            <a:schemeClr val="accent1"/>
          </a:effectRef>
          <a:fontRef idx="minor">
            <a:schemeClr val="tx1"/>
          </a:fontRef>
        </p:style>
      </p:cxnSp>
      <p:sp>
        <p:nvSpPr>
          <p:cNvPr id="13" name="Oval 12">
            <a:extLst>
              <a:ext uri="{FF2B5EF4-FFF2-40B4-BE49-F238E27FC236}">
                <a16:creationId xmlns:a16="http://schemas.microsoft.com/office/drawing/2014/main" id="{2AAE4D00-28E6-4404-95BC-FA376FC18795}"/>
              </a:ext>
            </a:extLst>
          </p:cNvPr>
          <p:cNvSpPr/>
          <p:nvPr/>
        </p:nvSpPr>
        <p:spPr>
          <a:xfrm>
            <a:off x="141848" y="143221"/>
            <a:ext cx="640080" cy="6400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2</a:t>
            </a:r>
          </a:p>
        </p:txBody>
      </p:sp>
    </p:spTree>
    <p:extLst>
      <p:ext uri="{BB962C8B-B14F-4D97-AF65-F5344CB8AC3E}">
        <p14:creationId xmlns:p14="http://schemas.microsoft.com/office/powerpoint/2010/main" val="3052561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AC00D-B810-4A1A-846C-E43DF1035C06}"/>
              </a:ext>
            </a:extLst>
          </p:cNvPr>
          <p:cNvSpPr>
            <a:spLocks noGrp="1"/>
          </p:cNvSpPr>
          <p:nvPr>
            <p:ph type="title"/>
          </p:nvPr>
        </p:nvSpPr>
        <p:spPr>
          <a:xfrm>
            <a:off x="900332" y="1"/>
            <a:ext cx="11291668" cy="1010094"/>
          </a:xfrm>
        </p:spPr>
        <p:txBody>
          <a:bodyPr/>
          <a:lstStyle/>
          <a:p>
            <a:r>
              <a:rPr lang="en-US" dirty="0"/>
              <a:t>CHAI collaborated with PIH for a follow-up study in Malawi, which confirmed that offering HIVST to clients at OPD increased rates of testing and found that it reduced health provider time per test completed by 53%</a:t>
            </a:r>
          </a:p>
        </p:txBody>
      </p:sp>
      <p:sp>
        <p:nvSpPr>
          <p:cNvPr id="6" name="TextBox 5">
            <a:extLst>
              <a:ext uri="{FF2B5EF4-FFF2-40B4-BE49-F238E27FC236}">
                <a16:creationId xmlns:a16="http://schemas.microsoft.com/office/drawing/2014/main" id="{B1E91E65-7DA1-447E-AFB6-451C0041C7EE}"/>
              </a:ext>
            </a:extLst>
          </p:cNvPr>
          <p:cNvSpPr txBox="1"/>
          <p:nvPr/>
        </p:nvSpPr>
        <p:spPr>
          <a:xfrm>
            <a:off x="317103" y="1283286"/>
            <a:ext cx="7982711" cy="2862322"/>
          </a:xfrm>
          <a:prstGeom prst="rect">
            <a:avLst/>
          </a:prstGeom>
          <a:solidFill>
            <a:schemeClr val="bg1">
              <a:lumMod val="95000"/>
            </a:schemeClr>
          </a:solidFill>
        </p:spPr>
        <p:txBody>
          <a:bodyPr wrap="square">
            <a:spAutoFit/>
          </a:bodyPr>
          <a:lstStyle/>
          <a:p>
            <a:pPr lvl="0"/>
            <a:r>
              <a:rPr lang="en-US" b="1" dirty="0">
                <a:solidFill>
                  <a:schemeClr val="dk1"/>
                </a:solidFill>
                <a:ea typeface="Arial" charset="0"/>
                <a:cs typeface="Arial" charset="0"/>
                <a:sym typeface="Arial"/>
              </a:rPr>
              <a:t>Implementation of Active HIVST </a:t>
            </a:r>
          </a:p>
          <a:p>
            <a:pPr marL="285750" lvl="0" indent="-285750">
              <a:buFont typeface="Arial" panose="020B0604020202020204" pitchFamily="34" charset="0"/>
              <a:buChar char="•"/>
            </a:pPr>
            <a:r>
              <a:rPr lang="en-US" dirty="0">
                <a:solidFill>
                  <a:schemeClr val="dk1"/>
                </a:solidFill>
                <a:ea typeface="Arial" charset="0"/>
                <a:cs typeface="Arial" charset="0"/>
                <a:sym typeface="Arial"/>
              </a:rPr>
              <a:t>In 2020, Partners in Hope implemented facility-based HIVST at OPD in 3 facilities in Malawi. </a:t>
            </a:r>
          </a:p>
          <a:p>
            <a:pPr marL="285750" lvl="0" indent="-285750">
              <a:buFont typeface="Arial" panose="020B0604020202020204" pitchFamily="34" charset="0"/>
              <a:buChar char="•"/>
            </a:pPr>
            <a:endParaRPr lang="en-US" dirty="0">
              <a:solidFill>
                <a:schemeClr val="dk1"/>
              </a:solidFill>
              <a:ea typeface="Arial" charset="0"/>
              <a:cs typeface="Arial" charset="0"/>
              <a:sym typeface="Arial"/>
            </a:endParaRPr>
          </a:p>
          <a:p>
            <a:pPr marL="285750" lvl="0" indent="-285750">
              <a:buFont typeface="Arial" panose="020B0604020202020204" pitchFamily="34" charset="0"/>
              <a:buChar char="•"/>
            </a:pPr>
            <a:r>
              <a:rPr lang="en-US" dirty="0">
                <a:solidFill>
                  <a:schemeClr val="dk1"/>
                </a:solidFill>
                <a:ea typeface="Arial" charset="0"/>
                <a:cs typeface="Arial" charset="0"/>
                <a:sym typeface="Arial"/>
              </a:rPr>
              <a:t>A provider demonstrated how to use an oral HIVST kit during the health talk and clients who were interested in HIVST were confirmed as eligible (i.e., never tested positive, never tested or tested more than 12 months ago).</a:t>
            </a:r>
          </a:p>
          <a:p>
            <a:pPr marL="285750" lvl="0" indent="-285750">
              <a:buFont typeface="Arial" panose="020B0604020202020204" pitchFamily="34" charset="0"/>
              <a:buChar char="•"/>
            </a:pPr>
            <a:endParaRPr lang="en-US" dirty="0">
              <a:solidFill>
                <a:schemeClr val="dk1"/>
              </a:solidFill>
              <a:ea typeface="Arial" charset="0"/>
              <a:cs typeface="Arial" charset="0"/>
              <a:sym typeface="Arial"/>
            </a:endParaRPr>
          </a:p>
          <a:p>
            <a:pPr marL="285750" lvl="0" indent="-285750">
              <a:buFont typeface="Arial" panose="020B0604020202020204" pitchFamily="34" charset="0"/>
              <a:buChar char="•"/>
            </a:pPr>
            <a:r>
              <a:rPr lang="en-US" dirty="0">
                <a:solidFill>
                  <a:schemeClr val="dk1"/>
                </a:solidFill>
                <a:ea typeface="Arial" charset="0"/>
                <a:cs typeface="Arial" charset="0"/>
                <a:sym typeface="Arial"/>
              </a:rPr>
              <a:t>All activities took place prior to routine OPD services and were implemented by cadres with no more than a secondary school certificate.</a:t>
            </a:r>
          </a:p>
        </p:txBody>
      </p:sp>
      <p:graphicFrame>
        <p:nvGraphicFramePr>
          <p:cNvPr id="20" name="Table 7">
            <a:extLst>
              <a:ext uri="{FF2B5EF4-FFF2-40B4-BE49-F238E27FC236}">
                <a16:creationId xmlns:a16="http://schemas.microsoft.com/office/drawing/2014/main" id="{B1691B15-DE8A-46C4-8143-937FEF624F3A}"/>
              </a:ext>
            </a:extLst>
          </p:cNvPr>
          <p:cNvGraphicFramePr>
            <a:graphicFrameLocks noGrp="1"/>
          </p:cNvGraphicFramePr>
          <p:nvPr/>
        </p:nvGraphicFramePr>
        <p:xfrm>
          <a:off x="317104" y="4290646"/>
          <a:ext cx="7982712" cy="2291080"/>
        </p:xfrm>
        <a:graphic>
          <a:graphicData uri="http://schemas.openxmlformats.org/drawingml/2006/table">
            <a:tbl>
              <a:tblPr firstRow="1" bandRow="1">
                <a:tableStyleId>{5940675A-B579-460E-94D1-54222C63F5DA}</a:tableStyleId>
              </a:tblPr>
              <a:tblGrid>
                <a:gridCol w="4562856">
                  <a:extLst>
                    <a:ext uri="{9D8B030D-6E8A-4147-A177-3AD203B41FA5}">
                      <a16:colId xmlns:a16="http://schemas.microsoft.com/office/drawing/2014/main" val="4076322643"/>
                    </a:ext>
                  </a:extLst>
                </a:gridCol>
                <a:gridCol w="1709928">
                  <a:extLst>
                    <a:ext uri="{9D8B030D-6E8A-4147-A177-3AD203B41FA5}">
                      <a16:colId xmlns:a16="http://schemas.microsoft.com/office/drawing/2014/main" val="3997240120"/>
                    </a:ext>
                  </a:extLst>
                </a:gridCol>
                <a:gridCol w="1709928">
                  <a:extLst>
                    <a:ext uri="{9D8B030D-6E8A-4147-A177-3AD203B41FA5}">
                      <a16:colId xmlns:a16="http://schemas.microsoft.com/office/drawing/2014/main" val="2642043042"/>
                    </a:ext>
                  </a:extLst>
                </a:gridCol>
              </a:tblGrid>
              <a:tr h="123093">
                <a:tc>
                  <a:txBody>
                    <a:bodyPr/>
                    <a:lstStyle/>
                    <a:p>
                      <a:pPr algn="ctr"/>
                      <a:r>
                        <a:rPr lang="en-US" b="1" dirty="0">
                          <a:solidFill>
                            <a:schemeClr val="bg1"/>
                          </a:solidFill>
                        </a:rPr>
                        <a:t>Outcomes</a:t>
                      </a:r>
                    </a:p>
                  </a:txBody>
                  <a:tcPr anchor="ctr">
                    <a:solidFill>
                      <a:schemeClr val="bg1">
                        <a:lumMod val="50000"/>
                      </a:schemeClr>
                    </a:solidFill>
                  </a:tcPr>
                </a:tc>
                <a:tc>
                  <a:txBody>
                    <a:bodyPr/>
                    <a:lstStyle/>
                    <a:p>
                      <a:pPr algn="ctr"/>
                      <a:r>
                        <a:rPr lang="en-US" b="1" dirty="0">
                          <a:solidFill>
                            <a:schemeClr val="bg1"/>
                          </a:solidFill>
                        </a:rPr>
                        <a:t>Pre-Implementation</a:t>
                      </a:r>
                    </a:p>
                  </a:txBody>
                  <a:tcPr anchor="ctr">
                    <a:solidFill>
                      <a:schemeClr val="bg1">
                        <a:lumMod val="50000"/>
                      </a:schemeClr>
                    </a:solidFill>
                  </a:tcPr>
                </a:tc>
                <a:tc>
                  <a:txBody>
                    <a:bodyPr/>
                    <a:lstStyle/>
                    <a:p>
                      <a:pPr algn="ctr"/>
                      <a:r>
                        <a:rPr lang="en-US" b="1" dirty="0">
                          <a:solidFill>
                            <a:schemeClr val="bg1"/>
                          </a:solidFill>
                        </a:rPr>
                        <a:t>Post-Implementation</a:t>
                      </a:r>
                    </a:p>
                  </a:txBody>
                  <a:tcPr anchor="ctr">
                    <a:solidFill>
                      <a:schemeClr val="bg1">
                        <a:lumMod val="50000"/>
                      </a:schemeClr>
                    </a:solidFill>
                  </a:tcPr>
                </a:tc>
                <a:extLst>
                  <a:ext uri="{0D108BD9-81ED-4DB2-BD59-A6C34878D82A}">
                    <a16:rowId xmlns:a16="http://schemas.microsoft.com/office/drawing/2014/main" val="2297745490"/>
                  </a:ext>
                </a:extLst>
              </a:tr>
              <a:tr h="370840">
                <a:tc>
                  <a:txBody>
                    <a:bodyPr/>
                    <a:lstStyle/>
                    <a:p>
                      <a:r>
                        <a:rPr lang="en-US" b="1" dirty="0"/>
                        <a:t>Same-day testing, among those in need of testing</a:t>
                      </a:r>
                    </a:p>
                  </a:txBody>
                  <a:tcPr/>
                </a:tc>
                <a:tc>
                  <a:txBody>
                    <a:bodyPr/>
                    <a:lstStyle/>
                    <a:p>
                      <a:pPr algn="ctr"/>
                      <a:r>
                        <a:rPr lang="en-US" b="1" dirty="0"/>
                        <a:t>7%</a:t>
                      </a:r>
                    </a:p>
                  </a:txBody>
                  <a:tcPr anchor="ctr"/>
                </a:tc>
                <a:tc>
                  <a:txBody>
                    <a:bodyPr/>
                    <a:lstStyle/>
                    <a:p>
                      <a:pPr algn="ctr"/>
                      <a:r>
                        <a:rPr lang="en-US" b="1" dirty="0">
                          <a:solidFill>
                            <a:srgbClr val="00B050"/>
                          </a:solidFill>
                        </a:rPr>
                        <a:t>26%</a:t>
                      </a:r>
                    </a:p>
                  </a:txBody>
                  <a:tcPr anchor="ctr"/>
                </a:tc>
                <a:extLst>
                  <a:ext uri="{0D108BD9-81ED-4DB2-BD59-A6C34878D82A}">
                    <a16:rowId xmlns:a16="http://schemas.microsoft.com/office/drawing/2014/main" val="2661285174"/>
                  </a:ext>
                </a:extLst>
              </a:tr>
              <a:tr h="370840">
                <a:tc>
                  <a:txBody>
                    <a:bodyPr/>
                    <a:lstStyle/>
                    <a:p>
                      <a:r>
                        <a:rPr lang="en-US" b="1" dirty="0"/>
                        <a:t>New HIV-positives, among those tested (Yield)</a:t>
                      </a:r>
                    </a:p>
                  </a:txBody>
                  <a:tcPr>
                    <a:solidFill>
                      <a:schemeClr val="bg1">
                        <a:lumMod val="85000"/>
                      </a:schemeClr>
                    </a:solidFill>
                  </a:tcPr>
                </a:tc>
                <a:tc>
                  <a:txBody>
                    <a:bodyPr/>
                    <a:lstStyle/>
                    <a:p>
                      <a:pPr algn="ctr"/>
                      <a:r>
                        <a:rPr lang="en-US" b="1" dirty="0"/>
                        <a:t>0</a:t>
                      </a:r>
                    </a:p>
                  </a:txBody>
                  <a:tcPr anchor="ctr">
                    <a:solidFill>
                      <a:schemeClr val="bg1">
                        <a:lumMod val="85000"/>
                      </a:schemeClr>
                    </a:solidFill>
                  </a:tcPr>
                </a:tc>
                <a:tc>
                  <a:txBody>
                    <a:bodyPr/>
                    <a:lstStyle/>
                    <a:p>
                      <a:pPr algn="ctr"/>
                      <a:r>
                        <a:rPr lang="en-US" b="1" dirty="0">
                          <a:solidFill>
                            <a:srgbClr val="00B050"/>
                          </a:solidFill>
                        </a:rPr>
                        <a:t>8%</a:t>
                      </a:r>
                    </a:p>
                  </a:txBody>
                  <a:tcPr anchor="ctr">
                    <a:solidFill>
                      <a:schemeClr val="bg1">
                        <a:lumMod val="85000"/>
                      </a:schemeClr>
                    </a:solidFill>
                  </a:tcPr>
                </a:tc>
                <a:extLst>
                  <a:ext uri="{0D108BD9-81ED-4DB2-BD59-A6C34878D82A}">
                    <a16:rowId xmlns:a16="http://schemas.microsoft.com/office/drawing/2014/main" val="3996224863"/>
                  </a:ext>
                </a:extLst>
              </a:tr>
              <a:tr h="370840">
                <a:tc>
                  <a:txBody>
                    <a:bodyPr/>
                    <a:lstStyle/>
                    <a:p>
                      <a:r>
                        <a:rPr lang="en-US" b="1" dirty="0"/>
                        <a:t>Same-day ART initiations, among new positives </a:t>
                      </a:r>
                    </a:p>
                  </a:txBody>
                  <a:tcPr/>
                </a:tc>
                <a:tc>
                  <a:txBody>
                    <a:bodyPr/>
                    <a:lstStyle/>
                    <a:p>
                      <a:pPr algn="ctr"/>
                      <a:r>
                        <a:rPr lang="en-US" b="1" dirty="0"/>
                        <a:t>N/A</a:t>
                      </a:r>
                    </a:p>
                  </a:txBody>
                  <a:tcPr anchor="ctr"/>
                </a:tc>
                <a:tc>
                  <a:txBody>
                    <a:bodyPr/>
                    <a:lstStyle/>
                    <a:p>
                      <a:pPr algn="ctr"/>
                      <a:r>
                        <a:rPr lang="en-US" b="1" dirty="0">
                          <a:solidFill>
                            <a:srgbClr val="00B050"/>
                          </a:solidFill>
                        </a:rPr>
                        <a:t>88%</a:t>
                      </a:r>
                    </a:p>
                  </a:txBody>
                  <a:tcPr anchor="ctr"/>
                </a:tc>
                <a:extLst>
                  <a:ext uri="{0D108BD9-81ED-4DB2-BD59-A6C34878D82A}">
                    <a16:rowId xmlns:a16="http://schemas.microsoft.com/office/drawing/2014/main" val="1166575096"/>
                  </a:ext>
                </a:extLst>
              </a:tr>
            </a:tbl>
          </a:graphicData>
        </a:graphic>
      </p:graphicFrame>
      <p:graphicFrame>
        <p:nvGraphicFramePr>
          <p:cNvPr id="24" name="Chart 23">
            <a:extLst>
              <a:ext uri="{FF2B5EF4-FFF2-40B4-BE49-F238E27FC236}">
                <a16:creationId xmlns:a16="http://schemas.microsoft.com/office/drawing/2014/main" id="{3DF6F514-9402-4AAB-A062-573F74A78052}"/>
              </a:ext>
            </a:extLst>
          </p:cNvPr>
          <p:cNvGraphicFramePr>
            <a:graphicFrameLocks/>
          </p:cNvGraphicFramePr>
          <p:nvPr/>
        </p:nvGraphicFramePr>
        <p:xfrm>
          <a:off x="8399589" y="1283286"/>
          <a:ext cx="3475307" cy="5298440"/>
        </p:xfrm>
        <a:graphic>
          <a:graphicData uri="http://schemas.openxmlformats.org/drawingml/2006/chart">
            <c:chart xmlns:c="http://schemas.openxmlformats.org/drawingml/2006/chart" xmlns:r="http://schemas.openxmlformats.org/officeDocument/2006/relationships" r:id="rId2"/>
          </a:graphicData>
        </a:graphic>
      </p:graphicFrame>
      <p:cxnSp>
        <p:nvCxnSpPr>
          <p:cNvPr id="10" name="Straight Arrow Connector 9">
            <a:extLst>
              <a:ext uri="{FF2B5EF4-FFF2-40B4-BE49-F238E27FC236}">
                <a16:creationId xmlns:a16="http://schemas.microsoft.com/office/drawing/2014/main" id="{E0340405-F8CC-4024-919B-9C8ACEC0AAF1}"/>
              </a:ext>
            </a:extLst>
          </p:cNvPr>
          <p:cNvCxnSpPr>
            <a:cxnSpLocks/>
          </p:cNvCxnSpPr>
          <p:nvPr/>
        </p:nvCxnSpPr>
        <p:spPr>
          <a:xfrm>
            <a:off x="10607041" y="2588455"/>
            <a:ext cx="0" cy="1417320"/>
          </a:xfrm>
          <a:prstGeom prst="straightConnector1">
            <a:avLst/>
          </a:prstGeom>
          <a:ln>
            <a:solidFill>
              <a:srgbClr val="00B050"/>
            </a:solidFill>
            <a:tailEnd type="triangle"/>
          </a:ln>
        </p:spPr>
        <p:style>
          <a:lnRef idx="1">
            <a:schemeClr val="accent1"/>
          </a:lnRef>
          <a:fillRef idx="0">
            <a:schemeClr val="accent1"/>
          </a:fillRef>
          <a:effectRef idx="0">
            <a:schemeClr val="accent1"/>
          </a:effectRef>
          <a:fontRef idx="minor">
            <a:schemeClr val="tx1"/>
          </a:fontRef>
        </p:style>
      </p:cxnSp>
      <p:sp>
        <p:nvSpPr>
          <p:cNvPr id="11" name="TextBox 10">
            <a:extLst>
              <a:ext uri="{FF2B5EF4-FFF2-40B4-BE49-F238E27FC236}">
                <a16:creationId xmlns:a16="http://schemas.microsoft.com/office/drawing/2014/main" id="{0170FD58-C542-45FF-A60F-69E09FBA2F67}"/>
              </a:ext>
            </a:extLst>
          </p:cNvPr>
          <p:cNvSpPr txBox="1"/>
          <p:nvPr/>
        </p:nvSpPr>
        <p:spPr>
          <a:xfrm>
            <a:off x="10706815" y="2654659"/>
            <a:ext cx="744286" cy="584775"/>
          </a:xfrm>
          <a:prstGeom prst="rect">
            <a:avLst/>
          </a:prstGeom>
          <a:noFill/>
        </p:spPr>
        <p:txBody>
          <a:bodyPr wrap="square" rtlCol="0">
            <a:spAutoFit/>
          </a:bodyPr>
          <a:lstStyle/>
          <a:p>
            <a:r>
              <a:rPr lang="en-US" sz="1600" b="1" dirty="0">
                <a:solidFill>
                  <a:srgbClr val="00B050"/>
                </a:solidFill>
              </a:rPr>
              <a:t>-53%</a:t>
            </a:r>
          </a:p>
          <a:p>
            <a:endParaRPr lang="en-US" sz="1600" b="1" dirty="0">
              <a:solidFill>
                <a:srgbClr val="00B050"/>
              </a:solidFill>
            </a:endParaRPr>
          </a:p>
        </p:txBody>
      </p:sp>
      <p:sp>
        <p:nvSpPr>
          <p:cNvPr id="8" name="Oval 7">
            <a:extLst>
              <a:ext uri="{FF2B5EF4-FFF2-40B4-BE49-F238E27FC236}">
                <a16:creationId xmlns:a16="http://schemas.microsoft.com/office/drawing/2014/main" id="{AF0A0635-F201-442F-8594-16B4BE3D193D}"/>
              </a:ext>
            </a:extLst>
          </p:cNvPr>
          <p:cNvSpPr/>
          <p:nvPr/>
        </p:nvSpPr>
        <p:spPr>
          <a:xfrm>
            <a:off x="141848" y="143221"/>
            <a:ext cx="640080" cy="640080"/>
          </a:xfrm>
          <a:prstGeom prst="ellipse">
            <a:avLst/>
          </a:prstGeom>
          <a:solidFill>
            <a:srgbClr val="C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b="1" dirty="0"/>
              <a:t>3</a:t>
            </a:r>
          </a:p>
        </p:txBody>
      </p:sp>
      <p:sp>
        <p:nvSpPr>
          <p:cNvPr id="13" name="TextBox 12">
            <a:extLst>
              <a:ext uri="{FF2B5EF4-FFF2-40B4-BE49-F238E27FC236}">
                <a16:creationId xmlns:a16="http://schemas.microsoft.com/office/drawing/2014/main" id="{9AE5018A-BDC5-4782-9388-CE5B6A0CE24C}"/>
              </a:ext>
            </a:extLst>
          </p:cNvPr>
          <p:cNvSpPr txBox="1"/>
          <p:nvPr/>
        </p:nvSpPr>
        <p:spPr>
          <a:xfrm>
            <a:off x="10706816" y="2985365"/>
            <a:ext cx="1485184" cy="954107"/>
          </a:xfrm>
          <a:prstGeom prst="rect">
            <a:avLst/>
          </a:prstGeom>
          <a:noFill/>
        </p:spPr>
        <p:txBody>
          <a:bodyPr wrap="square">
            <a:spAutoFit/>
          </a:bodyPr>
          <a:lstStyle/>
          <a:p>
            <a:r>
              <a:rPr lang="en-US" sz="1400" i="1" dirty="0">
                <a:solidFill>
                  <a:srgbClr val="00B050"/>
                </a:solidFill>
              </a:rPr>
              <a:t>HCW time could be reallocated toward other priority activities</a:t>
            </a:r>
          </a:p>
        </p:txBody>
      </p:sp>
    </p:spTree>
    <p:extLst>
      <p:ext uri="{BB962C8B-B14F-4D97-AF65-F5344CB8AC3E}">
        <p14:creationId xmlns:p14="http://schemas.microsoft.com/office/powerpoint/2010/main" val="9524165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9D2F7A-6C02-45AA-9A97-90E95F37C3ED}"/>
              </a:ext>
            </a:extLst>
          </p:cNvPr>
          <p:cNvSpPr>
            <a:spLocks noGrp="1"/>
          </p:cNvSpPr>
          <p:nvPr>
            <p:ph type="title"/>
          </p:nvPr>
        </p:nvSpPr>
        <p:spPr/>
        <p:txBody>
          <a:bodyPr/>
          <a:lstStyle/>
          <a:p>
            <a:r>
              <a:rPr lang="en-US" dirty="0"/>
              <a:t>CHAI developed a model to estimate costs, time requirements, and PLHIV identified across three testing approaches</a:t>
            </a:r>
          </a:p>
        </p:txBody>
      </p:sp>
      <p:sp>
        <p:nvSpPr>
          <p:cNvPr id="4" name="Slide Number Placeholder 3">
            <a:extLst>
              <a:ext uri="{FF2B5EF4-FFF2-40B4-BE49-F238E27FC236}">
                <a16:creationId xmlns:a16="http://schemas.microsoft.com/office/drawing/2014/main" id="{685CF13C-0933-460A-BD84-C3012936B46F}"/>
              </a:ext>
            </a:extLst>
          </p:cNvPr>
          <p:cNvSpPr>
            <a:spLocks noGrp="1"/>
          </p:cNvSpPr>
          <p:nvPr>
            <p:ph type="sldNum" sz="quarter" idx="12"/>
          </p:nvPr>
        </p:nvSpPr>
        <p:spPr/>
        <p:txBody>
          <a:bodyPr/>
          <a:lstStyle/>
          <a:p>
            <a:fld id="{5E561D6C-325F-48FB-8A7E-2FE28BFA4E02}" type="slidenum">
              <a:rPr lang="en-US" smtClean="0"/>
              <a:t>9</a:t>
            </a:fld>
            <a:endParaRPr lang="en-US" dirty="0"/>
          </a:p>
        </p:txBody>
      </p:sp>
      <p:sp>
        <p:nvSpPr>
          <p:cNvPr id="5" name="Rectangle 4">
            <a:extLst>
              <a:ext uri="{FF2B5EF4-FFF2-40B4-BE49-F238E27FC236}">
                <a16:creationId xmlns:a16="http://schemas.microsoft.com/office/drawing/2014/main" id="{61ECF25B-5CA2-4B13-B5EB-9EBF259A6F18}"/>
              </a:ext>
            </a:extLst>
          </p:cNvPr>
          <p:cNvSpPr/>
          <p:nvPr/>
        </p:nvSpPr>
        <p:spPr>
          <a:xfrm>
            <a:off x="169333" y="1294887"/>
            <a:ext cx="11768668" cy="773063"/>
          </a:xfrm>
          <a:prstGeom prst="rect">
            <a:avLst/>
          </a:prstGeom>
          <a:solidFill>
            <a:schemeClr val="bg1">
              <a:lumMod val="85000"/>
            </a:schemeClr>
          </a:solidFill>
          <a:ln w="28575">
            <a:solidFill>
              <a:srgbClr val="003366"/>
            </a:solidFill>
            <a:prstDash val="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b="1" dirty="0">
                <a:solidFill>
                  <a:schemeClr val="tx1"/>
                </a:solidFill>
              </a:rPr>
              <a:t>Modeling Question: </a:t>
            </a:r>
            <a:r>
              <a:rPr lang="en-US" dirty="0">
                <a:solidFill>
                  <a:schemeClr val="tx1"/>
                </a:solidFill>
              </a:rPr>
              <a:t>Could using HIVST as a screening tool be more cost effective and efficient than risk-based paper screening tools in identifying people in need of professional-use HIV testing? </a:t>
            </a:r>
            <a:endParaRPr lang="en-US" b="1" dirty="0">
              <a:solidFill>
                <a:schemeClr val="tx1"/>
              </a:solidFill>
            </a:endParaRPr>
          </a:p>
        </p:txBody>
      </p:sp>
      <p:sp>
        <p:nvSpPr>
          <p:cNvPr id="7" name="Rectangle 6">
            <a:extLst>
              <a:ext uri="{FF2B5EF4-FFF2-40B4-BE49-F238E27FC236}">
                <a16:creationId xmlns:a16="http://schemas.microsoft.com/office/drawing/2014/main" id="{016F66B8-CEF9-4B04-A83C-DD351B500BCB}"/>
              </a:ext>
            </a:extLst>
          </p:cNvPr>
          <p:cNvSpPr/>
          <p:nvPr/>
        </p:nvSpPr>
        <p:spPr>
          <a:xfrm>
            <a:off x="169333" y="2296470"/>
            <a:ext cx="7689541" cy="369332"/>
          </a:xfrm>
          <a:prstGeom prst="rect">
            <a:avLst/>
          </a:prstGeom>
        </p:spPr>
        <p:txBody>
          <a:bodyPr wrap="square">
            <a:spAutoFit/>
          </a:bodyPr>
          <a:lstStyle/>
          <a:p>
            <a:r>
              <a:rPr lang="en-US" b="1" dirty="0"/>
              <a:t>Model Structure</a:t>
            </a:r>
            <a:endParaRPr lang="en-US" dirty="0"/>
          </a:p>
        </p:txBody>
      </p:sp>
      <p:cxnSp>
        <p:nvCxnSpPr>
          <p:cNvPr id="8" name="Straight Connector 7">
            <a:extLst>
              <a:ext uri="{FF2B5EF4-FFF2-40B4-BE49-F238E27FC236}">
                <a16:creationId xmlns:a16="http://schemas.microsoft.com/office/drawing/2014/main" id="{06C63608-B86A-4C47-9488-D9D53BB2955E}"/>
              </a:ext>
            </a:extLst>
          </p:cNvPr>
          <p:cNvCxnSpPr>
            <a:cxnSpLocks/>
          </p:cNvCxnSpPr>
          <p:nvPr/>
        </p:nvCxnSpPr>
        <p:spPr>
          <a:xfrm>
            <a:off x="148236" y="2650472"/>
            <a:ext cx="11789765" cy="0"/>
          </a:xfrm>
          <a:prstGeom prst="line">
            <a:avLst/>
          </a:prstGeom>
          <a:ln w="28575">
            <a:solidFill>
              <a:srgbClr val="003366"/>
            </a:solidFill>
          </a:ln>
        </p:spPr>
        <p:style>
          <a:lnRef idx="1">
            <a:schemeClr val="accent1"/>
          </a:lnRef>
          <a:fillRef idx="0">
            <a:schemeClr val="accent1"/>
          </a:fillRef>
          <a:effectRef idx="0">
            <a:schemeClr val="accent1"/>
          </a:effectRef>
          <a:fontRef idx="minor">
            <a:schemeClr val="tx1"/>
          </a:fontRef>
        </p:style>
      </p:cxnSp>
      <p:sp>
        <p:nvSpPr>
          <p:cNvPr id="10" name="TextBox 9">
            <a:extLst>
              <a:ext uri="{FF2B5EF4-FFF2-40B4-BE49-F238E27FC236}">
                <a16:creationId xmlns:a16="http://schemas.microsoft.com/office/drawing/2014/main" id="{03BDD768-9E99-4093-89E0-D3D57F8CAC7D}"/>
              </a:ext>
            </a:extLst>
          </p:cNvPr>
          <p:cNvSpPr txBox="1"/>
          <p:nvPr/>
        </p:nvSpPr>
        <p:spPr>
          <a:xfrm>
            <a:off x="169333" y="2736662"/>
            <a:ext cx="11768668" cy="3693319"/>
          </a:xfrm>
          <a:prstGeom prst="rect">
            <a:avLst/>
          </a:prstGeom>
          <a:noFill/>
        </p:spPr>
        <p:txBody>
          <a:bodyPr wrap="square" rtlCol="0">
            <a:spAutoFit/>
          </a:bodyPr>
          <a:lstStyle/>
          <a:p>
            <a:r>
              <a:rPr lang="en-US" b="1" dirty="0"/>
              <a:t>Scope: </a:t>
            </a:r>
            <a:r>
              <a:rPr lang="en-US" dirty="0"/>
              <a:t>Analyzes a hypothetical population of </a:t>
            </a:r>
            <a:r>
              <a:rPr lang="en-US" b="1" dirty="0"/>
              <a:t>1,000,000 adults </a:t>
            </a:r>
            <a:r>
              <a:rPr lang="en-US" dirty="0"/>
              <a:t>who would be tested for HIV at OPD. The model does not account for any increase in testing uptake due to either a wider pool of clients being screened or introduction of HIVST.</a:t>
            </a:r>
            <a:endParaRPr lang="en-US" b="1" dirty="0"/>
          </a:p>
          <a:p>
            <a:endParaRPr lang="en-US" sz="1400" b="1" dirty="0"/>
          </a:p>
          <a:p>
            <a:r>
              <a:rPr lang="en-US" b="1" dirty="0"/>
              <a:t>Scenarios: </a:t>
            </a:r>
          </a:p>
          <a:p>
            <a:endParaRPr lang="en-US" b="1" dirty="0"/>
          </a:p>
          <a:p>
            <a:endParaRPr lang="en-US" b="1" dirty="0"/>
          </a:p>
          <a:p>
            <a:endParaRPr lang="en-US" b="1" dirty="0"/>
          </a:p>
          <a:p>
            <a:endParaRPr lang="en-US" b="1" dirty="0"/>
          </a:p>
          <a:p>
            <a:endParaRPr lang="en-US" b="1" dirty="0"/>
          </a:p>
          <a:p>
            <a:r>
              <a:rPr lang="en-US" b="1" dirty="0"/>
              <a:t>Outcomes:</a:t>
            </a:r>
          </a:p>
          <a:p>
            <a:endParaRPr lang="en-US" b="1" dirty="0"/>
          </a:p>
          <a:p>
            <a:endParaRPr lang="en-US" b="1" dirty="0"/>
          </a:p>
          <a:p>
            <a:endParaRPr lang="en-US" b="1" dirty="0"/>
          </a:p>
        </p:txBody>
      </p:sp>
      <p:sp>
        <p:nvSpPr>
          <p:cNvPr id="11" name="Rectangle 10">
            <a:extLst>
              <a:ext uri="{FF2B5EF4-FFF2-40B4-BE49-F238E27FC236}">
                <a16:creationId xmlns:a16="http://schemas.microsoft.com/office/drawing/2014/main" id="{6AFC28F0-D78D-4FA7-832B-B82B5ECDD878}"/>
              </a:ext>
            </a:extLst>
          </p:cNvPr>
          <p:cNvSpPr/>
          <p:nvPr/>
        </p:nvSpPr>
        <p:spPr>
          <a:xfrm>
            <a:off x="169333" y="3830920"/>
            <a:ext cx="3628945" cy="1188720"/>
          </a:xfrm>
          <a:prstGeom prst="rect">
            <a:avLst/>
          </a:prstGeom>
          <a:solidFill>
            <a:schemeClr val="bg2">
              <a:lumMod val="75000"/>
            </a:schemeClr>
          </a:solidFill>
          <a:ln>
            <a:solidFill>
              <a:schemeClr val="bg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Current Testing Approach</a:t>
            </a:r>
          </a:p>
          <a:p>
            <a:pPr algn="ctr"/>
            <a:r>
              <a:rPr lang="en-US" dirty="0">
                <a:solidFill>
                  <a:schemeClr val="tx1"/>
                </a:solidFill>
              </a:rPr>
              <a:t>PITC for every client</a:t>
            </a:r>
          </a:p>
        </p:txBody>
      </p:sp>
      <p:sp>
        <p:nvSpPr>
          <p:cNvPr id="12" name="Rectangle 11">
            <a:extLst>
              <a:ext uri="{FF2B5EF4-FFF2-40B4-BE49-F238E27FC236}">
                <a16:creationId xmlns:a16="http://schemas.microsoft.com/office/drawing/2014/main" id="{941DE429-7255-4624-A8DF-47595F547F6A}"/>
              </a:ext>
            </a:extLst>
          </p:cNvPr>
          <p:cNvSpPr/>
          <p:nvPr/>
        </p:nvSpPr>
        <p:spPr>
          <a:xfrm>
            <a:off x="4239194" y="3830920"/>
            <a:ext cx="3628945" cy="1188720"/>
          </a:xfrm>
          <a:prstGeom prst="rect">
            <a:avLst/>
          </a:prstGeom>
          <a:solidFill>
            <a:srgbClr val="A9D18E"/>
          </a:solidFill>
          <a:ln>
            <a:solidFill>
              <a:srgbClr val="A9D18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Risk-Based Screening</a:t>
            </a:r>
          </a:p>
          <a:p>
            <a:pPr algn="ctr"/>
            <a:r>
              <a:rPr lang="en-US" dirty="0">
                <a:solidFill>
                  <a:schemeClr val="tx1"/>
                </a:solidFill>
              </a:rPr>
              <a:t>Providers individually screen each client using a risk-based tool</a:t>
            </a:r>
          </a:p>
        </p:txBody>
      </p:sp>
      <p:sp>
        <p:nvSpPr>
          <p:cNvPr id="13" name="Rectangle 12">
            <a:extLst>
              <a:ext uri="{FF2B5EF4-FFF2-40B4-BE49-F238E27FC236}">
                <a16:creationId xmlns:a16="http://schemas.microsoft.com/office/drawing/2014/main" id="{2FF505AA-2C46-498D-8011-3C801282F1AE}"/>
              </a:ext>
            </a:extLst>
          </p:cNvPr>
          <p:cNvSpPr/>
          <p:nvPr/>
        </p:nvSpPr>
        <p:spPr>
          <a:xfrm>
            <a:off x="8309056" y="3830920"/>
            <a:ext cx="3628945" cy="1188720"/>
          </a:xfrm>
          <a:prstGeom prst="rect">
            <a:avLst/>
          </a:prstGeom>
          <a:solidFill>
            <a:srgbClr val="B4C7E7"/>
          </a:solidFill>
          <a:ln>
            <a:solidFill>
              <a:srgbClr val="B4C7E7"/>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dirty="0">
                <a:solidFill>
                  <a:schemeClr val="tx1"/>
                </a:solidFill>
              </a:rPr>
              <a:t>HIVST as an A0</a:t>
            </a:r>
          </a:p>
          <a:p>
            <a:pPr algn="ctr"/>
            <a:r>
              <a:rPr lang="en-US" dirty="0">
                <a:solidFill>
                  <a:schemeClr val="tx1"/>
                </a:solidFill>
              </a:rPr>
              <a:t>All clients are screened using an HIVST and those with a reactive test are tested by a provider</a:t>
            </a:r>
          </a:p>
        </p:txBody>
      </p:sp>
      <p:sp>
        <p:nvSpPr>
          <p:cNvPr id="15" name="Rectangle 14">
            <a:extLst>
              <a:ext uri="{FF2B5EF4-FFF2-40B4-BE49-F238E27FC236}">
                <a16:creationId xmlns:a16="http://schemas.microsoft.com/office/drawing/2014/main" id="{09A07188-A880-4CF9-A43C-EB42C57E899F}"/>
              </a:ext>
            </a:extLst>
          </p:cNvPr>
          <p:cNvSpPr/>
          <p:nvPr/>
        </p:nvSpPr>
        <p:spPr>
          <a:xfrm>
            <a:off x="445476" y="5477914"/>
            <a:ext cx="10902461" cy="914400"/>
          </a:xfrm>
          <a:prstGeom prst="rect">
            <a:avLst/>
          </a:prstGeom>
        </p:spPr>
        <p:txBody>
          <a:bodyPr wrap="square" numCol="2">
            <a:spAutoFit/>
          </a:bodyPr>
          <a:lstStyle/>
          <a:p>
            <a:pPr marL="285750" indent="-285750">
              <a:buFont typeface="Arial" panose="020B0604020202020204" pitchFamily="34" charset="0"/>
              <a:buChar char="•"/>
            </a:pPr>
            <a:r>
              <a:rPr lang="en-US" dirty="0"/>
              <a:t># of PLHIV Identified</a:t>
            </a:r>
          </a:p>
          <a:p>
            <a:pPr marL="285750" indent="-285750">
              <a:buFont typeface="Arial" panose="020B0604020202020204" pitchFamily="34" charset="0"/>
              <a:buChar char="•"/>
            </a:pPr>
            <a:r>
              <a:rPr lang="en-US" dirty="0"/>
              <a:t># of A1 Tests Conducted</a:t>
            </a:r>
          </a:p>
          <a:p>
            <a:pPr marL="285750" indent="-285750">
              <a:buFont typeface="Arial" panose="020B0604020202020204" pitchFamily="34" charset="0"/>
              <a:buChar char="•"/>
            </a:pPr>
            <a:r>
              <a:rPr lang="en-US" dirty="0"/>
              <a:t># of Overall Tests Conducted</a:t>
            </a:r>
          </a:p>
          <a:p>
            <a:pPr marL="285750" indent="-285750">
              <a:buFont typeface="Arial" panose="020B0604020202020204" pitchFamily="34" charset="0"/>
              <a:buChar char="•"/>
            </a:pPr>
            <a:r>
              <a:rPr lang="en-US" dirty="0"/>
              <a:t># of HCW Hours Required for Testing</a:t>
            </a:r>
          </a:p>
          <a:p>
            <a:pPr marL="285750" indent="-285750">
              <a:buFont typeface="Arial" panose="020B0604020202020204" pitchFamily="34" charset="0"/>
              <a:buChar char="•"/>
            </a:pPr>
            <a:r>
              <a:rPr lang="en-US" dirty="0"/>
              <a:t>Commodity Costs</a:t>
            </a:r>
          </a:p>
          <a:p>
            <a:pPr marL="285750" indent="-285750">
              <a:buFont typeface="Arial" panose="020B0604020202020204" pitchFamily="34" charset="0"/>
              <a:buChar char="•"/>
            </a:pPr>
            <a:r>
              <a:rPr lang="en-US" dirty="0"/>
              <a:t>Labor Costs </a:t>
            </a:r>
          </a:p>
        </p:txBody>
      </p:sp>
      <p:sp>
        <p:nvSpPr>
          <p:cNvPr id="16" name="TextBox 15">
            <a:extLst>
              <a:ext uri="{FF2B5EF4-FFF2-40B4-BE49-F238E27FC236}">
                <a16:creationId xmlns:a16="http://schemas.microsoft.com/office/drawing/2014/main" id="{D1E0B4FB-706B-4A6A-808B-769BC96ADEE6}"/>
              </a:ext>
            </a:extLst>
          </p:cNvPr>
          <p:cNvSpPr txBox="1"/>
          <p:nvPr/>
        </p:nvSpPr>
        <p:spPr>
          <a:xfrm>
            <a:off x="-1" y="6463554"/>
            <a:ext cx="12022667" cy="400110"/>
          </a:xfrm>
          <a:prstGeom prst="rect">
            <a:avLst/>
          </a:prstGeom>
          <a:noFill/>
        </p:spPr>
        <p:txBody>
          <a:bodyPr wrap="square" rtlCol="0">
            <a:spAutoFit/>
          </a:bodyPr>
          <a:lstStyle/>
          <a:p>
            <a:r>
              <a:rPr lang="en-US" sz="1000" dirty="0"/>
              <a:t>*Studies on HIVST implementation in facilities have demonstrated an increase in overall testing volumes due to the introduction of HIVST (Dovel, K.). Depending on whether a risk-based screening tool is applied to all clients entering OPD, it could also lead to an overall testing uptake. </a:t>
            </a:r>
          </a:p>
        </p:txBody>
      </p:sp>
    </p:spTree>
    <p:extLst>
      <p:ext uri="{BB962C8B-B14F-4D97-AF65-F5344CB8AC3E}">
        <p14:creationId xmlns:p14="http://schemas.microsoft.com/office/powerpoint/2010/main" val="2422820847"/>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UNDODONOTDELETE" val="0"/>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20369</TotalTime>
  <Words>2536</Words>
  <Application>Microsoft Office PowerPoint</Application>
  <PresentationFormat>Widescreen</PresentationFormat>
  <Paragraphs>242</Paragraphs>
  <Slides>14</Slides>
  <Notes>3</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14</vt:i4>
      </vt:variant>
    </vt:vector>
  </HeadingPairs>
  <TitlesOfParts>
    <vt:vector size="21" baseType="lpstr">
      <vt:lpstr>Arial</vt:lpstr>
      <vt:lpstr>Calibri</vt:lpstr>
      <vt:lpstr>Calibri Light</vt:lpstr>
      <vt:lpstr>Candara</vt:lpstr>
      <vt:lpstr>Zapf Dingbats</vt:lpstr>
      <vt:lpstr>Office Theme</vt:lpstr>
      <vt:lpstr>Custom Design</vt:lpstr>
      <vt:lpstr>Exploring Efficiencies in PITC Summary of CHAI Analyses</vt:lpstr>
      <vt:lpstr>CHAI is supporting Ministries and partners to Identify and scale more efficient models of testing </vt:lpstr>
      <vt:lpstr>Evaluating risk based screening tools: The time required to screen combined with the typically low sensitivity and specificity of these tools, often results in a high burden on HCW time and reduced number of PLHIV identified</vt:lpstr>
      <vt:lpstr>Evaluating risk based screening tools: An evaluation of a risk-based screening tool in Uganda found that screening did not significantly increase yield rate and would miss nearly 10% of PLHIV </vt:lpstr>
      <vt:lpstr>Exploring other methods of driving efficiencies within facilities: Evidence indicates that HIVST could be used as a highly sensitive screening tool (A0) at OPD to increase testing coverage and generate efficiencies</vt:lpstr>
      <vt:lpstr>In 2019, CHAI and Partners in Hope conducted a survey, which found that priority populations do visit health facilities, but are not always offered HIV testing; signaling an opportunity to further optimize facility testing</vt:lpstr>
      <vt:lpstr>PIH had separately conducted a study in Malawi, which found that distribution of HIVST at OPD increased testing uptake among priority populations and improved linkage to care, as compared to community HIVST</vt:lpstr>
      <vt:lpstr>CHAI collaborated with PIH for a follow-up study in Malawi, which confirmed that offering HIVST to clients at OPD increased rates of testing and found that it reduced health provider time per test completed by 53%</vt:lpstr>
      <vt:lpstr>CHAI developed a model to estimate costs, time requirements, and PLHIV identified across three testing approaches</vt:lpstr>
      <vt:lpstr>The model is based on data generated through the Ugandan Ministry of Health Screening Tool Evaluation and from PIH’s implementation studies on facility-based HIVST in Malawi</vt:lpstr>
      <vt:lpstr>Using HIVST as an A0 in OPD at facilities could identify 9% more PLHIV than using a risk-based paper screening tool while reducing healthcare worker time spent on testing by 82%</vt:lpstr>
      <vt:lpstr>Using HIVST as an A0 in OPD at facilities could identify 9% more PLHIV than using a risk-based paper screening tool while reducing healthcare worker time spent on testing by 82%</vt:lpstr>
      <vt:lpstr>As the price of HIVSTs decrease, costs per person tested and cost per PLHIV identified will be comparable to and eventually lower than current PITC and using risk-based screening tools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HIVST Business Case – Zimbabwe Sub-header…</dc:title>
  <dc:creator>Gillian Leitch</dc:creator>
  <cp:lastModifiedBy>Megan Ginivan</cp:lastModifiedBy>
  <cp:revision>571</cp:revision>
  <dcterms:created xsi:type="dcterms:W3CDTF">2020-01-28T20:42:51Z</dcterms:created>
  <dcterms:modified xsi:type="dcterms:W3CDTF">2023-03-12T09:10:40Z</dcterms:modified>
</cp:coreProperties>
</file>