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48" r:id="rId1"/>
    <p:sldMasterId id="2147483661" r:id="rId2"/>
  </p:sldMasterIdLst>
  <p:notesMasterIdLst>
    <p:notesMasterId r:id="rId18"/>
  </p:notesMasterIdLst>
  <p:sldIdLst>
    <p:sldId id="256" r:id="rId3"/>
    <p:sldId id="506" r:id="rId4"/>
    <p:sldId id="507" r:id="rId5"/>
    <p:sldId id="523" r:id="rId6"/>
    <p:sldId id="522" r:id="rId7"/>
    <p:sldId id="524" r:id="rId8"/>
    <p:sldId id="526" r:id="rId9"/>
    <p:sldId id="511" r:id="rId10"/>
    <p:sldId id="528" r:id="rId11"/>
    <p:sldId id="514" r:id="rId12"/>
    <p:sldId id="516" r:id="rId13"/>
    <p:sldId id="515" r:id="rId14"/>
    <p:sldId id="518" r:id="rId15"/>
    <p:sldId id="521" r:id="rId16"/>
    <p:sldId id="52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148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Naoko Doi" initials="ND" lastIdx="29" clrIdx="6">
    <p:extLst>
      <p:ext uri="{19B8F6BF-5375-455C-9EA6-DF929625EA0E}">
        <p15:presenceInfo xmlns:p15="http://schemas.microsoft.com/office/powerpoint/2012/main" userId="S::ndoi@clintonhealthaccess.org::75453313-f48b-4042-8b35-05a68091689d" providerId="AD"/>
      </p:ext>
    </p:extLst>
  </p:cmAuthor>
  <p:cmAuthor id="1" name="Shaukat khan" initials="Sk" lastIdx="2" clrIdx="0">
    <p:extLst>
      <p:ext uri="{19B8F6BF-5375-455C-9EA6-DF929625EA0E}">
        <p15:presenceInfo xmlns:p15="http://schemas.microsoft.com/office/powerpoint/2012/main" userId="fe1931055ca1ef3b" providerId="Windows Live"/>
      </p:ext>
    </p:extLst>
  </p:cmAuthor>
  <p:cmAuthor id="8" name="Katherine Guerra" initials="KG" lastIdx="3" clrIdx="7">
    <p:extLst>
      <p:ext uri="{19B8F6BF-5375-455C-9EA6-DF929625EA0E}">
        <p15:presenceInfo xmlns:p15="http://schemas.microsoft.com/office/powerpoint/2012/main" userId="4bd1c61b3a00e437" providerId="Windows Live"/>
      </p:ext>
    </p:extLst>
  </p:cmAuthor>
  <p:cmAuthor id="2" name="Meg Ginivan" initials="MG" lastIdx="10" clrIdx="1">
    <p:extLst>
      <p:ext uri="{19B8F6BF-5375-455C-9EA6-DF929625EA0E}">
        <p15:presenceInfo xmlns:p15="http://schemas.microsoft.com/office/powerpoint/2012/main" userId="8366fac6e9df8da0" providerId="Windows Live"/>
      </p:ext>
    </p:extLst>
  </p:cmAuthor>
  <p:cmAuthor id="9" name="Emi Okamoto" initials="EO" lastIdx="14" clrIdx="8">
    <p:extLst>
      <p:ext uri="{19B8F6BF-5375-455C-9EA6-DF929625EA0E}">
        <p15:presenceInfo xmlns:p15="http://schemas.microsoft.com/office/powerpoint/2012/main" userId="Emi Okamoto" providerId="None"/>
      </p:ext>
    </p:extLst>
  </p:cmAuthor>
  <p:cmAuthor id="3" name="Christian Stillson" initials="CS" lastIdx="22" clrIdx="2">
    <p:extLst>
      <p:ext uri="{19B8F6BF-5375-455C-9EA6-DF929625EA0E}">
        <p15:presenceInfo xmlns:p15="http://schemas.microsoft.com/office/powerpoint/2012/main" userId="S::cstillson@clintonhealthaccess.org::0d6a6dce-aeba-42ca-bb0c-00c19c7e16f0" providerId="AD"/>
      </p:ext>
    </p:extLst>
  </p:cmAuthor>
  <p:cmAuthor id="4" name="Colin Brown" initials="CB" lastIdx="43" clrIdx="3">
    <p:extLst>
      <p:ext uri="{19B8F6BF-5375-455C-9EA6-DF929625EA0E}">
        <p15:presenceInfo xmlns:p15="http://schemas.microsoft.com/office/powerpoint/2012/main" userId="9316f54eb5b7dd28" providerId="Windows Live"/>
      </p:ext>
    </p:extLst>
  </p:cmAuthor>
  <p:cmAuthor id="5" name="Rebecca Graffy" initials="RG" lastIdx="8" clrIdx="4">
    <p:extLst>
      <p:ext uri="{19B8F6BF-5375-455C-9EA6-DF929625EA0E}">
        <p15:presenceInfo xmlns:p15="http://schemas.microsoft.com/office/powerpoint/2012/main" userId="f0847094aa3d0e9b" providerId="Windows Live"/>
      </p:ext>
    </p:extLst>
  </p:cmAuthor>
  <p:cmAuthor id="6" name="Gillian Leitch" initials="GL" lastIdx="58" clrIdx="5">
    <p:extLst>
      <p:ext uri="{19B8F6BF-5375-455C-9EA6-DF929625EA0E}">
        <p15:presenceInfo xmlns:p15="http://schemas.microsoft.com/office/powerpoint/2012/main" userId="Gillian Leitc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BFD0EB"/>
    <a:srgbClr val="A3BBE1"/>
    <a:srgbClr val="F5B68B"/>
    <a:srgbClr val="FF5050"/>
    <a:srgbClr val="8FAADC"/>
    <a:srgbClr val="0057A4"/>
    <a:srgbClr val="236B47"/>
    <a:srgbClr val="AFABAB"/>
    <a:srgbClr val="80BA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5158" autoAdjust="0"/>
  </p:normalViewPr>
  <p:slideViewPr>
    <p:cSldViewPr snapToGrid="0">
      <p:cViewPr varScale="1">
        <p:scale>
          <a:sx n="64" d="100"/>
          <a:sy n="64" d="100"/>
        </p:scale>
        <p:origin x="902" y="72"/>
      </p:cViewPr>
      <p:guideLst>
        <p:guide orient="horz" pos="2160"/>
        <p:guide pos="14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60C3DD-4999-424E-9FDE-9B47B6AE54FC}" type="datetimeFigureOut">
              <a:rPr lang="en-US" smtClean="0"/>
              <a:t>3/12/2023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1F707A-C38A-40C5-B2BC-F5FE069A76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19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journals.plos.org/plosone/article?id=10.1371/journal.pone.0227198#sec017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who.int/hiv/pub/posters/uptake-performance-blood-vs-oral-fluid-hiv-self-testing-malawi.pdf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Sources</a:t>
            </a:r>
            <a:r>
              <a:rPr lang="en-US" dirty="0"/>
              <a:t>:</a:t>
            </a:r>
          </a:p>
          <a:p>
            <a:r>
              <a:rPr lang="en-US" dirty="0"/>
              <a:t>https://extranet.who.int/pqweb/sites/default/files/PQDx_0481-032-00_CheckNOW-HIV-SELF-TEST_v1.0.pdf</a:t>
            </a:r>
          </a:p>
          <a:p>
            <a:r>
              <a:rPr lang="en-US" dirty="0"/>
              <a:t>https://extranet.who.int/pqweb/sites/default/files/PQDx_0002-002-00_INSTI_HIV_Self-Test_v3.pdf</a:t>
            </a:r>
          </a:p>
          <a:p>
            <a:r>
              <a:rPr lang="en-US" dirty="0"/>
              <a:t>https://extranet.who.int/pqweb/sites/default/files/191003_amended_pqpr_0320_090_00_mylan_hiv_self_test_v2.pdf</a:t>
            </a:r>
          </a:p>
          <a:p>
            <a:r>
              <a:rPr lang="en-US" dirty="0"/>
              <a:t>https://extranet.who.int/pqweb/sites/default/files/191129_pqdx_0054_006_01_sure_check_hiv_self_test.pdf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1F707A-C38A-40C5-B2BC-F5FE069A763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7703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r>
              <a:rPr lang="en-US" b="1" i="0" dirty="0">
                <a:solidFill>
                  <a:srgbClr val="202020"/>
                </a:solidFill>
                <a:effectLst/>
                <a:latin typeface="Helvetica" panose="020B0604020202020204" pitchFamily="34" charset="0"/>
              </a:rPr>
              <a:t>Sources</a:t>
            </a:r>
            <a:r>
              <a:rPr lang="en-US" b="0" i="0" dirty="0">
                <a:solidFill>
                  <a:srgbClr val="202020"/>
                </a:solidFill>
                <a:effectLst/>
                <a:latin typeface="Helvetica" panose="020B0604020202020204" pitchFamily="34" charset="0"/>
              </a:rPr>
              <a:t>:</a:t>
            </a:r>
          </a:p>
          <a:p>
            <a:pPr marL="228600" indent="-228600">
              <a:buFont typeface="+mj-lt"/>
              <a:buAutoNum type="arabicPeriod"/>
            </a:pPr>
            <a:r>
              <a:rPr lang="en-US" b="0" i="0" dirty="0">
                <a:solidFill>
                  <a:srgbClr val="202020"/>
                </a:solidFill>
                <a:effectLst/>
                <a:latin typeface="Helvetica" panose="020B0604020202020204" pitchFamily="34" charset="0"/>
              </a:rPr>
              <a:t>Majam M, Mazzola L, Rhagnath N, Lalla-Edward ST, Mahomed R, et al. (2020) Usability assessment of seven HIV self-test devices conducted with lay-users in Johannesburg, South Africa. PLOS ONE. 2020.</a:t>
            </a:r>
          </a:p>
          <a:p>
            <a:pPr marL="228600" indent="-228600">
              <a:buFont typeface="+mj-lt"/>
              <a:buAutoNum type="arabicPeriod"/>
            </a:pPr>
            <a:r>
              <a:rPr lang="en-US" b="0" i="0" dirty="0">
                <a:solidFill>
                  <a:srgbClr val="202020"/>
                </a:solidFill>
                <a:effectLst/>
                <a:latin typeface="Helvetica" panose="020B0604020202020204" pitchFamily="34" charset="0"/>
              </a:rPr>
              <a:t>Abbott preliminary data </a:t>
            </a:r>
          </a:p>
          <a:p>
            <a:pPr marL="228600" indent="-228600">
              <a:buFont typeface="+mj-lt"/>
              <a:buAutoNum type="arabicPeriod"/>
            </a:pPr>
            <a:r>
              <a:rPr lang="en-US" i="0" dirty="0"/>
              <a:t>Grésenguet G, de Dieu Longo, J, Tonen-Wolyeet S, et al., Acceptability and Usability Evaluation of Finger-Stick Whole Blood HIV Self-Test as An HIV Screening Tool Adapted to The General Public in The Central African Republic. </a:t>
            </a:r>
            <a:r>
              <a:rPr lang="en-US" i="1" dirty="0"/>
              <a:t>The Open AIDS Journal.</a:t>
            </a:r>
            <a:r>
              <a:rPr lang="en-US" i="0" dirty="0"/>
              <a:t> 2017.</a:t>
            </a:r>
          </a:p>
          <a:p>
            <a:pPr marL="228600" indent="-228600">
              <a:buFont typeface="+mj-lt"/>
              <a:buAutoNum type="arabicPeriod"/>
            </a:pPr>
            <a:r>
              <a:rPr lang="en-US" b="0" i="0" dirty="0">
                <a:solidFill>
                  <a:srgbClr val="303030"/>
                </a:solidFill>
                <a:effectLst/>
                <a:latin typeface="arial" panose="020B0604020202020204" pitchFamily="34" charset="0"/>
              </a:rPr>
              <a:t>Tonen-Wolyec S, Sarassoro A, Muwonga Masidi J, et al. Field evaluation of capillary blood and oral-fluid HIV self-tests in the Democratic Republic of the Congo. </a:t>
            </a:r>
            <a:r>
              <a:rPr lang="en-US" b="0" i="1" dirty="0">
                <a:solidFill>
                  <a:srgbClr val="303030"/>
                </a:solidFill>
                <a:effectLst/>
                <a:latin typeface="arial" panose="020B0604020202020204" pitchFamily="34" charset="0"/>
              </a:rPr>
              <a:t>PLoS One</a:t>
            </a:r>
            <a:r>
              <a:rPr lang="en-US" b="0" i="0" dirty="0">
                <a:solidFill>
                  <a:srgbClr val="303030"/>
                </a:solidFill>
                <a:effectLst/>
                <a:latin typeface="arial" panose="020B0604020202020204" pitchFamily="34" charset="0"/>
              </a:rPr>
              <a:t>. 2020.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1F707A-C38A-40C5-B2BC-F5FE069A763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8439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u="none" dirty="0"/>
              <a:t>Sources</a:t>
            </a:r>
            <a:r>
              <a:rPr lang="en-US" u="none" dirty="0"/>
              <a:t>:</a:t>
            </a:r>
            <a:endParaRPr lang="en-US" dirty="0"/>
          </a:p>
          <a:p>
            <a:r>
              <a:rPr lang="en-US" dirty="0"/>
              <a:t>1. Abbott, CheckNow product brochure</a:t>
            </a:r>
          </a:p>
          <a:p>
            <a:r>
              <a:rPr lang="en-US" u="none" dirty="0"/>
              <a:t>2.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https://pubmed.ncbi.nlm.nih.gov/33017442/</a:t>
            </a:r>
            <a:r>
              <a:rPr lang="en-US" dirty="0"/>
              <a:t> </a:t>
            </a:r>
          </a:p>
          <a:p>
            <a:r>
              <a:rPr lang="en-US" u="none" dirty="0"/>
              <a:t>3. </a:t>
            </a:r>
            <a:r>
              <a:rPr lang="en-US" sz="1800" b="0" i="0" u="sng" strike="noStrike" dirty="0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3"/>
              </a:rPr>
              <a:t>https://journals.plos.org/plosone/article?id=10.1371/journal.pone.0227198#sec017</a:t>
            </a:r>
            <a:r>
              <a:rPr lang="en-US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u="none" dirty="0"/>
              <a:t>4. </a:t>
            </a:r>
            <a:r>
              <a:rPr lang="en-US" sz="1200" b="0" i="0" u="sng" strike="noStrike" dirty="0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4"/>
              </a:rPr>
              <a:t>https://www.who.int/hiv/pub/posters/uptake-performance-blood-vs-oral-fluid-hiv-self-testing-malawi.pdf</a:t>
            </a:r>
            <a:r>
              <a:rPr lang="en-US" dirty="0"/>
              <a:t> </a:t>
            </a:r>
          </a:p>
          <a:p>
            <a:r>
              <a:rPr lang="en-US" dirty="0"/>
              <a:t>5. https://journals.plos.org/plosone/article?id=10.1371/journal.pone.0202491</a:t>
            </a:r>
            <a:r>
              <a:rPr lang="en-US" u="none" dirty="0"/>
              <a:t>6.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https://www.who.int/hiv/pub/posters/OraQuick-clinical-performance-study.pdf?ua=1</a:t>
            </a:r>
            <a:r>
              <a:rPr lang="en-US" dirty="0"/>
              <a:t> </a:t>
            </a:r>
            <a:endParaRPr lang="en-US" u="none" dirty="0"/>
          </a:p>
          <a:p>
            <a:r>
              <a:rPr lang="en-US" u="none" dirty="0"/>
              <a:t>7. https://journals.plos.org/plosmedicine/article?id=10.1371/journal.pmed.1001873#sec009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1F707A-C38A-40C5-B2BC-F5FE069A763B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0717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r>
              <a:rPr lang="en-US" b="1" dirty="0"/>
              <a:t>Sources: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Letona P, Wheeler J, Lungo S. Acceptability and preference of a blood-based and oral-fluid HIV self-test in Guatemala and El Salvador, IAS 2020 </a:t>
            </a:r>
          </a:p>
          <a:p>
            <a:pPr marL="228600" indent="-228600">
              <a:buFont typeface="+mj-lt"/>
              <a:buAutoNum type="arabicPeriod"/>
            </a:pPr>
            <a:r>
              <a:rPr lang="en-US" b="0" i="0" dirty="0">
                <a:solidFill>
                  <a:srgbClr val="303030"/>
                </a:solidFill>
                <a:effectLst/>
                <a:latin typeface="arial" panose="020B0604020202020204" pitchFamily="34" charset="0"/>
              </a:rPr>
              <a:t>Lippman SA, Périssé AR, Veloso VG, et al. Acceptability of self-conducted home-based HIV testing among men who have sex with men in Brazil: data from an on-line survey. </a:t>
            </a:r>
            <a:r>
              <a:rPr lang="en-US" b="0" i="1" dirty="0">
                <a:solidFill>
                  <a:srgbClr val="303030"/>
                </a:solidFill>
                <a:effectLst/>
                <a:latin typeface="arial" panose="020B0604020202020204" pitchFamily="34" charset="0"/>
              </a:rPr>
              <a:t>Cad Saude Publica</a:t>
            </a:r>
            <a:r>
              <a:rPr lang="en-US" b="0" i="0" dirty="0">
                <a:solidFill>
                  <a:srgbClr val="303030"/>
                </a:solidFill>
                <a:effectLst/>
                <a:latin typeface="arial" panose="020B0604020202020204" pitchFamily="34" charset="0"/>
              </a:rPr>
              <a:t>. 2014</a:t>
            </a:r>
          </a:p>
          <a:p>
            <a:pPr marL="228600" indent="-228600">
              <a:buFont typeface="+mj-lt"/>
              <a:buAutoNum type="arabicPeriod"/>
            </a:pPr>
            <a:r>
              <a:rPr lang="en-US" b="0" i="0" dirty="0">
                <a:solidFill>
                  <a:srgbClr val="303030"/>
                </a:solidFill>
                <a:effectLst/>
                <a:latin typeface="arial" panose="020B0604020202020204" pitchFamily="34" charset="0"/>
              </a:rPr>
              <a:t>Smith P, Wallace M, Bekker LG. Adolescents' experience of a rapid HIV self-testing device in youth-friendly clinic settings in Cape Town South Africa: a cross-sectional community based usability study. </a:t>
            </a:r>
            <a:r>
              <a:rPr lang="en-US" b="0" i="1" dirty="0">
                <a:solidFill>
                  <a:srgbClr val="303030"/>
                </a:solidFill>
                <a:effectLst/>
                <a:latin typeface="arial" panose="020B0604020202020204" pitchFamily="34" charset="0"/>
              </a:rPr>
              <a:t>J Int AIDS Soc</a:t>
            </a:r>
            <a:r>
              <a:rPr lang="en-US" b="0" i="0" dirty="0">
                <a:solidFill>
                  <a:srgbClr val="303030"/>
                </a:solidFill>
                <a:effectLst/>
                <a:latin typeface="arial" panose="020B0604020202020204" pitchFamily="34" charset="0"/>
              </a:rPr>
              <a:t>. 2016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b="0" i="0" dirty="0">
                <a:solidFill>
                  <a:srgbClr val="303030"/>
                </a:solidFill>
                <a:effectLst/>
                <a:latin typeface="arial" panose="020B0604020202020204" pitchFamily="34" charset="0"/>
              </a:rPr>
              <a:t>Shapiro A, Van Heerden A, et al. </a:t>
            </a:r>
            <a:r>
              <a:rPr lang="en-US" b="0" i="0" dirty="0">
                <a:solidFill>
                  <a:srgbClr val="1C1D1E"/>
                </a:solidFill>
                <a:effectLst/>
                <a:latin typeface="Open Sans" panose="020B0606030504020204" pitchFamily="34" charset="0"/>
              </a:rPr>
              <a:t>An implementation study of oral and blood-based HIV self-testing and linkage to care among men in rural and peri-urban KwaZulu-Natal, South Africa, </a:t>
            </a:r>
            <a:r>
              <a:rPr lang="en-US" b="0" i="1" dirty="0">
                <a:solidFill>
                  <a:srgbClr val="1C1D1E"/>
                </a:solidFill>
                <a:effectLst/>
                <a:latin typeface="Open Sans" panose="020B0606030504020204" pitchFamily="34" charset="0"/>
              </a:rPr>
              <a:t>J Int AIDS Soc. 2020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b="0" i="0" dirty="0">
                <a:solidFill>
                  <a:srgbClr val="1C1D1E"/>
                </a:solidFill>
                <a:effectLst/>
                <a:latin typeface="Open Sans" panose="020B0606030504020204" pitchFamily="34" charset="0"/>
              </a:rPr>
              <a:t>Wyatt A, Pisarski Et, Shaprio A, et al. ‘First To Know My Status’: Acceptability of HIV Self-testing Among South African Men, CROI, 2020.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b="0" i="0" dirty="0">
                <a:solidFill>
                  <a:srgbClr val="303030"/>
                </a:solidFill>
                <a:effectLst/>
                <a:latin typeface="arial" panose="020B0604020202020204" pitchFamily="34" charset="0"/>
              </a:rPr>
              <a:t>Tonen-Wolyec S, Batina-Agasa S, et a. Acceptability, feasibility, and individual preferences of blood-based HIV self-testing in a population-based sample of adolescents in Kisangani, Democratic Republic of the Congo. </a:t>
            </a:r>
            <a:r>
              <a:rPr lang="en-US" b="0" i="1" dirty="0">
                <a:solidFill>
                  <a:srgbClr val="303030"/>
                </a:solidFill>
                <a:effectLst/>
                <a:latin typeface="arial" panose="020B0604020202020204" pitchFamily="34" charset="0"/>
              </a:rPr>
              <a:t>PLoS One</a:t>
            </a:r>
            <a:r>
              <a:rPr lang="en-US" b="0" i="0" dirty="0">
                <a:solidFill>
                  <a:srgbClr val="303030"/>
                </a:solidFill>
                <a:effectLst/>
                <a:latin typeface="arial" panose="020B0604020202020204" pitchFamily="34" charset="0"/>
              </a:rPr>
              <a:t>. 2019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1F707A-C38A-40C5-B2BC-F5FE069A763B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5949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b="1" dirty="0"/>
              <a:t>Sources: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dirty="0"/>
              <a:t>Letona P, Wheeler J, Lungo S. Acceptability and preference of a blood-based and oral-fluid HIV self-test in Guatemala and El Salvador, IAS 2020 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Shamu S, Khupakonke S, Farirai T, et al. HIV self-testing acceptability, feasibility and motivations among young people in South Africa: A demonstration community-based study, IAS 2019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b="0" i="0" dirty="0">
                <a:solidFill>
                  <a:srgbClr val="303030"/>
                </a:solidFill>
                <a:effectLst/>
                <a:latin typeface="arial" panose="020B0604020202020204" pitchFamily="34" charset="0"/>
              </a:rPr>
              <a:t>Lippman SA, Lane T, Rabede O, et al. High Acceptability and Increased HIV-Testing Frequency After Introduction of HIV Self-Testing and Network Distribution Among South African MSM. </a:t>
            </a:r>
            <a:r>
              <a:rPr lang="en-US" b="0" i="1" dirty="0">
                <a:solidFill>
                  <a:srgbClr val="303030"/>
                </a:solidFill>
                <a:effectLst/>
                <a:latin typeface="arial" panose="020B0604020202020204" pitchFamily="34" charset="0"/>
              </a:rPr>
              <a:t>J Acquir Immune Defic Syndr</a:t>
            </a:r>
            <a:r>
              <a:rPr lang="en-US" b="0" i="0" dirty="0">
                <a:solidFill>
                  <a:srgbClr val="303030"/>
                </a:solidFill>
                <a:effectLst/>
                <a:latin typeface="arial" panose="020B0604020202020204" pitchFamily="34" charset="0"/>
              </a:rPr>
              <a:t>. 2018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b="0" i="0" dirty="0">
                <a:solidFill>
                  <a:srgbClr val="303030"/>
                </a:solidFill>
                <a:effectLst/>
                <a:latin typeface="arial" panose="020B0604020202020204" pitchFamily="34" charset="0"/>
              </a:rPr>
              <a:t>Shapiro A, Van Heerden A, et al. </a:t>
            </a:r>
            <a:r>
              <a:rPr lang="en-US" b="0" i="0" dirty="0">
                <a:solidFill>
                  <a:srgbClr val="1C1D1E"/>
                </a:solidFill>
                <a:effectLst/>
                <a:latin typeface="Open Sans" panose="020B0606030504020204" pitchFamily="34" charset="0"/>
              </a:rPr>
              <a:t>An implementation study of oral and blood-based HIV self-testing and linkage to care among men in rural and peri-urban KwaZulu-Natal, South Africa, </a:t>
            </a:r>
            <a:r>
              <a:rPr lang="en-US" b="0" i="1" dirty="0">
                <a:solidFill>
                  <a:srgbClr val="1C1D1E"/>
                </a:solidFill>
                <a:effectLst/>
                <a:latin typeface="Open Sans" panose="020B0606030504020204" pitchFamily="34" charset="0"/>
              </a:rPr>
              <a:t>J Int AIDS Soc. 2020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b="0" i="0" dirty="0">
                <a:solidFill>
                  <a:srgbClr val="1C1D1E"/>
                </a:solidFill>
                <a:effectLst/>
                <a:latin typeface="Open Sans" panose="020B0606030504020204" pitchFamily="34" charset="0"/>
              </a:rPr>
              <a:t>Kumwendea M, Indravudh P, Johnson C, et al., Uptake and performance of blood-based self-testing versus oral fluid-based self-testing in Blantyre district, Malawi, IAS 2019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b="0" i="0" dirty="0">
                <a:solidFill>
                  <a:srgbClr val="1C1D1E"/>
                </a:solidFill>
                <a:effectLst/>
                <a:latin typeface="Open Sans" panose="020B0606030504020204" pitchFamily="34" charset="0"/>
              </a:rPr>
              <a:t>Ritchwood T, Selin A, Pettifor A, et al., HIV self-testing: South African young adults’ recommendations for ease of use, test kit contents, accessibility, and supportive resources</a:t>
            </a:r>
            <a:r>
              <a:rPr lang="en-US" b="0" i="0" dirty="0">
                <a:solidFill>
                  <a:srgbClr val="30303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b="0" i="1" dirty="0">
                <a:solidFill>
                  <a:srgbClr val="303030"/>
                </a:solidFill>
                <a:effectLst/>
                <a:latin typeface="arial" panose="020B0604020202020204" pitchFamily="34" charset="0"/>
              </a:rPr>
              <a:t>BMC Public Health, </a:t>
            </a:r>
            <a:r>
              <a:rPr lang="en-US" b="0" i="0" dirty="0">
                <a:solidFill>
                  <a:srgbClr val="303030"/>
                </a:solidFill>
                <a:effectLst/>
                <a:latin typeface="arial" panose="020B0604020202020204" pitchFamily="34" charset="0"/>
              </a:rPr>
              <a:t>2019.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b="0" i="0" dirty="0">
                <a:solidFill>
                  <a:srgbClr val="303030"/>
                </a:solidFill>
                <a:effectLst/>
                <a:latin typeface="arial" panose="020B0604020202020204" pitchFamily="34" charset="0"/>
              </a:rPr>
              <a:t>Tonen-Wolyec S, Sarassoro A, Muwonga Masidi J, et al. Field evaluation of capillary blood and oral-fluid HIV self-tests in the Democratic Republic of the Congo. </a:t>
            </a:r>
            <a:r>
              <a:rPr lang="en-US" b="0" i="1" dirty="0">
                <a:solidFill>
                  <a:srgbClr val="303030"/>
                </a:solidFill>
                <a:effectLst/>
                <a:latin typeface="arial" panose="020B0604020202020204" pitchFamily="34" charset="0"/>
              </a:rPr>
              <a:t>PLoS One</a:t>
            </a:r>
            <a:r>
              <a:rPr lang="en-US" b="0" i="0" dirty="0">
                <a:solidFill>
                  <a:srgbClr val="303030"/>
                </a:solidFill>
                <a:effectLst/>
                <a:latin typeface="arial" panose="020B0604020202020204" pitchFamily="34" charset="0"/>
              </a:rPr>
              <a:t>. 2020.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1F707A-C38A-40C5-B2BC-F5FE069A763B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547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5BEA0-A7F6-4165-820B-CB1914908E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F1C749-7805-4AC3-B387-222BC4F959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1FCA5D-10EF-4864-B23E-1A5644A8C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89229-9CEC-4E8E-9FFD-6B9C4FFBC403}" type="datetime1">
              <a:rPr lang="en-US" smtClean="0"/>
              <a:t>3/12/2023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E8F9BF-5BEE-4D19-9158-78374FD25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5C21E-C2E8-4024-8D18-C2C8B5DF7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61D6C-325F-48FB-8A7E-2FE28BFA4E0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615CAE7-ED88-4AF1-A77C-CE25F57A320F}"/>
              </a:ext>
            </a:extLst>
          </p:cNvPr>
          <p:cNvSpPr txBox="1">
            <a:spLocks/>
          </p:cNvSpPr>
          <p:nvPr userDrawn="1"/>
        </p:nvSpPr>
        <p:spPr>
          <a:xfrm>
            <a:off x="0" y="0"/>
            <a:ext cx="12192000" cy="5157192"/>
          </a:xfrm>
          <a:prstGeom prst="rect">
            <a:avLst/>
          </a:prstGeom>
          <a:solidFill>
            <a:srgbClr val="003366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dirty="0"/>
            </a:br>
            <a:br>
              <a:rPr lang="en-US" b="1" dirty="0"/>
            </a:br>
            <a:br>
              <a:rPr lang="en-US" b="1" dirty="0"/>
            </a:br>
            <a:endParaRPr lang="en-GB" sz="18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924B5E9-2E93-4985-A0BB-BB12F56C62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3351" y="5601502"/>
            <a:ext cx="1563985" cy="855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64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D79DE-006F-49B4-8893-D3889B12D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A40B87-2CF9-4916-A93D-DBFF0CE24B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34A6CB-C42F-4740-A17C-963776DD7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984EF-9146-4A24-ACE2-E5C265E5EA08}" type="datetime1">
              <a:rPr lang="en-US" smtClean="0"/>
              <a:t>3/12/2023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B6198A-C8D5-47E3-B627-0FDAF23BD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969A6F-2AA1-42E6-B0AF-E42C0D659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61D6C-325F-48FB-8A7E-2FE28BFA4E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031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4EA3870-9987-4A82-A4E2-DE51DB4FD5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2B3E61-2C85-4DC1-BAB3-46BEB66734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46300B-0423-4DA1-B406-A20202DAF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E4EF5-85A5-4EB0-A8D6-EC8061D2286F}" type="datetime1">
              <a:rPr lang="en-US" smtClean="0"/>
              <a:t>3/12/2023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DA90DD-81A4-4C2C-A81A-843F0AA0F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11F456-668E-4B34-A587-50EE42D26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61D6C-325F-48FB-8A7E-2FE28BFA4E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1693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59CA42C1-73B3-459F-B5D7-A3E41C19577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08000" y="1143001"/>
            <a:ext cx="8331200" cy="1922707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93421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00946-A36B-42C4-B8D7-2A61BC56A2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4BD5E0-52ED-46AD-B601-6F28164BF8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CB6E35-CC8F-4D91-8257-7FF9B8F2D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C59BF-1CFB-4DC1-A62F-71C0BEFE1979}" type="datetimeFigureOut">
              <a:rPr lang="en-US" smtClean="0"/>
              <a:t>3/12/2023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B15733-1EAB-4EFD-8F52-9216FD5A8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1597C4-C3E2-475D-B913-28A8B2719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AC4C8-43C0-45B8-8255-E0A7D221E9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6174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FC4EC-1CC7-4FF5-9EA1-958BA815A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5AABFC-6348-48C8-A7D1-8250766E47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1AFAB4-8842-4491-A964-B6618505A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C59BF-1CFB-4DC1-A62F-71C0BEFE1979}" type="datetimeFigureOut">
              <a:rPr lang="en-US" smtClean="0"/>
              <a:t>3/12/2023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D41F0D-8087-4E05-8C1F-91F8A1E31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7A1D1A-D572-4323-BA8F-878D405F8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AC4C8-43C0-45B8-8255-E0A7D221E9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3391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F7164-EA1B-46C4-8C8B-221EFACF3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F60667-E17E-4198-8AEA-B75F6621D6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B78624-5599-4ACB-8A72-D5B9A5048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C59BF-1CFB-4DC1-A62F-71C0BEFE1979}" type="datetimeFigureOut">
              <a:rPr lang="en-US" smtClean="0"/>
              <a:t>3/12/2023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5D45DD-D71F-41C1-81AB-40350B32D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D89991-2223-45DE-8593-976F249CD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AC4C8-43C0-45B8-8255-E0A7D221E9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934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73234-B322-4EA2-8419-136F52707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7C5C1C-06C1-4E88-8EDD-3A6306DB75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9A9B5D-FC63-4738-A1AB-D8A3069072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2FF6AC-E01B-4ABC-BE39-CEDF1750C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C59BF-1CFB-4DC1-A62F-71C0BEFE1979}" type="datetimeFigureOut">
              <a:rPr lang="en-US" smtClean="0"/>
              <a:t>3/12/2023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FD9EB5-7250-427A-A1F4-88D6085FA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9B7095-436D-4ABB-9BDD-5AD423C82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AC4C8-43C0-45B8-8255-E0A7D221E9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1865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D8542-CD61-4139-B16E-F3BE9AF3E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1B6D60-ED63-41E5-9A49-2FE4019B5D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7FB514-0456-45DF-8490-7A71FED340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AF26A6-3AAF-4A02-92E8-05259304B3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F0B7DB-F323-4A38-A64C-A2894F14D4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FC7516-F2D7-4E2C-B8BA-10FA72616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C59BF-1CFB-4DC1-A62F-71C0BEFE1979}" type="datetimeFigureOut">
              <a:rPr lang="en-US" smtClean="0"/>
              <a:t>3/12/2023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EBE185-B0CE-487F-A143-583A9128B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41E180-3F31-4B44-99E5-CBC76F5E6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AC4C8-43C0-45B8-8255-E0A7D221E9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352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A71CC-0A71-4382-AEBB-F71BEE8D1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38244E-69A3-4D80-8370-232E3108C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C59BF-1CFB-4DC1-A62F-71C0BEFE1979}" type="datetimeFigureOut">
              <a:rPr lang="en-US" smtClean="0"/>
              <a:t>3/12/2023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AB5275-2D4A-474C-8F15-38FDB53F9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064D0D-23C9-48F5-B4A6-934FEAAC1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AC4C8-43C0-45B8-8255-E0A7D221E9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7035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A5CDF2-FB90-4137-8704-0A4D8C8B4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C59BF-1CFB-4DC1-A62F-71C0BEFE1979}" type="datetimeFigureOut">
              <a:rPr lang="en-US" smtClean="0"/>
              <a:t>3/12/2023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158070-051F-4918-BB8E-81E1559AB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DC94B0-E539-45AF-B775-3BC3F1A4E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AC4C8-43C0-45B8-8255-E0A7D221E9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045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ED3B3-AFED-4A5D-88A4-392723AEB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000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371703-9CE2-4773-BCC8-E1CBFB83DA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D2197D-643F-4787-AE9A-DF1E71EAF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61536-12D3-4D89-ABB0-E87E718EEF43}" type="datetime1">
              <a:rPr lang="en-US" smtClean="0"/>
              <a:t>3/12/2023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E6D7DC-24BF-44BD-A8FD-8E1949662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EB6095-0A62-4F84-BEDE-3811BB027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61D6C-325F-48FB-8A7E-2FE28BFA4E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7248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C94C7-40F9-48EA-9927-5B335A17C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F6B940-F901-42BD-899F-FC08AD8538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27BF90-DDE4-43EA-ADA5-21D95276AC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E1B84E-CA5B-471B-8635-FEA9E5A8D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C59BF-1CFB-4DC1-A62F-71C0BEFE1979}" type="datetimeFigureOut">
              <a:rPr lang="en-US" smtClean="0"/>
              <a:t>3/12/2023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D2E08-FAA9-465F-8B77-DF8D5B31C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771C40-074A-4918-9518-1A7693893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AC4C8-43C0-45B8-8255-E0A7D221E9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4286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829E2-71AF-4191-8A4B-C586C0CE5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90B76EA-A4FE-4C34-BB67-FEA1AADBCF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F7042F-3B4C-428C-BF8F-7D8047B72F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7E9CE7-B167-4E31-9F96-6CB440394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C59BF-1CFB-4DC1-A62F-71C0BEFE1979}" type="datetimeFigureOut">
              <a:rPr lang="en-US" smtClean="0"/>
              <a:t>3/12/2023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72D41F-EEB9-43D9-9589-5BE62976B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0ACB62-C3C8-4F70-A9D4-49BBB62CC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AC4C8-43C0-45B8-8255-E0A7D221E9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1518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8E191-E98A-4CFF-9B50-2E0017DD5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233A63-DF66-4EAD-8639-B033E8B1BB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89E1A4-7616-44FF-8CBC-89702A881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C59BF-1CFB-4DC1-A62F-71C0BEFE1979}" type="datetimeFigureOut">
              <a:rPr lang="en-US" smtClean="0"/>
              <a:t>3/12/2023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E0E21A-F337-484E-8166-0E91367B7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B2F75C-8537-4A1C-A91C-D709FF474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AC4C8-43C0-45B8-8255-E0A7D221E9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0209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A22AA4-7BC1-4812-864A-994AC4867D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C34281-1029-43CD-A681-83D2DED824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F8B5A-4253-4A52-A7F4-4C8A9718C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C59BF-1CFB-4DC1-A62F-71C0BEFE1979}" type="datetimeFigureOut">
              <a:rPr lang="en-US" smtClean="0"/>
              <a:t>3/12/2023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975DD6-340D-4C7B-8016-BF1022CAD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F664B0-CBC5-4372-9EF3-1FCA2B0BF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AC4C8-43C0-45B8-8255-E0A7D221E9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5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D424F-03AA-42AF-B4E4-59B042D2D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C5AF58-42D6-4870-8A93-2B58F365D0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9D3E6E-E5ED-48E4-BA3F-4B0213CD3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D7BD6-8D50-4DFA-9AE7-FF75DA7CFE1A}" type="datetime1">
              <a:rPr lang="en-US" smtClean="0"/>
              <a:t>3/12/2023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18D072-68BE-40F1-8F2E-C3EF48893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5C80A3-9711-430E-A24A-01B06BD01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61D6C-325F-48FB-8A7E-2FE28BFA4E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510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E872A-7160-4D74-ACA4-D6683D718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000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5EA540-F06F-4A04-8022-9CBB181089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DAD0B2-3A50-4DDF-9336-FC7E70D327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A9E95A-B78C-4985-B646-4DF924E98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F033D-B4F8-44E2-9C86-EBA268E3AA49}" type="datetime1">
              <a:rPr lang="en-US" smtClean="0"/>
              <a:t>3/12/2023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BAD4CC-8A82-48DE-A214-DC79574DC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841A75-1B74-40C8-B9F2-8556C8636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61D6C-325F-48FB-8A7E-2FE28BFA4E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590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6EC2D-7F83-4946-B84A-48D25754A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556"/>
            <a:ext cx="12192000" cy="1013348"/>
          </a:xfrm>
        </p:spPr>
        <p:txBody>
          <a:bodyPr>
            <a:normAutofit/>
          </a:bodyPr>
          <a:lstStyle>
            <a:lvl1pPr>
              <a:defRPr sz="2000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A96F24-028F-41C5-9745-1662B8FA3F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2920B9-4DA9-43A0-9713-9609B71489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AA6672-1831-4DB4-838D-D01B3B072A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763A4F-CF11-4E56-9AFB-42023B549F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18E013C-931C-47AA-B33F-3C79BF16D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C6F60-9A1C-485D-A919-98D8F73F6E25}" type="datetime1">
              <a:rPr lang="en-US" smtClean="0"/>
              <a:t>3/12/2023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896FDF-4990-48E3-B3B3-144AE41DE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99FEAB-1D30-4F73-9040-71896785C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61D6C-325F-48FB-8A7E-2FE28BFA4E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649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C304B-8185-4F54-9446-976BA2C43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F500A0-3A92-4B73-AE11-8EDDAB6B0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DC458-D044-4947-AB80-FD4364263C80}" type="datetime1">
              <a:rPr lang="en-US" smtClean="0"/>
              <a:t>3/12/2023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814EEA-6E7B-4B67-9D91-8211E93AE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EF3E2E-99BC-4F0B-BFD3-18909AB7F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61D6C-325F-48FB-8A7E-2FE28BFA4E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247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D94168-F515-4136-89C6-2C06305F8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22CCF-3630-40A3-BA18-B6F389C7F365}" type="datetime1">
              <a:rPr lang="en-US" smtClean="0"/>
              <a:t>3/12/2023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E49945-6B59-40EE-A134-0439BB43D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42506D-A540-44CF-85F2-BC6FE7189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61D6C-325F-48FB-8A7E-2FE28BFA4E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382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19043-F566-4549-BDAC-E686457F1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03C35C-717C-485F-8F76-B383C5319B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6DFDD1-D279-45BF-9E2C-013D80220C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8F9767-15BE-4636-89B0-C1C24BAFA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E153D-B3E8-4B58-8B12-895F487112FC}" type="datetime1">
              <a:rPr lang="en-US" smtClean="0"/>
              <a:t>3/12/2023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AC8077-43E4-4237-906D-E26F4D75E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B7E4B1-97C9-4F85-AC24-B0BEBD799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61D6C-325F-48FB-8A7E-2FE28BFA4E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996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76C8F-387F-45CE-AE4A-D02AFCECC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A163CD1-8F27-4873-ACE2-1D9EF251E9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AA51B1-54DC-4442-8695-1EF71AA5CA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6607FE-5CFB-4308-9658-334BA32CA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0B73F-7950-4F5B-81AD-B296F125C283}" type="datetime1">
              <a:rPr lang="en-US" smtClean="0"/>
              <a:t>3/12/2023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83B8FC-2817-4F49-A276-8E45FF4DB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8646E5-52BB-466C-9970-5DB4DFC15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61D6C-325F-48FB-8A7E-2FE28BFA4E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76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92EB01D-1C83-4597-997E-2774EC44FA93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0" y="0"/>
            <a:ext cx="12192000" cy="1010094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231775" defTabSz="457200" fontAlgn="base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schemeClr val="bg1"/>
              </a:solidFill>
              <a:latin typeface="+mn-lt"/>
              <a:ea typeface="ＭＳ Ｐゴシック" pitchFamily="127" charset="-128"/>
              <a:cs typeface="ＭＳ Ｐゴシック" pitchFamily="127" charset="-128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5B9D6A-DD63-469E-8E1C-6EF75CCBE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100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3A060C-D310-4DFD-8993-DAF0AE0A94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6050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5100DB-F612-4B6E-B246-077D16CF9F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F08814-502A-48D6-A923-1AB001E18458}" type="datetime1">
              <a:rPr lang="en-US" smtClean="0"/>
              <a:t>3/12/2023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A3059D-27AD-4601-B8F9-81EDDDBE76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1C712D-A9AC-4692-8C3E-AAF9300B17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561D6C-325F-48FB-8A7E-2FE28BFA4E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669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3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D27CE7-F059-4D50-AD36-034CEBA84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7162BB-4661-44D1-AEC0-F9E1C96790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E89F60-57EA-495E-AC6C-C32F455719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8C59BF-1CFB-4DC1-A62F-71C0BEFE1979}" type="datetimeFigureOut">
              <a:rPr lang="en-US" smtClean="0"/>
              <a:t>3/12/2023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0B06C7-497E-4BC4-9854-6F882706B9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947FE4-C722-43F8-9BE6-E14F13FB40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1AC4C8-43C0-45B8-8255-E0A7D221E9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711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FB0D8-F0B6-4028-A710-79E981728A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4758" y="2077707"/>
            <a:ext cx="11682484" cy="23876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>
                <a:latin typeface="+mn-lt"/>
              </a:rPr>
              <a:t>Frequently Asked Questions on Blood-Based HIVST Products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ABBD17-5334-4556-A778-4B5023EFA581}"/>
              </a:ext>
            </a:extLst>
          </p:cNvPr>
          <p:cNvSpPr txBox="1"/>
          <p:nvPr/>
        </p:nvSpPr>
        <p:spPr>
          <a:xfrm>
            <a:off x="254758" y="5868538"/>
            <a:ext cx="34574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Updated</a:t>
            </a:r>
            <a:r>
              <a:rPr lang="en-US" sz="2000" b="1"/>
              <a:t>: May </a:t>
            </a:r>
            <a:r>
              <a:rPr lang="en-US" sz="2000" b="1" dirty="0"/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14003074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3FCCE-4BC3-47E6-B801-3F1278C41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latin typeface="+mn-lt"/>
              </a:rPr>
              <a:t>FAQs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518C70B-352A-4F74-AE9C-3C405257BD07}"/>
              </a:ext>
            </a:extLst>
          </p:cNvPr>
          <p:cNvSpPr/>
          <p:nvPr/>
        </p:nvSpPr>
        <p:spPr bwMode="auto">
          <a:xfrm>
            <a:off x="509955" y="3980629"/>
            <a:ext cx="11172092" cy="6096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9440" tIns="49721" rIns="99440" bIns="49721" numCol="1" rtlCol="0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latin typeface="Verdana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C5BFB8-F4CF-4044-B202-FB39BD7B782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A42C1-73B3-459F-B5D7-A3E41C19577E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A1493A-CAEE-4360-B907-68308CC61FFC}"/>
              </a:ext>
            </a:extLst>
          </p:cNvPr>
          <p:cNvSpPr txBox="1"/>
          <p:nvPr/>
        </p:nvSpPr>
        <p:spPr>
          <a:xfrm>
            <a:off x="808892" y="1385668"/>
            <a:ext cx="1087315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What blood-based products are available for public sector procurement?</a:t>
            </a:r>
          </a:p>
          <a:p>
            <a:pPr marL="457200" indent="-457200">
              <a:buFont typeface="+mj-lt"/>
              <a:buAutoNum type="arabicPeriod"/>
            </a:pP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How are blood-based HIVST products designed?</a:t>
            </a:r>
          </a:p>
          <a:p>
            <a:pPr marL="457200" indent="-457200">
              <a:buFont typeface="+mj-lt"/>
              <a:buAutoNum type="arabicPeriod"/>
            </a:pP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Are these blood-based HIVST products easy to use?</a:t>
            </a:r>
          </a:p>
          <a:p>
            <a:pPr marL="457200" indent="-457200">
              <a:buFont typeface="+mj-lt"/>
              <a:buAutoNum type="arabicPeriod"/>
            </a:pP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Are the tests accurate in the hands of end-users?</a:t>
            </a:r>
          </a:p>
          <a:p>
            <a:pPr marL="457200" indent="-457200">
              <a:buFont typeface="+mj-lt"/>
              <a:buAutoNum type="arabicPeriod"/>
            </a:pP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Do clients find blood-based HIVST products acceptable?</a:t>
            </a:r>
          </a:p>
          <a:p>
            <a:pPr marL="457200" indent="-457200">
              <a:buFont typeface="+mj-lt"/>
              <a:buAutoNum type="arabicPeriod"/>
            </a:pP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Do clients prefer blood-based HIVST products?</a:t>
            </a:r>
          </a:p>
          <a:p>
            <a:pPr marL="457200" indent="-457200">
              <a:buFont typeface="+mj-lt"/>
              <a:buAutoNum type="arabicPeriod"/>
            </a:pP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Do blood-based HIVST products need to be disposed of differently than oral-fluid products? </a:t>
            </a:r>
          </a:p>
        </p:txBody>
      </p:sp>
    </p:spTree>
    <p:extLst>
      <p:ext uri="{BB962C8B-B14F-4D97-AF65-F5344CB8AC3E}">
        <p14:creationId xmlns:p14="http://schemas.microsoft.com/office/powerpoint/2010/main" val="35996231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82285-958D-4BC2-9D8C-9DF189470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Do clients find blood-based HIVST products acceptable?</a:t>
            </a:r>
            <a:b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Yes, studies have found blood-based HIVST products to be highly acceptable among target users</a:t>
            </a:r>
            <a:endParaRPr lang="en-US" sz="22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981036-6AAF-4390-BFF1-06D2D338AC8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A42C1-73B3-459F-B5D7-A3E41C19577E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F15F999-DF6A-4B57-96B0-72DAEDE5AAAA}"/>
              </a:ext>
            </a:extLst>
          </p:cNvPr>
          <p:cNvSpPr/>
          <p:nvPr/>
        </p:nvSpPr>
        <p:spPr>
          <a:xfrm>
            <a:off x="524658" y="1321408"/>
            <a:ext cx="3383280" cy="704538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Acceptability among KPS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3247485-0478-425B-AF2C-43C58BADED11}"/>
              </a:ext>
            </a:extLst>
          </p:cNvPr>
          <p:cNvSpPr/>
          <p:nvPr/>
        </p:nvSpPr>
        <p:spPr>
          <a:xfrm>
            <a:off x="4404361" y="1321408"/>
            <a:ext cx="3383280" cy="704538"/>
          </a:xfrm>
          <a:prstGeom prst="rect">
            <a:avLst/>
          </a:prstGeom>
          <a:solidFill>
            <a:srgbClr val="FFC000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Acceptability among men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CCB4F04-6C63-41A5-86A3-82B972E81032}"/>
              </a:ext>
            </a:extLst>
          </p:cNvPr>
          <p:cNvSpPr/>
          <p:nvPr/>
        </p:nvSpPr>
        <p:spPr>
          <a:xfrm>
            <a:off x="8284064" y="1321408"/>
            <a:ext cx="3383280" cy="7045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Acceptability among adolescents and young people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01681E7-7A69-401E-B056-30CC464F5697}"/>
              </a:ext>
            </a:extLst>
          </p:cNvPr>
          <p:cNvSpPr/>
          <p:nvPr/>
        </p:nvSpPr>
        <p:spPr>
          <a:xfrm>
            <a:off x="524658" y="2025946"/>
            <a:ext cx="3383280" cy="3657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In study among MSM and transgender individuals in El Salvador and Guatemala, </a:t>
            </a:r>
            <a:r>
              <a:rPr lang="en-US" b="1" dirty="0">
                <a:solidFill>
                  <a:schemeClr val="tx1"/>
                </a:solidFill>
              </a:rPr>
              <a:t>92.5% of participants who used the INSTI blood-based HIVST felt comfortable using it.</a:t>
            </a:r>
            <a:r>
              <a:rPr lang="en-US" baseline="30000" dirty="0">
                <a:solidFill>
                  <a:schemeClr val="tx1"/>
                </a:solidFill>
              </a:rPr>
              <a:t>1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In an online survey of MSM in Brazil, </a:t>
            </a:r>
            <a:r>
              <a:rPr lang="en-US" b="1" dirty="0">
                <a:solidFill>
                  <a:schemeClr val="tx1"/>
                </a:solidFill>
              </a:rPr>
              <a:t>91.2% said that they would use a finger-prick HIVST</a:t>
            </a:r>
            <a:r>
              <a:rPr lang="en-US" dirty="0">
                <a:solidFill>
                  <a:schemeClr val="tx1"/>
                </a:solidFill>
              </a:rPr>
              <a:t>.</a:t>
            </a:r>
            <a:r>
              <a:rPr lang="en-US" baseline="30000" dirty="0">
                <a:solidFill>
                  <a:schemeClr val="tx1"/>
                </a:solidFill>
              </a:rPr>
              <a:t>2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87536C-BF63-43A4-AEB0-FF6CE34DAAE5}"/>
              </a:ext>
            </a:extLst>
          </p:cNvPr>
          <p:cNvSpPr/>
          <p:nvPr/>
        </p:nvSpPr>
        <p:spPr>
          <a:xfrm>
            <a:off x="8284062" y="2025946"/>
            <a:ext cx="3383280" cy="3657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In South Africa, the </a:t>
            </a:r>
            <a:r>
              <a:rPr lang="en-US" b="1" dirty="0">
                <a:solidFill>
                  <a:schemeClr val="tx1"/>
                </a:solidFill>
              </a:rPr>
              <a:t>mean acceptability</a:t>
            </a:r>
            <a:r>
              <a:rPr lang="en-US" dirty="0">
                <a:solidFill>
                  <a:schemeClr val="tx1"/>
                </a:solidFill>
              </a:rPr>
              <a:t> of the Mylan/Atomo blood-based HIVST among participants age 16-25 </a:t>
            </a:r>
            <a:r>
              <a:rPr lang="en-US" b="1" dirty="0">
                <a:solidFill>
                  <a:schemeClr val="tx1"/>
                </a:solidFill>
              </a:rPr>
              <a:t>was 4.18 out of 5 (median 4.3).</a:t>
            </a:r>
            <a:r>
              <a:rPr lang="en-US" b="1" baseline="30000" dirty="0">
                <a:solidFill>
                  <a:schemeClr val="tx1"/>
                </a:solidFill>
              </a:rPr>
              <a:t>5</a:t>
            </a:r>
            <a:r>
              <a:rPr lang="en-US" b="1" dirty="0">
                <a:solidFill>
                  <a:schemeClr val="tx1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a door-to-door survey of adolescents in the DRC, </a:t>
            </a:r>
            <a:r>
              <a:rPr lang="en-US" sz="1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95.1% of adolescents accepted peer-based distribution of the Exacto 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HIVST product</a:t>
            </a:r>
            <a:r>
              <a:rPr lang="en-US" sz="1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1800" b="1" baseline="30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C86FA2D-8AA9-4889-AB9E-ED11DB5583AB}"/>
              </a:ext>
            </a:extLst>
          </p:cNvPr>
          <p:cNvSpPr txBox="1"/>
          <p:nvPr/>
        </p:nvSpPr>
        <p:spPr>
          <a:xfrm>
            <a:off x="494676" y="5892581"/>
            <a:ext cx="1117266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Some studies have found that a subset of clients (~1-5%) do not like blood-based HIVSTs because they do not like to prick themselves. </a:t>
            </a:r>
            <a:r>
              <a:rPr lang="en-US" b="1" dirty="0"/>
              <a:t>This reinforces the need to offer multiple HIVST products to cater to all clients.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FEB28B9-F8BE-4701-87B4-0898939BCD6B}"/>
              </a:ext>
            </a:extLst>
          </p:cNvPr>
          <p:cNvSpPr/>
          <p:nvPr/>
        </p:nvSpPr>
        <p:spPr>
          <a:xfrm>
            <a:off x="4400614" y="2025946"/>
            <a:ext cx="3383280" cy="3657600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>
                <a:solidFill>
                  <a:schemeClr val="tx1"/>
                </a:solidFill>
              </a:rPr>
              <a:t>In South Africa, </a:t>
            </a:r>
            <a:r>
              <a:rPr lang="en-US" b="1" dirty="0">
                <a:solidFill>
                  <a:schemeClr val="tx1"/>
                </a:solidFill>
              </a:rPr>
              <a:t>93% of men </a:t>
            </a:r>
            <a:r>
              <a:rPr lang="en-US" dirty="0">
                <a:solidFill>
                  <a:schemeClr val="tx1"/>
                </a:solidFill>
              </a:rPr>
              <a:t>who tested with the Mylan/Atomo blood-based HIVST said that they </a:t>
            </a:r>
            <a:r>
              <a:rPr lang="en-US" b="1" dirty="0">
                <a:solidFill>
                  <a:schemeClr val="tx1"/>
                </a:solidFill>
              </a:rPr>
              <a:t>would prefer to use the test again.</a:t>
            </a:r>
            <a:r>
              <a:rPr lang="en-US" b="1" baseline="30000" dirty="0">
                <a:solidFill>
                  <a:schemeClr val="tx1"/>
                </a:solidFill>
              </a:rPr>
              <a:t>3</a:t>
            </a:r>
          </a:p>
          <a:p>
            <a:endParaRPr lang="en-US" b="1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97% of men who tested with either the Mylan/Atomo HIVST or OraQuick HIVST </a:t>
            </a:r>
            <a:r>
              <a:rPr lang="en-US" b="1" dirty="0">
                <a:solidFill>
                  <a:schemeClr val="tx1"/>
                </a:solidFill>
              </a:rPr>
              <a:t>found the test “easy” or “very easy” to use and overwhelmingly preferred self-testing over testing at a health facility.</a:t>
            </a:r>
            <a:r>
              <a:rPr lang="en-US" b="1" baseline="30000" dirty="0">
                <a:solidFill>
                  <a:schemeClr val="tx1"/>
                </a:solidFill>
              </a:rPr>
              <a:t>3, 4</a:t>
            </a:r>
            <a:r>
              <a:rPr lang="en-US" b="1" dirty="0">
                <a:solidFill>
                  <a:schemeClr val="tx1"/>
                </a:solidFill>
              </a:rPr>
              <a:t> 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4520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3FCCE-4BC3-47E6-B801-3F1278C41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latin typeface="+mn-lt"/>
              </a:rPr>
              <a:t>FAQs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518C70B-352A-4F74-AE9C-3C405257BD07}"/>
              </a:ext>
            </a:extLst>
          </p:cNvPr>
          <p:cNvSpPr/>
          <p:nvPr/>
        </p:nvSpPr>
        <p:spPr bwMode="auto">
          <a:xfrm>
            <a:off x="539263" y="4595218"/>
            <a:ext cx="11172092" cy="6096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9440" tIns="49721" rIns="99440" bIns="49721" numCol="1" rtlCol="0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latin typeface="Verdana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C5BFB8-F4CF-4044-B202-FB39BD7B782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A42C1-73B3-459F-B5D7-A3E41C19577E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A1493A-CAEE-4360-B907-68308CC61FFC}"/>
              </a:ext>
            </a:extLst>
          </p:cNvPr>
          <p:cNvSpPr txBox="1"/>
          <p:nvPr/>
        </p:nvSpPr>
        <p:spPr>
          <a:xfrm>
            <a:off x="838200" y="1340698"/>
            <a:ext cx="1087315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What blood-based products are available for public sector procurement?</a:t>
            </a:r>
          </a:p>
          <a:p>
            <a:pPr marL="457200" indent="-457200">
              <a:buFont typeface="+mj-lt"/>
              <a:buAutoNum type="arabicPeriod"/>
            </a:pP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How are blood-based HIVST products designed?</a:t>
            </a:r>
          </a:p>
          <a:p>
            <a:pPr marL="457200" indent="-457200">
              <a:buFont typeface="+mj-lt"/>
              <a:buAutoNum type="arabicPeriod"/>
            </a:pP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Are these blood-based HIVST products easy to use?</a:t>
            </a:r>
          </a:p>
          <a:p>
            <a:pPr marL="457200" indent="-457200">
              <a:buFont typeface="+mj-lt"/>
              <a:buAutoNum type="arabicPeriod"/>
            </a:pP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Are the tests accurate in the hands of end-users?</a:t>
            </a:r>
          </a:p>
          <a:p>
            <a:pPr marL="457200" indent="-457200">
              <a:buFont typeface="+mj-lt"/>
              <a:buAutoNum type="arabicPeriod"/>
            </a:pP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Do clients find blood-based HIVST products acceptable?</a:t>
            </a:r>
          </a:p>
          <a:p>
            <a:pPr marL="457200" indent="-457200">
              <a:buFont typeface="+mj-lt"/>
              <a:buAutoNum type="arabicPeriod"/>
            </a:pP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Do clients prefer blood-based HIVST products?</a:t>
            </a:r>
          </a:p>
          <a:p>
            <a:pPr marL="457200" indent="-457200">
              <a:buFont typeface="+mj-lt"/>
              <a:buAutoNum type="arabicPeriod"/>
            </a:pPr>
            <a:endParaRPr lang="en-US" sz="2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Do blood-based HIVST products need to be disposed of differently than oral-fluid products? </a:t>
            </a:r>
          </a:p>
        </p:txBody>
      </p:sp>
    </p:spTree>
    <p:extLst>
      <p:ext uri="{BB962C8B-B14F-4D97-AF65-F5344CB8AC3E}">
        <p14:creationId xmlns:p14="http://schemas.microsoft.com/office/powerpoint/2010/main" val="10994449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82285-958D-4BC2-9D8C-9DF189470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Do clients prefer blood-based HIVST products?</a:t>
            </a:r>
            <a:b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Client preference is mixed. Some clients prefer blood-based products, based on perceptions of higher accuracy, while others prefer oral-fluid products due to the lack of a need for a finger prick. </a:t>
            </a:r>
            <a:endParaRPr lang="en-US" sz="22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981036-6AAF-4390-BFF1-06D2D338AC8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A42C1-73B3-459F-B5D7-A3E41C19577E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8784E89F-4FFC-439D-BFC7-BDE33A215E0D}"/>
              </a:ext>
            </a:extLst>
          </p:cNvPr>
          <p:cNvSpPr/>
          <p:nvPr/>
        </p:nvSpPr>
        <p:spPr>
          <a:xfrm>
            <a:off x="2574047" y="5247246"/>
            <a:ext cx="1813810" cy="68954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GP 18-49, DRC</a:t>
            </a:r>
            <a:r>
              <a:rPr lang="en-US" sz="1600" b="1" baseline="30000" dirty="0">
                <a:solidFill>
                  <a:schemeClr val="tx1"/>
                </a:solidFill>
              </a:rPr>
              <a:t>7</a:t>
            </a:r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n = 524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85E73E6A-BD09-488F-B9A2-7877DBCE9A69}"/>
              </a:ext>
            </a:extLst>
          </p:cNvPr>
          <p:cNvCxnSpPr>
            <a:cxnSpLocks/>
            <a:stCxn id="44" idx="2"/>
            <a:endCxn id="48" idx="0"/>
          </p:cNvCxnSpPr>
          <p:nvPr/>
        </p:nvCxnSpPr>
        <p:spPr>
          <a:xfrm>
            <a:off x="3480952" y="5936793"/>
            <a:ext cx="1599456" cy="274320"/>
          </a:xfrm>
          <a:prstGeom prst="straightConnector1">
            <a:avLst/>
          </a:prstGeom>
          <a:ln>
            <a:solidFill>
              <a:srgbClr val="0033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0F5A7EBC-88AF-4DBF-ACCA-D468C413D4EA}"/>
              </a:ext>
            </a:extLst>
          </p:cNvPr>
          <p:cNvCxnSpPr>
            <a:cxnSpLocks/>
            <a:stCxn id="44" idx="2"/>
            <a:endCxn id="47" idx="0"/>
          </p:cNvCxnSpPr>
          <p:nvPr/>
        </p:nvCxnSpPr>
        <p:spPr>
          <a:xfrm flipH="1">
            <a:off x="1842527" y="5936793"/>
            <a:ext cx="1638425" cy="274320"/>
          </a:xfrm>
          <a:prstGeom prst="straightConnector1">
            <a:avLst/>
          </a:prstGeom>
          <a:ln>
            <a:solidFill>
              <a:srgbClr val="0033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37CC61E9-B101-4EAF-9257-DEE50A224402}"/>
              </a:ext>
            </a:extLst>
          </p:cNvPr>
          <p:cNvSpPr/>
          <p:nvPr/>
        </p:nvSpPr>
        <p:spPr>
          <a:xfrm>
            <a:off x="1111007" y="6211113"/>
            <a:ext cx="1463040" cy="54864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63%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Both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0576A7E7-0E0D-4414-BB3A-F1C04814FC91}"/>
              </a:ext>
            </a:extLst>
          </p:cNvPr>
          <p:cNvSpPr/>
          <p:nvPr/>
        </p:nvSpPr>
        <p:spPr>
          <a:xfrm>
            <a:off x="4348888" y="6211113"/>
            <a:ext cx="1463040" cy="54864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7% 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FB (Exacto)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01ED20B8-EE28-44B2-BE35-6C37896F2566}"/>
              </a:ext>
            </a:extLst>
          </p:cNvPr>
          <p:cNvSpPr/>
          <p:nvPr/>
        </p:nvSpPr>
        <p:spPr>
          <a:xfrm>
            <a:off x="2748066" y="6211113"/>
            <a:ext cx="1463040" cy="54864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28% 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OF (OraQuick)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718312E9-FA73-432E-BBF5-DB452DCD0647}"/>
              </a:ext>
            </a:extLst>
          </p:cNvPr>
          <p:cNvSpPr/>
          <p:nvPr/>
        </p:nvSpPr>
        <p:spPr>
          <a:xfrm>
            <a:off x="142529" y="1654965"/>
            <a:ext cx="1813810" cy="68954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KPs, El Salvador + Guatemala</a:t>
            </a:r>
            <a:r>
              <a:rPr lang="en-US" sz="1600" b="1" baseline="30000" dirty="0">
                <a:solidFill>
                  <a:schemeClr val="tx1"/>
                </a:solidFill>
              </a:rPr>
              <a:t>1</a:t>
            </a:r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n = 41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72403F30-07C9-4105-9536-5E45026BB1FE}"/>
              </a:ext>
            </a:extLst>
          </p:cNvPr>
          <p:cNvCxnSpPr>
            <a:cxnSpLocks/>
            <a:stCxn id="50" idx="3"/>
            <a:endCxn id="54" idx="1"/>
          </p:cNvCxnSpPr>
          <p:nvPr/>
        </p:nvCxnSpPr>
        <p:spPr>
          <a:xfrm>
            <a:off x="1956339" y="1999739"/>
            <a:ext cx="436137" cy="333501"/>
          </a:xfrm>
          <a:prstGeom prst="straightConnector1">
            <a:avLst/>
          </a:prstGeom>
          <a:ln>
            <a:solidFill>
              <a:srgbClr val="0033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73D2D860-3083-49C1-95D4-6396DD10D2B9}"/>
              </a:ext>
            </a:extLst>
          </p:cNvPr>
          <p:cNvCxnSpPr>
            <a:cxnSpLocks/>
            <a:stCxn id="50" idx="3"/>
            <a:endCxn id="53" idx="1"/>
          </p:cNvCxnSpPr>
          <p:nvPr/>
        </p:nvCxnSpPr>
        <p:spPr>
          <a:xfrm flipV="1">
            <a:off x="1956339" y="1655720"/>
            <a:ext cx="434078" cy="344019"/>
          </a:xfrm>
          <a:prstGeom prst="straightConnector1">
            <a:avLst/>
          </a:prstGeom>
          <a:ln>
            <a:solidFill>
              <a:srgbClr val="0033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144895BD-23B1-475F-A768-C103D08B9180}"/>
              </a:ext>
            </a:extLst>
          </p:cNvPr>
          <p:cNvSpPr/>
          <p:nvPr/>
        </p:nvSpPr>
        <p:spPr>
          <a:xfrm>
            <a:off x="2390417" y="1381400"/>
            <a:ext cx="1463040" cy="54864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87.5%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FB (INSTI)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B53220D1-0C66-4DF5-A092-4D08CAEBCAC9}"/>
              </a:ext>
            </a:extLst>
          </p:cNvPr>
          <p:cNvSpPr/>
          <p:nvPr/>
        </p:nvSpPr>
        <p:spPr>
          <a:xfrm>
            <a:off x="2392476" y="2058920"/>
            <a:ext cx="1463040" cy="54864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12.5% 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OF (OraQuick)</a:t>
            </a: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07A60E95-F3EA-4571-89C7-AABEB3C14BB4}"/>
              </a:ext>
            </a:extLst>
          </p:cNvPr>
          <p:cNvSpPr/>
          <p:nvPr/>
        </p:nvSpPr>
        <p:spPr>
          <a:xfrm>
            <a:off x="4095526" y="3767851"/>
            <a:ext cx="1813810" cy="68954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Men, RSA</a:t>
            </a:r>
            <a:r>
              <a:rPr lang="en-US" sz="1600" b="1" baseline="30000" dirty="0">
                <a:solidFill>
                  <a:schemeClr val="tx1"/>
                </a:solidFill>
              </a:rPr>
              <a:t>4</a:t>
            </a:r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n = 4,496</a:t>
            </a: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D555DB0B-3904-4E2F-A0DC-6DEBE4B89190}"/>
              </a:ext>
            </a:extLst>
          </p:cNvPr>
          <p:cNvCxnSpPr>
            <a:cxnSpLocks/>
            <a:stCxn id="55" idx="3"/>
            <a:endCxn id="59" idx="1"/>
          </p:cNvCxnSpPr>
          <p:nvPr/>
        </p:nvCxnSpPr>
        <p:spPr>
          <a:xfrm>
            <a:off x="5909336" y="4112625"/>
            <a:ext cx="379782" cy="368669"/>
          </a:xfrm>
          <a:prstGeom prst="straightConnector1">
            <a:avLst/>
          </a:prstGeom>
          <a:ln>
            <a:solidFill>
              <a:srgbClr val="0033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08A31DF0-DE93-4223-AD74-65ADBD6AD779}"/>
              </a:ext>
            </a:extLst>
          </p:cNvPr>
          <p:cNvCxnSpPr>
            <a:cxnSpLocks/>
            <a:stCxn id="55" idx="3"/>
            <a:endCxn id="58" idx="1"/>
          </p:cNvCxnSpPr>
          <p:nvPr/>
        </p:nvCxnSpPr>
        <p:spPr>
          <a:xfrm flipV="1">
            <a:off x="5909336" y="3764703"/>
            <a:ext cx="395253" cy="347922"/>
          </a:xfrm>
          <a:prstGeom prst="straightConnector1">
            <a:avLst/>
          </a:prstGeom>
          <a:ln>
            <a:solidFill>
              <a:srgbClr val="0033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11037B76-622C-47FD-9769-98987AA51E28}"/>
              </a:ext>
            </a:extLst>
          </p:cNvPr>
          <p:cNvSpPr/>
          <p:nvPr/>
        </p:nvSpPr>
        <p:spPr>
          <a:xfrm>
            <a:off x="6304589" y="3490383"/>
            <a:ext cx="1463040" cy="54864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58%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FB (Atomo)</a:t>
            </a: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A36CFC92-D1B4-46B8-9A3D-B2E7C525598D}"/>
              </a:ext>
            </a:extLst>
          </p:cNvPr>
          <p:cNvSpPr/>
          <p:nvPr/>
        </p:nvSpPr>
        <p:spPr>
          <a:xfrm>
            <a:off x="6289118" y="4206974"/>
            <a:ext cx="1463040" cy="54864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32% 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OF (OraQuick)</a:t>
            </a: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4BE004F5-CE83-4FF7-8283-EA245237796D}"/>
              </a:ext>
            </a:extLst>
          </p:cNvPr>
          <p:cNvSpPr/>
          <p:nvPr/>
        </p:nvSpPr>
        <p:spPr>
          <a:xfrm>
            <a:off x="8279605" y="3656837"/>
            <a:ext cx="1813810" cy="68954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Young People, RSA</a:t>
            </a:r>
            <a:r>
              <a:rPr lang="en-US" sz="1600" b="1" baseline="30000" dirty="0">
                <a:solidFill>
                  <a:schemeClr val="tx1"/>
                </a:solidFill>
              </a:rPr>
              <a:t>6</a:t>
            </a:r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n = 40</a:t>
            </a: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0344DDBC-D2A8-4C75-A7F4-AF7522B6DD0D}"/>
              </a:ext>
            </a:extLst>
          </p:cNvPr>
          <p:cNvCxnSpPr>
            <a:cxnSpLocks/>
            <a:stCxn id="65" idx="3"/>
            <a:endCxn id="69" idx="1"/>
          </p:cNvCxnSpPr>
          <p:nvPr/>
        </p:nvCxnSpPr>
        <p:spPr>
          <a:xfrm flipV="1">
            <a:off x="10093415" y="3614603"/>
            <a:ext cx="410243" cy="387008"/>
          </a:xfrm>
          <a:prstGeom prst="straightConnector1">
            <a:avLst/>
          </a:prstGeom>
          <a:ln>
            <a:solidFill>
              <a:srgbClr val="0033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18E262BE-E642-4A0F-9179-BB72FB2B1ABC}"/>
              </a:ext>
            </a:extLst>
          </p:cNvPr>
          <p:cNvCxnSpPr>
            <a:cxnSpLocks/>
            <a:stCxn id="65" idx="3"/>
            <a:endCxn id="68" idx="1"/>
          </p:cNvCxnSpPr>
          <p:nvPr/>
        </p:nvCxnSpPr>
        <p:spPr>
          <a:xfrm>
            <a:off x="10093415" y="4001611"/>
            <a:ext cx="410243" cy="323323"/>
          </a:xfrm>
          <a:prstGeom prst="straightConnector1">
            <a:avLst/>
          </a:prstGeom>
          <a:ln>
            <a:solidFill>
              <a:srgbClr val="0033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31836B40-71C0-4E49-B550-773F31784857}"/>
              </a:ext>
            </a:extLst>
          </p:cNvPr>
          <p:cNvSpPr/>
          <p:nvPr/>
        </p:nvSpPr>
        <p:spPr>
          <a:xfrm>
            <a:off x="10503658" y="4050614"/>
            <a:ext cx="1463040" cy="54864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20%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FB Product</a:t>
            </a:r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65F9527C-5A69-4B84-A4A0-2673F6C96C62}"/>
              </a:ext>
            </a:extLst>
          </p:cNvPr>
          <p:cNvSpPr/>
          <p:nvPr/>
        </p:nvSpPr>
        <p:spPr>
          <a:xfrm>
            <a:off x="10503658" y="3340283"/>
            <a:ext cx="1463040" cy="54864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80% 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OF Product</a:t>
            </a: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399F84B2-5205-42AC-94F9-73B4B5CFD072}"/>
              </a:ext>
            </a:extLst>
          </p:cNvPr>
          <p:cNvSpPr/>
          <p:nvPr/>
        </p:nvSpPr>
        <p:spPr>
          <a:xfrm>
            <a:off x="141282" y="3767851"/>
            <a:ext cx="1813810" cy="68954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 MSM, RSA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n = 127</a:t>
            </a:r>
          </a:p>
        </p:txBody>
      </p: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E317ED98-B5A5-4DA5-8946-2BC3BEC716C2}"/>
              </a:ext>
            </a:extLst>
          </p:cNvPr>
          <p:cNvCxnSpPr>
            <a:cxnSpLocks/>
            <a:stCxn id="73" idx="3"/>
            <a:endCxn id="78" idx="1"/>
          </p:cNvCxnSpPr>
          <p:nvPr/>
        </p:nvCxnSpPr>
        <p:spPr>
          <a:xfrm>
            <a:off x="1955092" y="4112625"/>
            <a:ext cx="439087" cy="0"/>
          </a:xfrm>
          <a:prstGeom prst="straightConnector1">
            <a:avLst/>
          </a:prstGeom>
          <a:ln>
            <a:solidFill>
              <a:srgbClr val="0033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5024BC9A-36A4-446D-8107-7FD81B6A8098}"/>
              </a:ext>
            </a:extLst>
          </p:cNvPr>
          <p:cNvCxnSpPr>
            <a:cxnSpLocks/>
            <a:stCxn id="73" idx="3"/>
            <a:endCxn id="76" idx="1"/>
          </p:cNvCxnSpPr>
          <p:nvPr/>
        </p:nvCxnSpPr>
        <p:spPr>
          <a:xfrm flipV="1">
            <a:off x="1955092" y="3435247"/>
            <a:ext cx="435325" cy="677378"/>
          </a:xfrm>
          <a:prstGeom prst="straightConnector1">
            <a:avLst/>
          </a:prstGeom>
          <a:ln>
            <a:solidFill>
              <a:srgbClr val="0033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0BE25416-5B07-4CC5-854B-3471F9BCFAE8}"/>
              </a:ext>
            </a:extLst>
          </p:cNvPr>
          <p:cNvSpPr/>
          <p:nvPr/>
        </p:nvSpPr>
        <p:spPr>
          <a:xfrm>
            <a:off x="2390417" y="3160927"/>
            <a:ext cx="1463040" cy="54864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55%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FB (Atomo)</a:t>
            </a:r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481DDF61-D13B-4B14-A22D-9AE399CE2970}"/>
              </a:ext>
            </a:extLst>
          </p:cNvPr>
          <p:cNvSpPr/>
          <p:nvPr/>
        </p:nvSpPr>
        <p:spPr>
          <a:xfrm>
            <a:off x="2390417" y="4515683"/>
            <a:ext cx="1463040" cy="49103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32% 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Chose both</a:t>
            </a:r>
          </a:p>
        </p:txBody>
      </p: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EDA8C736-9CB7-43D8-8C7A-C913DE377BCF}"/>
              </a:ext>
            </a:extLst>
          </p:cNvPr>
          <p:cNvSpPr/>
          <p:nvPr/>
        </p:nvSpPr>
        <p:spPr>
          <a:xfrm>
            <a:off x="2394179" y="3838305"/>
            <a:ext cx="1463040" cy="54864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25% 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OF (OraQuick)</a:t>
            </a:r>
          </a:p>
        </p:txBody>
      </p: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78A28E1B-79CC-4AD0-99D8-9BC36608995E}"/>
              </a:ext>
            </a:extLst>
          </p:cNvPr>
          <p:cNvSpPr/>
          <p:nvPr/>
        </p:nvSpPr>
        <p:spPr>
          <a:xfrm>
            <a:off x="8308972" y="2037016"/>
            <a:ext cx="1813810" cy="68954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GP, Malawi</a:t>
            </a:r>
            <a:r>
              <a:rPr lang="en-US" sz="1600" b="1" baseline="30000" dirty="0">
                <a:solidFill>
                  <a:schemeClr val="tx1"/>
                </a:solidFill>
              </a:rPr>
              <a:t>5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n = 680</a:t>
            </a:r>
          </a:p>
        </p:txBody>
      </p: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A96EE6E5-DF8B-4016-B718-2C0551667C2C}"/>
              </a:ext>
            </a:extLst>
          </p:cNvPr>
          <p:cNvCxnSpPr>
            <a:cxnSpLocks/>
            <a:stCxn id="79" idx="3"/>
            <a:endCxn id="83" idx="1"/>
          </p:cNvCxnSpPr>
          <p:nvPr/>
        </p:nvCxnSpPr>
        <p:spPr>
          <a:xfrm>
            <a:off x="10122782" y="2381790"/>
            <a:ext cx="396371" cy="310704"/>
          </a:xfrm>
          <a:prstGeom prst="straightConnector1">
            <a:avLst/>
          </a:prstGeom>
          <a:ln>
            <a:solidFill>
              <a:srgbClr val="0033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A5DA4D28-AFDF-4720-BF7B-BB16FB0DDB9A}"/>
              </a:ext>
            </a:extLst>
          </p:cNvPr>
          <p:cNvCxnSpPr>
            <a:cxnSpLocks/>
            <a:stCxn id="79" idx="3"/>
            <a:endCxn id="82" idx="1"/>
          </p:cNvCxnSpPr>
          <p:nvPr/>
        </p:nvCxnSpPr>
        <p:spPr>
          <a:xfrm flipV="1">
            <a:off x="10122782" y="2029715"/>
            <a:ext cx="402005" cy="352075"/>
          </a:xfrm>
          <a:prstGeom prst="straightConnector1">
            <a:avLst/>
          </a:prstGeom>
          <a:ln>
            <a:solidFill>
              <a:srgbClr val="0033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07B683B3-A906-437B-BC9A-24F1161CDF73}"/>
              </a:ext>
            </a:extLst>
          </p:cNvPr>
          <p:cNvSpPr/>
          <p:nvPr/>
        </p:nvSpPr>
        <p:spPr>
          <a:xfrm>
            <a:off x="10524787" y="1755395"/>
            <a:ext cx="1463040" cy="54864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61%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OF(OraQuick)</a:t>
            </a:r>
          </a:p>
        </p:txBody>
      </p: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id="{30A2D429-A776-47DD-BEBA-9831ED3B96D9}"/>
              </a:ext>
            </a:extLst>
          </p:cNvPr>
          <p:cNvSpPr/>
          <p:nvPr/>
        </p:nvSpPr>
        <p:spPr>
          <a:xfrm>
            <a:off x="10519153" y="2418174"/>
            <a:ext cx="1463040" cy="54864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39% 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FB (INSTI)</a:t>
            </a:r>
          </a:p>
        </p:txBody>
      </p: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13215E1B-F925-4C00-BE61-026B18543B3E}"/>
              </a:ext>
            </a:extLst>
          </p:cNvPr>
          <p:cNvSpPr/>
          <p:nvPr/>
        </p:nvSpPr>
        <p:spPr>
          <a:xfrm>
            <a:off x="4095526" y="1662267"/>
            <a:ext cx="1813810" cy="68954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Young People, RSA</a:t>
            </a:r>
            <a:r>
              <a:rPr lang="en-US" sz="1600" b="1" baseline="30000" dirty="0">
                <a:solidFill>
                  <a:schemeClr val="tx1"/>
                </a:solidFill>
              </a:rPr>
              <a:t>2</a:t>
            </a:r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n = 440</a:t>
            </a:r>
          </a:p>
        </p:txBody>
      </p: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371D1FF0-6741-4EC9-A040-5D96DDF2C91B}"/>
              </a:ext>
            </a:extLst>
          </p:cNvPr>
          <p:cNvCxnSpPr>
            <a:cxnSpLocks/>
            <a:stCxn id="84" idx="3"/>
            <a:endCxn id="88" idx="1"/>
          </p:cNvCxnSpPr>
          <p:nvPr/>
        </p:nvCxnSpPr>
        <p:spPr>
          <a:xfrm>
            <a:off x="5909336" y="2007041"/>
            <a:ext cx="395253" cy="369471"/>
          </a:xfrm>
          <a:prstGeom prst="straightConnector1">
            <a:avLst/>
          </a:prstGeom>
          <a:ln>
            <a:solidFill>
              <a:srgbClr val="0033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C0701D74-2EC5-4FEE-B8DD-89E8AE0069CB}"/>
              </a:ext>
            </a:extLst>
          </p:cNvPr>
          <p:cNvCxnSpPr>
            <a:cxnSpLocks/>
            <a:stCxn id="84" idx="3"/>
            <a:endCxn id="87" idx="1"/>
          </p:cNvCxnSpPr>
          <p:nvPr/>
        </p:nvCxnSpPr>
        <p:spPr>
          <a:xfrm flipV="1">
            <a:off x="5909336" y="1659921"/>
            <a:ext cx="395253" cy="347120"/>
          </a:xfrm>
          <a:prstGeom prst="straightConnector1">
            <a:avLst/>
          </a:prstGeom>
          <a:ln>
            <a:solidFill>
              <a:srgbClr val="0033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Rectangle: Rounded Corners 86">
            <a:extLst>
              <a:ext uri="{FF2B5EF4-FFF2-40B4-BE49-F238E27FC236}">
                <a16:creationId xmlns:a16="http://schemas.microsoft.com/office/drawing/2014/main" id="{CD183069-C3C4-4BFE-A39F-1BE4F1EEC5BE}"/>
              </a:ext>
            </a:extLst>
          </p:cNvPr>
          <p:cNvSpPr/>
          <p:nvPr/>
        </p:nvSpPr>
        <p:spPr>
          <a:xfrm>
            <a:off x="6304589" y="1385601"/>
            <a:ext cx="1463040" cy="54864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52%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FB Product</a:t>
            </a:r>
          </a:p>
        </p:txBody>
      </p:sp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id="{CE5E6366-D6B4-4782-8EA5-0490F7A990B4}"/>
              </a:ext>
            </a:extLst>
          </p:cNvPr>
          <p:cNvSpPr/>
          <p:nvPr/>
        </p:nvSpPr>
        <p:spPr>
          <a:xfrm>
            <a:off x="6304589" y="2102192"/>
            <a:ext cx="1463040" cy="54864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48% 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OF Product</a:t>
            </a:r>
          </a:p>
        </p:txBody>
      </p: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6D399759-3D0B-4572-BC7F-9CF786744112}"/>
              </a:ext>
            </a:extLst>
          </p:cNvPr>
          <p:cNvCxnSpPr>
            <a:cxnSpLocks/>
            <a:stCxn id="73" idx="3"/>
            <a:endCxn id="77" idx="1"/>
          </p:cNvCxnSpPr>
          <p:nvPr/>
        </p:nvCxnSpPr>
        <p:spPr>
          <a:xfrm>
            <a:off x="1955092" y="4112625"/>
            <a:ext cx="435325" cy="648574"/>
          </a:xfrm>
          <a:prstGeom prst="straightConnector1">
            <a:avLst/>
          </a:prstGeom>
          <a:ln>
            <a:solidFill>
              <a:srgbClr val="0033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Arrow Connector 178">
            <a:extLst>
              <a:ext uri="{FF2B5EF4-FFF2-40B4-BE49-F238E27FC236}">
                <a16:creationId xmlns:a16="http://schemas.microsoft.com/office/drawing/2014/main" id="{573B89A0-8F06-4BAC-AEA5-18BB59C11A2B}"/>
              </a:ext>
            </a:extLst>
          </p:cNvPr>
          <p:cNvCxnSpPr>
            <a:cxnSpLocks/>
            <a:stCxn id="44" idx="2"/>
            <a:endCxn id="49" idx="0"/>
          </p:cNvCxnSpPr>
          <p:nvPr/>
        </p:nvCxnSpPr>
        <p:spPr>
          <a:xfrm flipH="1">
            <a:off x="3479586" y="5936793"/>
            <a:ext cx="1366" cy="274320"/>
          </a:xfrm>
          <a:prstGeom prst="straightConnector1">
            <a:avLst/>
          </a:prstGeom>
          <a:ln>
            <a:solidFill>
              <a:srgbClr val="0033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Connector 184">
            <a:extLst>
              <a:ext uri="{FF2B5EF4-FFF2-40B4-BE49-F238E27FC236}">
                <a16:creationId xmlns:a16="http://schemas.microsoft.com/office/drawing/2014/main" id="{85CC9412-FB23-4A80-8316-5B235DAC410A}"/>
              </a:ext>
            </a:extLst>
          </p:cNvPr>
          <p:cNvCxnSpPr>
            <a:cxnSpLocks/>
          </p:cNvCxnSpPr>
          <p:nvPr/>
        </p:nvCxnSpPr>
        <p:spPr>
          <a:xfrm>
            <a:off x="8019738" y="1129909"/>
            <a:ext cx="0" cy="4023360"/>
          </a:xfrm>
          <a:prstGeom prst="line">
            <a:avLst/>
          </a:prstGeom>
          <a:ln w="28575">
            <a:solidFill>
              <a:srgbClr val="003366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>
            <a:extLst>
              <a:ext uri="{FF2B5EF4-FFF2-40B4-BE49-F238E27FC236}">
                <a16:creationId xmlns:a16="http://schemas.microsoft.com/office/drawing/2014/main" id="{0885175E-0C78-49D4-9B72-E8EFF3C81C9B}"/>
              </a:ext>
            </a:extLst>
          </p:cNvPr>
          <p:cNvCxnSpPr/>
          <p:nvPr/>
        </p:nvCxnSpPr>
        <p:spPr>
          <a:xfrm>
            <a:off x="89940" y="5156616"/>
            <a:ext cx="11982193" cy="0"/>
          </a:xfrm>
          <a:prstGeom prst="line">
            <a:avLst/>
          </a:prstGeom>
          <a:ln w="28575">
            <a:solidFill>
              <a:srgbClr val="003366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2" name="TextBox 191">
            <a:extLst>
              <a:ext uri="{FF2B5EF4-FFF2-40B4-BE49-F238E27FC236}">
                <a16:creationId xmlns:a16="http://schemas.microsoft.com/office/drawing/2014/main" id="{553B7F6C-1C99-4015-9A18-95D8AC5CA9A9}"/>
              </a:ext>
            </a:extLst>
          </p:cNvPr>
          <p:cNvSpPr txBox="1"/>
          <p:nvPr/>
        </p:nvSpPr>
        <p:spPr>
          <a:xfrm>
            <a:off x="141282" y="1010850"/>
            <a:ext cx="6280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3366"/>
                </a:solidFill>
              </a:rPr>
              <a:t>Studies that found preference for finger-blood (FB) products: </a:t>
            </a:r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id="{86417E22-5627-48C1-A2EE-7A03FFBA76AE}"/>
              </a:ext>
            </a:extLst>
          </p:cNvPr>
          <p:cNvSpPr txBox="1"/>
          <p:nvPr/>
        </p:nvSpPr>
        <p:spPr>
          <a:xfrm>
            <a:off x="8137411" y="994932"/>
            <a:ext cx="33778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3366"/>
                </a:solidFill>
              </a:rPr>
              <a:t>Studies that found preference for oral-fluid (OF) products: </a:t>
            </a:r>
          </a:p>
        </p:txBody>
      </p:sp>
      <p:sp>
        <p:nvSpPr>
          <p:cNvPr id="199" name="TextBox 198">
            <a:extLst>
              <a:ext uri="{FF2B5EF4-FFF2-40B4-BE49-F238E27FC236}">
                <a16:creationId xmlns:a16="http://schemas.microsoft.com/office/drawing/2014/main" id="{D08AD7EC-46D7-43F6-BF7C-B3C2ACF28A99}"/>
              </a:ext>
            </a:extLst>
          </p:cNvPr>
          <p:cNvSpPr txBox="1"/>
          <p:nvPr/>
        </p:nvSpPr>
        <p:spPr>
          <a:xfrm>
            <a:off x="141282" y="5214632"/>
            <a:ext cx="23554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3366"/>
                </a:solidFill>
              </a:rPr>
              <a:t>Studies that found preference for having both types available: </a:t>
            </a:r>
          </a:p>
        </p:txBody>
      </p:sp>
      <p:sp>
        <p:nvSpPr>
          <p:cNvPr id="204" name="Rectangle 203">
            <a:extLst>
              <a:ext uri="{FF2B5EF4-FFF2-40B4-BE49-F238E27FC236}">
                <a16:creationId xmlns:a16="http://schemas.microsoft.com/office/drawing/2014/main" id="{CFA69B70-D9F1-4990-B2CF-294578515048}"/>
              </a:ext>
            </a:extLst>
          </p:cNvPr>
          <p:cNvSpPr/>
          <p:nvPr/>
        </p:nvSpPr>
        <p:spPr>
          <a:xfrm>
            <a:off x="6304589" y="5230435"/>
            <a:ext cx="5677603" cy="1544411"/>
          </a:xfrm>
          <a:prstGeom prst="rect">
            <a:avLst/>
          </a:prstGeom>
          <a:solidFill>
            <a:srgbClr val="003366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>
                <a:solidFill>
                  <a:schemeClr val="bg1"/>
                </a:solidFill>
              </a:rPr>
              <a:t>KEY TAKEAWAYS: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Different population groups have different preferences.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Offering multiple options to clients would be preferred.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The most common reason for choosing an OF test was that the client did not have to prick themselves.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There was a common concern that OF tests were not accurate. </a:t>
            </a:r>
          </a:p>
        </p:txBody>
      </p:sp>
    </p:spTree>
    <p:extLst>
      <p:ext uri="{BB962C8B-B14F-4D97-AF65-F5344CB8AC3E}">
        <p14:creationId xmlns:p14="http://schemas.microsoft.com/office/powerpoint/2010/main" val="37097746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3FCCE-4BC3-47E6-B801-3F1278C41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latin typeface="+mn-lt"/>
              </a:rPr>
              <a:t>FAQs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518C70B-352A-4F74-AE9C-3C405257BD07}"/>
              </a:ext>
            </a:extLst>
          </p:cNvPr>
          <p:cNvSpPr/>
          <p:nvPr/>
        </p:nvSpPr>
        <p:spPr bwMode="auto">
          <a:xfrm>
            <a:off x="539263" y="5337106"/>
            <a:ext cx="11172092" cy="80124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9440" tIns="49721" rIns="99440" bIns="49721" numCol="1" rtlCol="0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latin typeface="Verdana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C5BFB8-F4CF-4044-B202-FB39BD7B782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A42C1-73B3-459F-B5D7-A3E41C19577E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A1493A-CAEE-4360-B907-68308CC61FFC}"/>
              </a:ext>
            </a:extLst>
          </p:cNvPr>
          <p:cNvSpPr txBox="1"/>
          <p:nvPr/>
        </p:nvSpPr>
        <p:spPr>
          <a:xfrm>
            <a:off x="838200" y="1340698"/>
            <a:ext cx="1087315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What blood-based products are available for public sector procurement?</a:t>
            </a:r>
          </a:p>
          <a:p>
            <a:pPr marL="457200" indent="-457200">
              <a:buFont typeface="+mj-lt"/>
              <a:buAutoNum type="arabicPeriod"/>
            </a:pP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How are blood-based HIVST products designed?</a:t>
            </a:r>
          </a:p>
          <a:p>
            <a:pPr marL="457200" indent="-457200">
              <a:buFont typeface="+mj-lt"/>
              <a:buAutoNum type="arabicPeriod"/>
            </a:pP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Are these blood-based HIVST products easy to use?</a:t>
            </a:r>
          </a:p>
          <a:p>
            <a:pPr marL="457200" indent="-457200">
              <a:buFont typeface="+mj-lt"/>
              <a:buAutoNum type="arabicPeriod"/>
            </a:pP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Are the tests accurate in the hands of end-users?</a:t>
            </a:r>
          </a:p>
          <a:p>
            <a:pPr marL="457200" indent="-457200">
              <a:buFont typeface="+mj-lt"/>
              <a:buAutoNum type="arabicPeriod"/>
            </a:pP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Do clients find blood-based HIVST products acceptable?</a:t>
            </a:r>
          </a:p>
          <a:p>
            <a:pPr marL="457200" indent="-457200">
              <a:buFont typeface="+mj-lt"/>
              <a:buAutoNum type="arabicPeriod"/>
            </a:pP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Do clients prefer blood-based HIVST products?</a:t>
            </a:r>
          </a:p>
          <a:p>
            <a:pPr marL="457200" indent="-457200">
              <a:buFont typeface="+mj-lt"/>
              <a:buAutoNum type="arabicPeriod"/>
            </a:pP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Do blood-based HIVST products need to be disposed of differently than oral-fluid products? </a:t>
            </a:r>
          </a:p>
        </p:txBody>
      </p:sp>
    </p:spTree>
    <p:extLst>
      <p:ext uri="{BB962C8B-B14F-4D97-AF65-F5344CB8AC3E}">
        <p14:creationId xmlns:p14="http://schemas.microsoft.com/office/powerpoint/2010/main" val="18082807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C215C-9A9D-45FB-AE1B-F86DA90C9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Do blood-based HIVST products need to be disposed of differently than oral-fluid products? </a:t>
            </a:r>
            <a:b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No, all WHO prequalified HIVST products can be disposed of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 normal waste.</a:t>
            </a:r>
            <a:endParaRPr lang="en-US" sz="2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7072BB1-7895-415B-A434-6262A1D3D0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A42C1-73B3-459F-B5D7-A3E41C19577E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881915-0035-4379-B25A-8D64ABB5F4E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1262841"/>
            <a:ext cx="12192000" cy="650353"/>
          </a:xfr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1800" b="1" dirty="0"/>
              <a:t>Blood-based HIVST products </a:t>
            </a:r>
            <a:r>
              <a:rPr lang="en-US" sz="1800" b="1" u="sng" dirty="0"/>
              <a:t>do not require special waste management procedures</a:t>
            </a:r>
            <a:r>
              <a:rPr lang="en-US" sz="1800" b="1" dirty="0"/>
              <a:t>. Once used, these products can be disposed of with normal waste. </a:t>
            </a:r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825F12C-C62F-4C48-B349-A8F69EA0AE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32" b="2541"/>
          <a:stretch/>
        </p:blipFill>
        <p:spPr>
          <a:xfrm>
            <a:off x="9084475" y="3525406"/>
            <a:ext cx="2627838" cy="2469566"/>
          </a:xfrm>
          <a:prstGeom prst="rect">
            <a:avLst/>
          </a:prstGeom>
          <a:ln>
            <a:solidFill>
              <a:srgbClr val="003366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9E17CED-136B-4471-8D79-4B74373AC724}"/>
              </a:ext>
            </a:extLst>
          </p:cNvPr>
          <p:cNvSpPr txBox="1"/>
          <p:nvPr/>
        </p:nvSpPr>
        <p:spPr>
          <a:xfrm>
            <a:off x="479688" y="2160919"/>
            <a:ext cx="5049220" cy="646331"/>
          </a:xfrm>
          <a:prstGeom prst="rect">
            <a:avLst/>
          </a:prstGeom>
          <a:solidFill>
            <a:srgbClr val="003366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All blood-based WHO prequalified HIVST products use a </a:t>
            </a:r>
            <a:r>
              <a:rPr lang="en-US" b="1" dirty="0">
                <a:solidFill>
                  <a:schemeClr val="bg1"/>
                </a:solidFill>
              </a:rPr>
              <a:t>single use, retractable safety lancet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B6C14E-1530-471B-9117-C44C7168A34B}"/>
              </a:ext>
            </a:extLst>
          </p:cNvPr>
          <p:cNvSpPr txBox="1"/>
          <p:nvPr/>
        </p:nvSpPr>
        <p:spPr>
          <a:xfrm>
            <a:off x="6617371" y="2159794"/>
            <a:ext cx="5094942" cy="646331"/>
          </a:xfrm>
          <a:prstGeom prst="rect">
            <a:avLst/>
          </a:prstGeom>
          <a:solidFill>
            <a:srgbClr val="003366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Some products include a </a:t>
            </a:r>
            <a:r>
              <a:rPr lang="en-US" b="1" dirty="0">
                <a:solidFill>
                  <a:schemeClr val="bg1"/>
                </a:solidFill>
              </a:rPr>
              <a:t>box or bag to facilitate disposal,</a:t>
            </a:r>
            <a:r>
              <a:rPr lang="en-US" dirty="0">
                <a:solidFill>
                  <a:schemeClr val="bg1"/>
                </a:solidFill>
              </a:rPr>
              <a:t> some of which are sealable. 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5060766-C466-4F26-82AF-F06CA34B8F0F}"/>
              </a:ext>
            </a:extLst>
          </p:cNvPr>
          <p:cNvGrpSpPr/>
          <p:nvPr/>
        </p:nvGrpSpPr>
        <p:grpSpPr>
          <a:xfrm>
            <a:off x="6653466" y="3378582"/>
            <a:ext cx="2039016" cy="3027832"/>
            <a:chOff x="6640940" y="3378582"/>
            <a:chExt cx="2039016" cy="3027832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6387CD6-D0B9-47B0-9E14-35F74702C3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8471" r="50572"/>
            <a:stretch/>
          </p:blipFill>
          <p:spPr>
            <a:xfrm>
              <a:off x="6640940" y="3732623"/>
              <a:ext cx="1934982" cy="1265797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048EC2A-1B78-4CF1-91E2-5114076C7B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8801" t="18471"/>
            <a:stretch/>
          </p:blipFill>
          <p:spPr>
            <a:xfrm>
              <a:off x="6640940" y="5140617"/>
              <a:ext cx="2004338" cy="1265797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5446C84-D55A-432C-866A-04DE174FE4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8801" b="80893"/>
            <a:stretch/>
          </p:blipFill>
          <p:spPr>
            <a:xfrm>
              <a:off x="6675618" y="3378582"/>
              <a:ext cx="2004338" cy="296645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01DCC529-EF3F-460B-90A7-ECAB86E77167}"/>
              </a:ext>
            </a:extLst>
          </p:cNvPr>
          <p:cNvSpPr txBox="1"/>
          <p:nvPr/>
        </p:nvSpPr>
        <p:spPr>
          <a:xfrm>
            <a:off x="7366417" y="2861915"/>
            <a:ext cx="1244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003366"/>
                </a:solidFill>
              </a:rPr>
              <a:t>INSTI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9672BCE-2638-4438-B6E3-9A5B48ECDC18}"/>
              </a:ext>
            </a:extLst>
          </p:cNvPr>
          <p:cNvSpPr txBox="1"/>
          <p:nvPr/>
        </p:nvSpPr>
        <p:spPr>
          <a:xfrm>
            <a:off x="9839194" y="2877224"/>
            <a:ext cx="138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003366"/>
                </a:solidFill>
              </a:rPr>
              <a:t>CheckNOW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580BF9A-288F-4552-A226-F0721114322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3972" t="58063" r="28031" b="21112"/>
          <a:stretch/>
        </p:blipFill>
        <p:spPr>
          <a:xfrm rot="5400000">
            <a:off x="1194731" y="3142655"/>
            <a:ext cx="689549" cy="1795797"/>
          </a:xfrm>
          <a:prstGeom prst="rect">
            <a:avLst/>
          </a:prstGeom>
          <a:ln>
            <a:solidFill>
              <a:srgbClr val="003366"/>
            </a:solidFill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6201A59-E877-4621-96CE-5AD6AA7D0A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6710" y="3588429"/>
            <a:ext cx="2683379" cy="2889105"/>
          </a:xfrm>
          <a:prstGeom prst="rect">
            <a:avLst/>
          </a:prstGeom>
          <a:ln>
            <a:solidFill>
              <a:srgbClr val="003366"/>
            </a:solidFill>
          </a:ln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F574203-D0B5-40EC-B25A-27A80F23DF7B}"/>
              </a:ext>
            </a:extLst>
          </p:cNvPr>
          <p:cNvSpPr txBox="1"/>
          <p:nvPr/>
        </p:nvSpPr>
        <p:spPr>
          <a:xfrm>
            <a:off x="2622092" y="2907537"/>
            <a:ext cx="29326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rgbClr val="003366"/>
                </a:solidFill>
              </a:rPr>
              <a:t>Mylan/Atomo – </a:t>
            </a:r>
            <a:r>
              <a:rPr lang="en-US" i="1" dirty="0">
                <a:solidFill>
                  <a:srgbClr val="003366"/>
                </a:solidFill>
              </a:rPr>
              <a:t>lancet retracts back into the device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1B308C6-A648-4056-A6E2-2394CC5BB93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003" t="1733" r="2493" b="3661"/>
          <a:stretch/>
        </p:blipFill>
        <p:spPr>
          <a:xfrm>
            <a:off x="479687" y="5153348"/>
            <a:ext cx="2142405" cy="1333511"/>
          </a:xfrm>
          <a:prstGeom prst="rect">
            <a:avLst/>
          </a:prstGeom>
          <a:ln>
            <a:solidFill>
              <a:srgbClr val="003366"/>
            </a:solidFill>
          </a:ln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DE48C05-E462-4288-BA30-DD2F267629ED}"/>
              </a:ext>
            </a:extLst>
          </p:cNvPr>
          <p:cNvSpPr txBox="1"/>
          <p:nvPr/>
        </p:nvSpPr>
        <p:spPr>
          <a:xfrm>
            <a:off x="760147" y="2882609"/>
            <a:ext cx="1581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rgbClr val="003366"/>
                </a:solidFill>
              </a:rPr>
              <a:t>INSTI – </a:t>
            </a:r>
            <a:r>
              <a:rPr lang="en-US" i="1" dirty="0">
                <a:solidFill>
                  <a:srgbClr val="003366"/>
                </a:solidFill>
              </a:rPr>
              <a:t>safety lancet</a:t>
            </a:r>
            <a:endParaRPr lang="en-US" b="1" i="1" dirty="0">
              <a:solidFill>
                <a:srgbClr val="003366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9E60453-2961-4CFA-A46D-7526C90556AD}"/>
              </a:ext>
            </a:extLst>
          </p:cNvPr>
          <p:cNvSpPr txBox="1"/>
          <p:nvPr/>
        </p:nvSpPr>
        <p:spPr>
          <a:xfrm>
            <a:off x="479688" y="4507018"/>
            <a:ext cx="2142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rgbClr val="003366"/>
                </a:solidFill>
              </a:rPr>
              <a:t>SureCheck – </a:t>
            </a:r>
            <a:r>
              <a:rPr lang="en-US" i="1" dirty="0">
                <a:solidFill>
                  <a:srgbClr val="003366"/>
                </a:solidFill>
              </a:rPr>
              <a:t>safety lancet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B86B07A-81C7-4B86-96B8-84D6F98E874F}"/>
              </a:ext>
            </a:extLst>
          </p:cNvPr>
          <p:cNvSpPr/>
          <p:nvPr/>
        </p:nvSpPr>
        <p:spPr>
          <a:xfrm>
            <a:off x="6637293" y="3255122"/>
            <a:ext cx="2097927" cy="3151292"/>
          </a:xfrm>
          <a:prstGeom prst="rect">
            <a:avLst/>
          </a:prstGeom>
          <a:noFill/>
          <a:ln w="9525">
            <a:solidFill>
              <a:srgbClr val="00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410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3FCCE-4BC3-47E6-B801-3F1278C41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latin typeface="+mn-lt"/>
              </a:rPr>
              <a:t>FAQs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518C70B-352A-4F74-AE9C-3C405257BD07}"/>
              </a:ext>
            </a:extLst>
          </p:cNvPr>
          <p:cNvSpPr/>
          <p:nvPr/>
        </p:nvSpPr>
        <p:spPr bwMode="auto">
          <a:xfrm>
            <a:off x="509954" y="1315328"/>
            <a:ext cx="11172092" cy="6096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9440" tIns="49721" rIns="99440" bIns="49721" numCol="1" rtlCol="0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latin typeface="Verdana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C5BFB8-F4CF-4044-B202-FB39BD7B782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A42C1-73B3-459F-B5D7-A3E41C19577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A1493A-CAEE-4360-B907-68308CC61FFC}"/>
              </a:ext>
            </a:extLst>
          </p:cNvPr>
          <p:cNvSpPr txBox="1"/>
          <p:nvPr/>
        </p:nvSpPr>
        <p:spPr>
          <a:xfrm>
            <a:off x="808892" y="1385668"/>
            <a:ext cx="1087315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What blood-based products are available for public sector procurement?</a:t>
            </a:r>
          </a:p>
          <a:p>
            <a:pPr marL="457200" indent="-457200">
              <a:buFont typeface="+mj-lt"/>
              <a:buAutoNum type="arabicPeriod"/>
            </a:pP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How are blood-based HIVST products designed?</a:t>
            </a:r>
          </a:p>
          <a:p>
            <a:pPr marL="457200" indent="-457200">
              <a:buFont typeface="+mj-lt"/>
              <a:buAutoNum type="arabicPeriod"/>
            </a:pP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Are these blood-based HIVST products easy to use?</a:t>
            </a:r>
          </a:p>
          <a:p>
            <a:pPr marL="457200" indent="-457200">
              <a:buFont typeface="+mj-lt"/>
              <a:buAutoNum type="arabicPeriod"/>
            </a:pP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Are the tests accurate in the hands of end-users?</a:t>
            </a:r>
          </a:p>
          <a:p>
            <a:pPr marL="457200" indent="-457200">
              <a:buFont typeface="+mj-lt"/>
              <a:buAutoNum type="arabicPeriod"/>
            </a:pP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Do clients find blood-based HIVST products acceptable?</a:t>
            </a:r>
          </a:p>
          <a:p>
            <a:pPr marL="457200" indent="-457200">
              <a:buFont typeface="+mj-lt"/>
              <a:buAutoNum type="arabicPeriod"/>
            </a:pP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Do clients prefer blood-based HIVST products?</a:t>
            </a:r>
          </a:p>
          <a:p>
            <a:pPr marL="457200" indent="-457200">
              <a:buFont typeface="+mj-lt"/>
              <a:buAutoNum type="arabicPeriod"/>
            </a:pP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Do blood-based HIVST products need to be disposed of differently than oral-fluid products? </a:t>
            </a:r>
          </a:p>
        </p:txBody>
      </p:sp>
    </p:spTree>
    <p:extLst>
      <p:ext uri="{BB962C8B-B14F-4D97-AF65-F5344CB8AC3E}">
        <p14:creationId xmlns:p14="http://schemas.microsoft.com/office/powerpoint/2010/main" val="1081145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ECB2C3-24D0-4BDB-B23A-5735A9396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What blood-based products are available for public sector procurement?</a:t>
            </a:r>
            <a:b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There are currently 4 WHO PQ’d blood-based HIVST products and 1 product with Global Fund ERPD</a:t>
            </a:r>
            <a:endParaRPr lang="en-US" sz="2200" b="1" dirty="0">
              <a:latin typeface="+mn-lt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772830-74C6-4E9B-A6F3-695966D32A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A42C1-73B3-459F-B5D7-A3E41C19577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4BC973-26B8-427F-B6E7-103E805546F2}"/>
              </a:ext>
            </a:extLst>
          </p:cNvPr>
          <p:cNvSpPr txBox="1"/>
          <p:nvPr/>
        </p:nvSpPr>
        <p:spPr>
          <a:xfrm>
            <a:off x="294410" y="6031589"/>
            <a:ext cx="1163794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*Clinical sensitivity. To be WHO prequalified, all HIV RDTs – regardless of type – have to have a sensitivity greater than 99% and a specificity greater than 98%.</a:t>
            </a:r>
          </a:p>
          <a:p>
            <a:r>
              <a:rPr lang="en-US" sz="1100" b="1" baseline="30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†</a:t>
            </a:r>
            <a:r>
              <a:rPr lang="en-US" sz="11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Biosynex’s Exacto test was categorized by the Expert Review Panel Diagnostics (ERPD) as Category 2 in January 2020, which allows for procurement with Global Fund and/or Unitaid resources. The sensitivity and specificity of the product are reported by the supplier. 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D2FC182-01B2-4448-8ED4-70A667DFDC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4690515"/>
              </p:ext>
            </p:extLst>
          </p:nvPr>
        </p:nvGraphicFramePr>
        <p:xfrm>
          <a:off x="276661" y="1280877"/>
          <a:ext cx="11637944" cy="4123782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167492">
                  <a:extLst>
                    <a:ext uri="{9D8B030D-6E8A-4147-A177-3AD203B41FA5}">
                      <a16:colId xmlns:a16="http://schemas.microsoft.com/office/drawing/2014/main" val="670352415"/>
                    </a:ext>
                  </a:extLst>
                </a:gridCol>
                <a:gridCol w="1541090">
                  <a:extLst>
                    <a:ext uri="{9D8B030D-6E8A-4147-A177-3AD203B41FA5}">
                      <a16:colId xmlns:a16="http://schemas.microsoft.com/office/drawing/2014/main" val="4143336845"/>
                    </a:ext>
                  </a:extLst>
                </a:gridCol>
                <a:gridCol w="1167492">
                  <a:extLst>
                    <a:ext uri="{9D8B030D-6E8A-4147-A177-3AD203B41FA5}">
                      <a16:colId xmlns:a16="http://schemas.microsoft.com/office/drawing/2014/main" val="3897054791"/>
                    </a:ext>
                  </a:extLst>
                </a:gridCol>
                <a:gridCol w="1342616">
                  <a:extLst>
                    <a:ext uri="{9D8B030D-6E8A-4147-A177-3AD203B41FA5}">
                      <a16:colId xmlns:a16="http://schemas.microsoft.com/office/drawing/2014/main" val="2735103982"/>
                    </a:ext>
                  </a:extLst>
                </a:gridCol>
                <a:gridCol w="1238375">
                  <a:extLst>
                    <a:ext uri="{9D8B030D-6E8A-4147-A177-3AD203B41FA5}">
                      <a16:colId xmlns:a16="http://schemas.microsoft.com/office/drawing/2014/main" val="1551842005"/>
                    </a:ext>
                  </a:extLst>
                </a:gridCol>
                <a:gridCol w="960351">
                  <a:extLst>
                    <a:ext uri="{9D8B030D-6E8A-4147-A177-3AD203B41FA5}">
                      <a16:colId xmlns:a16="http://schemas.microsoft.com/office/drawing/2014/main" val="1168860317"/>
                    </a:ext>
                  </a:extLst>
                </a:gridCol>
                <a:gridCol w="1050744">
                  <a:extLst>
                    <a:ext uri="{9D8B030D-6E8A-4147-A177-3AD203B41FA5}">
                      <a16:colId xmlns:a16="http://schemas.microsoft.com/office/drawing/2014/main" val="759807711"/>
                    </a:ext>
                  </a:extLst>
                </a:gridCol>
                <a:gridCol w="1617019">
                  <a:extLst>
                    <a:ext uri="{9D8B030D-6E8A-4147-A177-3AD203B41FA5}">
                      <a16:colId xmlns:a16="http://schemas.microsoft.com/office/drawing/2014/main" val="1401417331"/>
                    </a:ext>
                  </a:extLst>
                </a:gridCol>
                <a:gridCol w="1552765">
                  <a:extLst>
                    <a:ext uri="{9D8B030D-6E8A-4147-A177-3AD203B41FA5}">
                      <a16:colId xmlns:a16="http://schemas.microsoft.com/office/drawing/2014/main" val="2550617405"/>
                    </a:ext>
                  </a:extLst>
                </a:gridCol>
              </a:tblGrid>
              <a:tr h="57391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Product Name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Manufacturer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Specimen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Sensitivity*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Specificity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Time to Result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Shelf-Life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Regulatory Status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Price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5251270"/>
                  </a:ext>
                </a:extLst>
              </a:tr>
              <a:tr h="573916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INSTI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bioLytical</a:t>
                      </a:r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Laboratories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Whole Blood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99.5%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99.8%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min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 months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WHO PQ - 2018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$3–12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3654408"/>
                  </a:ext>
                </a:extLst>
              </a:tr>
              <a:tr h="741309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Mylan HIV Self Test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Mylan N.V./ Atomo Diagnostics Pty Ltd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Whole Blood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99.8%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99.8%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 min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 months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WHO PQ - 2019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$1.99 EXW for public sector procurement in 135 countries</a:t>
                      </a:r>
                      <a:endParaRPr lang="en-GB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7396474"/>
                  </a:ext>
                </a:extLst>
              </a:tr>
              <a:tr h="509650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SureCheck HIV Self Test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Chembio Diagnostic Systems, Inc.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8982" marR="8982" marT="89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Whole Blood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99.4%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100.0%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 min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 months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WHO PQ - 2019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$2.99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8802252"/>
                  </a:ext>
                </a:extLst>
              </a:tr>
              <a:tr h="406524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CheckNow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HIVST</a:t>
                      </a:r>
                      <a:endParaRPr lang="en-US" sz="1600" b="1" i="0" u="none" strike="noStrike" baseline="30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Abbott</a:t>
                      </a:r>
                    </a:p>
                  </a:txBody>
                  <a:tcPr marL="8982" marR="8982" marT="89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Whole Blood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99.5%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98.5%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 min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18 months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WHO PQ - 2022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$1.50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9502036"/>
                  </a:ext>
                </a:extLst>
              </a:tr>
              <a:tr h="406524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Exacto Test HIV</a:t>
                      </a:r>
                      <a:r>
                        <a:rPr lang="en-US" sz="16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Biosynex</a:t>
                      </a:r>
                    </a:p>
                  </a:txBody>
                  <a:tcPr marL="8982" marR="8982" marT="89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Whole Blood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99.9%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99.9%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 min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 months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ERPD - 2020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Expected ~$2.00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534662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9E028D1A-E798-4DCD-A551-2E14BE7ED861}"/>
              </a:ext>
            </a:extLst>
          </p:cNvPr>
          <p:cNvSpPr/>
          <p:nvPr/>
        </p:nvSpPr>
        <p:spPr>
          <a:xfrm>
            <a:off x="294410" y="5786203"/>
            <a:ext cx="182880" cy="18288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8476A9-EAF2-4177-8D8A-A3370DE787E3}"/>
              </a:ext>
            </a:extLst>
          </p:cNvPr>
          <p:cNvSpPr/>
          <p:nvPr/>
        </p:nvSpPr>
        <p:spPr>
          <a:xfrm>
            <a:off x="2485470" y="5781699"/>
            <a:ext cx="182880" cy="1828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8946BC-0F74-4EBF-B1AC-847438F4025C}"/>
              </a:ext>
            </a:extLst>
          </p:cNvPr>
          <p:cNvSpPr txBox="1"/>
          <p:nvPr/>
        </p:nvSpPr>
        <p:spPr>
          <a:xfrm>
            <a:off x="477290" y="5736729"/>
            <a:ext cx="20860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WHO Prequalified products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D9C4AFD-1942-4D32-9EC5-4ABF682B00A9}"/>
              </a:ext>
            </a:extLst>
          </p:cNvPr>
          <p:cNvSpPr txBox="1"/>
          <p:nvPr/>
        </p:nvSpPr>
        <p:spPr>
          <a:xfrm>
            <a:off x="2746198" y="5736729"/>
            <a:ext cx="42392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Global Fund ERPD, under review for WHO PQ</a:t>
            </a:r>
          </a:p>
        </p:txBody>
      </p:sp>
    </p:spTree>
    <p:extLst>
      <p:ext uri="{BB962C8B-B14F-4D97-AF65-F5344CB8AC3E}">
        <p14:creationId xmlns:p14="http://schemas.microsoft.com/office/powerpoint/2010/main" val="90690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3FCCE-4BC3-47E6-B801-3F1278C41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latin typeface="+mn-lt"/>
              </a:rPr>
              <a:t>FAQs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518C70B-352A-4F74-AE9C-3C405257BD07}"/>
              </a:ext>
            </a:extLst>
          </p:cNvPr>
          <p:cNvSpPr/>
          <p:nvPr/>
        </p:nvSpPr>
        <p:spPr bwMode="auto">
          <a:xfrm>
            <a:off x="509954" y="1959905"/>
            <a:ext cx="11172092" cy="6096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9440" tIns="49721" rIns="99440" bIns="49721" numCol="1" rtlCol="0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latin typeface="Verdana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C5BFB8-F4CF-4044-B202-FB39BD7B782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A42C1-73B3-459F-B5D7-A3E41C19577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A1493A-CAEE-4360-B907-68308CC61FFC}"/>
              </a:ext>
            </a:extLst>
          </p:cNvPr>
          <p:cNvSpPr txBox="1"/>
          <p:nvPr/>
        </p:nvSpPr>
        <p:spPr>
          <a:xfrm>
            <a:off x="808892" y="1385668"/>
            <a:ext cx="1087315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What blood-based products are available for public sector procurement?</a:t>
            </a:r>
          </a:p>
          <a:p>
            <a:pPr marL="457200" indent="-457200">
              <a:buFont typeface="+mj-lt"/>
              <a:buAutoNum type="arabicPeriod"/>
            </a:pP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How are blood-based HIVST products designed?</a:t>
            </a:r>
          </a:p>
          <a:p>
            <a:pPr marL="457200" indent="-457200">
              <a:buFont typeface="+mj-lt"/>
              <a:buAutoNum type="arabicPeriod"/>
            </a:pP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Are these blood-based HIVST products easy to use?</a:t>
            </a:r>
          </a:p>
          <a:p>
            <a:pPr marL="457200" indent="-457200">
              <a:buFont typeface="+mj-lt"/>
              <a:buAutoNum type="arabicPeriod"/>
            </a:pP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Are the tests accurate in the hands of end-users?</a:t>
            </a:r>
          </a:p>
          <a:p>
            <a:pPr marL="457200" indent="-457200">
              <a:buFont typeface="+mj-lt"/>
              <a:buAutoNum type="arabicPeriod"/>
            </a:pP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Do clients find blood-based HIVST products acceptable?</a:t>
            </a:r>
          </a:p>
          <a:p>
            <a:pPr marL="457200" indent="-457200">
              <a:buFont typeface="+mj-lt"/>
              <a:buAutoNum type="arabicPeriod"/>
            </a:pP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Do clients prefer blood-based HIVST products?</a:t>
            </a:r>
          </a:p>
          <a:p>
            <a:pPr marL="457200" indent="-457200">
              <a:buFont typeface="+mj-lt"/>
              <a:buAutoNum type="arabicPeriod"/>
            </a:pP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Do blood-based HIVST products need to be disposed of differently than oral-fluid products? </a:t>
            </a:r>
          </a:p>
        </p:txBody>
      </p:sp>
    </p:spTree>
    <p:extLst>
      <p:ext uri="{BB962C8B-B14F-4D97-AF65-F5344CB8AC3E}">
        <p14:creationId xmlns:p14="http://schemas.microsoft.com/office/powerpoint/2010/main" val="1296630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ECB2C3-24D0-4BDB-B23A-5735A9396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How are blood-based HIVST products designed?</a:t>
            </a:r>
            <a:b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Blood-base HIVST products are designed slightly differently, but all are packaged with a safety lancet, specimen collection device, and buffer(s)</a:t>
            </a:r>
            <a:endParaRPr lang="en-US" sz="2200" b="1" dirty="0">
              <a:latin typeface="+mn-lt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772830-74C6-4E9B-A6F3-695966D32A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300205" y="6428461"/>
            <a:ext cx="2743200" cy="365125"/>
          </a:xfrm>
        </p:spPr>
        <p:txBody>
          <a:bodyPr/>
          <a:lstStyle/>
          <a:p>
            <a:fld id="{59CA42C1-73B3-459F-B5D7-A3E41C19577E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CF54CC-B547-415A-BE15-6D6FF5D185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524" t="22492" r="35837" b="21112"/>
          <a:stretch/>
        </p:blipFill>
        <p:spPr>
          <a:xfrm>
            <a:off x="60597" y="2230489"/>
            <a:ext cx="2722728" cy="2337685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EE9693B7-C8B5-4941-A005-AFD6C7F377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7" y="4999344"/>
            <a:ext cx="2957103" cy="1733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C5E5C6E-34B7-4B93-87BA-863ABE1DF3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7" t="58236"/>
          <a:stretch/>
        </p:blipFill>
        <p:spPr>
          <a:xfrm>
            <a:off x="4851508" y="3666902"/>
            <a:ext cx="2410107" cy="1364338"/>
          </a:xfrm>
          <a:prstGeom prst="rect">
            <a:avLst/>
          </a:prstGeom>
        </p:spPr>
      </p:pic>
      <p:pic>
        <p:nvPicPr>
          <p:cNvPr id="15" name="Picture 2" descr="SURE CHECK® HIV 1/2 Assay USA – Chembio Diagnostics, Inc.">
            <a:extLst>
              <a:ext uri="{FF2B5EF4-FFF2-40B4-BE49-F238E27FC236}">
                <a16:creationId xmlns:a16="http://schemas.microsoft.com/office/drawing/2014/main" id="{FFA487A3-83D6-44D7-89F6-8851D0146C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1995" y="2354187"/>
            <a:ext cx="2722728" cy="256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556ACFE-CFA9-408D-A5AF-DB2D9BFC1999}"/>
              </a:ext>
            </a:extLst>
          </p:cNvPr>
          <p:cNvSpPr txBox="1"/>
          <p:nvPr/>
        </p:nvSpPr>
        <p:spPr>
          <a:xfrm>
            <a:off x="335644" y="1862428"/>
            <a:ext cx="3130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INSTI (biolytical) – WHO PQ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1AA056E-1632-495F-A6EE-DCD25F219A09}"/>
              </a:ext>
            </a:extLst>
          </p:cNvPr>
          <p:cNvSpPr txBox="1"/>
          <p:nvPr/>
        </p:nvSpPr>
        <p:spPr>
          <a:xfrm>
            <a:off x="329339" y="4696816"/>
            <a:ext cx="4208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Mylan HIVST (Atomo) – WHO PQ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6F8DDCA-AB52-45D8-972F-B887C332E450}"/>
              </a:ext>
            </a:extLst>
          </p:cNvPr>
          <p:cNvSpPr txBox="1"/>
          <p:nvPr/>
        </p:nvSpPr>
        <p:spPr>
          <a:xfrm>
            <a:off x="4268723" y="1868377"/>
            <a:ext cx="3355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Sure Check (Chembio) – WHO PQ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B929305-5A69-4DF3-9725-6F8602D85892}"/>
              </a:ext>
            </a:extLst>
          </p:cNvPr>
          <p:cNvSpPr/>
          <p:nvPr/>
        </p:nvSpPr>
        <p:spPr>
          <a:xfrm>
            <a:off x="309966" y="1140885"/>
            <a:ext cx="11423518" cy="6628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Most WHO Prequalified blood-based HIVST products have some unique design features, but newer products like </a:t>
            </a:r>
            <a:r>
              <a:rPr lang="en-US" b="1" dirty="0" err="1">
                <a:solidFill>
                  <a:schemeClr val="tx1"/>
                </a:solidFill>
              </a:rPr>
              <a:t>CheckNOW</a:t>
            </a:r>
            <a:r>
              <a:rPr lang="en-US" b="1" dirty="0">
                <a:solidFill>
                  <a:schemeClr val="tx1"/>
                </a:solidFill>
              </a:rPr>
              <a:t> and pipeline HIVSTs have simpler RDT designs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C68590FE-BE86-467F-86A5-A03C3DE2E77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7" t="7062" b="44112"/>
          <a:stretch/>
        </p:blipFill>
        <p:spPr>
          <a:xfrm>
            <a:off x="4851508" y="2251776"/>
            <a:ext cx="1934407" cy="128019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5AEFA0C-927F-4F7B-BC1C-DA15D3F39E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59152" y="2252551"/>
            <a:ext cx="1897124" cy="209652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A66DEE9B-6AFE-4735-B32C-B9ED38CFD87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0927" t="1367"/>
          <a:stretch/>
        </p:blipFill>
        <p:spPr>
          <a:xfrm>
            <a:off x="9592960" y="3162998"/>
            <a:ext cx="2046461" cy="1098170"/>
          </a:xfrm>
          <a:prstGeom prst="rect">
            <a:avLst/>
          </a:prstGeom>
        </p:spPr>
      </p:pic>
      <p:pic>
        <p:nvPicPr>
          <p:cNvPr id="27" name="Picture 26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AB51B491-5706-4AC6-8EDD-113A6F256DA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607" t="2084" r="17393" b="3917"/>
          <a:stretch/>
        </p:blipFill>
        <p:spPr>
          <a:xfrm>
            <a:off x="8233676" y="4759336"/>
            <a:ext cx="1402634" cy="2060117"/>
          </a:xfrm>
          <a:prstGeom prst="rect">
            <a:avLst/>
          </a:prstGeom>
        </p:spPr>
      </p:pic>
      <p:pic>
        <p:nvPicPr>
          <p:cNvPr id="28" name="Picture 27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AAC124E2-443F-410B-A82A-852EC51FB87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6360" y="5316687"/>
            <a:ext cx="1699660" cy="1294336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ED6D8133-2E8C-4DDE-81B9-B84E66995BED}"/>
              </a:ext>
            </a:extLst>
          </p:cNvPr>
          <p:cNvSpPr txBox="1"/>
          <p:nvPr/>
        </p:nvSpPr>
        <p:spPr>
          <a:xfrm>
            <a:off x="8411474" y="4457382"/>
            <a:ext cx="3832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5050"/>
                </a:solidFill>
              </a:rPr>
              <a:t>Exacto (Biosynex) – GF ERPD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D64FF6D-E699-4426-AA19-87755B1078A5}"/>
              </a:ext>
            </a:extLst>
          </p:cNvPr>
          <p:cNvSpPr txBox="1"/>
          <p:nvPr/>
        </p:nvSpPr>
        <p:spPr>
          <a:xfrm>
            <a:off x="7901134" y="1870266"/>
            <a:ext cx="3286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CheckNOW</a:t>
            </a:r>
            <a:r>
              <a:rPr lang="en-US" b="1" dirty="0">
                <a:solidFill>
                  <a:srgbClr val="FF5050"/>
                </a:solidFill>
              </a:rPr>
              <a:t> </a:t>
            </a:r>
            <a:r>
              <a:rPr lang="en-US" b="1" dirty="0">
                <a:solidFill>
                  <a:schemeClr val="tx2"/>
                </a:solidFill>
              </a:rPr>
              <a:t>(Abbott) – WHO PQ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2685355A-26E1-4697-8291-9484EF9EB0B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367" r="60558"/>
          <a:stretch/>
        </p:blipFill>
        <p:spPr>
          <a:xfrm>
            <a:off x="9592960" y="2144849"/>
            <a:ext cx="1366400" cy="109817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36074A8-24B2-44B1-816E-AD76E7D1EC16}"/>
              </a:ext>
            </a:extLst>
          </p:cNvPr>
          <p:cNvCxnSpPr>
            <a:cxnSpLocks/>
          </p:cNvCxnSpPr>
          <p:nvPr/>
        </p:nvCxnSpPr>
        <p:spPr>
          <a:xfrm flipH="1">
            <a:off x="8093491" y="4457382"/>
            <a:ext cx="375016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07A49A8B-331B-4989-8020-7870CBB3A1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882" t="57182" r="1119" b="21112"/>
          <a:stretch/>
        </p:blipFill>
        <p:spPr>
          <a:xfrm>
            <a:off x="2132525" y="2633390"/>
            <a:ext cx="1533607" cy="899747"/>
          </a:xfrm>
          <a:prstGeom prst="rect">
            <a:avLst/>
          </a:prstGeom>
        </p:spPr>
      </p:pic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1F1F1630-A892-4A68-A99D-6FB731BBA508}"/>
              </a:ext>
            </a:extLst>
          </p:cNvPr>
          <p:cNvCxnSpPr>
            <a:cxnSpLocks/>
          </p:cNvCxnSpPr>
          <p:nvPr/>
        </p:nvCxnSpPr>
        <p:spPr>
          <a:xfrm flipV="1">
            <a:off x="7983318" y="4642048"/>
            <a:ext cx="0" cy="196897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17917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3FCCE-4BC3-47E6-B801-3F1278C41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latin typeface="+mn-lt"/>
              </a:rPr>
              <a:t>FAQs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518C70B-352A-4F74-AE9C-3C405257BD07}"/>
              </a:ext>
            </a:extLst>
          </p:cNvPr>
          <p:cNvSpPr/>
          <p:nvPr/>
        </p:nvSpPr>
        <p:spPr bwMode="auto">
          <a:xfrm>
            <a:off x="420300" y="2634462"/>
            <a:ext cx="11172092" cy="6096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9440" tIns="49721" rIns="99440" bIns="49721" numCol="1" rtlCol="0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latin typeface="Verdana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C5BFB8-F4CF-4044-B202-FB39BD7B782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A42C1-73B3-459F-B5D7-A3E41C19577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A1493A-CAEE-4360-B907-68308CC61FFC}"/>
              </a:ext>
            </a:extLst>
          </p:cNvPr>
          <p:cNvSpPr txBox="1"/>
          <p:nvPr/>
        </p:nvSpPr>
        <p:spPr>
          <a:xfrm>
            <a:off x="808892" y="1385668"/>
            <a:ext cx="1087315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What blood-based products are available for public sector procurement?</a:t>
            </a:r>
          </a:p>
          <a:p>
            <a:pPr marL="457200" indent="-457200">
              <a:buFont typeface="+mj-lt"/>
              <a:buAutoNum type="arabicPeriod"/>
            </a:pP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How are blood-based HIVST products designed?</a:t>
            </a:r>
          </a:p>
          <a:p>
            <a:pPr marL="457200" indent="-457200">
              <a:buFont typeface="+mj-lt"/>
              <a:buAutoNum type="arabicPeriod"/>
            </a:pP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Are these blood-based HIVST products easy to use?</a:t>
            </a:r>
          </a:p>
          <a:p>
            <a:pPr marL="457200" indent="-457200">
              <a:buFont typeface="+mj-lt"/>
              <a:buAutoNum type="arabicPeriod"/>
            </a:pP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Are the tests accurate in the hands of end-users?</a:t>
            </a:r>
          </a:p>
          <a:p>
            <a:pPr marL="457200" indent="-457200">
              <a:buFont typeface="+mj-lt"/>
              <a:buAutoNum type="arabicPeriod"/>
            </a:pP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Do clients find blood-based HIVST products acceptable?</a:t>
            </a:r>
          </a:p>
          <a:p>
            <a:pPr marL="457200" indent="-457200">
              <a:buFont typeface="+mj-lt"/>
              <a:buAutoNum type="arabicPeriod"/>
            </a:pP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Do clients prefer blood-based HIVST products?</a:t>
            </a:r>
          </a:p>
          <a:p>
            <a:pPr marL="457200" indent="-457200">
              <a:buFont typeface="+mj-lt"/>
              <a:buAutoNum type="arabicPeriod"/>
            </a:pP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Do blood-based HIVST products need to be disposed of differently than oral-fluid products? </a:t>
            </a:r>
          </a:p>
        </p:txBody>
      </p:sp>
    </p:spTree>
    <p:extLst>
      <p:ext uri="{BB962C8B-B14F-4D97-AF65-F5344CB8AC3E}">
        <p14:creationId xmlns:p14="http://schemas.microsoft.com/office/powerpoint/2010/main" val="450991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2033CA-E824-49C3-A44C-9224533B9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Are these blood-based HIVST products easy to use?</a:t>
            </a:r>
            <a:b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Yes, the available blood-based HIVST products all scored high in usability evaluations conducted in LMICs</a:t>
            </a:r>
            <a:endParaRPr lang="en-US" sz="22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10DE85-6BC9-4BFA-94DB-E431AAC1A1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00079"/>
            <a:ext cx="2743200" cy="365125"/>
          </a:xfrm>
        </p:spPr>
        <p:txBody>
          <a:bodyPr/>
          <a:lstStyle/>
          <a:p>
            <a:fld id="{59CA42C1-73B3-459F-B5D7-A3E41C19577E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F90F8FB7-2D50-4827-A4A8-542F245A14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0686850"/>
              </p:ext>
            </p:extLst>
          </p:nvPr>
        </p:nvGraphicFramePr>
        <p:xfrm>
          <a:off x="1379098" y="3008239"/>
          <a:ext cx="10493114" cy="3291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77515">
                  <a:extLst>
                    <a:ext uri="{9D8B030D-6E8A-4147-A177-3AD203B41FA5}">
                      <a16:colId xmlns:a16="http://schemas.microsoft.com/office/drawing/2014/main" val="919970630"/>
                    </a:ext>
                  </a:extLst>
                </a:gridCol>
                <a:gridCol w="1777515">
                  <a:extLst>
                    <a:ext uri="{9D8B030D-6E8A-4147-A177-3AD203B41FA5}">
                      <a16:colId xmlns:a16="http://schemas.microsoft.com/office/drawing/2014/main" val="1901495743"/>
                    </a:ext>
                  </a:extLst>
                </a:gridCol>
                <a:gridCol w="2844024">
                  <a:extLst>
                    <a:ext uri="{9D8B030D-6E8A-4147-A177-3AD203B41FA5}">
                      <a16:colId xmlns:a16="http://schemas.microsoft.com/office/drawing/2014/main" val="3385801955"/>
                    </a:ext>
                  </a:extLst>
                </a:gridCol>
                <a:gridCol w="894534">
                  <a:extLst>
                    <a:ext uri="{9D8B030D-6E8A-4147-A177-3AD203B41FA5}">
                      <a16:colId xmlns:a16="http://schemas.microsoft.com/office/drawing/2014/main" val="1021725900"/>
                    </a:ext>
                  </a:extLst>
                </a:gridCol>
                <a:gridCol w="3199526">
                  <a:extLst>
                    <a:ext uri="{9D8B030D-6E8A-4147-A177-3AD203B41FA5}">
                      <a16:colId xmlns:a16="http://schemas.microsoft.com/office/drawing/2014/main" val="1147738918"/>
                    </a:ext>
                  </a:extLst>
                </a:gridCol>
              </a:tblGrid>
              <a:tr h="23170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Product</a:t>
                      </a: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Study Location</a:t>
                      </a: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Dates</a:t>
                      </a: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n</a:t>
                      </a: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Usability Score</a:t>
                      </a: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8539965"/>
                  </a:ext>
                </a:extLst>
              </a:tr>
              <a:tr h="291445">
                <a:tc>
                  <a:txBody>
                    <a:bodyPr/>
                    <a:lstStyle/>
                    <a:p>
                      <a:r>
                        <a:rPr lang="en-US" b="1" dirty="0"/>
                        <a:t>INSTI</a:t>
                      </a:r>
                    </a:p>
                  </a:txBody>
                  <a:tcPr anchor="ctr">
                    <a:solidFill>
                      <a:srgbClr val="A3BBE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South Africa</a:t>
                      </a:r>
                    </a:p>
                  </a:txBody>
                  <a:tcPr anchor="ctr">
                    <a:solidFill>
                      <a:srgbClr val="A3BBE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June 2016-June 2018</a:t>
                      </a:r>
                    </a:p>
                  </a:txBody>
                  <a:tcPr anchor="ctr">
                    <a:solidFill>
                      <a:srgbClr val="A3BBE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200</a:t>
                      </a:r>
                      <a:endParaRPr lang="en-US" dirty="0"/>
                    </a:p>
                  </a:txBody>
                  <a:tcPr anchor="ctr">
                    <a:solidFill>
                      <a:srgbClr val="A3BBE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97.6%</a:t>
                      </a:r>
                    </a:p>
                  </a:txBody>
                  <a:tcPr anchor="ctr">
                    <a:solidFill>
                      <a:srgbClr val="A3BB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5641007"/>
                  </a:ext>
                </a:extLst>
              </a:tr>
              <a:tr h="2914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Atomo</a:t>
                      </a:r>
                    </a:p>
                  </a:txBody>
                  <a:tcPr anchor="ctr">
                    <a:solidFill>
                      <a:srgbClr val="BFD0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South Africa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0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June 2016-June 2018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0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200</a:t>
                      </a:r>
                      <a:endParaRPr lang="en-US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0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/>
                        <a:t>97.4%</a:t>
                      </a:r>
                    </a:p>
                  </a:txBody>
                  <a:tcPr anchor="ctr">
                    <a:solidFill>
                      <a:srgbClr val="BFD0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3227569"/>
                  </a:ext>
                </a:extLst>
              </a:tr>
              <a:tr h="222561">
                <a:tc>
                  <a:txBody>
                    <a:bodyPr/>
                    <a:lstStyle/>
                    <a:p>
                      <a:r>
                        <a:rPr lang="en-US" b="1" dirty="0"/>
                        <a:t>SureCheck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South Africa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June 2016-June 2018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200</a:t>
                      </a:r>
                      <a:endParaRPr lang="en-US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93.7%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2693399"/>
                  </a:ext>
                </a:extLst>
              </a:tr>
              <a:tr h="190766">
                <a:tc>
                  <a:txBody>
                    <a:bodyPr/>
                    <a:lstStyle/>
                    <a:p>
                      <a:r>
                        <a:rPr lang="en-US" b="1" dirty="0"/>
                        <a:t>CheckNow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68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South Africa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68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i="1" dirty="0"/>
                        <a:t>N/A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68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68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&gt;96% </a:t>
                      </a:r>
                      <a:r>
                        <a:rPr lang="en-US" sz="1200" dirty="0"/>
                        <a:t>(average)</a:t>
                      </a:r>
                      <a:endParaRPr lang="en-US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6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078294"/>
                  </a:ext>
                </a:extLst>
              </a:tr>
              <a:tr h="190766">
                <a:tc>
                  <a:txBody>
                    <a:bodyPr/>
                    <a:lstStyle/>
                    <a:p>
                      <a:r>
                        <a:rPr lang="en-US" b="1" dirty="0"/>
                        <a:t>Exacto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DRC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June-July 2016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300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91.6%  </a:t>
                      </a:r>
                      <a:r>
                        <a:rPr lang="en-US" sz="1200" i="1" dirty="0"/>
                        <a:t>(correctly preformed test)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01808"/>
                  </a:ext>
                </a:extLst>
              </a:tr>
              <a:tr h="132402">
                <a:tc>
                  <a:txBody>
                    <a:bodyPr/>
                    <a:lstStyle/>
                    <a:p>
                      <a:r>
                        <a:rPr lang="en-US" b="1" dirty="0"/>
                        <a:t>Exacto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CAR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2019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528</a:t>
                      </a:r>
                    </a:p>
                  </a:txBody>
                  <a:tcPr anchor="ctr">
                    <a:pattFill prst="wdUpDiag">
                      <a:fgClr>
                        <a:schemeClr val="accent4">
                          <a:lumMod val="40000"/>
                          <a:lumOff val="60000"/>
                        </a:schemeClr>
                      </a:fgClr>
                      <a:bgClr>
                        <a:schemeClr val="accent2">
                          <a:lumMod val="40000"/>
                          <a:lumOff val="6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91.2%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51899"/>
                  </a:ext>
                </a:extLst>
              </a:tr>
              <a:tr h="132402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OraQuick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CAR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2019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95.1%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38861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OraQuick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South Africa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June 2016-June 2018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200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93.3%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893156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A58C515-63C7-4324-8EBE-ACE2FB50F514}"/>
              </a:ext>
            </a:extLst>
          </p:cNvPr>
          <p:cNvSpPr txBox="1"/>
          <p:nvPr/>
        </p:nvSpPr>
        <p:spPr>
          <a:xfrm>
            <a:off x="358512" y="1284974"/>
            <a:ext cx="11513699" cy="147732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The following studies assessed the usability of available HIVST products.: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 the usability studies, untrained participants were handed a kit and asked to perform the test in front of a silent observer who assessed their ability to perform the steps of the test.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 some cases, participants were tested themselves, while other studies provided participants with a contrived result to interpret. </a:t>
            </a:r>
          </a:p>
        </p:txBody>
      </p:sp>
      <p:sp>
        <p:nvSpPr>
          <p:cNvPr id="6" name="Left Brace 5">
            <a:extLst>
              <a:ext uri="{FF2B5EF4-FFF2-40B4-BE49-F238E27FC236}">
                <a16:creationId xmlns:a16="http://schemas.microsoft.com/office/drawing/2014/main" id="{E0030A62-047D-4A28-9E6E-A40F2B8E38F6}"/>
              </a:ext>
            </a:extLst>
          </p:cNvPr>
          <p:cNvSpPr/>
          <p:nvPr/>
        </p:nvSpPr>
        <p:spPr>
          <a:xfrm>
            <a:off x="1049314" y="3382991"/>
            <a:ext cx="284812" cy="1051560"/>
          </a:xfrm>
          <a:prstGeom prst="leftBrace">
            <a:avLst/>
          </a:prstGeom>
          <a:ln>
            <a:solidFill>
              <a:schemeClr val="bg1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Left Brace 6">
            <a:extLst>
              <a:ext uri="{FF2B5EF4-FFF2-40B4-BE49-F238E27FC236}">
                <a16:creationId xmlns:a16="http://schemas.microsoft.com/office/drawing/2014/main" id="{76E5039E-A3D0-47D6-A754-3C8180602B5E}"/>
              </a:ext>
            </a:extLst>
          </p:cNvPr>
          <p:cNvSpPr/>
          <p:nvPr/>
        </p:nvSpPr>
        <p:spPr>
          <a:xfrm>
            <a:off x="1049314" y="4494511"/>
            <a:ext cx="284812" cy="1051560"/>
          </a:xfrm>
          <a:prstGeom prst="leftBrace">
            <a:avLst/>
          </a:prstGeom>
          <a:ln>
            <a:solidFill>
              <a:schemeClr val="bg1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B68DEEE5-84F4-4142-9A33-D3BB383EEBDB}"/>
              </a:ext>
            </a:extLst>
          </p:cNvPr>
          <p:cNvSpPr/>
          <p:nvPr/>
        </p:nvSpPr>
        <p:spPr>
          <a:xfrm>
            <a:off x="1049314" y="5605657"/>
            <a:ext cx="284812" cy="667512"/>
          </a:xfrm>
          <a:prstGeom prst="leftBrace">
            <a:avLst/>
          </a:prstGeom>
          <a:ln>
            <a:solidFill>
              <a:schemeClr val="bg1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30C1DA2-55DE-4D86-BE87-409AC4027D77}"/>
              </a:ext>
            </a:extLst>
          </p:cNvPr>
          <p:cNvSpPr txBox="1"/>
          <p:nvPr/>
        </p:nvSpPr>
        <p:spPr>
          <a:xfrm>
            <a:off x="351021" y="3431096"/>
            <a:ext cx="840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2"/>
                </a:solidFill>
              </a:rPr>
              <a:t>Blood-based with WHO PQ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FB200C-478C-49E4-9879-BA91709B4EBE}"/>
              </a:ext>
            </a:extLst>
          </p:cNvPr>
          <p:cNvSpPr txBox="1"/>
          <p:nvPr/>
        </p:nvSpPr>
        <p:spPr>
          <a:xfrm>
            <a:off x="358513" y="4460926"/>
            <a:ext cx="68580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5050"/>
                </a:solidFill>
              </a:rPr>
              <a:t>Blood-based with GF ERPD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3B2C708-F035-4A4E-BDE3-DF53F66B5346}"/>
              </a:ext>
            </a:extLst>
          </p:cNvPr>
          <p:cNvSpPr txBox="1"/>
          <p:nvPr/>
        </p:nvSpPr>
        <p:spPr>
          <a:xfrm>
            <a:off x="363511" y="5587158"/>
            <a:ext cx="86443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4">
                    <a:lumMod val="75000"/>
                  </a:schemeClr>
                </a:solidFill>
              </a:rPr>
              <a:t>Oral Fluid WHO PQ</a:t>
            </a:r>
          </a:p>
        </p:txBody>
      </p:sp>
    </p:spTree>
    <p:extLst>
      <p:ext uri="{BB962C8B-B14F-4D97-AF65-F5344CB8AC3E}">
        <p14:creationId xmlns:p14="http://schemas.microsoft.com/office/powerpoint/2010/main" val="1263562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3FCCE-4BC3-47E6-B801-3F1278C41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latin typeface="+mn-lt"/>
              </a:rPr>
              <a:t>FAQs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518C70B-352A-4F74-AE9C-3C405257BD07}"/>
              </a:ext>
            </a:extLst>
          </p:cNvPr>
          <p:cNvSpPr/>
          <p:nvPr/>
        </p:nvSpPr>
        <p:spPr bwMode="auto">
          <a:xfrm>
            <a:off x="509953" y="3306073"/>
            <a:ext cx="11172092" cy="6096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9440" tIns="49721" rIns="99440" bIns="49721" numCol="1" rtlCol="0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latin typeface="Verdana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C5BFB8-F4CF-4044-B202-FB39BD7B782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A42C1-73B3-459F-B5D7-A3E41C19577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A1493A-CAEE-4360-B907-68308CC61FFC}"/>
              </a:ext>
            </a:extLst>
          </p:cNvPr>
          <p:cNvSpPr txBox="1"/>
          <p:nvPr/>
        </p:nvSpPr>
        <p:spPr>
          <a:xfrm>
            <a:off x="808892" y="1385668"/>
            <a:ext cx="1087315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What blood-based products are available for public sector procurement?</a:t>
            </a:r>
          </a:p>
          <a:p>
            <a:pPr marL="457200" indent="-457200">
              <a:buFont typeface="+mj-lt"/>
              <a:buAutoNum type="arabicPeriod"/>
            </a:pP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How are blood-based HIVST products designed?</a:t>
            </a:r>
          </a:p>
          <a:p>
            <a:pPr marL="457200" indent="-457200">
              <a:buFont typeface="+mj-lt"/>
              <a:buAutoNum type="arabicPeriod"/>
            </a:pP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Are these blood-based HIVST products easy to use?</a:t>
            </a:r>
          </a:p>
          <a:p>
            <a:pPr marL="457200" indent="-457200">
              <a:buFont typeface="+mj-lt"/>
              <a:buAutoNum type="arabicPeriod"/>
            </a:pP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Are the tests accurate in the hands of end-users?</a:t>
            </a:r>
          </a:p>
          <a:p>
            <a:pPr marL="457200" indent="-457200">
              <a:buFont typeface="+mj-lt"/>
              <a:buAutoNum type="arabicPeriod"/>
            </a:pP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Do clients find blood-based HIVST products acceptable?</a:t>
            </a:r>
          </a:p>
          <a:p>
            <a:pPr marL="457200" indent="-457200">
              <a:buFont typeface="+mj-lt"/>
              <a:buAutoNum type="arabicPeriod"/>
            </a:pP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Do clients prefer blood-based HIVST products?</a:t>
            </a:r>
          </a:p>
          <a:p>
            <a:pPr marL="457200" indent="-457200">
              <a:buFont typeface="+mj-lt"/>
              <a:buAutoNum type="arabicPeriod"/>
            </a:pP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Do blood-based HIVST products need to be disposed of differently than oral-fluid products? </a:t>
            </a:r>
          </a:p>
        </p:txBody>
      </p:sp>
    </p:spTree>
    <p:extLst>
      <p:ext uri="{BB962C8B-B14F-4D97-AF65-F5344CB8AC3E}">
        <p14:creationId xmlns:p14="http://schemas.microsoft.com/office/powerpoint/2010/main" val="3439854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7ADD7-1010-468C-B76A-50BE1B559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Are the tests accurate in the hands of end-users?</a:t>
            </a:r>
            <a:b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Yes, blood-based HIVST products conducted by end users have a sensitivity between 95-100%, which is on par with, or slightly higher than, the sensitivity of OraQuick</a:t>
            </a:r>
            <a:endParaRPr lang="en-US" sz="22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5F260E8-D493-4C81-A927-F50752DFD5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A42C1-73B3-459F-B5D7-A3E41C19577E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D32250D1-51D9-47DC-85FE-93C41214BC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9255610"/>
              </p:ext>
            </p:extLst>
          </p:nvPr>
        </p:nvGraphicFramePr>
        <p:xfrm>
          <a:off x="609600" y="1351502"/>
          <a:ext cx="10972800" cy="4663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390908660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384548728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3547841844"/>
                    </a:ext>
                  </a:extLst>
                </a:gridCol>
                <a:gridCol w="3566160">
                  <a:extLst>
                    <a:ext uri="{9D8B030D-6E8A-4147-A177-3AD203B41FA5}">
                      <a16:colId xmlns:a16="http://schemas.microsoft.com/office/drawing/2014/main" val="2275482268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36740204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3068769197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566240254"/>
                    </a:ext>
                  </a:extLst>
                </a:gridCol>
              </a:tblGrid>
              <a:tr h="21356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Study #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Location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Population Group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Test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Sensitivity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Specificity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5908707"/>
                  </a:ext>
                </a:extLst>
              </a:tr>
              <a:tr h="373734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South Africa, DRC, Vietnam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1,943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N/A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CheckNow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95.2%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99.7%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6254428"/>
                  </a:ext>
                </a:extLst>
              </a:tr>
              <a:tr h="213562">
                <a:tc rowSpan="2"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b="1" dirty="0"/>
                        <a:t>DRC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dirty="0"/>
                        <a:t>528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dirty="0"/>
                        <a:t>General population (18-49)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Exacto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98.9%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7143178"/>
                  </a:ext>
                </a:extLst>
              </a:tr>
              <a:tr h="213562">
                <a:tc vMerge="1">
                  <a:txBody>
                    <a:bodyPr/>
                    <a:lstStyle/>
                    <a:p>
                      <a:pPr algn="ctr"/>
                      <a:endParaRPr lang="en-US" sz="8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OraQuick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99.2%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98.1%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4269785"/>
                  </a:ext>
                </a:extLst>
              </a:tr>
              <a:tr h="213562">
                <a:tc rowSpan="3"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en-US" b="1" dirty="0"/>
                        <a:t>South Africa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en-US" dirty="0"/>
                        <a:t>Urban population (aged ≥18 years)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SureCheck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96.8%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100.0%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8197728"/>
                  </a:ext>
                </a:extLst>
              </a:tr>
              <a:tr h="213562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INSTI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99.0%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100.0%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7870755"/>
                  </a:ext>
                </a:extLst>
              </a:tr>
              <a:tr h="213562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OraQuick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99.3%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99.4%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0788036"/>
                  </a:ext>
                </a:extLst>
              </a:tr>
              <a:tr h="213562">
                <a:tc rowSpan="2"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b="1" dirty="0"/>
                        <a:t>Malawi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245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dirty="0"/>
                        <a:t>General population (aged ≥16 years) attending HTS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INSTI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100.0%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99.6%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5857159"/>
                  </a:ext>
                </a:extLst>
              </a:tr>
              <a:tr h="21356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OraQuick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95.2%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99.7%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2110001"/>
                  </a:ext>
                </a:extLst>
              </a:tr>
              <a:tr h="213562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Kenya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467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Rural population (adults)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INSTI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98.99%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98.51%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1168805"/>
                  </a:ext>
                </a:extLst>
              </a:tr>
              <a:tr h="213562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Zambia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2,570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General population (aged ≥15 years)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OraQuick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94.2%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99.7%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4734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Malawi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1,649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Urban population (aged ≥16 years)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OraQuick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93.6%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99.9%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5869728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9C25E7F0-34E6-4B12-B257-589B5B9BDDD7}"/>
              </a:ext>
            </a:extLst>
          </p:cNvPr>
          <p:cNvSpPr/>
          <p:nvPr/>
        </p:nvSpPr>
        <p:spPr>
          <a:xfrm>
            <a:off x="642850" y="6217448"/>
            <a:ext cx="274320" cy="2743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D48046D-0452-4481-B1F1-2E8F0115A217}"/>
              </a:ext>
            </a:extLst>
          </p:cNvPr>
          <p:cNvSpPr/>
          <p:nvPr/>
        </p:nvSpPr>
        <p:spPr>
          <a:xfrm>
            <a:off x="2833910" y="6212944"/>
            <a:ext cx="274320" cy="2743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264D11-2A9A-4018-8557-6261DEEF8CE5}"/>
              </a:ext>
            </a:extLst>
          </p:cNvPr>
          <p:cNvSpPr txBox="1"/>
          <p:nvPr/>
        </p:nvSpPr>
        <p:spPr>
          <a:xfrm>
            <a:off x="890847" y="6207761"/>
            <a:ext cx="20860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Blood-based products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C1AC55C-515A-4906-BFED-D013734B6867}"/>
              </a:ext>
            </a:extLst>
          </p:cNvPr>
          <p:cNvSpPr txBox="1"/>
          <p:nvPr/>
        </p:nvSpPr>
        <p:spPr>
          <a:xfrm>
            <a:off x="3159755" y="6207761"/>
            <a:ext cx="42392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Oral fluid product</a:t>
            </a:r>
          </a:p>
        </p:txBody>
      </p:sp>
    </p:spTree>
    <p:extLst>
      <p:ext uri="{BB962C8B-B14F-4D97-AF65-F5344CB8AC3E}">
        <p14:creationId xmlns:p14="http://schemas.microsoft.com/office/powerpoint/2010/main" val="11608500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68949</TotalTime>
  <Words>2689</Words>
  <Application>Microsoft Office PowerPoint</Application>
  <PresentationFormat>Widescreen</PresentationFormat>
  <Paragraphs>420</Paragraphs>
  <Slides>15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Arial</vt:lpstr>
      <vt:lpstr>Calibri</vt:lpstr>
      <vt:lpstr>Calibri Light</vt:lpstr>
      <vt:lpstr>Helvetica</vt:lpstr>
      <vt:lpstr>Open Sans</vt:lpstr>
      <vt:lpstr>Verdana</vt:lpstr>
      <vt:lpstr>Office Theme</vt:lpstr>
      <vt:lpstr>Custom Design</vt:lpstr>
      <vt:lpstr>Frequently Asked Questions on Blood-Based HIVST Products</vt:lpstr>
      <vt:lpstr>FAQs</vt:lpstr>
      <vt:lpstr>What blood-based products are available for public sector procurement? There are currently 4 WHO PQ’d blood-based HIVST products and 1 product with Global Fund ERPD</vt:lpstr>
      <vt:lpstr>FAQs</vt:lpstr>
      <vt:lpstr>How are blood-based HIVST products designed? Blood-base HIVST products are designed slightly differently, but all are packaged with a safety lancet, specimen collection device, and buffer(s)</vt:lpstr>
      <vt:lpstr>FAQs</vt:lpstr>
      <vt:lpstr>Are these blood-based HIVST products easy to use? Yes, the available blood-based HIVST products all scored high in usability evaluations conducted in LMICs</vt:lpstr>
      <vt:lpstr>FAQs</vt:lpstr>
      <vt:lpstr>Are the tests accurate in the hands of end-users? Yes, blood-based HIVST products conducted by end users have a sensitivity between 95-100%, which is on par with, or slightly higher than, the sensitivity of OraQuick</vt:lpstr>
      <vt:lpstr>FAQs</vt:lpstr>
      <vt:lpstr>Do clients find blood-based HIVST products acceptable? Yes, studies have found blood-based HIVST products to be highly acceptable among target users</vt:lpstr>
      <vt:lpstr>FAQs</vt:lpstr>
      <vt:lpstr>Do clients prefer blood-based HIVST products? Client preference is mixed. Some clients prefer blood-based products, based on perceptions of higher accuracy, while others prefer oral-fluid products due to the lack of a need for a finger prick. </vt:lpstr>
      <vt:lpstr>FAQs</vt:lpstr>
      <vt:lpstr>Do blood-based HIVST products need to be disposed of differently than oral-fluid products?  No, all WHO prequalified HIVST products can be disposed of with normal waste.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HIVST Business Case – Zimbabwe Sub-header…</dc:title>
  <dc:creator>Gillian Leitch</dc:creator>
  <cp:lastModifiedBy>Megan Ginivan</cp:lastModifiedBy>
  <cp:revision>1118</cp:revision>
  <dcterms:created xsi:type="dcterms:W3CDTF">2020-01-28T20:42:51Z</dcterms:created>
  <dcterms:modified xsi:type="dcterms:W3CDTF">2023-03-12T09:12:11Z</dcterms:modified>
</cp:coreProperties>
</file>