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 id="2147483683" r:id="rId2"/>
  </p:sldMasterIdLst>
  <p:notesMasterIdLst>
    <p:notesMasterId r:id="rId26"/>
  </p:notesMasterIdLst>
  <p:sldIdLst>
    <p:sldId id="259" r:id="rId3"/>
    <p:sldId id="644" r:id="rId4"/>
    <p:sldId id="497" r:id="rId5"/>
    <p:sldId id="262" r:id="rId6"/>
    <p:sldId id="488" r:id="rId7"/>
    <p:sldId id="263" r:id="rId8"/>
    <p:sldId id="492" r:id="rId9"/>
    <p:sldId id="261" r:id="rId10"/>
    <p:sldId id="489" r:id="rId11"/>
    <p:sldId id="260" r:id="rId12"/>
    <p:sldId id="490" r:id="rId13"/>
    <p:sldId id="495" r:id="rId14"/>
    <p:sldId id="496" r:id="rId15"/>
    <p:sldId id="648" r:id="rId16"/>
    <p:sldId id="265" r:id="rId17"/>
    <p:sldId id="646" r:id="rId18"/>
    <p:sldId id="258" r:id="rId19"/>
    <p:sldId id="493" r:id="rId20"/>
    <p:sldId id="652" r:id="rId21"/>
    <p:sldId id="498" r:id="rId22"/>
    <p:sldId id="651" r:id="rId23"/>
    <p:sldId id="649" r:id="rId24"/>
    <p:sldId id="499"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3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CA229A-61B3-D933-B497-A1C945ADAA3F}" name="Christian Stillson" initials="CS" userId="S::cstillson@clintonhealthaccess.org::0d6a6dce-aeba-42ca-bb0c-00c19c7e16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in Brown" initials="CB" lastIdx="36" clrIdx="0"/>
  <p:cmAuthor id="2" name="Rebecca Graffy" initials="RG" lastIdx="26" clrIdx="1"/>
  <p:cmAuthor id="3" name="Saira George" initials="SG" lastIdx="12" clrIdx="2"/>
  <p:cmAuthor id="4" name="Yashika Bansal" initials="YB" lastIdx="5" clrIdx="3"/>
  <p:cmAuthor id="5" name="Manu Sahay" initials="MS" lastIdx="1" clrIdx="4"/>
  <p:cmAuthor id="6" name="Shaukat khan" initials="Sk" lastIdx="6" clrIdx="5">
    <p:extLst>
      <p:ext uri="{19B8F6BF-5375-455C-9EA6-DF929625EA0E}">
        <p15:presenceInfo xmlns:p15="http://schemas.microsoft.com/office/powerpoint/2012/main" userId="fe1931055ca1ef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D0F6"/>
    <a:srgbClr val="055543"/>
    <a:srgbClr val="EAF2E2"/>
    <a:srgbClr val="F3F3FB"/>
    <a:srgbClr val="ED7D31"/>
    <a:srgbClr val="ED9F31"/>
    <a:srgbClr val="FFEBB3"/>
    <a:srgbClr val="003366"/>
    <a:srgbClr val="FFF9E7"/>
    <a:srgbClr val="FFE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52" autoAdjust="0"/>
    <p:restoredTop sz="94444" autoAdjust="0"/>
  </p:normalViewPr>
  <p:slideViewPr>
    <p:cSldViewPr>
      <p:cViewPr varScale="1">
        <p:scale>
          <a:sx n="76" d="100"/>
          <a:sy n="76" d="100"/>
        </p:scale>
        <p:origin x="283" y="62"/>
      </p:cViewPr>
      <p:guideLst>
        <p:guide orient="horz" pos="2160"/>
        <p:guide pos="73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22734F-2C75-4C18-B067-17F153E0A6A9}" type="datetimeFigureOut">
              <a:rPr lang="en-US" smtClean="0"/>
              <a:pPr/>
              <a:t>3/14/2023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E3DF2-3B8F-44F1-ADC1-011E23831A28}" type="slidenum">
              <a:rPr lang="en-US" smtClean="0"/>
              <a:pPr/>
              <a:t>‹#›</a:t>
            </a:fld>
            <a:endParaRPr lang="en-US" dirty="0"/>
          </a:p>
        </p:txBody>
      </p:sp>
    </p:spTree>
    <p:extLst>
      <p:ext uri="{BB962C8B-B14F-4D97-AF65-F5344CB8AC3E}">
        <p14:creationId xmlns:p14="http://schemas.microsoft.com/office/powerpoint/2010/main" val="2225534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C6F67-975C-4CD6-8EDB-333E8C746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84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16485-CB0E-8049-A23A-BA0FADA796D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730" name="Rectangle 2"/>
          <p:cNvSpPr>
            <a:spLocks noGrp="1" noRot="1" noChangeAspect="1" noChangeArrowheads="1" noTextEdit="1"/>
          </p:cNvSpPr>
          <p:nvPr>
            <p:ph type="sldImg"/>
          </p:nvPr>
        </p:nvSpPr>
        <p:spPr>
          <a:xfrm>
            <a:off x="-3532188" y="1177925"/>
            <a:ext cx="13877926" cy="7807325"/>
          </a:xfrm>
          <a:ln/>
        </p:spPr>
      </p:sp>
      <p:sp>
        <p:nvSpPr>
          <p:cNvPr id="73731" name="Rectangle 3"/>
          <p:cNvSpPr>
            <a:spLocks noGrp="1" noChangeArrowheads="1"/>
          </p:cNvSpPr>
          <p:nvPr>
            <p:ph type="body" idx="1"/>
          </p:nvPr>
        </p:nvSpPr>
        <p:spPr>
          <a:xfrm>
            <a:off x="550864" y="327911"/>
            <a:ext cx="4052887" cy="23578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endParaRPr lang="en-GB">
              <a:ea typeface="ＭＳ Ｐゴシック" charset="0"/>
            </a:endParaRPr>
          </a:p>
          <a:p>
            <a:endParaRPr lang="en-GB">
              <a:ea typeface="ＭＳ Ｐゴシック" charset="0"/>
            </a:endParaRPr>
          </a:p>
        </p:txBody>
      </p:sp>
      <p:sp>
        <p:nvSpPr>
          <p:cNvPr id="24581" name="McK Separator"/>
          <p:cNvSpPr>
            <a:spLocks noChangeShapeType="1"/>
          </p:cNvSpPr>
          <p:nvPr>
            <p:custDataLst>
              <p:tags r:id="rId1"/>
            </p:custDataLst>
          </p:nvPr>
        </p:nvSpPr>
        <p:spPr bwMode="auto">
          <a:xfrm>
            <a:off x="563563" y="1397521"/>
            <a:ext cx="5595937"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879308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6"/>
          <p:cNvSpPr>
            <a:spLocks noChangeArrowheads="1"/>
          </p:cNvSpPr>
          <p:nvPr>
            <p:custDataLst>
              <p:tags r:id="rId1"/>
            </p:custDataLst>
          </p:nvPr>
        </p:nvSpPr>
        <p:spPr bwMode="auto">
          <a:xfrm>
            <a:off x="0" y="1"/>
            <a:ext cx="12192000" cy="5000625"/>
          </a:xfrm>
          <a:prstGeom prst="rect">
            <a:avLst/>
          </a:prstGeom>
          <a:solidFill>
            <a:srgbClr val="003366"/>
          </a:solidFill>
          <a:ln w="9525">
            <a:noFill/>
            <a:miter lim="800000"/>
            <a:headEnd/>
            <a:tailEnd/>
          </a:ln>
        </p:spPr>
        <p:txBody>
          <a:bodyPr wrap="none" anchor="ctr"/>
          <a:lstStyle/>
          <a:p>
            <a:endParaRPr lang="en-US" sz="1800" dirty="0">
              <a:solidFill>
                <a:srgbClr val="FFFFFF"/>
              </a:solidFill>
              <a:latin typeface="Calibri" pitchFamily="-80" charset="0"/>
            </a:endParaRPr>
          </a:p>
        </p:txBody>
      </p:sp>
      <p:pic>
        <p:nvPicPr>
          <p:cNvPr id="4" name="Picture 6"/>
          <p:cNvPicPr>
            <a:picLocks noChangeAspect="1"/>
          </p:cNvPicPr>
          <p:nvPr/>
        </p:nvPicPr>
        <p:blipFill>
          <a:blip r:embed="rId3" cstate="screen"/>
          <a:srcRect/>
          <a:stretch>
            <a:fillRect/>
          </a:stretch>
        </p:blipFill>
        <p:spPr bwMode="auto">
          <a:xfrm>
            <a:off x="8839200" y="5334001"/>
            <a:ext cx="2844800" cy="1141413"/>
          </a:xfrm>
          <a:prstGeom prst="rect">
            <a:avLst/>
          </a:prstGeom>
          <a:noFill/>
          <a:ln w="9525">
            <a:noFill/>
            <a:miter lim="800000"/>
            <a:headEnd/>
            <a:tailEnd/>
          </a:ln>
        </p:spPr>
      </p:pic>
      <p:sp>
        <p:nvSpPr>
          <p:cNvPr id="2" name="Title 1"/>
          <p:cNvSpPr>
            <a:spLocks noGrp="1"/>
          </p:cNvSpPr>
          <p:nvPr>
            <p:ph type="ctrTitle" hasCustomPrompt="1"/>
          </p:nvPr>
        </p:nvSpPr>
        <p:spPr>
          <a:xfrm>
            <a:off x="522515" y="3034406"/>
            <a:ext cx="10363200" cy="718911"/>
          </a:xfrm>
          <a:prstGeom prst="rect">
            <a:avLst/>
          </a:prstGeom>
        </p:spPr>
        <p:txBody>
          <a:bodyPr/>
          <a:lstStyle>
            <a:lvl1pPr algn="l">
              <a:defRPr sz="2800" baseline="0">
                <a:solidFill>
                  <a:schemeClr val="bg1"/>
                </a:solidFill>
                <a:latin typeface="Calibri" panose="020F0502020204030204" pitchFamily="34" charset="0"/>
                <a:ea typeface="Verdana" pitchFamily="34" charset="0"/>
                <a:cs typeface="Verdana" pitchFamily="34" charset="0"/>
              </a:defRPr>
            </a:lvl1pPr>
          </a:lstStyle>
          <a:p>
            <a:r>
              <a:rPr lang="en-US" dirty="0"/>
              <a:t>This is the title of my presentation</a:t>
            </a:r>
            <a:endParaRPr lang="fr-FR" dirty="0"/>
          </a:p>
        </p:txBody>
      </p:sp>
      <p:sp>
        <p:nvSpPr>
          <p:cNvPr id="3" name="Subtitle 2"/>
          <p:cNvSpPr>
            <a:spLocks noGrp="1"/>
          </p:cNvSpPr>
          <p:nvPr>
            <p:ph type="subTitle" idx="1" hasCustomPrompt="1"/>
          </p:nvPr>
        </p:nvSpPr>
        <p:spPr>
          <a:xfrm>
            <a:off x="914400" y="3805891"/>
            <a:ext cx="3251200" cy="371513"/>
          </a:xfrm>
          <a:prstGeom prst="rect">
            <a:avLst/>
          </a:prstGeom>
        </p:spPr>
        <p:txBody>
          <a:bodyPr/>
          <a:lstStyle>
            <a:lvl1pPr marL="0" indent="0" algn="l">
              <a:buNone/>
              <a:defRPr sz="1800" baseline="0">
                <a:solidFill>
                  <a:schemeClr val="bg1"/>
                </a:solidFill>
                <a:latin typeface="Calibri" panose="020F0502020204030204" pitchFamily="34" charset="0"/>
                <a:ea typeface="Verdana" pitchFamily="34" charset="0"/>
                <a:cs typeface="Verdan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CHAI Malaria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EC2D-7F83-4946-B84A-48D25754ACEE}"/>
              </a:ext>
            </a:extLst>
          </p:cNvPr>
          <p:cNvSpPr>
            <a:spLocks noGrp="1"/>
          </p:cNvSpPr>
          <p:nvPr>
            <p:ph type="title"/>
          </p:nvPr>
        </p:nvSpPr>
        <p:spPr>
          <a:xfrm>
            <a:off x="0" y="5556"/>
            <a:ext cx="12192000" cy="1013348"/>
          </a:xfrm>
        </p:spPr>
        <p:txBody>
          <a:bodyPr>
            <a:normAutofit/>
          </a:bodyPr>
          <a:lstStyle>
            <a:lvl1pPr>
              <a:defRPr sz="2000">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A96F24-028F-41C5-9745-1662B8FA3FEE}"/>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2920B9-4DA9-43A0-9713-9609B714890B}"/>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AA6672-1831-4DB4-838D-D01B3B072AB6}"/>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763A4F-CF11-4E56-9AFB-42023B549F92}"/>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18E013C-931C-47AA-B33F-3C79BF16D769}"/>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8" name="Footer Placeholder 7">
            <a:extLst>
              <a:ext uri="{FF2B5EF4-FFF2-40B4-BE49-F238E27FC236}">
                <a16:creationId xmlns:a16="http://schemas.microsoft.com/office/drawing/2014/main" id="{3A896FDF-4990-48E3-B3B3-144AE41DE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99FEAB-1D30-4F73-9040-71896785C3B9}"/>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356929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304B-8185-4F54-9446-976BA2C43100}"/>
              </a:ext>
            </a:extLst>
          </p:cNvPr>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4F500A0-3A92-4B73-AE11-8EDDAB6B0345}"/>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4" name="Footer Placeholder 3">
            <a:extLst>
              <a:ext uri="{FF2B5EF4-FFF2-40B4-BE49-F238E27FC236}">
                <a16:creationId xmlns:a16="http://schemas.microsoft.com/office/drawing/2014/main" id="{D2814EEA-6E7B-4B67-9D91-8211E93AE8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F3E2E-99BC-4F0B-BFD3-18909AB7FF8C}"/>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425753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94168-F515-4136-89C6-2C06305F83FD}"/>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3" name="Footer Placeholder 2">
            <a:extLst>
              <a:ext uri="{FF2B5EF4-FFF2-40B4-BE49-F238E27FC236}">
                <a16:creationId xmlns:a16="http://schemas.microsoft.com/office/drawing/2014/main" id="{E7E49945-6B59-40EE-A134-0439BB43D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42506D-A540-44CF-85F2-BC6FE71891BE}"/>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2945419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9043-F566-4549-BDAC-E686457F1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03C35C-717C-485F-8F76-B383C5319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DFDD1-D279-45BF-9E2C-013D80220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F9767-15BE-4636-89B0-C1C24BAFA9F2}"/>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6" name="Footer Placeholder 5">
            <a:extLst>
              <a:ext uri="{FF2B5EF4-FFF2-40B4-BE49-F238E27FC236}">
                <a16:creationId xmlns:a16="http://schemas.microsoft.com/office/drawing/2014/main" id="{F3AC8077-43E4-4237-906D-E26F4D75E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7E4B1-97C9-4F85-AC24-B0BEBD799345}"/>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2459065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6C8F-387F-45CE-AE4A-D02AFCECC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63CD1-8F27-4873-ACE2-1D9EF251E9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8AA51B1-54DC-4442-8695-1EF71AA5C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07FE-5CFB-4308-9658-334BA32CA43D}"/>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6" name="Footer Placeholder 5">
            <a:extLst>
              <a:ext uri="{FF2B5EF4-FFF2-40B4-BE49-F238E27FC236}">
                <a16:creationId xmlns:a16="http://schemas.microsoft.com/office/drawing/2014/main" id="{A083B8FC-2817-4F49-A276-8E45FF4DBC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646E5-52BB-466C-9970-5DB4DFC15652}"/>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219994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D79DE-006F-49B4-8893-D3889B12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A40B87-2CF9-4916-A93D-DBFF0CE24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4A6CB-C42F-4740-A17C-963776DD7A65}"/>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5" name="Footer Placeholder 4">
            <a:extLst>
              <a:ext uri="{FF2B5EF4-FFF2-40B4-BE49-F238E27FC236}">
                <a16:creationId xmlns:a16="http://schemas.microsoft.com/office/drawing/2014/main" id="{2DB6198A-C8D5-47E3-B627-0FDAF23BD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69A6F-2AA1-42E6-B0AF-E42C0D6597FB}"/>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525531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A3870-9987-4A82-A4E2-DE51DB4FD5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B3E61-2C85-4DC1-BAB3-46BEB6673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6300B-0423-4DA1-B406-A20202DAF621}"/>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5" name="Footer Placeholder 4">
            <a:extLst>
              <a:ext uri="{FF2B5EF4-FFF2-40B4-BE49-F238E27FC236}">
                <a16:creationId xmlns:a16="http://schemas.microsoft.com/office/drawing/2014/main" id="{D7DA90DD-81A4-4C2C-A81A-843F0AA0F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1F456-668E-4B34-A587-50EE42D26F0F}"/>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1330762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alibri" panose="020F0502020204030204" pitchFamily="34" charset="0"/>
              </a:defRPr>
            </a:lvl1pPr>
          </a:lstStyle>
          <a:p>
            <a:fld id="{2703175F-2C1E-4805-BAAB-6C7BCB720BCE}" type="slidenum">
              <a:rPr lang="en-US" smtClean="0"/>
              <a:t>‹#›</a:t>
            </a:fld>
            <a:endParaRPr lang="en-US"/>
          </a:p>
        </p:txBody>
      </p:sp>
      <p:sp>
        <p:nvSpPr>
          <p:cNvPr id="5" name="Text Placeholder 4"/>
          <p:cNvSpPr>
            <a:spLocks noGrp="1"/>
          </p:cNvSpPr>
          <p:nvPr>
            <p:ph type="body" sz="quarter" idx="11"/>
          </p:nvPr>
        </p:nvSpPr>
        <p:spPr>
          <a:xfrm>
            <a:off x="508000" y="1143001"/>
            <a:ext cx="8331200" cy="1922707"/>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776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alibri" panose="020F0502020204030204" pitchFamily="34" charset="0"/>
              </a:defRPr>
            </a:lvl1pPr>
          </a:lstStyle>
          <a:p>
            <a:fld id="{59CA42C1-73B3-459F-B5D7-A3E41C19577E}" type="slidenum">
              <a:rPr lang="en-US" smtClean="0"/>
              <a:pPr/>
              <a:t>‹#›</a:t>
            </a:fld>
            <a:endParaRPr lang="en-US" dirty="0"/>
          </a:p>
        </p:txBody>
      </p:sp>
      <p:sp>
        <p:nvSpPr>
          <p:cNvPr id="5" name="Text Placeholder 4"/>
          <p:cNvSpPr>
            <a:spLocks noGrp="1"/>
          </p:cNvSpPr>
          <p:nvPr>
            <p:ph type="body" sz="quarter" idx="11"/>
          </p:nvPr>
        </p:nvSpPr>
        <p:spPr>
          <a:xfrm>
            <a:off x="508000" y="1143001"/>
            <a:ext cx="8331200" cy="1922707"/>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Chart Layout">
    <p:spTree>
      <p:nvGrpSpPr>
        <p:cNvPr id="1" name=""/>
        <p:cNvGrpSpPr/>
        <p:nvPr/>
      </p:nvGrpSpPr>
      <p:grpSpPr>
        <a:xfrm>
          <a:off x="0" y="0"/>
          <a:ext cx="0" cy="0"/>
          <a:chOff x="0" y="0"/>
          <a:chExt cx="0" cy="0"/>
        </a:xfrm>
      </p:grpSpPr>
      <p:graphicFrame>
        <p:nvGraphicFramePr>
          <p:cNvPr id="3" name="Object 6" hidden="1"/>
          <p:cNvGraphicFramePr>
            <a:graphicFrameLocks noChangeAspect="1"/>
          </p:cNvGraphicFramePr>
          <p:nvPr>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AgendaBar"/>
          <p:cNvSpPr>
            <a:spLocks noChangeArrowheads="1"/>
          </p:cNvSpPr>
          <p:nvPr/>
        </p:nvSpPr>
        <p:spPr bwMode="auto">
          <a:xfrm>
            <a:off x="2222500" y="2305051"/>
            <a:ext cx="7274984" cy="587375"/>
          </a:xfrm>
          <a:prstGeom prst="rect">
            <a:avLst/>
          </a:prstGeom>
          <a:solidFill>
            <a:srgbClr val="99CCFF"/>
          </a:solidFill>
          <a:ln w="19050" algn="ctr">
            <a:noFill/>
            <a:round/>
            <a:headEnd/>
            <a:tailEnd/>
          </a:ln>
        </p:spPr>
        <p:txBody>
          <a:bodyPr lIns="99440" tIns="49721" rIns="99440" bIns="49721" anchor="ctr"/>
          <a:lstStyle/>
          <a:p>
            <a:pPr eaLnBrk="0" hangingPunct="0"/>
            <a:endParaRPr lang="en-US" sz="2400" dirty="0">
              <a:solidFill>
                <a:srgbClr val="000000"/>
              </a:solidFill>
            </a:endParaRPr>
          </a:p>
        </p:txBody>
      </p:sp>
      <p:sp>
        <p:nvSpPr>
          <p:cNvPr id="6" name="Title 1"/>
          <p:cNvSpPr>
            <a:spLocks noGrp="1"/>
          </p:cNvSpPr>
          <p:nvPr>
            <p:ph type="title"/>
          </p:nvPr>
        </p:nvSpPr>
        <p:spPr>
          <a:xfrm>
            <a:off x="4235" y="0"/>
            <a:ext cx="12148979" cy="912008"/>
          </a:xfrm>
          <a:prstGeom prst="rect">
            <a:avLst/>
          </a:prstGeom>
        </p:spPr>
        <p:txBody>
          <a:bodyPr/>
          <a:lstStyle>
            <a:lvl1pPr marL="234950" indent="0">
              <a:defRPr/>
            </a:lvl1pPr>
          </a:lstStyle>
          <a:p>
            <a:r>
              <a:rPr lang="en-US" dirty="0"/>
              <a:t>Click to edit Master title style</a:t>
            </a:r>
          </a:p>
        </p:txBody>
      </p:sp>
      <p:sp>
        <p:nvSpPr>
          <p:cNvPr id="7" name="Rectangle 8"/>
          <p:cNvSpPr>
            <a:spLocks noGrp="1" noChangeArrowheads="1"/>
          </p:cNvSpPr>
          <p:nvPr>
            <p:ph type="sldNum" sz="quarter" idx="10"/>
          </p:nvPr>
        </p:nvSpPr>
        <p:spPr/>
        <p:txBody>
          <a:bodyPr/>
          <a:lstStyle>
            <a:lvl1pPr>
              <a:defRPr smtClean="0">
                <a:latin typeface="Calibri" panose="020F0502020204030204" pitchFamily="34" charset="0"/>
              </a:defRPr>
            </a:lvl1pPr>
          </a:lstStyle>
          <a:p>
            <a:fld id="{59CA42C1-73B3-459F-B5D7-A3E41C19577E}" type="slidenum">
              <a:rPr lang="en-US" smtClean="0"/>
              <a:pPr/>
              <a:t>‹#›</a:t>
            </a:fld>
            <a:endParaRPr lang="en-US" dirty="0"/>
          </a:p>
        </p:txBody>
      </p:sp>
      <p:sp>
        <p:nvSpPr>
          <p:cNvPr id="10" name="Content Placeholder 9"/>
          <p:cNvSpPr>
            <a:spLocks noGrp="1"/>
          </p:cNvSpPr>
          <p:nvPr>
            <p:ph sz="quarter" idx="11" hasCustomPrompt="1"/>
          </p:nvPr>
        </p:nvSpPr>
        <p:spPr>
          <a:xfrm>
            <a:off x="2487084" y="2247885"/>
            <a:ext cx="6604000" cy="2051973"/>
          </a:xfrm>
        </p:spPr>
        <p:txBody>
          <a:bodyPr/>
          <a:lstStyle>
            <a:lvl1pPr>
              <a:lnSpc>
                <a:spcPct val="150000"/>
              </a:lnSpc>
              <a:defRPr baseline="0">
                <a:latin typeface="Calibri" panose="020F0502020204030204" pitchFamily="34" charset="0"/>
              </a:defRPr>
            </a:lvl1pPr>
          </a:lstStyle>
          <a:p>
            <a:pPr lvl="0"/>
            <a:r>
              <a:rPr lang="en-US" dirty="0"/>
              <a:t>First level bullet</a:t>
            </a:r>
          </a:p>
          <a:p>
            <a:pPr lvl="0"/>
            <a:r>
              <a:rPr lang="en-US" dirty="0"/>
              <a:t>First level bullet</a:t>
            </a:r>
          </a:p>
          <a:p>
            <a:pPr lvl="0"/>
            <a:r>
              <a:rPr lang="en-US" dirty="0"/>
              <a:t>First level bullet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304B-8185-4F54-9446-976BA2C43100}"/>
              </a:ext>
            </a:extLst>
          </p:cNvPr>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4F500A0-3A92-4B73-AE11-8EDDAB6B0345}"/>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4" name="Footer Placeholder 3">
            <a:extLst>
              <a:ext uri="{FF2B5EF4-FFF2-40B4-BE49-F238E27FC236}">
                <a16:creationId xmlns:a16="http://schemas.microsoft.com/office/drawing/2014/main" id="{D2814EEA-6E7B-4B67-9D91-8211E93AE8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F3E2E-99BC-4F0B-BFD3-18909AB7FF8C}"/>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269852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D3B3-AFED-4A5D-88A4-392723AEB0D5}"/>
              </a:ext>
            </a:extLst>
          </p:cNvPr>
          <p:cNvSpPr>
            <a:spLocks noGrp="1"/>
          </p:cNvSpPr>
          <p:nvPr>
            <p:ph type="title"/>
          </p:nvPr>
        </p:nvSpPr>
        <p:spPr/>
        <p:txBody>
          <a:bodyPr>
            <a:normAutofit/>
          </a:bodyPr>
          <a:lstStyle>
            <a:lvl1pPr>
              <a:defRPr sz="2000">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B371703-9CE2-4773-BCC8-E1CBFB83DABE}"/>
              </a:ext>
            </a:extLst>
          </p:cNvPr>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2197D-643F-4787-AE9A-DF1E71EAFCA4}"/>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5" name="Footer Placeholder 4">
            <a:extLst>
              <a:ext uri="{FF2B5EF4-FFF2-40B4-BE49-F238E27FC236}">
                <a16:creationId xmlns:a16="http://schemas.microsoft.com/office/drawing/2014/main" id="{C5E6D7DC-24BF-44BD-A8FD-8E1949662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B6095-0A62-4F84-BEDE-3811BB0275B0}"/>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129596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BEA0-A7F6-4165-820B-CB1914908E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5F1C749-7805-4AC3-B387-222BC4F95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1FCA5D-10EF-4864-B23E-1A5644A8CE55}"/>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5" name="Footer Placeholder 4">
            <a:extLst>
              <a:ext uri="{FF2B5EF4-FFF2-40B4-BE49-F238E27FC236}">
                <a16:creationId xmlns:a16="http://schemas.microsoft.com/office/drawing/2014/main" id="{D2E8F9BF-5BEE-4D19-9158-78374FD25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5C21E-C2E8-4024-8D18-C2C8B5DF7328}"/>
              </a:ext>
            </a:extLst>
          </p:cNvPr>
          <p:cNvSpPr>
            <a:spLocks noGrp="1"/>
          </p:cNvSpPr>
          <p:nvPr>
            <p:ph type="sldNum" sz="quarter" idx="12"/>
          </p:nvPr>
        </p:nvSpPr>
        <p:spPr/>
        <p:txBody>
          <a:bodyPr/>
          <a:lstStyle/>
          <a:p>
            <a:fld id="{2703175F-2C1E-4805-BAAB-6C7BCB720BCE}" type="slidenum">
              <a:rPr lang="en-US" smtClean="0"/>
              <a:t>‹#›</a:t>
            </a:fld>
            <a:endParaRPr lang="en-US"/>
          </a:p>
        </p:txBody>
      </p:sp>
      <p:sp>
        <p:nvSpPr>
          <p:cNvPr id="8" name="Title 1">
            <a:extLst>
              <a:ext uri="{FF2B5EF4-FFF2-40B4-BE49-F238E27FC236}">
                <a16:creationId xmlns:a16="http://schemas.microsoft.com/office/drawing/2014/main" id="{1615CAE7-ED88-4AF1-A77C-CE25F57A320F}"/>
              </a:ext>
            </a:extLst>
          </p:cNvPr>
          <p:cNvSpPr txBox="1">
            <a:spLocks/>
          </p:cNvSpPr>
          <p:nvPr/>
        </p:nvSpPr>
        <p:spPr>
          <a:xfrm>
            <a:off x="0" y="0"/>
            <a:ext cx="12192000" cy="5157192"/>
          </a:xfrm>
          <a:prstGeom prst="rect">
            <a:avLst/>
          </a:prstGeom>
          <a:solidFill>
            <a:srgbClr val="0033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br>
              <a:rPr lang="en-US" dirty="0"/>
            </a:br>
            <a:br>
              <a:rPr lang="en-US" b="1" dirty="0"/>
            </a:br>
            <a:br>
              <a:rPr lang="en-US" b="1" dirty="0"/>
            </a:br>
            <a:endParaRPr lang="en-GB" sz="1800" dirty="0"/>
          </a:p>
        </p:txBody>
      </p:sp>
      <p:pic>
        <p:nvPicPr>
          <p:cNvPr id="9" name="Picture 8">
            <a:extLst>
              <a:ext uri="{FF2B5EF4-FFF2-40B4-BE49-F238E27FC236}">
                <a16:creationId xmlns:a16="http://schemas.microsoft.com/office/drawing/2014/main" id="{1924B5E9-2E93-4985-A0BB-BB12F56C6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3351" y="5601502"/>
            <a:ext cx="1563985" cy="855404"/>
          </a:xfrm>
          <a:prstGeom prst="rect">
            <a:avLst/>
          </a:prstGeom>
        </p:spPr>
      </p:pic>
    </p:spTree>
    <p:extLst>
      <p:ext uri="{BB962C8B-B14F-4D97-AF65-F5344CB8AC3E}">
        <p14:creationId xmlns:p14="http://schemas.microsoft.com/office/powerpoint/2010/main" val="182846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D3B3-AFED-4A5D-88A4-392723AEB0D5}"/>
              </a:ext>
            </a:extLst>
          </p:cNvPr>
          <p:cNvSpPr>
            <a:spLocks noGrp="1"/>
          </p:cNvSpPr>
          <p:nvPr>
            <p:ph type="title"/>
          </p:nvPr>
        </p:nvSpPr>
        <p:spPr/>
        <p:txBody>
          <a:bodyPr>
            <a:normAutofit/>
          </a:bodyPr>
          <a:lstStyle>
            <a:lvl1pPr>
              <a:defRPr sz="2000">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B371703-9CE2-4773-BCC8-E1CBFB83DABE}"/>
              </a:ext>
            </a:extLst>
          </p:cNvPr>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2197D-643F-4787-AE9A-DF1E71EAFCA4}"/>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5" name="Footer Placeholder 4">
            <a:extLst>
              <a:ext uri="{FF2B5EF4-FFF2-40B4-BE49-F238E27FC236}">
                <a16:creationId xmlns:a16="http://schemas.microsoft.com/office/drawing/2014/main" id="{C5E6D7DC-24BF-44BD-A8FD-8E1949662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B6095-0A62-4F84-BEDE-3811BB0275B0}"/>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18435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424F-03AA-42AF-B4E4-59B042D2DE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C5AF58-42D6-4870-8A93-2B58F365D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9D3E6E-E5ED-48E4-BA3F-4B0213CD3A6F}"/>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5" name="Footer Placeholder 4">
            <a:extLst>
              <a:ext uri="{FF2B5EF4-FFF2-40B4-BE49-F238E27FC236}">
                <a16:creationId xmlns:a16="http://schemas.microsoft.com/office/drawing/2014/main" id="{1418D072-68BE-40F1-8F2E-C3EF48893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C80A3-9711-430E-A24A-01B06BD01A4E}"/>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53210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872A-7160-4D74-ACA4-D6683D71874B}"/>
              </a:ext>
            </a:extLst>
          </p:cNvPr>
          <p:cNvSpPr>
            <a:spLocks noGrp="1"/>
          </p:cNvSpPr>
          <p:nvPr>
            <p:ph type="title"/>
          </p:nvPr>
        </p:nvSpPr>
        <p:spPr/>
        <p:txBody>
          <a:bodyPr>
            <a:normAutofit/>
          </a:bodyPr>
          <a:lstStyle>
            <a:lvl1pPr>
              <a:defRPr sz="2000">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5EA540-F06F-4A04-8022-9CBB1810891D}"/>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9DAD0B2-3A50-4DDF-9336-FC7E70D327F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7A9E95A-B78C-4985-B646-4DF924E98CA2}"/>
              </a:ext>
            </a:extLst>
          </p:cNvPr>
          <p:cNvSpPr>
            <a:spLocks noGrp="1"/>
          </p:cNvSpPr>
          <p:nvPr>
            <p:ph type="dt" sz="half" idx="10"/>
          </p:nvPr>
        </p:nvSpPr>
        <p:spPr/>
        <p:txBody>
          <a:bodyPr/>
          <a:lstStyle/>
          <a:p>
            <a:fld id="{3969B04B-2C93-4A44-BD3D-0F9488CC2D64}" type="datetimeFigureOut">
              <a:rPr lang="en-US" smtClean="0"/>
              <a:t>3/14/2023</a:t>
            </a:fld>
            <a:endParaRPr lang="en-US"/>
          </a:p>
        </p:txBody>
      </p:sp>
      <p:sp>
        <p:nvSpPr>
          <p:cNvPr id="6" name="Footer Placeholder 5">
            <a:extLst>
              <a:ext uri="{FF2B5EF4-FFF2-40B4-BE49-F238E27FC236}">
                <a16:creationId xmlns:a16="http://schemas.microsoft.com/office/drawing/2014/main" id="{14BAD4CC-8A82-48DE-A214-DC79574DC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41A75-1B74-40C8-B9F2-8556C8636D51}"/>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163246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
            </p:custDataLst>
            <p:extLst>
              <p:ext uri="{D42A27DB-BD31-4B8C-83A1-F6EECF244321}">
                <p14:modId xmlns:p14="http://schemas.microsoft.com/office/powerpoint/2010/main" val="244291358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8"/>
            </p:custDataLst>
          </p:nvPr>
        </p:nvSpPr>
        <p:spPr bwMode="auto">
          <a:xfrm>
            <a:off x="0" y="0"/>
            <a:ext cx="211667" cy="158750"/>
          </a:xfrm>
          <a:prstGeom prst="rect">
            <a:avLst/>
          </a:prstGeom>
          <a:solidFill>
            <a:srgbClr val="99CCFF"/>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Calibri" panose="020F0502020204030204" pitchFamily="34" charset="0"/>
              <a:sym typeface="Calibri" panose="020F0502020204030204" pitchFamily="34" charset="0"/>
            </a:endParaRPr>
          </a:p>
        </p:txBody>
      </p:sp>
      <p:sp>
        <p:nvSpPr>
          <p:cNvPr id="1026" name="Rectangle 4"/>
          <p:cNvSpPr>
            <a:spLocks noGrp="1" noChangeArrowheads="1"/>
          </p:cNvSpPr>
          <p:nvPr>
            <p:ph type="body" idx="1"/>
          </p:nvPr>
        </p:nvSpPr>
        <p:spPr bwMode="auto">
          <a:xfrm>
            <a:off x="933452" y="1277939"/>
            <a:ext cx="10382249" cy="1922707"/>
          </a:xfrm>
          <a:prstGeom prst="rect">
            <a:avLst/>
          </a:prstGeom>
          <a:noFill/>
          <a:ln w="9525">
            <a:noFill/>
            <a:miter lim="800000"/>
            <a:headEnd/>
            <a:tailEnd/>
          </a:ln>
        </p:spPr>
        <p:txBody>
          <a:bodyPr vert="horz" wrap="square" lIns="46800" tIns="46800" rIns="46800" bIns="4680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1" name="Rectangle 5"/>
          <p:cNvSpPr>
            <a:spLocks noGrp="1" noChangeArrowheads="1"/>
          </p:cNvSpPr>
          <p:nvPr>
            <p:ph type="sldNum" sz="quarter" idx="4"/>
          </p:nvPr>
        </p:nvSpPr>
        <p:spPr bwMode="auto">
          <a:xfrm>
            <a:off x="9091084" y="63023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fontAlgn="auto" hangingPunct="0">
              <a:spcBef>
                <a:spcPts val="0"/>
              </a:spcBef>
              <a:spcAft>
                <a:spcPts val="0"/>
              </a:spcAft>
              <a:defRPr sz="1000" b="0" i="0" smtClean="0">
                <a:solidFill>
                  <a:srgbClr val="000000"/>
                </a:solidFill>
                <a:latin typeface="Calibri" panose="020F0502020204030204" pitchFamily="34" charset="0"/>
                <a:cs typeface="+mn-cs"/>
              </a:defRPr>
            </a:lvl1pPr>
          </a:lstStyle>
          <a:p>
            <a:fld id="{59CA42C1-73B3-459F-B5D7-A3E41C19577E}" type="slidenum">
              <a:rPr lang="en-US" smtClean="0"/>
              <a:pPr/>
              <a:t>‹#›</a:t>
            </a:fld>
            <a:endParaRPr lang="en-US" dirty="0"/>
          </a:p>
        </p:txBody>
      </p:sp>
      <p:sp>
        <p:nvSpPr>
          <p:cNvPr id="1028" name="Rectangle 7"/>
          <p:cNvSpPr>
            <a:spLocks noChangeArrowheads="1"/>
          </p:cNvSpPr>
          <p:nvPr/>
        </p:nvSpPr>
        <p:spPr bwMode="gray">
          <a:xfrm>
            <a:off x="0" y="0"/>
            <a:ext cx="12192000" cy="914400"/>
          </a:xfrm>
          <a:prstGeom prst="rect">
            <a:avLst/>
          </a:prstGeom>
          <a:solidFill>
            <a:srgbClr val="003366"/>
          </a:solidFill>
          <a:ln w="9525">
            <a:noFill/>
            <a:miter lim="800000"/>
            <a:headEnd/>
            <a:tailEnd/>
          </a:ln>
        </p:spPr>
        <p:txBody>
          <a:bodyPr anchor="ctr"/>
          <a:lstStyle/>
          <a:p>
            <a:pPr marL="231775"/>
            <a:endParaRPr lang="en-US" sz="1700" dirty="0">
              <a:solidFill>
                <a:srgbClr val="284A8C"/>
              </a:solidFill>
              <a:latin typeface="Franklin Gothic Book" pitchFamily="34" charset="0"/>
            </a:endParaRPr>
          </a:p>
        </p:txBody>
      </p:sp>
      <p:sp>
        <p:nvSpPr>
          <p:cNvPr id="1029" name="Rectangle 3"/>
          <p:cNvSpPr>
            <a:spLocks noGrp="1" noChangeArrowheads="1"/>
          </p:cNvSpPr>
          <p:nvPr>
            <p:ph type="title"/>
          </p:nvPr>
        </p:nvSpPr>
        <p:spPr bwMode="white">
          <a:xfrm>
            <a:off x="0" y="0"/>
            <a:ext cx="12192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hf hdr="0" ftr="0" dt="0"/>
  <p:txStyles>
    <p:titleStyle>
      <a:lvl1pPr marL="234950" algn="l" rtl="0" eaLnBrk="1" fontAlgn="base" hangingPunct="1">
        <a:spcBef>
          <a:spcPct val="0"/>
        </a:spcBef>
        <a:spcAft>
          <a:spcPct val="0"/>
        </a:spcAft>
        <a:defRPr sz="2400">
          <a:solidFill>
            <a:schemeClr val="bg1"/>
          </a:solidFill>
          <a:latin typeface="Calibri" panose="020F0502020204030204" pitchFamily="34" charset="0"/>
          <a:ea typeface="MS PGothic" pitchFamily="34" charset="-128"/>
          <a:cs typeface="Calibri" panose="020F0502020204030204" pitchFamily="34" charset="0"/>
        </a:defRPr>
      </a:lvl1pPr>
      <a:lvl2pPr marL="234950" algn="l" rtl="0" eaLnBrk="1" fontAlgn="base" hangingPunct="1">
        <a:spcBef>
          <a:spcPct val="0"/>
        </a:spcBef>
        <a:spcAft>
          <a:spcPct val="0"/>
        </a:spcAft>
        <a:defRPr sz="2000">
          <a:solidFill>
            <a:schemeClr val="bg1"/>
          </a:solidFill>
          <a:latin typeface="Verdana" pitchFamily="34" charset="0"/>
          <a:ea typeface="MS PGothic" pitchFamily="34" charset="-128"/>
          <a:cs typeface="MS PGothic" pitchFamily="34" charset="-128"/>
        </a:defRPr>
      </a:lvl2pPr>
      <a:lvl3pPr marL="234950" algn="l" rtl="0" eaLnBrk="1" fontAlgn="base" hangingPunct="1">
        <a:spcBef>
          <a:spcPct val="0"/>
        </a:spcBef>
        <a:spcAft>
          <a:spcPct val="0"/>
        </a:spcAft>
        <a:defRPr sz="2000">
          <a:solidFill>
            <a:schemeClr val="bg1"/>
          </a:solidFill>
          <a:latin typeface="Verdana" pitchFamily="34" charset="0"/>
          <a:ea typeface="MS PGothic" pitchFamily="34" charset="-128"/>
          <a:cs typeface="MS PGothic" pitchFamily="34" charset="-128"/>
        </a:defRPr>
      </a:lvl3pPr>
      <a:lvl4pPr marL="234950" algn="l" rtl="0" eaLnBrk="1" fontAlgn="base" hangingPunct="1">
        <a:spcBef>
          <a:spcPct val="0"/>
        </a:spcBef>
        <a:spcAft>
          <a:spcPct val="0"/>
        </a:spcAft>
        <a:defRPr sz="2000">
          <a:solidFill>
            <a:schemeClr val="bg1"/>
          </a:solidFill>
          <a:latin typeface="Verdana" pitchFamily="34" charset="0"/>
          <a:ea typeface="MS PGothic" pitchFamily="34" charset="-128"/>
          <a:cs typeface="MS PGothic" pitchFamily="34" charset="-128"/>
        </a:defRPr>
      </a:lvl4pPr>
      <a:lvl5pPr marL="234950" algn="l" rtl="0" eaLnBrk="1" fontAlgn="base" hangingPunct="1">
        <a:spcBef>
          <a:spcPct val="0"/>
        </a:spcBef>
        <a:spcAft>
          <a:spcPct val="0"/>
        </a:spcAft>
        <a:defRPr sz="2000">
          <a:solidFill>
            <a:schemeClr val="bg1"/>
          </a:solidFill>
          <a:latin typeface="Verdana" pitchFamily="34" charset="0"/>
          <a:ea typeface="MS PGothic" pitchFamily="34" charset="-128"/>
          <a:cs typeface="MS PGothic" pitchFamily="34" charset="-128"/>
        </a:defRPr>
      </a:lvl5pPr>
      <a:lvl6pPr marL="457200" algn="l" rtl="0" eaLnBrk="1" fontAlgn="base" hangingPunct="1">
        <a:spcBef>
          <a:spcPct val="0"/>
        </a:spcBef>
        <a:spcAft>
          <a:spcPct val="0"/>
        </a:spcAft>
        <a:defRPr sz="2400">
          <a:solidFill>
            <a:schemeClr val="bg1"/>
          </a:solidFill>
          <a:latin typeface="Verdana" pitchFamily="34" charset="0"/>
        </a:defRPr>
      </a:lvl6pPr>
      <a:lvl7pPr marL="914400" algn="l" rtl="0" eaLnBrk="1" fontAlgn="base" hangingPunct="1">
        <a:spcBef>
          <a:spcPct val="0"/>
        </a:spcBef>
        <a:spcAft>
          <a:spcPct val="0"/>
        </a:spcAft>
        <a:defRPr sz="2400">
          <a:solidFill>
            <a:schemeClr val="bg1"/>
          </a:solidFill>
          <a:latin typeface="Verdana" pitchFamily="34" charset="0"/>
        </a:defRPr>
      </a:lvl7pPr>
      <a:lvl8pPr marL="1371600" algn="l" rtl="0" eaLnBrk="1" fontAlgn="base" hangingPunct="1">
        <a:spcBef>
          <a:spcPct val="0"/>
        </a:spcBef>
        <a:spcAft>
          <a:spcPct val="0"/>
        </a:spcAft>
        <a:defRPr sz="2400">
          <a:solidFill>
            <a:schemeClr val="bg1"/>
          </a:solidFill>
          <a:latin typeface="Verdana" pitchFamily="34" charset="0"/>
        </a:defRPr>
      </a:lvl8pPr>
      <a:lvl9pPr marL="1828800" algn="l" rtl="0" eaLnBrk="1" fontAlgn="base" hangingPunct="1">
        <a:spcBef>
          <a:spcPct val="0"/>
        </a:spcBef>
        <a:spcAft>
          <a:spcPct val="0"/>
        </a:spcAft>
        <a:defRPr sz="2400">
          <a:solidFill>
            <a:schemeClr val="bg1"/>
          </a:solidFill>
          <a:latin typeface="Verdana" pitchFamily="34" charset="0"/>
        </a:defRPr>
      </a:lvl9pPr>
    </p:titleStyle>
    <p:bodyStyle>
      <a:lvl1pPr marL="271463" indent="-271463" algn="l" defTabSz="981075" rtl="0" eaLnBrk="1" fontAlgn="base" hangingPunct="1">
        <a:spcBef>
          <a:spcPct val="40000"/>
        </a:spcBef>
        <a:spcAft>
          <a:spcPct val="0"/>
        </a:spcAft>
        <a:buClr>
          <a:schemeClr val="tx1"/>
        </a:buClr>
        <a:buFont typeface="Arial" pitchFamily="34" charset="0"/>
        <a:buChar char="•"/>
        <a:defRPr sz="2400">
          <a:solidFill>
            <a:schemeClr val="tx1"/>
          </a:solidFill>
          <a:latin typeface="Franklin Gothic Book" pitchFamily="34" charset="0"/>
          <a:ea typeface="MS PGothic" pitchFamily="34" charset="-128"/>
          <a:cs typeface="Arial" pitchFamily="34" charset="0"/>
        </a:defRPr>
      </a:lvl1pPr>
      <a:lvl2pPr marL="574675" indent="-119063" algn="l" defTabSz="981075" rtl="0" eaLnBrk="1" fontAlgn="base" hangingPunct="1">
        <a:spcBef>
          <a:spcPct val="20000"/>
        </a:spcBef>
        <a:spcAft>
          <a:spcPct val="0"/>
        </a:spcAft>
        <a:buClr>
          <a:schemeClr val="tx1"/>
        </a:buClr>
        <a:buChar char="-"/>
        <a:defRPr sz="2200">
          <a:solidFill>
            <a:schemeClr val="tx1"/>
          </a:solidFill>
          <a:latin typeface="Franklin Gothic Book" pitchFamily="34" charset="0"/>
          <a:ea typeface="MS PGothic" pitchFamily="34" charset="-128"/>
          <a:cs typeface="Arial" pitchFamily="34" charset="0"/>
        </a:defRPr>
      </a:lvl2pPr>
      <a:lvl3pPr marL="1052513" indent="-287338" algn="l" defTabSz="981075" rtl="0" eaLnBrk="1" fontAlgn="base" hangingPunct="1">
        <a:spcBef>
          <a:spcPct val="20000"/>
        </a:spcBef>
        <a:spcAft>
          <a:spcPct val="0"/>
        </a:spcAft>
        <a:buClr>
          <a:schemeClr val="tx1"/>
        </a:buClr>
        <a:buFont typeface="Marlett" pitchFamily="2" charset="2"/>
        <a:buChar char="8"/>
        <a:defRPr sz="2000">
          <a:solidFill>
            <a:schemeClr val="tx1"/>
          </a:solidFill>
          <a:latin typeface="Franklin Gothic Book" pitchFamily="34" charset="0"/>
          <a:ea typeface="MS PGothic" pitchFamily="34" charset="-128"/>
          <a:cs typeface="Arial" pitchFamily="34" charset="0"/>
        </a:defRPr>
      </a:lvl3pPr>
      <a:lvl4pPr marL="1639888" indent="-206375" algn="l" defTabSz="981075" rtl="0" eaLnBrk="1" fontAlgn="base" hangingPunct="1">
        <a:spcBef>
          <a:spcPct val="20000"/>
        </a:spcBef>
        <a:spcAft>
          <a:spcPct val="0"/>
        </a:spcAft>
        <a:buClr>
          <a:schemeClr val="tx1"/>
        </a:buClr>
        <a:buFont typeface="Marlett" pitchFamily="2" charset="2"/>
        <a:buChar char="8"/>
        <a:defRPr sz="1900">
          <a:solidFill>
            <a:schemeClr val="tx1"/>
          </a:solidFill>
          <a:latin typeface="Franklin Gothic Book" pitchFamily="34" charset="0"/>
          <a:ea typeface="MS PGothic" pitchFamily="34" charset="-128"/>
          <a:cs typeface="Arial" pitchFamily="34" charset="0"/>
        </a:defRPr>
      </a:lvl4pPr>
      <a:lvl5pPr marL="2116138" indent="-339725" algn="l" defTabSz="981075" rtl="0" eaLnBrk="1" fontAlgn="base" hangingPunct="1">
        <a:spcBef>
          <a:spcPct val="20000"/>
        </a:spcBef>
        <a:spcAft>
          <a:spcPct val="0"/>
        </a:spcAft>
        <a:buClr>
          <a:schemeClr val="tx1"/>
        </a:buClr>
        <a:buFont typeface="Marlett" pitchFamily="2" charset="2"/>
        <a:buChar char="8"/>
        <a:defRPr sz="1800">
          <a:solidFill>
            <a:schemeClr val="tx1"/>
          </a:solidFill>
          <a:latin typeface="Franklin Gothic Book" pitchFamily="34" charset="0"/>
          <a:ea typeface="MS PGothic" pitchFamily="34" charset="-128"/>
          <a:cs typeface="Arial" pitchFamily="34" charset="0"/>
        </a:defRPr>
      </a:lvl5pPr>
      <a:lvl6pPr marL="2573338" indent="-339725" algn="l" defTabSz="981075" rtl="0" eaLnBrk="1" fontAlgn="base" hangingPunct="1">
        <a:spcBef>
          <a:spcPct val="20000"/>
        </a:spcBef>
        <a:spcAft>
          <a:spcPct val="0"/>
        </a:spcAft>
        <a:buClr>
          <a:schemeClr val="tx1"/>
        </a:buClr>
        <a:buFont typeface="Marlett" pitchFamily="2" charset="2"/>
        <a:buChar char="8"/>
        <a:defRPr>
          <a:solidFill>
            <a:schemeClr val="tx1"/>
          </a:solidFill>
          <a:latin typeface="+mn-lt"/>
        </a:defRPr>
      </a:lvl6pPr>
      <a:lvl7pPr marL="3030538" indent="-339725" algn="l" defTabSz="981075" rtl="0" eaLnBrk="1" fontAlgn="base" hangingPunct="1">
        <a:spcBef>
          <a:spcPct val="20000"/>
        </a:spcBef>
        <a:spcAft>
          <a:spcPct val="0"/>
        </a:spcAft>
        <a:buClr>
          <a:schemeClr val="tx1"/>
        </a:buClr>
        <a:buFont typeface="Marlett" pitchFamily="2" charset="2"/>
        <a:buChar char="8"/>
        <a:defRPr>
          <a:solidFill>
            <a:schemeClr val="tx1"/>
          </a:solidFill>
          <a:latin typeface="+mn-lt"/>
        </a:defRPr>
      </a:lvl7pPr>
      <a:lvl8pPr marL="3487738" indent="-339725" algn="l" defTabSz="981075" rtl="0" eaLnBrk="1" fontAlgn="base" hangingPunct="1">
        <a:spcBef>
          <a:spcPct val="20000"/>
        </a:spcBef>
        <a:spcAft>
          <a:spcPct val="0"/>
        </a:spcAft>
        <a:buClr>
          <a:schemeClr val="tx1"/>
        </a:buClr>
        <a:buFont typeface="Marlett" pitchFamily="2" charset="2"/>
        <a:buChar char="8"/>
        <a:defRPr>
          <a:solidFill>
            <a:schemeClr val="tx1"/>
          </a:solidFill>
          <a:latin typeface="+mn-lt"/>
        </a:defRPr>
      </a:lvl8pPr>
      <a:lvl9pPr marL="3944938" indent="-339725" algn="l" defTabSz="981075" rtl="0" eaLnBrk="1" fontAlgn="base" hangingPunct="1">
        <a:spcBef>
          <a:spcPct val="20000"/>
        </a:spcBef>
        <a:spcAft>
          <a:spcPct val="0"/>
        </a:spcAft>
        <a:buClr>
          <a:schemeClr val="tx1"/>
        </a:buClr>
        <a:buFont typeface="Marlett" pitchFamily="2" charset="2"/>
        <a:buChar char="8"/>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2EB01D-1C83-4597-997E-2774EC44FA93}"/>
              </a:ext>
            </a:extLst>
          </p:cNvPr>
          <p:cNvSpPr>
            <a:spLocks noChangeArrowheads="1"/>
          </p:cNvSpPr>
          <p:nvPr/>
        </p:nvSpPr>
        <p:spPr bwMode="gray">
          <a:xfrm>
            <a:off x="0" y="0"/>
            <a:ext cx="12192000" cy="1010094"/>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31775" defTabSz="457200" fontAlgn="base">
              <a:spcBef>
                <a:spcPct val="0"/>
              </a:spcBef>
              <a:spcAft>
                <a:spcPct val="0"/>
              </a:spcAft>
            </a:pPr>
            <a:endParaRPr lang="en-US" sz="2800" dirty="0">
              <a:solidFill>
                <a:schemeClr val="bg1"/>
              </a:solidFill>
              <a:latin typeface="+mn-lt"/>
              <a:ea typeface="ＭＳ Ｐゴシック" pitchFamily="127" charset="-128"/>
              <a:cs typeface="ＭＳ Ｐゴシック" pitchFamily="127" charset="-128"/>
            </a:endParaRPr>
          </a:p>
        </p:txBody>
      </p:sp>
      <p:sp>
        <p:nvSpPr>
          <p:cNvPr id="2" name="Title Placeholder 1">
            <a:extLst>
              <a:ext uri="{FF2B5EF4-FFF2-40B4-BE49-F238E27FC236}">
                <a16:creationId xmlns:a16="http://schemas.microsoft.com/office/drawing/2014/main" id="{295B9D6A-DD63-469E-8E1C-6EF75CCBE566}"/>
              </a:ext>
            </a:extLst>
          </p:cNvPr>
          <p:cNvSpPr>
            <a:spLocks noGrp="1"/>
          </p:cNvSpPr>
          <p:nvPr>
            <p:ph type="title"/>
          </p:nvPr>
        </p:nvSpPr>
        <p:spPr>
          <a:xfrm>
            <a:off x="0" y="1"/>
            <a:ext cx="12192000" cy="101009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73A060C-D310-4DFD-8993-DAF0AE0A949D}"/>
              </a:ext>
            </a:extLst>
          </p:cNvPr>
          <p:cNvSpPr>
            <a:spLocks noGrp="1"/>
          </p:cNvSpPr>
          <p:nvPr>
            <p:ph type="body" idx="1"/>
          </p:nvPr>
        </p:nvSpPr>
        <p:spPr>
          <a:xfrm>
            <a:off x="838200" y="1460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5100DB-F612-4B6E-B246-077D16CF9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9B04B-2C93-4A44-BD3D-0F9488CC2D64}" type="datetimeFigureOut">
              <a:rPr lang="en-US" smtClean="0"/>
              <a:t>3/14/2023</a:t>
            </a:fld>
            <a:endParaRPr lang="en-US"/>
          </a:p>
        </p:txBody>
      </p:sp>
      <p:sp>
        <p:nvSpPr>
          <p:cNvPr id="5" name="Footer Placeholder 4">
            <a:extLst>
              <a:ext uri="{FF2B5EF4-FFF2-40B4-BE49-F238E27FC236}">
                <a16:creationId xmlns:a16="http://schemas.microsoft.com/office/drawing/2014/main" id="{74A3059D-27AD-4601-B8F9-81EDDDBE7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1C712D-A9AC-4692-8C3E-AAF9300B17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3175F-2C1E-4805-BAAB-6C7BCB720BCE}" type="slidenum">
              <a:rPr lang="en-US" smtClean="0"/>
              <a:t>‹#›</a:t>
            </a:fld>
            <a:endParaRPr lang="en-US"/>
          </a:p>
        </p:txBody>
      </p:sp>
    </p:spTree>
    <p:extLst>
      <p:ext uri="{BB962C8B-B14F-4D97-AF65-F5344CB8AC3E}">
        <p14:creationId xmlns:p14="http://schemas.microsoft.com/office/powerpoint/2010/main" val="6536529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who.int/diagnostics_laboratory/evaluations/pq-list/191003_amended_pqpr_0320_090_00_mylan_hiv_self_test_v2.pdf?ua=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xtranet.who.int/pqweb/sites/default/files/PQDx_0481-032-00_CheckNOW_HIV-SelfTest_PR_v2.0.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xtranet.who.int/pqweb/sites/default/files/PQDx_0357-004-01_WondfoHIV-Self-test_v1.0.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9.emf"/><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s://extranet.who.int/pqweb/sites/default/files/PQDx_0357-004-01_WondfoHIV-Self-test_v1.0.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diagnostics_laboratory/evaluations/pq-list/180622_amended_final_pqpr_0159_055_01_hiv_self_test_v8.pdf?ua=1"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who.int/diagnostics_laboratory/evaluations/pq-list/191129_pqdx_0054_006_01_sure_check_hiv_self_test.pdf?ua=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diagnostics_laboratory/evaluations/pq-list/191111_amended_final_pqpr_0002_002_01_selftest_v3.pdf?ua=1"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C011-9415-4C4D-B2C4-8FDF327D87DE}"/>
              </a:ext>
            </a:extLst>
          </p:cNvPr>
          <p:cNvSpPr>
            <a:spLocks noGrp="1"/>
          </p:cNvSpPr>
          <p:nvPr>
            <p:ph type="ctrTitle"/>
          </p:nvPr>
        </p:nvSpPr>
        <p:spPr/>
        <p:txBody>
          <a:bodyPr/>
          <a:lstStyle/>
          <a:p>
            <a:r>
              <a:rPr lang="en-US" dirty="0"/>
              <a:t>HIV Self-Testing Product Overview</a:t>
            </a:r>
          </a:p>
        </p:txBody>
      </p:sp>
      <p:sp>
        <p:nvSpPr>
          <p:cNvPr id="3" name="Subtitle 2">
            <a:extLst>
              <a:ext uri="{FF2B5EF4-FFF2-40B4-BE49-F238E27FC236}">
                <a16:creationId xmlns:a16="http://schemas.microsoft.com/office/drawing/2014/main" id="{09CB8372-5198-4932-8FCB-E81F61CAC81E}"/>
              </a:ext>
            </a:extLst>
          </p:cNvPr>
          <p:cNvSpPr>
            <a:spLocks noGrp="1"/>
          </p:cNvSpPr>
          <p:nvPr>
            <p:ph type="subTitle" idx="1"/>
          </p:nvPr>
        </p:nvSpPr>
        <p:spPr>
          <a:xfrm>
            <a:off x="2209800" y="3753317"/>
            <a:ext cx="3124200" cy="371513"/>
          </a:xfrm>
        </p:spPr>
        <p:txBody>
          <a:bodyPr/>
          <a:lstStyle/>
          <a:p>
            <a:r>
              <a:rPr lang="en-US" i="1" dirty="0"/>
              <a:t>Updated: March 2023</a:t>
            </a:r>
          </a:p>
        </p:txBody>
      </p:sp>
    </p:spTree>
    <p:extLst>
      <p:ext uri="{BB962C8B-B14F-4D97-AF65-F5344CB8AC3E}">
        <p14:creationId xmlns:p14="http://schemas.microsoft.com/office/powerpoint/2010/main" val="304492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E153-0E99-4196-93AE-7D39A4AFA422}"/>
              </a:ext>
            </a:extLst>
          </p:cNvPr>
          <p:cNvSpPr>
            <a:spLocks noGrp="1"/>
          </p:cNvSpPr>
          <p:nvPr>
            <p:ph type="title"/>
          </p:nvPr>
        </p:nvSpPr>
        <p:spPr/>
        <p:txBody>
          <a:bodyPr/>
          <a:lstStyle/>
          <a:p>
            <a:r>
              <a:rPr lang="en-US" b="1" dirty="0"/>
              <a:t>Mylan (</a:t>
            </a:r>
            <a:r>
              <a:rPr lang="en-US" b="1" dirty="0" err="1"/>
              <a:t>Atomo</a:t>
            </a:r>
            <a:r>
              <a:rPr lang="en-US" b="1" dirty="0"/>
              <a:t> Diagnostics Pty Ltd) – </a:t>
            </a:r>
            <a:r>
              <a:rPr lang="en-US" b="1" i="1" dirty="0"/>
              <a:t>Product and Registration Details</a:t>
            </a:r>
          </a:p>
        </p:txBody>
      </p:sp>
      <p:sp>
        <p:nvSpPr>
          <p:cNvPr id="3" name="Slide Number Placeholder 2">
            <a:extLst>
              <a:ext uri="{FF2B5EF4-FFF2-40B4-BE49-F238E27FC236}">
                <a16:creationId xmlns:a16="http://schemas.microsoft.com/office/drawing/2014/main" id="{81474BC8-D618-41D9-A4FC-237DB1B27492}"/>
              </a:ext>
            </a:extLst>
          </p:cNvPr>
          <p:cNvSpPr>
            <a:spLocks noGrp="1"/>
          </p:cNvSpPr>
          <p:nvPr>
            <p:ph type="sldNum" sz="quarter" idx="10"/>
          </p:nvPr>
        </p:nvSpPr>
        <p:spPr/>
        <p:txBody>
          <a:bodyPr/>
          <a:lstStyle/>
          <a:p>
            <a:fld id="{59CA42C1-73B3-459F-B5D7-A3E41C19577E}" type="slidenum">
              <a:rPr lang="en-US" smtClean="0"/>
              <a:pPr/>
              <a:t>10</a:t>
            </a:fld>
            <a:endParaRPr lang="en-US" dirty="0"/>
          </a:p>
        </p:txBody>
      </p:sp>
      <p:sp>
        <p:nvSpPr>
          <p:cNvPr id="4" name="Text Placeholder 3">
            <a:extLst>
              <a:ext uri="{FF2B5EF4-FFF2-40B4-BE49-F238E27FC236}">
                <a16:creationId xmlns:a16="http://schemas.microsoft.com/office/drawing/2014/main" id="{C4B17D5C-CB73-4F37-B090-021E6BA0238E}"/>
              </a:ext>
            </a:extLst>
          </p:cNvPr>
          <p:cNvSpPr>
            <a:spLocks noGrp="1"/>
          </p:cNvSpPr>
          <p:nvPr>
            <p:ph type="body" sz="quarter" idx="11"/>
          </p:nvPr>
        </p:nvSpPr>
        <p:spPr>
          <a:xfrm>
            <a:off x="246926" y="1144133"/>
            <a:ext cx="11335474" cy="4526497"/>
          </a:xfrm>
        </p:spPr>
        <p:txBody>
          <a:bodyPr/>
          <a:lstStyle/>
          <a:p>
            <a:pPr marL="0" indent="0">
              <a:spcBef>
                <a:spcPts val="0"/>
              </a:spcBef>
              <a:buNone/>
            </a:pPr>
            <a:r>
              <a:rPr lang="en-US" sz="1800" b="1" dirty="0"/>
              <a:t>Product Description: </a:t>
            </a:r>
            <a:r>
              <a:rPr lang="en-US" sz="1800" dirty="0"/>
              <a:t>The Mylan HIV Self Test is comprised of a paper test strip inside a plastic cartridge. The Mylan HIV Self Test is manufactured and sold in partnership with the global pharmaceutical company Mylan N.V. and medical device manufacturer </a:t>
            </a:r>
            <a:r>
              <a:rPr lang="en-US" sz="1800" dirty="0" err="1"/>
              <a:t>Atomo</a:t>
            </a:r>
            <a:r>
              <a:rPr lang="en-US" sz="1800" dirty="0"/>
              <a:t> Diagnostics. </a:t>
            </a:r>
          </a:p>
          <a:p>
            <a:pPr marL="0" indent="0">
              <a:spcBef>
                <a:spcPts val="0"/>
              </a:spcBef>
              <a:buNone/>
            </a:pPr>
            <a:endParaRPr lang="en-US" sz="1800" dirty="0"/>
          </a:p>
          <a:p>
            <a:pPr marL="0" indent="0">
              <a:spcBef>
                <a:spcPts val="0"/>
              </a:spcBef>
              <a:buNone/>
            </a:pPr>
            <a:r>
              <a:rPr lang="en-US" sz="1800" b="1" dirty="0"/>
              <a:t>Test Procedure:</a:t>
            </a:r>
            <a:r>
              <a:rPr lang="en-US" sz="1800" dirty="0"/>
              <a:t> The test is performed by placing a small drop of blood on the test strip and then applying drops of test fluid (diluent). When the test is completed, two lines can appear on the paper strip. A visible Control Line indicates that the diluent was added and migrated successfully, and that the test reagents are functioning correctly. The Test Line will only become visible if the applied sample contains antibodies to HIV.</a:t>
            </a:r>
          </a:p>
          <a:p>
            <a:pPr marL="0" indent="0">
              <a:spcBef>
                <a:spcPts val="0"/>
              </a:spcBef>
              <a:buNone/>
            </a:pPr>
            <a:endParaRPr lang="en-US" sz="1800" b="1" dirty="0"/>
          </a:p>
          <a:p>
            <a:pPr marL="0" indent="0">
              <a:spcBef>
                <a:spcPts val="0"/>
              </a:spcBef>
              <a:buNone/>
            </a:pPr>
            <a:r>
              <a:rPr lang="en-US" sz="1800" b="1" dirty="0"/>
              <a:t>Included in the Test Kit:</a:t>
            </a:r>
          </a:p>
          <a:p>
            <a:pPr>
              <a:spcBef>
                <a:spcPts val="0"/>
              </a:spcBef>
            </a:pPr>
            <a:r>
              <a:rPr lang="en-US" sz="1800" dirty="0"/>
              <a:t>Mylan HIV Self Test </a:t>
            </a:r>
          </a:p>
          <a:p>
            <a:pPr>
              <a:spcBef>
                <a:spcPts val="0"/>
              </a:spcBef>
            </a:pPr>
            <a:r>
              <a:rPr lang="en-US" sz="1800" dirty="0"/>
              <a:t>Bottle of Test Fluid (Diluent)</a:t>
            </a:r>
          </a:p>
          <a:p>
            <a:pPr>
              <a:spcBef>
                <a:spcPts val="0"/>
              </a:spcBef>
            </a:pPr>
            <a:r>
              <a:rPr lang="en-US" sz="1800" dirty="0"/>
              <a:t>Alcohol wipe</a:t>
            </a:r>
          </a:p>
          <a:p>
            <a:pPr>
              <a:spcBef>
                <a:spcPts val="0"/>
              </a:spcBef>
            </a:pPr>
            <a:r>
              <a:rPr lang="en-US" sz="1800" dirty="0"/>
              <a:t>Disposal bag</a:t>
            </a:r>
          </a:p>
          <a:p>
            <a:pPr marL="0" indent="0">
              <a:spcBef>
                <a:spcPts val="0"/>
              </a:spcBef>
              <a:buNone/>
            </a:pPr>
            <a:endParaRPr lang="en-US" sz="1800" dirty="0"/>
          </a:p>
          <a:p>
            <a:pPr marL="0" indent="0">
              <a:spcBef>
                <a:spcPts val="0"/>
              </a:spcBef>
              <a:buNone/>
            </a:pPr>
            <a:r>
              <a:rPr lang="en-US" sz="1800" b="1" dirty="0"/>
              <a:t>WHO </a:t>
            </a:r>
            <a:r>
              <a:rPr lang="en-US" sz="1800" b="1" dirty="0" err="1"/>
              <a:t>PQ’d</a:t>
            </a:r>
            <a:r>
              <a:rPr lang="en-US" sz="1800" dirty="0"/>
              <a:t>: </a:t>
            </a:r>
            <a:r>
              <a:rPr lang="en-US" sz="1800" dirty="0">
                <a:hlinkClick r:id="rId2"/>
              </a:rPr>
              <a:t>July 2019</a:t>
            </a:r>
            <a:endParaRPr lang="en-US" sz="1800" dirty="0"/>
          </a:p>
        </p:txBody>
      </p:sp>
      <p:pic>
        <p:nvPicPr>
          <p:cNvPr id="20482" name="Picture 2" descr="Image result for atomo hiv self-test buffer vial">
            <a:extLst>
              <a:ext uri="{FF2B5EF4-FFF2-40B4-BE49-F238E27FC236}">
                <a16:creationId xmlns:a16="http://schemas.microsoft.com/office/drawing/2014/main" id="{BC74F65D-47AB-404A-A7B7-6F71709EC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16" b="10322"/>
          <a:stretch/>
        </p:blipFill>
        <p:spPr bwMode="auto">
          <a:xfrm>
            <a:off x="6770679" y="3558381"/>
            <a:ext cx="4640810" cy="262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0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E153-0E99-4196-93AE-7D39A4AFA422}"/>
              </a:ext>
            </a:extLst>
          </p:cNvPr>
          <p:cNvSpPr>
            <a:spLocks noGrp="1"/>
          </p:cNvSpPr>
          <p:nvPr>
            <p:ph type="title"/>
          </p:nvPr>
        </p:nvSpPr>
        <p:spPr/>
        <p:txBody>
          <a:bodyPr/>
          <a:lstStyle/>
          <a:p>
            <a:r>
              <a:rPr lang="en-US" b="1" dirty="0"/>
              <a:t>Mylan (</a:t>
            </a:r>
            <a:r>
              <a:rPr lang="en-US" b="1" dirty="0" err="1"/>
              <a:t>Atomo</a:t>
            </a:r>
            <a:r>
              <a:rPr lang="en-US" b="1" dirty="0"/>
              <a:t> Diagnostics Pty Ltd) – </a:t>
            </a:r>
            <a:r>
              <a:rPr lang="en-US" b="1" i="1" dirty="0"/>
              <a:t>Test Procedure</a:t>
            </a:r>
          </a:p>
        </p:txBody>
      </p:sp>
      <p:sp>
        <p:nvSpPr>
          <p:cNvPr id="3" name="Slide Number Placeholder 2">
            <a:extLst>
              <a:ext uri="{FF2B5EF4-FFF2-40B4-BE49-F238E27FC236}">
                <a16:creationId xmlns:a16="http://schemas.microsoft.com/office/drawing/2014/main" id="{81474BC8-D618-41D9-A4FC-237DB1B27492}"/>
              </a:ext>
            </a:extLst>
          </p:cNvPr>
          <p:cNvSpPr>
            <a:spLocks noGrp="1"/>
          </p:cNvSpPr>
          <p:nvPr>
            <p:ph type="sldNum" sz="quarter" idx="10"/>
          </p:nvPr>
        </p:nvSpPr>
        <p:spPr/>
        <p:txBody>
          <a:bodyPr/>
          <a:lstStyle/>
          <a:p>
            <a:fld id="{59CA42C1-73B3-459F-B5D7-A3E41C19577E}" type="slidenum">
              <a:rPr lang="en-US" smtClean="0"/>
              <a:pPr/>
              <a:t>11</a:t>
            </a:fld>
            <a:endParaRPr lang="en-US" dirty="0"/>
          </a:p>
        </p:txBody>
      </p:sp>
      <p:pic>
        <p:nvPicPr>
          <p:cNvPr id="6" name="Picture 5">
            <a:extLst>
              <a:ext uri="{FF2B5EF4-FFF2-40B4-BE49-F238E27FC236}">
                <a16:creationId xmlns:a16="http://schemas.microsoft.com/office/drawing/2014/main" id="{08BF80BA-FAFB-483C-9001-BB67341B62BE}"/>
              </a:ext>
            </a:extLst>
          </p:cNvPr>
          <p:cNvPicPr>
            <a:picLocks noChangeAspect="1"/>
          </p:cNvPicPr>
          <p:nvPr/>
        </p:nvPicPr>
        <p:blipFill rotWithShape="1">
          <a:blip r:embed="rId2"/>
          <a:srcRect b="50000"/>
          <a:stretch/>
        </p:blipFill>
        <p:spPr>
          <a:xfrm>
            <a:off x="2052244" y="1061842"/>
            <a:ext cx="8087511" cy="5719958"/>
          </a:xfrm>
          <a:prstGeom prst="rect">
            <a:avLst/>
          </a:prstGeom>
        </p:spPr>
      </p:pic>
    </p:spTree>
    <p:extLst>
      <p:ext uri="{BB962C8B-B14F-4D97-AF65-F5344CB8AC3E}">
        <p14:creationId xmlns:p14="http://schemas.microsoft.com/office/powerpoint/2010/main" val="2954181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6A67D13-9359-472F-958F-E7A605B82734}"/>
              </a:ext>
            </a:extLst>
          </p:cNvPr>
          <p:cNvSpPr>
            <a:spLocks noGrp="1"/>
          </p:cNvSpPr>
          <p:nvPr>
            <p:ph type="body" sz="quarter" idx="11"/>
          </p:nvPr>
        </p:nvSpPr>
        <p:spPr>
          <a:xfrm>
            <a:off x="215371" y="982795"/>
            <a:ext cx="11720513" cy="5080494"/>
          </a:xfrm>
        </p:spPr>
        <p:txBody>
          <a:bodyPr/>
          <a:lstStyle/>
          <a:p>
            <a:pPr marL="0" indent="0">
              <a:spcBef>
                <a:spcPts val="0"/>
              </a:spcBef>
              <a:buNone/>
            </a:pPr>
            <a:r>
              <a:rPr lang="en-US" sz="1800" b="1" dirty="0"/>
              <a:t>Product Description: </a:t>
            </a:r>
            <a:r>
              <a:rPr lang="en-US" sz="1800" dirty="0" err="1"/>
              <a:t>CheckNOW</a:t>
            </a:r>
            <a:r>
              <a:rPr lang="en-US" sz="1800" dirty="0"/>
              <a:t> is a qualitative, membrane-based immunoassay for the detection of antibodies to HIV 1 and HIV 2 in whole blood. During testing, the whole blood reacts with HIV antigen coated particles in the test strip. The mixture then migrates upward on the membrane chromatographically by capillary action and reacts with recombinant HIV antigen on the membrane in the test line region.</a:t>
            </a:r>
          </a:p>
          <a:p>
            <a:pPr marL="0" indent="0">
              <a:spcBef>
                <a:spcPts val="0"/>
              </a:spcBef>
              <a:buNone/>
            </a:pPr>
            <a:endParaRPr lang="en-US" sz="1800" dirty="0"/>
          </a:p>
          <a:p>
            <a:pPr marL="0" indent="0">
              <a:spcBef>
                <a:spcPts val="0"/>
              </a:spcBef>
              <a:buNone/>
            </a:pPr>
            <a:r>
              <a:rPr lang="en-US" sz="1800" b="1" dirty="0"/>
              <a:t>Test Procedure: </a:t>
            </a:r>
            <a:r>
              <a:rPr lang="en-US" sz="1800" dirty="0"/>
              <a:t>The test is performed by pricking a finger and placing two drops of blood into the collection basin, then transferring the sample to a sample well, and adding one drop of buffer. Two lines that may appear after 15-20 minutes. The first is the control line “C” confirms that the specimen migrated correctly. Test line “T” will only become visible if the applied sample contains antibodies to HIV.</a:t>
            </a:r>
            <a:endParaRPr lang="en-US" sz="1800" b="1" dirty="0"/>
          </a:p>
          <a:p>
            <a:pPr marL="0" indent="0">
              <a:spcBef>
                <a:spcPts val="0"/>
              </a:spcBef>
              <a:buNone/>
            </a:pPr>
            <a:endParaRPr lang="en-US" sz="1800" dirty="0"/>
          </a:p>
          <a:p>
            <a:pPr marL="0" indent="0">
              <a:spcBef>
                <a:spcPts val="0"/>
              </a:spcBef>
              <a:buNone/>
            </a:pPr>
            <a:r>
              <a:rPr lang="en-US" sz="1800" b="1" dirty="0"/>
              <a:t>Included in Test Kit:</a:t>
            </a:r>
          </a:p>
          <a:p>
            <a:pPr>
              <a:spcBef>
                <a:spcPts val="0"/>
              </a:spcBef>
            </a:pPr>
            <a:r>
              <a:rPr lang="en-US" sz="1800" dirty="0"/>
              <a:t>Test device</a:t>
            </a:r>
          </a:p>
          <a:p>
            <a:pPr>
              <a:spcBef>
                <a:spcPts val="0"/>
              </a:spcBef>
            </a:pPr>
            <a:r>
              <a:rPr lang="en-US" sz="1800" dirty="0"/>
              <a:t>Buffer</a:t>
            </a:r>
          </a:p>
          <a:p>
            <a:pPr>
              <a:spcBef>
                <a:spcPts val="0"/>
              </a:spcBef>
            </a:pPr>
            <a:r>
              <a:rPr lang="en-US" sz="1800" dirty="0"/>
              <a:t>Alcohol pads</a:t>
            </a:r>
          </a:p>
          <a:p>
            <a:pPr>
              <a:spcBef>
                <a:spcPts val="0"/>
              </a:spcBef>
            </a:pPr>
            <a:r>
              <a:rPr lang="en-US" sz="1800" dirty="0"/>
              <a:t>Lancet</a:t>
            </a:r>
          </a:p>
          <a:p>
            <a:pPr marL="0" indent="0">
              <a:spcBef>
                <a:spcPts val="0"/>
              </a:spcBef>
              <a:buNone/>
            </a:pPr>
            <a:endParaRPr lang="en-US" sz="1800" b="1" dirty="0"/>
          </a:p>
          <a:p>
            <a:pPr marL="0" indent="0">
              <a:spcBef>
                <a:spcPts val="0"/>
              </a:spcBef>
              <a:buNone/>
            </a:pPr>
            <a:r>
              <a:rPr lang="en-US" sz="1800" b="1" dirty="0"/>
              <a:t>WHO </a:t>
            </a:r>
            <a:r>
              <a:rPr lang="en-US" sz="1800" b="1" dirty="0" err="1"/>
              <a:t>PQ’d</a:t>
            </a:r>
            <a:r>
              <a:rPr lang="en-US" sz="1800" dirty="0"/>
              <a:t>: </a:t>
            </a:r>
            <a:r>
              <a:rPr lang="en-US" sz="1800" dirty="0">
                <a:hlinkClick r:id="rId2"/>
              </a:rPr>
              <a:t>April 2022</a:t>
            </a:r>
            <a:endParaRPr lang="en-US" sz="1800" dirty="0"/>
          </a:p>
          <a:p>
            <a:pPr marL="0" indent="0">
              <a:spcBef>
                <a:spcPts val="0"/>
              </a:spcBef>
              <a:buNone/>
            </a:pPr>
            <a:endParaRPr lang="en-US" sz="1800" dirty="0"/>
          </a:p>
        </p:txBody>
      </p:sp>
      <p:sp>
        <p:nvSpPr>
          <p:cNvPr id="2" name="Title 1">
            <a:extLst>
              <a:ext uri="{FF2B5EF4-FFF2-40B4-BE49-F238E27FC236}">
                <a16:creationId xmlns:a16="http://schemas.microsoft.com/office/drawing/2014/main" id="{09019A00-76E1-45EB-9429-2F3CE2F50852}"/>
              </a:ext>
            </a:extLst>
          </p:cNvPr>
          <p:cNvSpPr>
            <a:spLocks noGrp="1"/>
          </p:cNvSpPr>
          <p:nvPr>
            <p:ph type="title"/>
          </p:nvPr>
        </p:nvSpPr>
        <p:spPr/>
        <p:txBody>
          <a:bodyPr/>
          <a:lstStyle/>
          <a:p>
            <a:r>
              <a:rPr lang="en-US" b="1" dirty="0" err="1"/>
              <a:t>CheckNOW</a:t>
            </a:r>
            <a:r>
              <a:rPr lang="en-US" b="1" dirty="0"/>
              <a:t> (Abbott) – </a:t>
            </a:r>
            <a:r>
              <a:rPr lang="en-US" b="1" i="1" dirty="0"/>
              <a:t>Product Details</a:t>
            </a:r>
            <a:endParaRPr lang="en-US" b="1" dirty="0"/>
          </a:p>
        </p:txBody>
      </p:sp>
      <p:sp>
        <p:nvSpPr>
          <p:cNvPr id="3" name="Slide Number Placeholder 2">
            <a:extLst>
              <a:ext uri="{FF2B5EF4-FFF2-40B4-BE49-F238E27FC236}">
                <a16:creationId xmlns:a16="http://schemas.microsoft.com/office/drawing/2014/main" id="{1B0A8CB7-1B02-4E09-8B1C-5858D98EE786}"/>
              </a:ext>
            </a:extLst>
          </p:cNvPr>
          <p:cNvSpPr>
            <a:spLocks noGrp="1"/>
          </p:cNvSpPr>
          <p:nvPr>
            <p:ph type="sldNum" sz="quarter" idx="10"/>
          </p:nvPr>
        </p:nvSpPr>
        <p:spPr/>
        <p:txBody>
          <a:bodyPr/>
          <a:lstStyle/>
          <a:p>
            <a:fld id="{59CA42C1-73B3-459F-B5D7-A3E41C19577E}" type="slidenum">
              <a:rPr lang="en-US" smtClean="0"/>
              <a:pPr/>
              <a:t>12</a:t>
            </a:fld>
            <a:endParaRPr lang="en-US" dirty="0"/>
          </a:p>
        </p:txBody>
      </p:sp>
      <p:pic>
        <p:nvPicPr>
          <p:cNvPr id="9" name="Picture 8">
            <a:extLst>
              <a:ext uri="{FF2B5EF4-FFF2-40B4-BE49-F238E27FC236}">
                <a16:creationId xmlns:a16="http://schemas.microsoft.com/office/drawing/2014/main" id="{11387BD7-4B11-4E62-8D4C-78B6AB743E49}"/>
              </a:ext>
            </a:extLst>
          </p:cNvPr>
          <p:cNvPicPr>
            <a:picLocks noChangeAspect="1"/>
          </p:cNvPicPr>
          <p:nvPr/>
        </p:nvPicPr>
        <p:blipFill>
          <a:blip r:embed="rId3"/>
          <a:stretch>
            <a:fillRect/>
          </a:stretch>
        </p:blipFill>
        <p:spPr>
          <a:xfrm>
            <a:off x="4876800" y="3697135"/>
            <a:ext cx="1422018" cy="1571479"/>
          </a:xfrm>
          <a:prstGeom prst="rect">
            <a:avLst/>
          </a:prstGeom>
        </p:spPr>
      </p:pic>
      <p:sp>
        <p:nvSpPr>
          <p:cNvPr id="8" name="Rectangle 7">
            <a:extLst>
              <a:ext uri="{FF2B5EF4-FFF2-40B4-BE49-F238E27FC236}">
                <a16:creationId xmlns:a16="http://schemas.microsoft.com/office/drawing/2014/main" id="{57A1C546-39D6-4854-A659-8C9D0236D6EF}"/>
              </a:ext>
            </a:extLst>
          </p:cNvPr>
          <p:cNvSpPr/>
          <p:nvPr/>
        </p:nvSpPr>
        <p:spPr>
          <a:xfrm>
            <a:off x="2514600" y="4021210"/>
            <a:ext cx="2895600"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Specimen Dropper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Plaster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IFU</a:t>
            </a:r>
          </a:p>
        </p:txBody>
      </p:sp>
      <p:pic>
        <p:nvPicPr>
          <p:cNvPr id="10" name="Picture 9">
            <a:extLst>
              <a:ext uri="{FF2B5EF4-FFF2-40B4-BE49-F238E27FC236}">
                <a16:creationId xmlns:a16="http://schemas.microsoft.com/office/drawing/2014/main" id="{D32DA522-714B-41FC-8D62-95AC82D1DC36}"/>
              </a:ext>
            </a:extLst>
          </p:cNvPr>
          <p:cNvPicPr>
            <a:picLocks noChangeAspect="1"/>
          </p:cNvPicPr>
          <p:nvPr/>
        </p:nvPicPr>
        <p:blipFill rotWithShape="1">
          <a:blip r:embed="rId4"/>
          <a:srcRect t="1367"/>
          <a:stretch/>
        </p:blipFill>
        <p:spPr>
          <a:xfrm>
            <a:off x="6370073" y="4560623"/>
            <a:ext cx="5494555" cy="1741752"/>
          </a:xfrm>
          <a:prstGeom prst="rect">
            <a:avLst/>
          </a:prstGeom>
        </p:spPr>
      </p:pic>
    </p:spTree>
    <p:extLst>
      <p:ext uri="{BB962C8B-B14F-4D97-AF65-F5344CB8AC3E}">
        <p14:creationId xmlns:p14="http://schemas.microsoft.com/office/powerpoint/2010/main" val="2884357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57FD-8E70-4EE4-94C3-61C018D8353A}"/>
              </a:ext>
            </a:extLst>
          </p:cNvPr>
          <p:cNvSpPr>
            <a:spLocks noGrp="1"/>
          </p:cNvSpPr>
          <p:nvPr>
            <p:ph type="title"/>
          </p:nvPr>
        </p:nvSpPr>
        <p:spPr/>
        <p:txBody>
          <a:bodyPr/>
          <a:lstStyle/>
          <a:p>
            <a:r>
              <a:rPr lang="en-US" b="1" dirty="0" err="1"/>
              <a:t>CheckNOW</a:t>
            </a:r>
            <a:r>
              <a:rPr lang="en-US" b="1" dirty="0"/>
              <a:t> (Abbott) – </a:t>
            </a:r>
            <a:r>
              <a:rPr lang="en-US" b="1" i="1" dirty="0"/>
              <a:t>Test Procedure</a:t>
            </a:r>
            <a:endParaRPr lang="en-US" b="1" dirty="0"/>
          </a:p>
        </p:txBody>
      </p:sp>
      <p:sp>
        <p:nvSpPr>
          <p:cNvPr id="3" name="Slide Number Placeholder 2">
            <a:extLst>
              <a:ext uri="{FF2B5EF4-FFF2-40B4-BE49-F238E27FC236}">
                <a16:creationId xmlns:a16="http://schemas.microsoft.com/office/drawing/2014/main" id="{4A9689E0-66A8-4891-A952-5125C6D00310}"/>
              </a:ext>
            </a:extLst>
          </p:cNvPr>
          <p:cNvSpPr>
            <a:spLocks noGrp="1"/>
          </p:cNvSpPr>
          <p:nvPr>
            <p:ph type="sldNum" sz="quarter" idx="10"/>
          </p:nvPr>
        </p:nvSpPr>
        <p:spPr/>
        <p:txBody>
          <a:bodyPr/>
          <a:lstStyle/>
          <a:p>
            <a:fld id="{59CA42C1-73B3-459F-B5D7-A3E41C19577E}" type="slidenum">
              <a:rPr lang="en-US" smtClean="0"/>
              <a:pPr/>
              <a:t>13</a:t>
            </a:fld>
            <a:endParaRPr lang="en-US" dirty="0"/>
          </a:p>
        </p:txBody>
      </p:sp>
      <p:sp>
        <p:nvSpPr>
          <p:cNvPr id="9" name="Rectangle 8">
            <a:extLst>
              <a:ext uri="{FF2B5EF4-FFF2-40B4-BE49-F238E27FC236}">
                <a16:creationId xmlns:a16="http://schemas.microsoft.com/office/drawing/2014/main" id="{BA38DBF7-A921-4F80-B0ED-6D23F01F00CA}"/>
              </a:ext>
            </a:extLst>
          </p:cNvPr>
          <p:cNvSpPr/>
          <p:nvPr/>
        </p:nvSpPr>
        <p:spPr bwMode="auto">
          <a:xfrm>
            <a:off x="6096000" y="2971800"/>
            <a:ext cx="1599380" cy="1066801"/>
          </a:xfrm>
          <a:prstGeom prst="rect">
            <a:avLst/>
          </a:prstGeom>
          <a:solidFill>
            <a:schemeClr val="bg1"/>
          </a:solidFill>
          <a:ln w="9525" cap="flat" cmpd="sng" algn="ctr">
            <a:noFill/>
            <a:prstDash val="solid"/>
            <a:round/>
            <a:headEnd type="none" w="med" len="med"/>
            <a:tailEnd type="none" w="med" len="med"/>
          </a:ln>
          <a:effectLst/>
        </p:spPr>
        <p:txBody>
          <a:bodyPr vert="horz" wrap="square" lIns="99440" tIns="49721" rIns="99440" bIns="49721" numCol="1" rtlCol="0" anchor="ctr" anchorCtr="0" compatLnSpc="1">
            <a:prstTxWarp prst="textNoShape">
              <a:avLst/>
            </a:prstTxWarp>
          </a:bodyPr>
          <a:lstStyle/>
          <a:p>
            <a:pPr eaLnBrk="0" fontAlgn="base" hangingPunct="0">
              <a:spcBef>
                <a:spcPct val="0"/>
              </a:spcBef>
              <a:spcAft>
                <a:spcPct val="0"/>
              </a:spcAft>
            </a:pPr>
            <a:endParaRPr lang="en-US" sz="2400">
              <a:latin typeface="Verdana" pitchFamily="34" charset="0"/>
            </a:endParaRPr>
          </a:p>
        </p:txBody>
      </p:sp>
      <p:pic>
        <p:nvPicPr>
          <p:cNvPr id="13" name="Picture 12" descr="A picture containing text&#10;&#10;Description automatically generated">
            <a:extLst>
              <a:ext uri="{FF2B5EF4-FFF2-40B4-BE49-F238E27FC236}">
                <a16:creationId xmlns:a16="http://schemas.microsoft.com/office/drawing/2014/main" id="{D7968254-2328-4C52-9777-9D4776E6E374}"/>
              </a:ext>
            </a:extLst>
          </p:cNvPr>
          <p:cNvPicPr>
            <a:picLocks noChangeAspect="1"/>
          </p:cNvPicPr>
          <p:nvPr/>
        </p:nvPicPr>
        <p:blipFill rotWithShape="1">
          <a:blip r:embed="rId2">
            <a:extLst>
              <a:ext uri="{28A0092B-C50C-407E-A947-70E740481C1C}">
                <a14:useLocalDpi xmlns:a14="http://schemas.microsoft.com/office/drawing/2010/main" val="0"/>
              </a:ext>
            </a:extLst>
          </a:blip>
          <a:srcRect l="482" r="41060"/>
          <a:stretch/>
        </p:blipFill>
        <p:spPr>
          <a:xfrm>
            <a:off x="4043903" y="1297709"/>
            <a:ext cx="5345373" cy="1624061"/>
          </a:xfrm>
          <a:prstGeom prst="rect">
            <a:avLst/>
          </a:prstGeom>
        </p:spPr>
      </p:pic>
      <p:pic>
        <p:nvPicPr>
          <p:cNvPr id="15" name="Picture 14" descr="Diagram&#10;&#10;Description automatically generated">
            <a:extLst>
              <a:ext uri="{FF2B5EF4-FFF2-40B4-BE49-F238E27FC236}">
                <a16:creationId xmlns:a16="http://schemas.microsoft.com/office/drawing/2014/main" id="{AD98CB67-383D-4273-A7F6-750286A3719A}"/>
              </a:ext>
            </a:extLst>
          </p:cNvPr>
          <p:cNvPicPr>
            <a:picLocks noChangeAspect="1"/>
          </p:cNvPicPr>
          <p:nvPr/>
        </p:nvPicPr>
        <p:blipFill rotWithShape="1">
          <a:blip r:embed="rId3">
            <a:extLst>
              <a:ext uri="{28A0092B-C50C-407E-A947-70E740481C1C}">
                <a14:useLocalDpi xmlns:a14="http://schemas.microsoft.com/office/drawing/2010/main" val="0"/>
              </a:ext>
            </a:extLst>
          </a:blip>
          <a:srcRect r="44265"/>
          <a:stretch/>
        </p:blipFill>
        <p:spPr>
          <a:xfrm>
            <a:off x="5426411" y="3227945"/>
            <a:ext cx="4882198" cy="1624061"/>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28CCDBE3-48BA-4318-965C-A42850101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042" y="5140928"/>
            <a:ext cx="5077871" cy="1624062"/>
          </a:xfrm>
          <a:prstGeom prst="rect">
            <a:avLst/>
          </a:prstGeom>
        </p:spPr>
      </p:pic>
      <p:pic>
        <p:nvPicPr>
          <p:cNvPr id="19" name="Picture 18">
            <a:extLst>
              <a:ext uri="{FF2B5EF4-FFF2-40B4-BE49-F238E27FC236}">
                <a16:creationId xmlns:a16="http://schemas.microsoft.com/office/drawing/2014/main" id="{1C8DEEE6-B333-4239-90DD-D5221705E08E}"/>
              </a:ext>
            </a:extLst>
          </p:cNvPr>
          <p:cNvPicPr>
            <a:picLocks noChangeAspect="1"/>
          </p:cNvPicPr>
          <p:nvPr/>
        </p:nvPicPr>
        <p:blipFill>
          <a:blip r:embed="rId5"/>
          <a:stretch>
            <a:fillRect/>
          </a:stretch>
        </p:blipFill>
        <p:spPr>
          <a:xfrm>
            <a:off x="1658831" y="1258427"/>
            <a:ext cx="2405694" cy="162406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D23ED79C-75FA-4CED-938E-7846D6AF681A}"/>
              </a:ext>
            </a:extLst>
          </p:cNvPr>
          <p:cNvPicPr>
            <a:picLocks noChangeAspect="1"/>
          </p:cNvPicPr>
          <p:nvPr/>
        </p:nvPicPr>
        <p:blipFill rotWithShape="1">
          <a:blip r:embed="rId2">
            <a:extLst>
              <a:ext uri="{28A0092B-C50C-407E-A947-70E740481C1C}">
                <a14:useLocalDpi xmlns:a14="http://schemas.microsoft.com/office/drawing/2010/main" val="0"/>
              </a:ext>
            </a:extLst>
          </a:blip>
          <a:srcRect l="58528" r="-431"/>
          <a:stretch/>
        </p:blipFill>
        <p:spPr>
          <a:xfrm>
            <a:off x="1676401" y="3200401"/>
            <a:ext cx="3831609" cy="1624061"/>
          </a:xfrm>
          <a:prstGeom prst="rect">
            <a:avLst/>
          </a:prstGeom>
        </p:spPr>
      </p:pic>
      <p:pic>
        <p:nvPicPr>
          <p:cNvPr id="21" name="Picture 20" descr="Diagram&#10;&#10;Description automatically generated">
            <a:extLst>
              <a:ext uri="{FF2B5EF4-FFF2-40B4-BE49-F238E27FC236}">
                <a16:creationId xmlns:a16="http://schemas.microsoft.com/office/drawing/2014/main" id="{3260E26A-507D-47C4-B9B4-28D8BBB38728}"/>
              </a:ext>
            </a:extLst>
          </p:cNvPr>
          <p:cNvPicPr>
            <a:picLocks noChangeAspect="1"/>
          </p:cNvPicPr>
          <p:nvPr/>
        </p:nvPicPr>
        <p:blipFill rotWithShape="1">
          <a:blip r:embed="rId3">
            <a:extLst>
              <a:ext uri="{28A0092B-C50C-407E-A947-70E740481C1C}">
                <a14:useLocalDpi xmlns:a14="http://schemas.microsoft.com/office/drawing/2010/main" val="0"/>
              </a:ext>
            </a:extLst>
          </a:blip>
          <a:srcRect l="55861" r="1966"/>
          <a:stretch/>
        </p:blipFill>
        <p:spPr>
          <a:xfrm>
            <a:off x="1676632" y="5157740"/>
            <a:ext cx="3694113" cy="1624061"/>
          </a:xfrm>
          <a:prstGeom prst="rect">
            <a:avLst/>
          </a:prstGeom>
        </p:spPr>
      </p:pic>
      <p:sp>
        <p:nvSpPr>
          <p:cNvPr id="22" name="TextBox 21">
            <a:extLst>
              <a:ext uri="{FF2B5EF4-FFF2-40B4-BE49-F238E27FC236}">
                <a16:creationId xmlns:a16="http://schemas.microsoft.com/office/drawing/2014/main" id="{BC793483-A0AD-4D15-9C26-09BC97FB713D}"/>
              </a:ext>
            </a:extLst>
          </p:cNvPr>
          <p:cNvSpPr txBox="1"/>
          <p:nvPr/>
        </p:nvSpPr>
        <p:spPr>
          <a:xfrm>
            <a:off x="1676400" y="990600"/>
            <a:ext cx="3048000" cy="369332"/>
          </a:xfrm>
          <a:prstGeom prst="rect">
            <a:avLst/>
          </a:prstGeom>
          <a:noFill/>
        </p:spPr>
        <p:txBody>
          <a:bodyPr wrap="square" rtlCol="0">
            <a:spAutoFit/>
          </a:bodyPr>
          <a:lstStyle/>
          <a:p>
            <a:r>
              <a:rPr lang="en-US" b="1" dirty="0">
                <a:solidFill>
                  <a:srgbClr val="6DD0F6"/>
                </a:solidFill>
                <a:latin typeface="Calibri" panose="020F0502020204030204" pitchFamily="34" charset="0"/>
                <a:cs typeface="Calibri" panose="020F0502020204030204" pitchFamily="34" charset="0"/>
              </a:rPr>
              <a:t>Phase 1: Preparation</a:t>
            </a:r>
          </a:p>
        </p:txBody>
      </p:sp>
      <p:sp>
        <p:nvSpPr>
          <p:cNvPr id="23" name="TextBox 22">
            <a:extLst>
              <a:ext uri="{FF2B5EF4-FFF2-40B4-BE49-F238E27FC236}">
                <a16:creationId xmlns:a16="http://schemas.microsoft.com/office/drawing/2014/main" id="{53360359-92A6-462D-ABD7-D668BCC9AF24}"/>
              </a:ext>
            </a:extLst>
          </p:cNvPr>
          <p:cNvSpPr txBox="1"/>
          <p:nvPr/>
        </p:nvSpPr>
        <p:spPr>
          <a:xfrm>
            <a:off x="4008837" y="992180"/>
            <a:ext cx="3048000" cy="369332"/>
          </a:xfrm>
          <a:prstGeom prst="rect">
            <a:avLst/>
          </a:prstGeom>
          <a:noFill/>
        </p:spPr>
        <p:txBody>
          <a:bodyPr wrap="square" rtlCol="0">
            <a:spAutoFit/>
          </a:bodyPr>
          <a:lstStyle/>
          <a:p>
            <a:r>
              <a:rPr lang="en-US" b="1" dirty="0">
                <a:solidFill>
                  <a:srgbClr val="6DD0F6"/>
                </a:solidFill>
                <a:latin typeface="Calibri" panose="020F0502020204030204" pitchFamily="34" charset="0"/>
                <a:cs typeface="Calibri" panose="020F0502020204030204" pitchFamily="34" charset="0"/>
              </a:rPr>
              <a:t>Phase 2: Collect Blood</a:t>
            </a:r>
          </a:p>
        </p:txBody>
      </p:sp>
      <p:sp>
        <p:nvSpPr>
          <p:cNvPr id="24" name="TextBox 23">
            <a:extLst>
              <a:ext uri="{FF2B5EF4-FFF2-40B4-BE49-F238E27FC236}">
                <a16:creationId xmlns:a16="http://schemas.microsoft.com/office/drawing/2014/main" id="{F972E2A6-DFA8-48BC-AD04-6EAE8F8E51BD}"/>
              </a:ext>
            </a:extLst>
          </p:cNvPr>
          <p:cNvSpPr txBox="1"/>
          <p:nvPr/>
        </p:nvSpPr>
        <p:spPr>
          <a:xfrm>
            <a:off x="5363920" y="2890109"/>
            <a:ext cx="3048000" cy="369332"/>
          </a:xfrm>
          <a:prstGeom prst="rect">
            <a:avLst/>
          </a:prstGeom>
          <a:noFill/>
        </p:spPr>
        <p:txBody>
          <a:bodyPr wrap="square" rtlCol="0">
            <a:spAutoFit/>
          </a:bodyPr>
          <a:lstStyle/>
          <a:p>
            <a:r>
              <a:rPr lang="en-US" b="1" dirty="0">
                <a:solidFill>
                  <a:srgbClr val="6DD0F6"/>
                </a:solidFill>
                <a:latin typeface="Calibri" panose="020F0502020204030204" pitchFamily="34" charset="0"/>
                <a:cs typeface="Calibri" panose="020F0502020204030204" pitchFamily="34" charset="0"/>
              </a:rPr>
              <a:t>Phase 3: Test</a:t>
            </a:r>
          </a:p>
        </p:txBody>
      </p:sp>
      <p:sp>
        <p:nvSpPr>
          <p:cNvPr id="25" name="TextBox 24">
            <a:extLst>
              <a:ext uri="{FF2B5EF4-FFF2-40B4-BE49-F238E27FC236}">
                <a16:creationId xmlns:a16="http://schemas.microsoft.com/office/drawing/2014/main" id="{3939691F-ADC7-4AEF-9B39-FD440655BBCD}"/>
              </a:ext>
            </a:extLst>
          </p:cNvPr>
          <p:cNvSpPr txBox="1"/>
          <p:nvPr/>
        </p:nvSpPr>
        <p:spPr>
          <a:xfrm>
            <a:off x="5363920" y="4812268"/>
            <a:ext cx="3048000" cy="369332"/>
          </a:xfrm>
          <a:prstGeom prst="rect">
            <a:avLst/>
          </a:prstGeom>
          <a:noFill/>
        </p:spPr>
        <p:txBody>
          <a:bodyPr wrap="square" rtlCol="0">
            <a:spAutoFit/>
          </a:bodyPr>
          <a:lstStyle/>
          <a:p>
            <a:r>
              <a:rPr lang="en-US" b="1" dirty="0">
                <a:solidFill>
                  <a:srgbClr val="6DD0F6"/>
                </a:solidFill>
                <a:latin typeface="Calibri" panose="020F0502020204030204" pitchFamily="34" charset="0"/>
                <a:cs typeface="Calibri" panose="020F0502020204030204" pitchFamily="34" charset="0"/>
              </a:rPr>
              <a:t>Phase 3: Read Result</a:t>
            </a:r>
          </a:p>
        </p:txBody>
      </p:sp>
    </p:spTree>
    <p:extLst>
      <p:ext uri="{BB962C8B-B14F-4D97-AF65-F5344CB8AC3E}">
        <p14:creationId xmlns:p14="http://schemas.microsoft.com/office/powerpoint/2010/main" val="2445921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6A67D13-9359-472F-958F-E7A605B82734}"/>
              </a:ext>
            </a:extLst>
          </p:cNvPr>
          <p:cNvSpPr>
            <a:spLocks noGrp="1"/>
          </p:cNvSpPr>
          <p:nvPr>
            <p:ph type="body" sz="quarter" idx="11"/>
          </p:nvPr>
        </p:nvSpPr>
        <p:spPr>
          <a:xfrm>
            <a:off x="303213" y="1334062"/>
            <a:ext cx="10172701" cy="4803495"/>
          </a:xfrm>
        </p:spPr>
        <p:txBody>
          <a:bodyPr/>
          <a:lstStyle/>
          <a:p>
            <a:pPr marL="0" indent="0">
              <a:spcBef>
                <a:spcPts val="0"/>
              </a:spcBef>
              <a:buNone/>
            </a:pPr>
            <a:r>
              <a:rPr lang="en-US" sz="1800" b="1" dirty="0"/>
              <a:t>Product Description: </a:t>
            </a:r>
            <a:r>
              <a:rPr lang="en-US" sz="1800" dirty="0"/>
              <a:t>The Wondfo HIV Self-Test is a single-use in vitro diagnostic self-test for fingerstick whole blood detection of HIV 1/2. It is intended to be used by people who believe they may have been exposed to HIV or may have been at risk within the last 3 months. It is intended to be used as a self-test and/or  by  medical professionals.  </a:t>
            </a:r>
          </a:p>
          <a:p>
            <a:pPr marL="0" indent="0">
              <a:spcBef>
                <a:spcPts val="0"/>
              </a:spcBef>
              <a:buNone/>
            </a:pPr>
            <a:endParaRPr lang="en-US" sz="1800" dirty="0"/>
          </a:p>
          <a:p>
            <a:pPr marL="0" indent="0">
              <a:spcBef>
                <a:spcPts val="0"/>
              </a:spcBef>
              <a:buNone/>
            </a:pPr>
            <a:r>
              <a:rPr lang="en-US" sz="1800" b="1" dirty="0"/>
              <a:t>Test Procedure: </a:t>
            </a:r>
            <a:r>
              <a:rPr lang="en-US" sz="1800" dirty="0"/>
              <a:t>The test is performed by pricking a finger and using the combination pipette-capillary tube to transfer blood to the sample well, then adding three drops of buffer. Two lines may appear after 15 minutes. The first is the control line “C” and confirms that the specimen migrated correctly. Test line “T” will only become visible if the applied sample contains antibodies to HIV.</a:t>
            </a:r>
            <a:endParaRPr lang="en-US" sz="1800" b="1" dirty="0"/>
          </a:p>
          <a:p>
            <a:pPr marL="0" indent="0">
              <a:spcBef>
                <a:spcPts val="0"/>
              </a:spcBef>
              <a:buNone/>
            </a:pPr>
            <a:endParaRPr lang="en-US" sz="1800" dirty="0"/>
          </a:p>
          <a:p>
            <a:pPr marL="0" indent="0">
              <a:spcBef>
                <a:spcPts val="0"/>
              </a:spcBef>
              <a:buNone/>
            </a:pPr>
            <a:r>
              <a:rPr lang="en-US" sz="1800" b="1" dirty="0"/>
              <a:t>Included in Test Kit:</a:t>
            </a:r>
          </a:p>
          <a:p>
            <a:pPr>
              <a:spcBef>
                <a:spcPts val="0"/>
              </a:spcBef>
            </a:pPr>
            <a:r>
              <a:rPr lang="en-US" sz="1800" dirty="0"/>
              <a:t>Test device</a:t>
            </a:r>
          </a:p>
          <a:p>
            <a:pPr>
              <a:spcBef>
                <a:spcPts val="0"/>
              </a:spcBef>
            </a:pPr>
            <a:r>
              <a:rPr lang="en-US" sz="1800" dirty="0"/>
              <a:t>Buffer</a:t>
            </a:r>
          </a:p>
          <a:p>
            <a:pPr>
              <a:spcBef>
                <a:spcPts val="0"/>
              </a:spcBef>
            </a:pPr>
            <a:r>
              <a:rPr lang="en-US" sz="1800" dirty="0"/>
              <a:t>Alcohol pad</a:t>
            </a:r>
          </a:p>
          <a:p>
            <a:pPr>
              <a:spcBef>
                <a:spcPts val="0"/>
              </a:spcBef>
            </a:pPr>
            <a:r>
              <a:rPr lang="en-US" sz="1800" dirty="0"/>
              <a:t>Lancet</a:t>
            </a:r>
          </a:p>
          <a:p>
            <a:pPr marL="0" indent="0">
              <a:spcBef>
                <a:spcPts val="0"/>
              </a:spcBef>
              <a:buNone/>
            </a:pPr>
            <a:endParaRPr lang="en-US" sz="1800" b="1" dirty="0"/>
          </a:p>
          <a:p>
            <a:pPr marL="0" indent="0">
              <a:spcBef>
                <a:spcPts val="0"/>
              </a:spcBef>
              <a:buNone/>
            </a:pPr>
            <a:r>
              <a:rPr lang="en-US" sz="1800" b="1" dirty="0"/>
              <a:t>WHO </a:t>
            </a:r>
            <a:r>
              <a:rPr lang="en-US" sz="1800" b="1" dirty="0" err="1"/>
              <a:t>PQ’d</a:t>
            </a:r>
            <a:r>
              <a:rPr lang="en-US" sz="1800" dirty="0"/>
              <a:t>: </a:t>
            </a:r>
            <a:r>
              <a:rPr lang="en-US" sz="1800" dirty="0">
                <a:hlinkClick r:id="rId2"/>
              </a:rPr>
              <a:t>July 2022</a:t>
            </a:r>
            <a:endParaRPr lang="en-US" sz="1800" dirty="0"/>
          </a:p>
        </p:txBody>
      </p:sp>
      <p:sp>
        <p:nvSpPr>
          <p:cNvPr id="2" name="Title 1">
            <a:extLst>
              <a:ext uri="{FF2B5EF4-FFF2-40B4-BE49-F238E27FC236}">
                <a16:creationId xmlns:a16="http://schemas.microsoft.com/office/drawing/2014/main" id="{09019A00-76E1-45EB-9429-2F3CE2F50852}"/>
              </a:ext>
            </a:extLst>
          </p:cNvPr>
          <p:cNvSpPr>
            <a:spLocks noGrp="1"/>
          </p:cNvSpPr>
          <p:nvPr>
            <p:ph type="title"/>
          </p:nvPr>
        </p:nvSpPr>
        <p:spPr/>
        <p:txBody>
          <a:bodyPr/>
          <a:lstStyle/>
          <a:p>
            <a:r>
              <a:rPr lang="en-US" b="1" dirty="0"/>
              <a:t>Wondfo HIV Self Test – </a:t>
            </a:r>
            <a:r>
              <a:rPr lang="en-US" b="1" i="1" dirty="0"/>
              <a:t>Product Details</a:t>
            </a:r>
          </a:p>
        </p:txBody>
      </p:sp>
      <p:sp>
        <p:nvSpPr>
          <p:cNvPr id="3" name="Slide Number Placeholder 2">
            <a:extLst>
              <a:ext uri="{FF2B5EF4-FFF2-40B4-BE49-F238E27FC236}">
                <a16:creationId xmlns:a16="http://schemas.microsoft.com/office/drawing/2014/main" id="{1B0A8CB7-1B02-4E09-8B1C-5858D98EE786}"/>
              </a:ext>
            </a:extLst>
          </p:cNvPr>
          <p:cNvSpPr>
            <a:spLocks noGrp="1"/>
          </p:cNvSpPr>
          <p:nvPr>
            <p:ph type="sldNum" sz="quarter" idx="10"/>
          </p:nvPr>
        </p:nvSpPr>
        <p:spPr/>
        <p:txBody>
          <a:bodyPr/>
          <a:lstStyle/>
          <a:p>
            <a:fld id="{59CA42C1-73B3-459F-B5D7-A3E41C19577E}" type="slidenum">
              <a:rPr lang="en-US" smtClean="0"/>
              <a:pPr/>
              <a:t>14</a:t>
            </a:fld>
            <a:endParaRPr lang="en-US" dirty="0"/>
          </a:p>
        </p:txBody>
      </p:sp>
      <p:sp>
        <p:nvSpPr>
          <p:cNvPr id="8" name="Rectangle 7">
            <a:extLst>
              <a:ext uri="{FF2B5EF4-FFF2-40B4-BE49-F238E27FC236}">
                <a16:creationId xmlns:a16="http://schemas.microsoft.com/office/drawing/2014/main" id="{57A1C546-39D6-4854-A659-8C9D0236D6EF}"/>
              </a:ext>
            </a:extLst>
          </p:cNvPr>
          <p:cNvSpPr/>
          <p:nvPr/>
        </p:nvSpPr>
        <p:spPr>
          <a:xfrm>
            <a:off x="2862539" y="4054508"/>
            <a:ext cx="2895600"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Specimen Dropper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Cotton swab</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IFU</a:t>
            </a:r>
          </a:p>
        </p:txBody>
      </p:sp>
      <p:pic>
        <p:nvPicPr>
          <p:cNvPr id="11" name="Picture 10" descr="A picture containing text&#10;&#10;Description automatically generated">
            <a:extLst>
              <a:ext uri="{FF2B5EF4-FFF2-40B4-BE49-F238E27FC236}">
                <a16:creationId xmlns:a16="http://schemas.microsoft.com/office/drawing/2014/main" id="{F2113A3B-2C41-4913-8449-C5239D713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57" r="4940"/>
          <a:stretch/>
        </p:blipFill>
        <p:spPr>
          <a:xfrm>
            <a:off x="7078837" y="3784600"/>
            <a:ext cx="3836020" cy="2571750"/>
          </a:xfrm>
          <a:prstGeom prst="rect">
            <a:avLst/>
          </a:prstGeom>
        </p:spPr>
      </p:pic>
    </p:spTree>
    <p:extLst>
      <p:ext uri="{BB962C8B-B14F-4D97-AF65-F5344CB8AC3E}">
        <p14:creationId xmlns:p14="http://schemas.microsoft.com/office/powerpoint/2010/main" val="1225769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0" imgH="469" progId="TCLayout.ActiveDocument.1">
                  <p:embed/>
                </p:oleObj>
              </mc:Choice>
              <mc:Fallback>
                <p:oleObj name="think-cell Slide" r:id="rId5" imgW="470" imgH="469" progId="TCLayout.ActiveDocument.1">
                  <p:embed/>
                  <p:pic>
                    <p:nvPicPr>
                      <p:cNvPr id="3" name="Object 2"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defRPr/>
            </a:pPr>
            <a:endParaRPr lang="en-US" sz="2200">
              <a:solidFill>
                <a:prstClr val="white"/>
              </a:solidFill>
              <a:latin typeface="Calibri" panose="020F0502020204030204" pitchFamily="34" charset="0"/>
              <a:ea typeface="ＭＳ Ｐゴシック" panose="020B0600070205080204" pitchFamily="34" charset="-128"/>
              <a:sym typeface="Calibri" panose="020F0502020204030204" pitchFamily="34" charset="0"/>
            </a:endParaRPr>
          </a:p>
        </p:txBody>
      </p:sp>
      <p:pic>
        <p:nvPicPr>
          <p:cNvPr id="5" name="Picture 4">
            <a:extLst>
              <a:ext uri="{FF2B5EF4-FFF2-40B4-BE49-F238E27FC236}">
                <a16:creationId xmlns:a16="http://schemas.microsoft.com/office/drawing/2014/main" id="{331B0BEE-E07D-47E3-964F-BB0D83E6E2ED}"/>
              </a:ext>
            </a:extLst>
          </p:cNvPr>
          <p:cNvPicPr>
            <a:picLocks noChangeAspect="1"/>
          </p:cNvPicPr>
          <p:nvPr/>
        </p:nvPicPr>
        <p:blipFill>
          <a:blip r:embed="rId7"/>
          <a:stretch>
            <a:fillRect/>
          </a:stretch>
        </p:blipFill>
        <p:spPr>
          <a:xfrm>
            <a:off x="1524000" y="1104900"/>
            <a:ext cx="9144000" cy="5780979"/>
          </a:xfrm>
          <a:prstGeom prst="rect">
            <a:avLst/>
          </a:prstGeom>
        </p:spPr>
      </p:pic>
      <p:sp>
        <p:nvSpPr>
          <p:cNvPr id="6" name="Title 5">
            <a:extLst>
              <a:ext uri="{FF2B5EF4-FFF2-40B4-BE49-F238E27FC236}">
                <a16:creationId xmlns:a16="http://schemas.microsoft.com/office/drawing/2014/main" id="{D8007190-8BDD-40AF-9938-AE237592F28E}"/>
              </a:ext>
            </a:extLst>
          </p:cNvPr>
          <p:cNvSpPr>
            <a:spLocks noGrp="1"/>
          </p:cNvSpPr>
          <p:nvPr>
            <p:ph type="title"/>
          </p:nvPr>
        </p:nvSpPr>
        <p:spPr/>
        <p:txBody>
          <a:bodyPr>
            <a:normAutofit/>
          </a:bodyPr>
          <a:lstStyle/>
          <a:p>
            <a:r>
              <a:rPr lang="en-US" sz="2400" b="1" dirty="0"/>
              <a:t>Wondfo HIV Self Test – </a:t>
            </a:r>
            <a:r>
              <a:rPr lang="en-US" sz="2400" b="1" i="1" dirty="0"/>
              <a:t>Test Procedure</a:t>
            </a:r>
            <a:endParaRPr lang="en-US" sz="2400" i="1" dirty="0"/>
          </a:p>
        </p:txBody>
      </p:sp>
    </p:spTree>
    <p:extLst>
      <p:ext uri="{BB962C8B-B14F-4D97-AF65-F5344CB8AC3E}">
        <p14:creationId xmlns:p14="http://schemas.microsoft.com/office/powerpoint/2010/main" val="163875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DC69-DDBF-48A9-9CDA-117FD733DEED}"/>
              </a:ext>
            </a:extLst>
          </p:cNvPr>
          <p:cNvSpPr>
            <a:spLocks noGrp="1"/>
          </p:cNvSpPr>
          <p:nvPr>
            <p:ph type="title"/>
          </p:nvPr>
        </p:nvSpPr>
        <p:spPr/>
        <p:txBody>
          <a:bodyPr>
            <a:normAutofit/>
          </a:bodyPr>
          <a:lstStyle/>
          <a:p>
            <a:r>
              <a:rPr lang="en-US" sz="2400" b="1" dirty="0">
                <a:latin typeface="Calibri" panose="020F0502020204030204" pitchFamily="34" charset="0"/>
              </a:rPr>
              <a:t>July 2022: CHAI and MedAccess announced a new partnership with Wondfo to introduce a WHO prequalified HIV self-test for $1.00 EXW</a:t>
            </a:r>
            <a:endParaRPr lang="en-US" sz="2400" dirty="0">
              <a:latin typeface="Calibri" panose="020F0502020204030204" pitchFamily="34" charset="0"/>
            </a:endParaRPr>
          </a:p>
        </p:txBody>
      </p:sp>
      <p:pic>
        <p:nvPicPr>
          <p:cNvPr id="8" name="Picture 7">
            <a:extLst>
              <a:ext uri="{FF2B5EF4-FFF2-40B4-BE49-F238E27FC236}">
                <a16:creationId xmlns:a16="http://schemas.microsoft.com/office/drawing/2014/main" id="{F10AE1F0-5366-4C86-A91E-B0F2D6DB8C1D}"/>
              </a:ext>
            </a:extLst>
          </p:cNvPr>
          <p:cNvPicPr>
            <a:picLocks noChangeAspect="1"/>
          </p:cNvPicPr>
          <p:nvPr/>
        </p:nvPicPr>
        <p:blipFill rotWithShape="1">
          <a:blip r:embed="rId2"/>
          <a:srcRect b="9762"/>
          <a:stretch/>
        </p:blipFill>
        <p:spPr>
          <a:xfrm>
            <a:off x="6960576" y="698337"/>
            <a:ext cx="5005956" cy="297178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45E1510-5578-4FD1-8E55-B867D2702790}"/>
              </a:ext>
            </a:extLst>
          </p:cNvPr>
          <p:cNvPicPr>
            <a:picLocks noChangeAspect="1"/>
          </p:cNvPicPr>
          <p:nvPr/>
        </p:nvPicPr>
        <p:blipFill>
          <a:blip r:embed="rId3"/>
          <a:stretch>
            <a:fillRect/>
          </a:stretch>
        </p:blipFill>
        <p:spPr>
          <a:xfrm>
            <a:off x="8546212" y="1708431"/>
            <a:ext cx="3533054" cy="251634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AC3147A-6F5B-43DD-8CBD-E56537B966B9}"/>
              </a:ext>
            </a:extLst>
          </p:cNvPr>
          <p:cNvSpPr txBox="1"/>
          <p:nvPr/>
        </p:nvSpPr>
        <p:spPr>
          <a:xfrm>
            <a:off x="259151" y="1114816"/>
            <a:ext cx="6455645" cy="5909310"/>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5-year volume guarantee between Wondfo and MedAccess</a:t>
            </a:r>
          </a:p>
          <a:p>
            <a:pPr marL="174625" indent="-174625">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dirty="0">
                <a:latin typeface="Calibri" panose="020F0502020204030204" pitchFamily="34" charset="0"/>
                <a:cs typeface="Calibri" panose="020F0502020204030204" pitchFamily="34" charset="0"/>
              </a:rPr>
              <a:t>$1 EXW price applies for all public sector procurers across 140 LMIC</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50% less than market leader OraQuick ($2)</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&gt;30% less than previous lowest price ($1.50, Abbott)</a:t>
            </a:r>
          </a:p>
          <a:p>
            <a:endParaRPr lang="en-US"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Evaluating mechanisms for extending price to private sector</a:t>
            </a:r>
          </a:p>
          <a:p>
            <a:endParaRPr lang="en-US"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While new to donor-funded market, Wondfo is already a large supplier of RDTs globally</a:t>
            </a:r>
          </a:p>
          <a:p>
            <a:pPr marL="631825" lvl="1" indent="-174625">
              <a:buFont typeface="Arial" panose="020B0604020202020204" pitchFamily="34" charset="0"/>
              <a:buChar char="•"/>
            </a:pPr>
            <a:r>
              <a:rPr lang="en-US" dirty="0">
                <a:latin typeface="Calibri" panose="020F0502020204030204" pitchFamily="34" charset="0"/>
                <a:cs typeface="Calibri" panose="020F0502020204030204" pitchFamily="34" charset="0"/>
              </a:rPr>
              <a:t>&gt;$400M in sales in 2020 and 80M RDTs sold in LMICs</a:t>
            </a:r>
          </a:p>
          <a:p>
            <a:pPr marL="174625" indent="-174625">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Adapted prequalified conventional HIV RDT for use as HIVST</a:t>
            </a:r>
          </a:p>
          <a:p>
            <a:pPr marL="631825" lvl="2" indent="-174625">
              <a:buFont typeface="Arial" panose="020B0604020202020204" pitchFamily="34" charset="0"/>
              <a:buChar char="•"/>
            </a:pPr>
            <a:r>
              <a:rPr lang="en-US" dirty="0">
                <a:latin typeface="Calibri" panose="020F0502020204030204" pitchFamily="34" charset="0"/>
                <a:cs typeface="Calibri" panose="020F0502020204030204" pitchFamily="34" charset="0"/>
              </a:rPr>
              <a:t>100% sensitive, 99.9% specific</a:t>
            </a:r>
          </a:p>
          <a:p>
            <a:pPr marL="174625" indent="-174625">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Usability studies in South Africa, Senegal, and Cote d’Ivoire</a:t>
            </a:r>
          </a:p>
          <a:p>
            <a:pPr marL="631825" lvl="2" indent="-174625">
              <a:buFont typeface="Arial" panose="020B0604020202020204" pitchFamily="34" charset="0"/>
              <a:buChar char="•"/>
            </a:pPr>
            <a:r>
              <a:rPr lang="en-US" dirty="0">
                <a:latin typeface="Calibri" panose="020F0502020204030204" pitchFamily="34" charset="0"/>
                <a:cs typeface="Calibri" panose="020F0502020204030204" pitchFamily="34" charset="0"/>
              </a:rPr>
              <a:t>95.8% sensitive, 99.6% specific</a:t>
            </a:r>
          </a:p>
          <a:p>
            <a:pPr marL="631825" lvl="2" indent="-174625">
              <a:buFont typeface="Arial" panose="020B0604020202020204" pitchFamily="34" charset="0"/>
              <a:buChar char="•"/>
            </a:pPr>
            <a:r>
              <a:rPr lang="en-US" dirty="0">
                <a:latin typeface="Calibri" panose="020F0502020204030204" pitchFamily="34" charset="0"/>
                <a:cs typeface="Calibri" panose="020F0502020204030204" pitchFamily="34" charset="0"/>
              </a:rPr>
              <a:t>WHO PQ </a:t>
            </a:r>
            <a:r>
              <a:rPr lang="en-US" dirty="0">
                <a:solidFill>
                  <a:srgbClr val="FF0000"/>
                </a:solidFill>
                <a:latin typeface="Calibri" panose="020F0502020204030204" pitchFamily="34" charset="0"/>
                <a:cs typeface="Calibri" panose="020F0502020204030204" pitchFamily="34" charset="0"/>
                <a:hlinkClick r:id="rId4"/>
              </a:rPr>
              <a:t>approved</a:t>
            </a:r>
            <a:endParaRPr lang="en-US" dirty="0">
              <a:solidFill>
                <a:srgbClr val="FF0000"/>
              </a:solidFill>
              <a:latin typeface="Calibri" panose="020F0502020204030204" pitchFamily="34" charset="0"/>
              <a:cs typeface="Calibri" panose="020F0502020204030204" pitchFamily="34" charset="0"/>
            </a:endParaRPr>
          </a:p>
          <a:p>
            <a:endParaRPr lang="en-US" dirty="0">
              <a:solidFill>
                <a:srgbClr val="FF0000"/>
              </a:solidFill>
              <a:latin typeface="Calibri" panose="020F0502020204030204" pitchFamily="34" charset="0"/>
              <a:cs typeface="Calibri" panose="020F0502020204030204" pitchFamily="34" charset="0"/>
            </a:endParaRPr>
          </a:p>
          <a:p>
            <a:pPr marL="457200" lvl="2"/>
            <a:endParaRPr lang="en-US" dirty="0">
              <a:solidFill>
                <a:srgbClr val="FF0000"/>
              </a:solidFill>
              <a:latin typeface="Calibri" panose="020F0502020204030204" pitchFamily="34" charset="0"/>
              <a:cs typeface="Calibri" panose="020F050202020403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58FD3B06-658C-42CB-8BB0-9F393B617C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57" r="4940"/>
          <a:stretch/>
        </p:blipFill>
        <p:spPr>
          <a:xfrm>
            <a:off x="7750555" y="4286249"/>
            <a:ext cx="3836020" cy="2571750"/>
          </a:xfrm>
          <a:prstGeom prst="rect">
            <a:avLst/>
          </a:prstGeom>
        </p:spPr>
      </p:pic>
    </p:spTree>
    <p:extLst>
      <p:ext uri="{BB962C8B-B14F-4D97-AF65-F5344CB8AC3E}">
        <p14:creationId xmlns:p14="http://schemas.microsoft.com/office/powerpoint/2010/main" val="2726119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D4C7-DD1C-40FF-B271-20F3BE6540B7}"/>
              </a:ext>
            </a:extLst>
          </p:cNvPr>
          <p:cNvSpPr>
            <a:spLocks noGrp="1"/>
          </p:cNvSpPr>
          <p:nvPr>
            <p:ph type="title"/>
          </p:nvPr>
        </p:nvSpPr>
        <p:spPr/>
        <p:txBody>
          <a:bodyPr/>
          <a:lstStyle/>
          <a:p>
            <a:r>
              <a:rPr lang="en-US" b="1" dirty="0"/>
              <a:t>HIVST Product Pipeline</a:t>
            </a:r>
          </a:p>
        </p:txBody>
      </p:sp>
      <p:sp>
        <p:nvSpPr>
          <p:cNvPr id="4" name="Slide Number Placeholder 3">
            <a:extLst>
              <a:ext uri="{FF2B5EF4-FFF2-40B4-BE49-F238E27FC236}">
                <a16:creationId xmlns:a16="http://schemas.microsoft.com/office/drawing/2014/main" id="{08AB736F-7EFF-4ED2-A5FA-7AF71D2B51E6}"/>
              </a:ext>
            </a:extLst>
          </p:cNvPr>
          <p:cNvSpPr>
            <a:spLocks noGrp="1"/>
          </p:cNvSpPr>
          <p:nvPr>
            <p:ph type="sldNum" sz="quarter" idx="10"/>
          </p:nvPr>
        </p:nvSpPr>
        <p:spPr/>
        <p:txBody>
          <a:bodyPr/>
          <a:lstStyle/>
          <a:p>
            <a:fld id="{59CA42C1-73B3-459F-B5D7-A3E41C19577E}" type="slidenum">
              <a:rPr lang="en-US" smtClean="0"/>
              <a:pPr/>
              <a:t>17</a:t>
            </a:fld>
            <a:endParaRPr lang="en-US" dirty="0"/>
          </a:p>
        </p:txBody>
      </p:sp>
      <p:graphicFrame>
        <p:nvGraphicFramePr>
          <p:cNvPr id="6" name="Table 5">
            <a:extLst>
              <a:ext uri="{FF2B5EF4-FFF2-40B4-BE49-F238E27FC236}">
                <a16:creationId xmlns:a16="http://schemas.microsoft.com/office/drawing/2014/main" id="{7B61094A-C485-4176-A09C-CAF118254E17}"/>
              </a:ext>
            </a:extLst>
          </p:cNvPr>
          <p:cNvGraphicFramePr>
            <a:graphicFrameLocks noGrp="1"/>
          </p:cNvGraphicFramePr>
          <p:nvPr>
            <p:extLst>
              <p:ext uri="{D42A27DB-BD31-4B8C-83A1-F6EECF244321}">
                <p14:modId xmlns:p14="http://schemas.microsoft.com/office/powerpoint/2010/main" val="51137990"/>
              </p:ext>
            </p:extLst>
          </p:nvPr>
        </p:nvGraphicFramePr>
        <p:xfrm>
          <a:off x="228600" y="1260337"/>
          <a:ext cx="11707285" cy="2670046"/>
        </p:xfrm>
        <a:graphic>
          <a:graphicData uri="http://schemas.openxmlformats.org/drawingml/2006/table">
            <a:tbl>
              <a:tblPr>
                <a:tableStyleId>{5C22544A-7EE6-4342-B048-85BDC9FD1C3A}</a:tableStyleId>
              </a:tblPr>
              <a:tblGrid>
                <a:gridCol w="6689521">
                  <a:extLst>
                    <a:ext uri="{9D8B030D-6E8A-4147-A177-3AD203B41FA5}">
                      <a16:colId xmlns:a16="http://schemas.microsoft.com/office/drawing/2014/main" val="1259824874"/>
                    </a:ext>
                  </a:extLst>
                </a:gridCol>
                <a:gridCol w="1415523">
                  <a:extLst>
                    <a:ext uri="{9D8B030D-6E8A-4147-A177-3AD203B41FA5}">
                      <a16:colId xmlns:a16="http://schemas.microsoft.com/office/drawing/2014/main" val="3106677460"/>
                    </a:ext>
                  </a:extLst>
                </a:gridCol>
                <a:gridCol w="3602241">
                  <a:extLst>
                    <a:ext uri="{9D8B030D-6E8A-4147-A177-3AD203B41FA5}">
                      <a16:colId xmlns:a16="http://schemas.microsoft.com/office/drawing/2014/main" val="3502197718"/>
                    </a:ext>
                  </a:extLst>
                </a:gridCol>
              </a:tblGrid>
              <a:tr h="536447">
                <a:tc>
                  <a:txBody>
                    <a:bodyPr/>
                    <a:lstStyle/>
                    <a:p>
                      <a:pPr algn="ctr" rtl="0" fontAlgn="ctr"/>
                      <a:r>
                        <a:rPr lang="en-US" sz="1600" b="1" u="none" strike="noStrike" dirty="0">
                          <a:solidFill>
                            <a:schemeClr val="bg1"/>
                          </a:solidFill>
                          <a:effectLst/>
                          <a:latin typeface="Calibri" panose="020F0502020204030204" pitchFamily="34" charset="0"/>
                          <a:cs typeface="Calibri" panose="020F0502020204030204" pitchFamily="34" charset="0"/>
                        </a:rPr>
                        <a:t>HIVST Pipeline Products</a:t>
                      </a:r>
                      <a:endParaRPr lang="en-US" sz="1600" b="1" i="0" u="none" strike="noStrike" dirty="0">
                        <a:solidFill>
                          <a:schemeClr val="bg1"/>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rtl="0" fontAlgn="ctr"/>
                      <a:r>
                        <a:rPr lang="en-US" sz="1600" b="1" u="none" strike="noStrike" dirty="0">
                          <a:solidFill>
                            <a:schemeClr val="bg1"/>
                          </a:solidFill>
                          <a:effectLst/>
                          <a:latin typeface="Calibri" panose="020F0502020204030204" pitchFamily="34" charset="0"/>
                          <a:cs typeface="Calibri" panose="020F0502020204030204" pitchFamily="34" charset="0"/>
                        </a:rPr>
                        <a:t>Specimen</a:t>
                      </a:r>
                      <a:endParaRPr lang="en-US" sz="1600" b="1" i="0" u="none" strike="noStrike" dirty="0">
                        <a:solidFill>
                          <a:schemeClr val="bg1"/>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rtl="0" fontAlgn="ctr"/>
                      <a:r>
                        <a:rPr lang="en-US" sz="1600" b="1" u="none" strike="noStrike" dirty="0">
                          <a:solidFill>
                            <a:schemeClr val="bg1"/>
                          </a:solidFill>
                          <a:effectLst/>
                          <a:latin typeface="Calibri" panose="020F0502020204030204" pitchFamily="34" charset="0"/>
                          <a:cs typeface="Calibri" panose="020F0502020204030204" pitchFamily="34" charset="0"/>
                        </a:rPr>
                        <a:t>WHO PQ’d Estimated Market Entry Timing </a:t>
                      </a:r>
                      <a:endParaRPr lang="en-US" sz="1600" b="1" i="0" u="none" strike="noStrike" dirty="0">
                        <a:solidFill>
                          <a:schemeClr val="bg1"/>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549586086"/>
                  </a:ext>
                </a:extLst>
              </a:tr>
              <a:tr h="530352">
                <a:tc>
                  <a:txBody>
                    <a:bodyPr/>
                    <a:lstStyle/>
                    <a:p>
                      <a:pPr marL="91440" algn="l" rtl="0" fontAlgn="ctr"/>
                      <a:r>
                        <a:rPr lang="en-US" sz="1600" u="none" strike="noStrike" dirty="0">
                          <a:effectLst/>
                          <a:latin typeface="Calibri" panose="020F0502020204030204" pitchFamily="34" charset="0"/>
                          <a:cs typeface="Calibri" panose="020F0502020204030204" pitchFamily="34" charset="0"/>
                        </a:rPr>
                        <a:t>Asante HIV-1/2 Oral Fluid Rapid Test (</a:t>
                      </a:r>
                      <a:r>
                        <a:rPr lang="en-US" sz="1600" u="none" strike="noStrike" dirty="0" err="1">
                          <a:effectLst/>
                          <a:latin typeface="Calibri" panose="020F0502020204030204" pitchFamily="34" charset="0"/>
                          <a:cs typeface="Calibri" panose="020F0502020204030204" pitchFamily="34" charset="0"/>
                        </a:rPr>
                        <a:t>Sedia</a:t>
                      </a:r>
                      <a:r>
                        <a:rPr lang="en-US" sz="1600" u="none" strike="noStrike" dirty="0">
                          <a:effectLst/>
                          <a:latin typeface="Calibri" panose="020F0502020204030204" pitchFamily="34" charset="0"/>
                          <a:cs typeface="Calibri" panose="020F0502020204030204" pitchFamily="34" charset="0"/>
                        </a:rPr>
                        <a:t> Biosciences Corp., USA)</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600" u="none" strike="noStrike" dirty="0">
                          <a:effectLst/>
                          <a:latin typeface="Calibri" panose="020F0502020204030204" pitchFamily="34" charset="0"/>
                          <a:cs typeface="Calibri" panose="020F0502020204030204" pitchFamily="34" charset="0"/>
                        </a:rPr>
                        <a:t>Oral Fluid </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600" u="none" strike="noStrike" dirty="0">
                          <a:effectLst/>
                          <a:latin typeface="Calibri" panose="020F0502020204030204" pitchFamily="34" charset="0"/>
                          <a:cs typeface="Calibri" panose="020F0502020204030204" pitchFamily="34" charset="0"/>
                        </a:rPr>
                        <a:t>WHO PQ submitted – likely Q2 2023</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5230445"/>
                  </a:ext>
                </a:extLst>
              </a:tr>
              <a:tr h="533400">
                <a:tc>
                  <a:txBody>
                    <a:bodyPr/>
                    <a:lstStyle/>
                    <a:p>
                      <a:pPr marL="91440" algn="l" rtl="0" fontAlgn="ctr"/>
                      <a:r>
                        <a:rPr lang="en-US" sz="1600" u="none" strike="noStrike" dirty="0">
                          <a:effectLst/>
                          <a:latin typeface="Calibri" panose="020F0502020204030204" pitchFamily="34" charset="0"/>
                          <a:cs typeface="Calibri" panose="020F0502020204030204" pitchFamily="34" charset="0"/>
                        </a:rPr>
                        <a:t>First Response® HIV 1-2.O Card Test</a:t>
                      </a:r>
                      <a:r>
                        <a:rPr lang="en-US" sz="1600" i="1" u="none" strike="noStrike" dirty="0">
                          <a:effectLst/>
                          <a:latin typeface="Calibri" panose="020F0502020204030204" pitchFamily="34" charset="0"/>
                          <a:cs typeface="Calibri" panose="020F0502020204030204" pitchFamily="34" charset="0"/>
                        </a:rPr>
                        <a:t>* </a:t>
                      </a:r>
                      <a:r>
                        <a:rPr lang="en-US" sz="1600" u="none" strike="noStrike" dirty="0">
                          <a:effectLst/>
                          <a:latin typeface="Calibri" panose="020F0502020204030204" pitchFamily="34" charset="0"/>
                          <a:cs typeface="Calibri" panose="020F0502020204030204" pitchFamily="34" charset="0"/>
                        </a:rPr>
                        <a:t>(Premier Medical Corp., India)</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600" u="none" strike="noStrike" dirty="0">
                          <a:effectLst/>
                          <a:latin typeface="Calibri" panose="020F0502020204030204" pitchFamily="34" charset="0"/>
                          <a:cs typeface="Calibri" panose="020F0502020204030204" pitchFamily="34" charset="0"/>
                        </a:rPr>
                        <a:t>WB</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effectLst/>
                          <a:latin typeface="Calibri" panose="020F0502020204030204" pitchFamily="34" charset="0"/>
                          <a:cs typeface="Calibri" panose="020F0502020204030204" pitchFamily="34" charset="0"/>
                        </a:rPr>
                        <a:t>WHO PQ submitted – likely late 2023</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19104434"/>
                  </a:ext>
                </a:extLst>
              </a:tr>
              <a:tr h="533400">
                <a:tc>
                  <a:txBody>
                    <a:bodyPr/>
                    <a:lstStyle/>
                    <a:p>
                      <a:pPr marL="91440" algn="l" rtl="0" fontAlgn="ctr"/>
                      <a:r>
                        <a:rPr lang="en-US" sz="1600" b="0" i="0" u="none" strike="noStrike" dirty="0" err="1">
                          <a:solidFill>
                            <a:srgbClr val="000000"/>
                          </a:solidFill>
                          <a:effectLst/>
                          <a:latin typeface="Calibri" panose="020F0502020204030204" pitchFamily="34" charset="0"/>
                          <a:cs typeface="Calibri" panose="020F0502020204030204" pitchFamily="34" charset="0"/>
                        </a:rPr>
                        <a:t>Exacto</a:t>
                      </a:r>
                      <a:r>
                        <a:rPr lang="en-US" sz="1600" b="0" i="0" u="none" strike="noStrike" dirty="0">
                          <a:solidFill>
                            <a:srgbClr val="000000"/>
                          </a:solidFill>
                          <a:effectLst/>
                          <a:latin typeface="Calibri" panose="020F0502020204030204" pitchFamily="34" charset="0"/>
                          <a:cs typeface="Calibri" panose="020F0502020204030204" pitchFamily="34" charset="0"/>
                        </a:rPr>
                        <a:t> HIV Test (</a:t>
                      </a:r>
                      <a:r>
                        <a:rPr lang="en-US" sz="1600" b="0" i="0" u="none" strike="noStrike" dirty="0" err="1">
                          <a:solidFill>
                            <a:srgbClr val="000000"/>
                          </a:solidFill>
                          <a:effectLst/>
                          <a:latin typeface="Calibri" panose="020F0502020204030204" pitchFamily="34" charset="0"/>
                          <a:cs typeface="Calibri" panose="020F0502020204030204" pitchFamily="34" charset="0"/>
                        </a:rPr>
                        <a:t>Biosynex</a:t>
                      </a:r>
                      <a:r>
                        <a:rPr lang="en-US" sz="1600" b="0" i="0" u="none" strike="noStrike" dirty="0">
                          <a:solidFill>
                            <a:srgbClr val="000000"/>
                          </a:solidFill>
                          <a:effectLst/>
                          <a:latin typeface="Calibri" panose="020F0502020204030204" pitchFamily="34" charset="0"/>
                          <a:cs typeface="Calibri" panose="020F0502020204030204" pitchFamily="34" charset="0"/>
                        </a:rPr>
                        <a:t>, France)</a:t>
                      </a: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600" b="0" i="0" u="none" strike="noStrike" dirty="0">
                          <a:solidFill>
                            <a:srgbClr val="000000"/>
                          </a:solidFill>
                          <a:effectLst/>
                          <a:latin typeface="Calibri" panose="020F0502020204030204" pitchFamily="34" charset="0"/>
                          <a:cs typeface="Calibri" panose="020F0502020204030204" pitchFamily="34" charset="0"/>
                        </a:rPr>
                        <a:t>WB</a:t>
                      </a: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err="1">
                          <a:effectLst/>
                          <a:latin typeface="Calibri" panose="020F0502020204030204" pitchFamily="34" charset="0"/>
                          <a:cs typeface="Calibri" panose="020F0502020204030204" pitchFamily="34" charset="0"/>
                        </a:rPr>
                        <a:t>ERPD</a:t>
                      </a:r>
                      <a:r>
                        <a:rPr lang="en-US" sz="1600" u="none" strike="noStrike" dirty="0">
                          <a:effectLst/>
                          <a:latin typeface="Calibri" panose="020F0502020204030204" pitchFamily="34" charset="0"/>
                          <a:cs typeface="Calibri" panose="020F0502020204030204" pitchFamily="34" charset="0"/>
                        </a:rPr>
                        <a:t>, WHO PQ submitted – timing TBD</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0125083"/>
                  </a:ext>
                </a:extLst>
              </a:tr>
              <a:tr h="536447">
                <a:tc>
                  <a:txBody>
                    <a:bodyPr/>
                    <a:lstStyle/>
                    <a:p>
                      <a:pPr marL="91440" algn="l" rtl="0" fontAlgn="ctr"/>
                      <a:r>
                        <a:rPr lang="en-US" sz="1600" u="none" strike="noStrike" dirty="0">
                          <a:effectLst/>
                          <a:latin typeface="Calibri" panose="020F0502020204030204" pitchFamily="34" charset="0"/>
                          <a:cs typeface="Calibri" panose="020F0502020204030204" pitchFamily="34" charset="0"/>
                        </a:rPr>
                        <a:t>Rapid Test for HIV-1 Antibodies in Urine (Beijing </a:t>
                      </a:r>
                      <a:r>
                        <a:rPr lang="en-US" sz="1600" u="none" strike="noStrike" dirty="0" err="1">
                          <a:effectLst/>
                          <a:latin typeface="Calibri" panose="020F0502020204030204" pitchFamily="34" charset="0"/>
                          <a:cs typeface="Calibri" panose="020F0502020204030204" pitchFamily="34" charset="0"/>
                        </a:rPr>
                        <a:t>Wantai</a:t>
                      </a:r>
                      <a:r>
                        <a:rPr lang="en-US" sz="1600" u="none" strike="noStrike" dirty="0">
                          <a:effectLst/>
                          <a:latin typeface="Calibri" panose="020F0502020204030204" pitchFamily="34" charset="0"/>
                          <a:cs typeface="Calibri" panose="020F0502020204030204" pitchFamily="34" charset="0"/>
                        </a:rPr>
                        <a:t> Biological Pharmacy Enterprise Co., Ltd) </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600" u="none" strike="noStrike" dirty="0">
                          <a:effectLst/>
                          <a:latin typeface="Calibri" panose="020F0502020204030204" pitchFamily="34" charset="0"/>
                          <a:cs typeface="Calibri" panose="020F0502020204030204" pitchFamily="34" charset="0"/>
                        </a:rPr>
                        <a:t>Urine </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600" u="none" strike="noStrike" dirty="0">
                          <a:effectLst/>
                          <a:latin typeface="Calibri" panose="020F0502020204030204" pitchFamily="34" charset="0"/>
                          <a:cs typeface="Calibri" panose="020F0502020204030204" pitchFamily="34" charset="0"/>
                        </a:rPr>
                        <a:t>WHO PQ submitted – timing TBD</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15854488"/>
                  </a:ext>
                </a:extLst>
              </a:tr>
            </a:tbl>
          </a:graphicData>
        </a:graphic>
      </p:graphicFrame>
    </p:spTree>
    <p:extLst>
      <p:ext uri="{BB962C8B-B14F-4D97-AF65-F5344CB8AC3E}">
        <p14:creationId xmlns:p14="http://schemas.microsoft.com/office/powerpoint/2010/main" val="3668209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9A00-76E1-45EB-9429-2F3CE2F50852}"/>
              </a:ext>
            </a:extLst>
          </p:cNvPr>
          <p:cNvSpPr>
            <a:spLocks noGrp="1"/>
          </p:cNvSpPr>
          <p:nvPr>
            <p:ph type="title"/>
          </p:nvPr>
        </p:nvSpPr>
        <p:spPr/>
        <p:txBody>
          <a:bodyPr/>
          <a:lstStyle/>
          <a:p>
            <a:r>
              <a:rPr lang="en-US" b="1" dirty="0" err="1"/>
              <a:t>Asanté</a:t>
            </a:r>
            <a:r>
              <a:rPr lang="en-US" b="1" dirty="0"/>
              <a:t>™ HIV-1/2 Oral Self-Test (</a:t>
            </a:r>
            <a:r>
              <a:rPr lang="en-US" b="1" dirty="0" err="1"/>
              <a:t>Sedia</a:t>
            </a:r>
            <a:r>
              <a:rPr lang="en-US" b="1" dirty="0"/>
              <a:t>) – </a:t>
            </a:r>
            <a:r>
              <a:rPr lang="en-US" b="1" i="1" dirty="0"/>
              <a:t>Product Details</a:t>
            </a:r>
            <a:endParaRPr lang="en-US" b="1" dirty="0"/>
          </a:p>
        </p:txBody>
      </p:sp>
      <p:sp>
        <p:nvSpPr>
          <p:cNvPr id="3" name="Slide Number Placeholder 2">
            <a:extLst>
              <a:ext uri="{FF2B5EF4-FFF2-40B4-BE49-F238E27FC236}">
                <a16:creationId xmlns:a16="http://schemas.microsoft.com/office/drawing/2014/main" id="{1B0A8CB7-1B02-4E09-8B1C-5858D98EE786}"/>
              </a:ext>
            </a:extLst>
          </p:cNvPr>
          <p:cNvSpPr>
            <a:spLocks noGrp="1"/>
          </p:cNvSpPr>
          <p:nvPr>
            <p:ph type="sldNum" sz="quarter" idx="10"/>
          </p:nvPr>
        </p:nvSpPr>
        <p:spPr/>
        <p:txBody>
          <a:bodyPr/>
          <a:lstStyle/>
          <a:p>
            <a:fld id="{59CA42C1-73B3-459F-B5D7-A3E41C19577E}" type="slidenum">
              <a:rPr lang="en-US" smtClean="0"/>
              <a:pPr/>
              <a:t>18</a:t>
            </a:fld>
            <a:endParaRPr lang="en-US" dirty="0"/>
          </a:p>
        </p:txBody>
      </p:sp>
      <p:sp>
        <p:nvSpPr>
          <p:cNvPr id="5" name="Text Placeholder 3">
            <a:extLst>
              <a:ext uri="{FF2B5EF4-FFF2-40B4-BE49-F238E27FC236}">
                <a16:creationId xmlns:a16="http://schemas.microsoft.com/office/drawing/2014/main" id="{86A67D13-9359-472F-958F-E7A605B82734}"/>
              </a:ext>
            </a:extLst>
          </p:cNvPr>
          <p:cNvSpPr>
            <a:spLocks noGrp="1"/>
          </p:cNvSpPr>
          <p:nvPr>
            <p:ph type="body" sz="quarter" idx="11"/>
          </p:nvPr>
        </p:nvSpPr>
        <p:spPr>
          <a:xfrm>
            <a:off x="258391" y="1017105"/>
            <a:ext cx="11781209" cy="4803495"/>
          </a:xfrm>
        </p:spPr>
        <p:txBody>
          <a:bodyPr/>
          <a:lstStyle/>
          <a:p>
            <a:pPr marL="0" indent="0">
              <a:spcBef>
                <a:spcPts val="0"/>
              </a:spcBef>
              <a:buNone/>
            </a:pPr>
            <a:r>
              <a:rPr lang="en-US" sz="1800" b="1" dirty="0"/>
              <a:t>Product Description: </a:t>
            </a:r>
            <a:r>
              <a:rPr lang="en-US" sz="1800" dirty="0"/>
              <a:t>A rapid, visually read, in vitro immunoassay for the qualitative detection of antibodies to HIV-1 and HIV-2 in oral fluid specimens. The </a:t>
            </a:r>
            <a:r>
              <a:rPr lang="en-US" sz="1800" dirty="0" err="1"/>
              <a:t>Asanté</a:t>
            </a:r>
            <a:r>
              <a:rPr lang="en-US" sz="1800" dirty="0"/>
              <a:t>™ HIV-1/2 Oral-Self Test will only be used with oral fluid specimens. Will be intended for use outside the United States.</a:t>
            </a:r>
          </a:p>
          <a:p>
            <a:pPr marL="0" indent="0">
              <a:spcBef>
                <a:spcPts val="0"/>
              </a:spcBef>
              <a:buNone/>
            </a:pPr>
            <a:endParaRPr lang="en-US" sz="1800" dirty="0"/>
          </a:p>
          <a:p>
            <a:pPr marL="0" indent="0">
              <a:spcBef>
                <a:spcPts val="0"/>
              </a:spcBef>
              <a:buNone/>
            </a:pPr>
            <a:r>
              <a:rPr lang="en-US" sz="1800" b="1" dirty="0"/>
              <a:t>Test Procedure:</a:t>
            </a:r>
            <a:r>
              <a:rPr lang="en-US" sz="1800" dirty="0"/>
              <a:t> Swipe the included swab along the gums. The Oral Swab is inserted directly in the Sample Buffer Tube, and mixed by moving the Swab up and down at least 2 times. Once mixed, press the Swab against the Tube to expel excess fluid and discard the Swab with local, state, and federal regulations. Open test strip packaging and remove strip. Place test strip in tube with gray label and arrow pointing down. Wait at least 20 minutes (but no longer than 45 minutes) for the test to run. The “C” line is the Control Line which will indicate the test is functioning properly. The “T” line is the Test Line which is designed to indicate a positive result for HIV infection when present. </a:t>
            </a:r>
          </a:p>
          <a:p>
            <a:pPr marL="0" indent="0">
              <a:spcBef>
                <a:spcPts val="0"/>
              </a:spcBef>
              <a:buNone/>
            </a:pPr>
            <a:endParaRPr lang="en-US" sz="1800" b="1" dirty="0"/>
          </a:p>
          <a:p>
            <a:pPr marL="0" indent="0">
              <a:spcBef>
                <a:spcPts val="0"/>
              </a:spcBef>
              <a:buNone/>
            </a:pPr>
            <a:r>
              <a:rPr lang="en-US" sz="1800" b="1" dirty="0"/>
              <a:t>Included in Test Kit:</a:t>
            </a:r>
          </a:p>
          <a:p>
            <a:pPr>
              <a:spcBef>
                <a:spcPts val="0"/>
              </a:spcBef>
            </a:pPr>
            <a:r>
              <a:rPr lang="en-US" sz="1800" dirty="0"/>
              <a:t>Test strip</a:t>
            </a:r>
          </a:p>
          <a:p>
            <a:pPr>
              <a:spcBef>
                <a:spcPts val="0"/>
              </a:spcBef>
            </a:pPr>
            <a:r>
              <a:rPr lang="en-US" sz="1800" dirty="0"/>
              <a:t>Sample Buffer Tube</a:t>
            </a:r>
          </a:p>
          <a:p>
            <a:pPr>
              <a:spcBef>
                <a:spcPts val="0"/>
              </a:spcBef>
            </a:pPr>
            <a:r>
              <a:rPr lang="en-US" sz="1800" dirty="0"/>
              <a:t>Oral Swab</a:t>
            </a:r>
          </a:p>
          <a:p>
            <a:pPr marL="0" indent="0">
              <a:spcBef>
                <a:spcPts val="0"/>
              </a:spcBef>
              <a:buNone/>
            </a:pPr>
            <a:endParaRPr lang="en-US" sz="1800" dirty="0"/>
          </a:p>
          <a:p>
            <a:pPr marL="0" indent="0">
              <a:spcBef>
                <a:spcPts val="0"/>
              </a:spcBef>
              <a:buNone/>
            </a:pPr>
            <a:r>
              <a:rPr lang="en-US" sz="1800" b="1" dirty="0"/>
              <a:t>WHO PQ: </a:t>
            </a:r>
            <a:r>
              <a:rPr lang="en-US" sz="1800" dirty="0"/>
              <a:t>Submitted dossier in February 2022</a:t>
            </a:r>
          </a:p>
        </p:txBody>
      </p:sp>
      <p:pic>
        <p:nvPicPr>
          <p:cNvPr id="6" name="Picture 5" descr="Text&#10;&#10;Description automatically generated">
            <a:extLst>
              <a:ext uri="{FF2B5EF4-FFF2-40B4-BE49-F238E27FC236}">
                <a16:creationId xmlns:a16="http://schemas.microsoft.com/office/drawing/2014/main" id="{01D0F302-073F-410C-928B-F4F503EA5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3578494"/>
            <a:ext cx="5000119" cy="2998118"/>
          </a:xfrm>
          <a:prstGeom prst="rect">
            <a:avLst/>
          </a:prstGeom>
        </p:spPr>
      </p:pic>
    </p:spTree>
    <p:extLst>
      <p:ext uri="{BB962C8B-B14F-4D97-AF65-F5344CB8AC3E}">
        <p14:creationId xmlns:p14="http://schemas.microsoft.com/office/powerpoint/2010/main" val="1366983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9A00-76E1-45EB-9429-2F3CE2F50852}"/>
              </a:ext>
            </a:extLst>
          </p:cNvPr>
          <p:cNvSpPr>
            <a:spLocks noGrp="1"/>
          </p:cNvSpPr>
          <p:nvPr>
            <p:ph type="title"/>
          </p:nvPr>
        </p:nvSpPr>
        <p:spPr/>
        <p:txBody>
          <a:bodyPr/>
          <a:lstStyle/>
          <a:p>
            <a:r>
              <a:rPr lang="en-US" b="1" dirty="0" err="1"/>
              <a:t>Asanté</a:t>
            </a:r>
            <a:r>
              <a:rPr lang="en-US" b="1" dirty="0"/>
              <a:t>™ HIV-1/2 Oral Self-Test (</a:t>
            </a:r>
            <a:r>
              <a:rPr lang="en-US" b="1" dirty="0" err="1"/>
              <a:t>Sedia</a:t>
            </a:r>
            <a:r>
              <a:rPr lang="en-US" b="1" dirty="0"/>
              <a:t>) – </a:t>
            </a:r>
            <a:r>
              <a:rPr lang="en-US" b="1" i="1" dirty="0"/>
              <a:t>Test Procedure</a:t>
            </a:r>
            <a:endParaRPr lang="en-US" b="1" dirty="0"/>
          </a:p>
        </p:txBody>
      </p:sp>
      <p:sp>
        <p:nvSpPr>
          <p:cNvPr id="3" name="Slide Number Placeholder 2">
            <a:extLst>
              <a:ext uri="{FF2B5EF4-FFF2-40B4-BE49-F238E27FC236}">
                <a16:creationId xmlns:a16="http://schemas.microsoft.com/office/drawing/2014/main" id="{1B0A8CB7-1B02-4E09-8B1C-5858D98EE786}"/>
              </a:ext>
            </a:extLst>
          </p:cNvPr>
          <p:cNvSpPr>
            <a:spLocks noGrp="1"/>
          </p:cNvSpPr>
          <p:nvPr>
            <p:ph type="sldNum" sz="quarter" idx="10"/>
          </p:nvPr>
        </p:nvSpPr>
        <p:spPr/>
        <p:txBody>
          <a:bodyPr/>
          <a:lstStyle/>
          <a:p>
            <a:fld id="{59CA42C1-73B3-459F-B5D7-A3E41C19577E}" type="slidenum">
              <a:rPr lang="en-US" smtClean="0"/>
              <a:pPr/>
              <a:t>19</a:t>
            </a:fld>
            <a:endParaRPr lang="en-US" dirty="0"/>
          </a:p>
        </p:txBody>
      </p:sp>
      <p:pic>
        <p:nvPicPr>
          <p:cNvPr id="9" name="Picture 8" descr="Graphical user interface&#10;&#10;Description automatically generated with low confidence">
            <a:extLst>
              <a:ext uri="{FF2B5EF4-FFF2-40B4-BE49-F238E27FC236}">
                <a16:creationId xmlns:a16="http://schemas.microsoft.com/office/drawing/2014/main" id="{90A15A74-EC1E-426B-8BC8-FF4E4A682F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2" b="1337"/>
          <a:stretch/>
        </p:blipFill>
        <p:spPr>
          <a:xfrm>
            <a:off x="1931782" y="914400"/>
            <a:ext cx="8328435" cy="5934794"/>
          </a:xfrm>
          <a:prstGeom prst="rect">
            <a:avLst/>
          </a:prstGeom>
        </p:spPr>
      </p:pic>
    </p:spTree>
    <p:extLst>
      <p:ext uri="{BB962C8B-B14F-4D97-AF65-F5344CB8AC3E}">
        <p14:creationId xmlns:p14="http://schemas.microsoft.com/office/powerpoint/2010/main" val="200713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983F-B48A-40C7-8944-69ACF64DF2FA}"/>
              </a:ext>
            </a:extLst>
          </p:cNvPr>
          <p:cNvSpPr>
            <a:spLocks noGrp="1"/>
          </p:cNvSpPr>
          <p:nvPr>
            <p:ph type="title"/>
          </p:nvPr>
        </p:nvSpPr>
        <p:spPr/>
        <p:txBody>
          <a:bodyPr>
            <a:normAutofit/>
          </a:bodyPr>
          <a:lstStyle/>
          <a:p>
            <a:r>
              <a:rPr lang="en-US" sz="2200" b="1" dirty="0"/>
              <a:t>WHO PQ of Abbott’s </a:t>
            </a:r>
            <a:r>
              <a:rPr lang="en-US" sz="2200" b="1" dirty="0" err="1"/>
              <a:t>CheckNOW</a:t>
            </a:r>
            <a:r>
              <a:rPr lang="en-US" sz="2200" b="1" dirty="0"/>
              <a:t> HIVST and </a:t>
            </a:r>
            <a:r>
              <a:rPr lang="en-US" sz="2200" b="1" dirty="0" err="1"/>
              <a:t>Wondfo’s</a:t>
            </a:r>
            <a:r>
              <a:rPr lang="en-US" sz="2200" b="1" dirty="0"/>
              <a:t> HIVST marks a shift towards lower priced and simpler HIVST designs. Two additional HIVSTs are expected to enter the market &lt;$2 in next 12-18mo</a:t>
            </a:r>
          </a:p>
        </p:txBody>
      </p:sp>
      <p:sp>
        <p:nvSpPr>
          <p:cNvPr id="4" name="Slide Number Placeholder 3">
            <a:extLst>
              <a:ext uri="{FF2B5EF4-FFF2-40B4-BE49-F238E27FC236}">
                <a16:creationId xmlns:a16="http://schemas.microsoft.com/office/drawing/2014/main" id="{8A14C7C7-69CD-456D-B6E8-BDDF9D0FE6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61D6C-325F-48FB-8A7E-2FE28BFA4E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8D785A03-FFC3-4C7E-A952-BB989ECB160E}"/>
              </a:ext>
            </a:extLst>
          </p:cNvPr>
          <p:cNvSpPr/>
          <p:nvPr/>
        </p:nvSpPr>
        <p:spPr>
          <a:xfrm>
            <a:off x="7122590" y="1102873"/>
            <a:ext cx="4885790" cy="787813"/>
          </a:xfrm>
          <a:prstGeom prst="rightArrow">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In PQ Pipeline      </a:t>
            </a:r>
          </a:p>
        </p:txBody>
      </p:sp>
      <p:pic>
        <p:nvPicPr>
          <p:cNvPr id="6" name="Picture 5">
            <a:extLst>
              <a:ext uri="{FF2B5EF4-FFF2-40B4-BE49-F238E27FC236}">
                <a16:creationId xmlns:a16="http://schemas.microsoft.com/office/drawing/2014/main" id="{1037EED3-5496-40C0-A101-5BC1E9C8F66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rcRect l="45262" t="54543" b="21112"/>
          <a:stretch/>
        </p:blipFill>
        <p:spPr>
          <a:xfrm>
            <a:off x="2639682" y="2869012"/>
            <a:ext cx="2322037" cy="1032747"/>
          </a:xfrm>
          <a:prstGeom prst="rect">
            <a:avLst/>
          </a:prstGeom>
        </p:spPr>
      </p:pic>
      <p:pic>
        <p:nvPicPr>
          <p:cNvPr id="7" name="Picture 2" descr="SURE CHECK® HIV 1/2 Assay USA – Chembio Diagnostics, Inc.">
            <a:extLst>
              <a:ext uri="{FF2B5EF4-FFF2-40B4-BE49-F238E27FC236}">
                <a16:creationId xmlns:a16="http://schemas.microsoft.com/office/drawing/2014/main" id="{E4AE1F7B-A1D7-4155-86E1-3EBE56F21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174" y="2674420"/>
            <a:ext cx="1577764" cy="14836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B8B5D91-7F34-43F2-85CC-97C2A3F7E0EA}"/>
              </a:ext>
            </a:extLst>
          </p:cNvPr>
          <p:cNvSpPr/>
          <p:nvPr/>
        </p:nvSpPr>
        <p:spPr>
          <a:xfrm>
            <a:off x="183617" y="2080853"/>
            <a:ext cx="2195605" cy="5486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SureCheck</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(Chembio)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$3.00</a:t>
            </a:r>
          </a:p>
        </p:txBody>
      </p:sp>
      <p:sp>
        <p:nvSpPr>
          <p:cNvPr id="10" name="Rectangle: Rounded Corners 9">
            <a:extLst>
              <a:ext uri="{FF2B5EF4-FFF2-40B4-BE49-F238E27FC236}">
                <a16:creationId xmlns:a16="http://schemas.microsoft.com/office/drawing/2014/main" id="{46659935-0DB7-4D7D-82EE-087442AB16B7}"/>
              </a:ext>
            </a:extLst>
          </p:cNvPr>
          <p:cNvSpPr/>
          <p:nvPr/>
        </p:nvSpPr>
        <p:spPr>
          <a:xfrm>
            <a:off x="2610936" y="2080853"/>
            <a:ext cx="2195605" cy="5486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INSTI (bioLytical)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$3.00</a:t>
            </a:r>
          </a:p>
        </p:txBody>
      </p:sp>
      <p:sp>
        <p:nvSpPr>
          <p:cNvPr id="11" name="Rectangle: Rounded Corners 10">
            <a:extLst>
              <a:ext uri="{FF2B5EF4-FFF2-40B4-BE49-F238E27FC236}">
                <a16:creationId xmlns:a16="http://schemas.microsoft.com/office/drawing/2014/main" id="{1ACC251F-62A7-494D-B1C8-2C773E1EC019}"/>
              </a:ext>
            </a:extLst>
          </p:cNvPr>
          <p:cNvSpPr/>
          <p:nvPr/>
        </p:nvSpPr>
        <p:spPr>
          <a:xfrm>
            <a:off x="2637440" y="4487892"/>
            <a:ext cx="2195605" cy="5486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CheckNOW</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(Abbott)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pic>
        <p:nvPicPr>
          <p:cNvPr id="12" name="Picture 2" descr="OraQuick ADVANCE® Rapid HIV-1/2 Antibody Test -25 Tests/Kit | DrugTestKitUSA">
            <a:extLst>
              <a:ext uri="{FF2B5EF4-FFF2-40B4-BE49-F238E27FC236}">
                <a16:creationId xmlns:a16="http://schemas.microsoft.com/office/drawing/2014/main" id="{343B4A75-E555-4A88-8D12-15485AF5D0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88" b="5276"/>
          <a:stretch/>
        </p:blipFill>
        <p:spPr bwMode="auto">
          <a:xfrm>
            <a:off x="5371517" y="2815454"/>
            <a:ext cx="1529079" cy="13981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D22914F9-9430-4701-9FA6-88A7109B1D55}"/>
              </a:ext>
            </a:extLst>
          </p:cNvPr>
          <p:cNvSpPr/>
          <p:nvPr/>
        </p:nvSpPr>
        <p:spPr>
          <a:xfrm>
            <a:off x="196869" y="4488707"/>
            <a:ext cx="2195605" cy="5486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Mylan (</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Viatris</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/Atomo)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$1.99</a:t>
            </a:r>
          </a:p>
        </p:txBody>
      </p:sp>
      <p:sp>
        <p:nvSpPr>
          <p:cNvPr id="16" name="Arrow: Pentagon 15">
            <a:extLst>
              <a:ext uri="{FF2B5EF4-FFF2-40B4-BE49-F238E27FC236}">
                <a16:creationId xmlns:a16="http://schemas.microsoft.com/office/drawing/2014/main" id="{A3803FF7-AD7F-4927-9658-E7D45D746C79}"/>
              </a:ext>
            </a:extLst>
          </p:cNvPr>
          <p:cNvSpPr/>
          <p:nvPr/>
        </p:nvSpPr>
        <p:spPr>
          <a:xfrm>
            <a:off x="183617" y="1291195"/>
            <a:ext cx="7637671" cy="4166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Current WHO Prequalified Products</a:t>
            </a:r>
          </a:p>
        </p:txBody>
      </p:sp>
      <p:pic>
        <p:nvPicPr>
          <p:cNvPr id="18" name="Picture 17">
            <a:extLst>
              <a:ext uri="{FF2B5EF4-FFF2-40B4-BE49-F238E27FC236}">
                <a16:creationId xmlns:a16="http://schemas.microsoft.com/office/drawing/2014/main" id="{E1742EF4-4A30-48AB-BD07-FBE5DB1CD17A}"/>
              </a:ext>
            </a:extLst>
          </p:cNvPr>
          <p:cNvPicPr>
            <a:picLocks noChangeAspect="1"/>
          </p:cNvPicPr>
          <p:nvPr/>
        </p:nvPicPr>
        <p:blipFill>
          <a:blip r:embed="rId7"/>
          <a:stretch>
            <a:fillRect/>
          </a:stretch>
        </p:blipFill>
        <p:spPr>
          <a:xfrm>
            <a:off x="2971458" y="5092785"/>
            <a:ext cx="1351514" cy="1493565"/>
          </a:xfrm>
          <a:prstGeom prst="rect">
            <a:avLst/>
          </a:prstGeom>
        </p:spPr>
      </p:pic>
      <p:sp>
        <p:nvSpPr>
          <p:cNvPr id="20" name="Rectangle: Rounded Corners 19">
            <a:extLst>
              <a:ext uri="{FF2B5EF4-FFF2-40B4-BE49-F238E27FC236}">
                <a16:creationId xmlns:a16="http://schemas.microsoft.com/office/drawing/2014/main" id="{8E7B3BA0-45E7-4F0C-84DA-BD415F49E718}"/>
              </a:ext>
            </a:extLst>
          </p:cNvPr>
          <p:cNvSpPr/>
          <p:nvPr/>
        </p:nvSpPr>
        <p:spPr>
          <a:xfrm>
            <a:off x="5038255" y="2084528"/>
            <a:ext cx="2195604" cy="5486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OraQuick (OraSure)</a:t>
            </a:r>
            <a:b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$2.00</a:t>
            </a:r>
          </a:p>
        </p:txBody>
      </p:sp>
      <p:sp>
        <p:nvSpPr>
          <p:cNvPr id="21" name="Rectangle: Rounded Corners 20">
            <a:extLst>
              <a:ext uri="{FF2B5EF4-FFF2-40B4-BE49-F238E27FC236}">
                <a16:creationId xmlns:a16="http://schemas.microsoft.com/office/drawing/2014/main" id="{D61783B7-409C-418B-AC62-1CD42ECA5A08}"/>
              </a:ext>
            </a:extLst>
          </p:cNvPr>
          <p:cNvSpPr/>
          <p:nvPr/>
        </p:nvSpPr>
        <p:spPr>
          <a:xfrm>
            <a:off x="8263230" y="4413682"/>
            <a:ext cx="3062848" cy="80082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First Response HIVST (Premier)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&lt;$2 (estimated)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Est PQ: Q4 2023</a:t>
            </a:r>
          </a:p>
        </p:txBody>
      </p:sp>
      <p:pic>
        <p:nvPicPr>
          <p:cNvPr id="24" name="Picture 2">
            <a:extLst>
              <a:ext uri="{FF2B5EF4-FFF2-40B4-BE49-F238E27FC236}">
                <a16:creationId xmlns:a16="http://schemas.microsoft.com/office/drawing/2014/main" id="{B6C89A69-037F-486C-A6EF-0109CF0E03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447" t="51070" r="5104"/>
          <a:stretch/>
        </p:blipFill>
        <p:spPr bwMode="auto">
          <a:xfrm>
            <a:off x="153037" y="5492679"/>
            <a:ext cx="2271543" cy="863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BDE85978-84F2-4592-8010-D0CE74542EB4}"/>
              </a:ext>
            </a:extLst>
          </p:cNvPr>
          <p:cNvSpPr/>
          <p:nvPr/>
        </p:nvSpPr>
        <p:spPr>
          <a:xfrm>
            <a:off x="8315544" y="2094183"/>
            <a:ext cx="3010534" cy="80082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Asante Oral HIVST (</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Sedia</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&lt;$2 (estimated)</a:t>
            </a:r>
            <a:b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Est PQ: Q2 2023</a:t>
            </a:r>
          </a:p>
        </p:txBody>
      </p:sp>
      <p:pic>
        <p:nvPicPr>
          <p:cNvPr id="28" name="Picture 2">
            <a:extLst>
              <a:ext uri="{FF2B5EF4-FFF2-40B4-BE49-F238E27FC236}">
                <a16:creationId xmlns:a16="http://schemas.microsoft.com/office/drawing/2014/main" id="{23AD445B-CC3B-49CF-8D36-3EDE76F9E3F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506" t="26608" r="18027" b="28055"/>
          <a:stretch/>
        </p:blipFill>
        <p:spPr bwMode="auto">
          <a:xfrm>
            <a:off x="8722000" y="3015643"/>
            <a:ext cx="2252732" cy="110771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66FF8A35-1847-4B53-8655-825C73366CA6}"/>
              </a:ext>
            </a:extLst>
          </p:cNvPr>
          <p:cNvSpPr/>
          <p:nvPr/>
        </p:nvSpPr>
        <p:spPr>
          <a:xfrm>
            <a:off x="5064759" y="4487892"/>
            <a:ext cx="2195604" cy="5486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Wondfo HIVST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$1.00</a:t>
            </a:r>
          </a:p>
        </p:txBody>
      </p:sp>
      <p:pic>
        <p:nvPicPr>
          <p:cNvPr id="22" name="Picture 21" descr="A picture containing text, electronics, screenshot&#10;&#10;Description automatically generated">
            <a:extLst>
              <a:ext uri="{FF2B5EF4-FFF2-40B4-BE49-F238E27FC236}">
                <a16:creationId xmlns:a16="http://schemas.microsoft.com/office/drawing/2014/main" id="{D2AA0717-52E5-4A0C-8B24-40E6D198F8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1379" y="5156099"/>
            <a:ext cx="2378585" cy="1720591"/>
          </a:xfrm>
          <a:prstGeom prst="rect">
            <a:avLst/>
          </a:prstGeom>
        </p:spPr>
      </p:pic>
      <p:pic>
        <p:nvPicPr>
          <p:cNvPr id="29" name="图片 4">
            <a:extLst>
              <a:ext uri="{FF2B5EF4-FFF2-40B4-BE49-F238E27FC236}">
                <a16:creationId xmlns:a16="http://schemas.microsoft.com/office/drawing/2014/main" id="{C72AA7D5-8D3A-444D-A008-1F9D09AF2899}"/>
              </a:ext>
            </a:extLst>
          </p:cNvPr>
          <p:cNvPicPr>
            <a:picLocks noChangeAspect="1"/>
          </p:cNvPicPr>
          <p:nvPr/>
        </p:nvPicPr>
        <p:blipFill>
          <a:blip r:embed="rId11"/>
          <a:stretch>
            <a:fillRect/>
          </a:stretch>
        </p:blipFill>
        <p:spPr>
          <a:xfrm>
            <a:off x="5474988" y="5036532"/>
            <a:ext cx="1647602" cy="1417972"/>
          </a:xfrm>
          <a:prstGeom prst="rect">
            <a:avLst/>
          </a:prstGeom>
        </p:spPr>
      </p:pic>
      <p:cxnSp>
        <p:nvCxnSpPr>
          <p:cNvPr id="31" name="Straight Connector 30">
            <a:extLst>
              <a:ext uri="{FF2B5EF4-FFF2-40B4-BE49-F238E27FC236}">
                <a16:creationId xmlns:a16="http://schemas.microsoft.com/office/drawing/2014/main" id="{68B060D1-AFD4-4595-8D28-BC7CDCB38B29}"/>
              </a:ext>
            </a:extLst>
          </p:cNvPr>
          <p:cNvCxnSpPr/>
          <p:nvPr/>
        </p:nvCxnSpPr>
        <p:spPr>
          <a:xfrm>
            <a:off x="7697940" y="2214849"/>
            <a:ext cx="0" cy="426752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2A54C80-C4E9-4449-B5A5-BFE1D73E4E4F}"/>
              </a:ext>
            </a:extLst>
          </p:cNvPr>
          <p:cNvSpPr/>
          <p:nvPr/>
        </p:nvSpPr>
        <p:spPr>
          <a:xfrm>
            <a:off x="4961719" y="2010319"/>
            <a:ext cx="2423739" cy="231116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E3C8E6C-FE75-4D41-8096-DBDD57409C47}"/>
              </a:ext>
            </a:extLst>
          </p:cNvPr>
          <p:cNvSpPr/>
          <p:nvPr/>
        </p:nvSpPr>
        <p:spPr>
          <a:xfrm>
            <a:off x="8273291" y="1997449"/>
            <a:ext cx="3080507" cy="2324029"/>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C535B4F-380D-460E-BA33-C8B42F80F7A8}"/>
              </a:ext>
            </a:extLst>
          </p:cNvPr>
          <p:cNvSpPr txBox="1"/>
          <p:nvPr/>
        </p:nvSpPr>
        <p:spPr>
          <a:xfrm>
            <a:off x="5609406" y="1640987"/>
            <a:ext cx="14355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Oral Fluid</a:t>
            </a:r>
          </a:p>
        </p:txBody>
      </p:sp>
      <p:sp>
        <p:nvSpPr>
          <p:cNvPr id="30" name="TextBox 29">
            <a:extLst>
              <a:ext uri="{FF2B5EF4-FFF2-40B4-BE49-F238E27FC236}">
                <a16:creationId xmlns:a16="http://schemas.microsoft.com/office/drawing/2014/main" id="{247C0F28-DFB8-43BA-98C2-A974C01D01DE}"/>
              </a:ext>
            </a:extLst>
          </p:cNvPr>
          <p:cNvSpPr txBox="1"/>
          <p:nvPr/>
        </p:nvSpPr>
        <p:spPr>
          <a:xfrm>
            <a:off x="9197036" y="1664536"/>
            <a:ext cx="14355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Oral Fluid</a:t>
            </a:r>
          </a:p>
        </p:txBody>
      </p:sp>
      <p:grpSp>
        <p:nvGrpSpPr>
          <p:cNvPr id="48" name="Group 47">
            <a:extLst>
              <a:ext uri="{FF2B5EF4-FFF2-40B4-BE49-F238E27FC236}">
                <a16:creationId xmlns:a16="http://schemas.microsoft.com/office/drawing/2014/main" id="{28125B2B-EC84-49C4-A95A-247D7AAC3A4D}"/>
              </a:ext>
            </a:extLst>
          </p:cNvPr>
          <p:cNvGrpSpPr/>
          <p:nvPr/>
        </p:nvGrpSpPr>
        <p:grpSpPr>
          <a:xfrm>
            <a:off x="81868" y="1978983"/>
            <a:ext cx="7303590" cy="4742492"/>
            <a:chOff x="81868" y="1978983"/>
            <a:chExt cx="7303590" cy="4742492"/>
          </a:xfrm>
        </p:grpSpPr>
        <p:cxnSp>
          <p:nvCxnSpPr>
            <p:cNvPr id="15" name="Straight Connector 14">
              <a:extLst>
                <a:ext uri="{FF2B5EF4-FFF2-40B4-BE49-F238E27FC236}">
                  <a16:creationId xmlns:a16="http://schemas.microsoft.com/office/drawing/2014/main" id="{E53AB592-108A-458B-8E7B-2ECA7F9C03C9}"/>
                </a:ext>
              </a:extLst>
            </p:cNvPr>
            <p:cNvCxnSpPr>
              <a:cxnSpLocks/>
            </p:cNvCxnSpPr>
            <p:nvPr/>
          </p:nvCxnSpPr>
          <p:spPr>
            <a:xfrm>
              <a:off x="81868" y="1989620"/>
              <a:ext cx="4804457" cy="2069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4D3D233-B52E-4417-A948-1A8B5D7FDDE7}"/>
                </a:ext>
              </a:extLst>
            </p:cNvPr>
            <p:cNvCxnSpPr>
              <a:cxnSpLocks/>
            </p:cNvCxnSpPr>
            <p:nvPr/>
          </p:nvCxnSpPr>
          <p:spPr>
            <a:xfrm>
              <a:off x="81868" y="6681304"/>
              <a:ext cx="7277089" cy="1777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C8FC01-5887-463C-A15F-F535CA91D07A}"/>
                </a:ext>
              </a:extLst>
            </p:cNvPr>
            <p:cNvCxnSpPr>
              <a:cxnSpLocks/>
            </p:cNvCxnSpPr>
            <p:nvPr/>
          </p:nvCxnSpPr>
          <p:spPr>
            <a:xfrm flipV="1">
              <a:off x="100918" y="1978983"/>
              <a:ext cx="0" cy="470232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9D94E5-0B33-4250-AA8C-439D18548733}"/>
                </a:ext>
              </a:extLst>
            </p:cNvPr>
            <p:cNvCxnSpPr>
              <a:cxnSpLocks/>
            </p:cNvCxnSpPr>
            <p:nvPr/>
          </p:nvCxnSpPr>
          <p:spPr>
            <a:xfrm flipV="1">
              <a:off x="4866587" y="1997450"/>
              <a:ext cx="0" cy="24162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22AC4C-FA2C-45CA-99A4-F1861C35A77E}"/>
                </a:ext>
              </a:extLst>
            </p:cNvPr>
            <p:cNvCxnSpPr>
              <a:cxnSpLocks/>
            </p:cNvCxnSpPr>
            <p:nvPr/>
          </p:nvCxnSpPr>
          <p:spPr>
            <a:xfrm flipH="1">
              <a:off x="4845095" y="4413682"/>
              <a:ext cx="25403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CE1C3D-D5B6-46BB-9F35-66EE7289C46E}"/>
                </a:ext>
              </a:extLst>
            </p:cNvPr>
            <p:cNvCxnSpPr>
              <a:cxnSpLocks/>
            </p:cNvCxnSpPr>
            <p:nvPr/>
          </p:nvCxnSpPr>
          <p:spPr>
            <a:xfrm>
              <a:off x="7358959" y="4414982"/>
              <a:ext cx="19048" cy="230649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F79CAD1B-9628-4E7E-A913-097B08DC81CC}"/>
              </a:ext>
            </a:extLst>
          </p:cNvPr>
          <p:cNvSpPr/>
          <p:nvPr/>
        </p:nvSpPr>
        <p:spPr>
          <a:xfrm>
            <a:off x="8273290" y="4381794"/>
            <a:ext cx="3080507" cy="23380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89F8E845-569B-4EA1-A7EC-565E07AD06F9}"/>
              </a:ext>
            </a:extLst>
          </p:cNvPr>
          <p:cNvSpPr txBox="1"/>
          <p:nvPr/>
        </p:nvSpPr>
        <p:spPr>
          <a:xfrm>
            <a:off x="2137365" y="1655268"/>
            <a:ext cx="143559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Blood-based</a:t>
            </a:r>
          </a:p>
        </p:txBody>
      </p:sp>
      <p:sp>
        <p:nvSpPr>
          <p:cNvPr id="51" name="TextBox 50">
            <a:extLst>
              <a:ext uri="{FF2B5EF4-FFF2-40B4-BE49-F238E27FC236}">
                <a16:creationId xmlns:a16="http://schemas.microsoft.com/office/drawing/2014/main" id="{B48731B0-60AE-450A-AE91-EFDAE619C39B}"/>
              </a:ext>
            </a:extLst>
          </p:cNvPr>
          <p:cNvSpPr txBox="1"/>
          <p:nvPr/>
        </p:nvSpPr>
        <p:spPr>
          <a:xfrm>
            <a:off x="9986046" y="5154312"/>
            <a:ext cx="143559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Blood-based</a:t>
            </a:r>
          </a:p>
        </p:txBody>
      </p:sp>
    </p:spTree>
    <p:extLst>
      <p:ext uri="{BB962C8B-B14F-4D97-AF65-F5344CB8AC3E}">
        <p14:creationId xmlns:p14="http://schemas.microsoft.com/office/powerpoint/2010/main" val="1386333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9A00-76E1-45EB-9429-2F3CE2F50852}"/>
              </a:ext>
            </a:extLst>
          </p:cNvPr>
          <p:cNvSpPr>
            <a:spLocks noGrp="1"/>
          </p:cNvSpPr>
          <p:nvPr>
            <p:ph type="title"/>
          </p:nvPr>
        </p:nvSpPr>
        <p:spPr/>
        <p:txBody>
          <a:bodyPr/>
          <a:lstStyle/>
          <a:p>
            <a:r>
              <a:rPr lang="en-US" b="1" dirty="0"/>
              <a:t>First Response HIVST (Premier) – </a:t>
            </a:r>
            <a:r>
              <a:rPr lang="en-US" b="1" i="1" dirty="0"/>
              <a:t>Product Details</a:t>
            </a:r>
            <a:endParaRPr lang="en-US" b="1" dirty="0"/>
          </a:p>
        </p:txBody>
      </p:sp>
      <p:sp>
        <p:nvSpPr>
          <p:cNvPr id="3" name="Slide Number Placeholder 2">
            <a:extLst>
              <a:ext uri="{FF2B5EF4-FFF2-40B4-BE49-F238E27FC236}">
                <a16:creationId xmlns:a16="http://schemas.microsoft.com/office/drawing/2014/main" id="{1B0A8CB7-1B02-4E09-8B1C-5858D98EE786}"/>
              </a:ext>
            </a:extLst>
          </p:cNvPr>
          <p:cNvSpPr>
            <a:spLocks noGrp="1"/>
          </p:cNvSpPr>
          <p:nvPr>
            <p:ph type="sldNum" sz="quarter" idx="10"/>
          </p:nvPr>
        </p:nvSpPr>
        <p:spPr/>
        <p:txBody>
          <a:bodyPr/>
          <a:lstStyle/>
          <a:p>
            <a:fld id="{59CA42C1-73B3-459F-B5D7-A3E41C19577E}" type="slidenum">
              <a:rPr lang="en-US" smtClean="0"/>
              <a:pPr/>
              <a:t>20</a:t>
            </a:fld>
            <a:endParaRPr lang="en-US" dirty="0"/>
          </a:p>
        </p:txBody>
      </p:sp>
      <p:sp>
        <p:nvSpPr>
          <p:cNvPr id="5" name="Text Placeholder 3">
            <a:extLst>
              <a:ext uri="{FF2B5EF4-FFF2-40B4-BE49-F238E27FC236}">
                <a16:creationId xmlns:a16="http://schemas.microsoft.com/office/drawing/2014/main" id="{86A67D13-9359-472F-958F-E7A605B82734}"/>
              </a:ext>
            </a:extLst>
          </p:cNvPr>
          <p:cNvSpPr>
            <a:spLocks noGrp="1"/>
          </p:cNvSpPr>
          <p:nvPr>
            <p:ph type="body" sz="quarter" idx="11"/>
          </p:nvPr>
        </p:nvSpPr>
        <p:spPr>
          <a:xfrm>
            <a:off x="258391" y="1017105"/>
            <a:ext cx="11781209" cy="4249498"/>
          </a:xfrm>
        </p:spPr>
        <p:txBody>
          <a:bodyPr/>
          <a:lstStyle/>
          <a:p>
            <a:pPr marL="0" indent="0">
              <a:spcBef>
                <a:spcPts val="0"/>
              </a:spcBef>
              <a:buNone/>
            </a:pPr>
            <a:r>
              <a:rPr lang="en-US" sz="1800" b="1" dirty="0"/>
              <a:t>Product Description: </a:t>
            </a:r>
            <a:r>
              <a:rPr lang="en-US" sz="1800" dirty="0"/>
              <a:t>First Response HIV 1-2 Card Test (Self Test) is an in vitro diagnostic medical device that is intended for self testing by untrained/lay user as an aid to detect antibodies specific to HIV-1 and HIV-2 in human whole blood. The test kit is not automated and does not require any additional instruments. The First Response HIV Self Test is manufactured by Premier Medical Corporation (PMC).</a:t>
            </a:r>
          </a:p>
          <a:p>
            <a:pPr marL="0" indent="0">
              <a:spcBef>
                <a:spcPts val="0"/>
              </a:spcBef>
              <a:buNone/>
            </a:pPr>
            <a:endParaRPr lang="en-US" sz="1800" dirty="0"/>
          </a:p>
          <a:p>
            <a:pPr marL="0" indent="0">
              <a:spcBef>
                <a:spcPts val="0"/>
              </a:spcBef>
              <a:buNone/>
            </a:pPr>
            <a:r>
              <a:rPr lang="en-US" sz="1800" b="1" dirty="0"/>
              <a:t>Test Procedure:</a:t>
            </a:r>
            <a:r>
              <a:rPr lang="en-US" sz="1800" dirty="0"/>
              <a:t> The test is performed by collecting a small drop of blood, transferring it to a cassette and then adding two drops of diluent. </a:t>
            </a:r>
          </a:p>
          <a:p>
            <a:pPr marL="0" indent="0">
              <a:spcBef>
                <a:spcPts val="0"/>
              </a:spcBef>
              <a:buNone/>
            </a:pPr>
            <a:endParaRPr lang="en-US" sz="1800" dirty="0"/>
          </a:p>
          <a:p>
            <a:pPr marL="0" indent="0">
              <a:spcBef>
                <a:spcPts val="0"/>
              </a:spcBef>
              <a:buNone/>
            </a:pPr>
            <a:r>
              <a:rPr lang="en-US" sz="1800" b="1" dirty="0"/>
              <a:t>Included in Test Kit:</a:t>
            </a:r>
          </a:p>
          <a:p>
            <a:pPr>
              <a:spcBef>
                <a:spcPts val="0"/>
              </a:spcBef>
            </a:pPr>
            <a:r>
              <a:rPr lang="en-US" sz="1800" dirty="0"/>
              <a:t>Cassette</a:t>
            </a:r>
          </a:p>
          <a:p>
            <a:pPr>
              <a:spcBef>
                <a:spcPts val="0"/>
              </a:spcBef>
            </a:pPr>
            <a:r>
              <a:rPr lang="en-US" sz="1800" dirty="0"/>
              <a:t>Dropper Bottle</a:t>
            </a:r>
          </a:p>
          <a:p>
            <a:pPr>
              <a:spcBef>
                <a:spcPts val="0"/>
              </a:spcBef>
            </a:pPr>
            <a:r>
              <a:rPr lang="en-US" sz="1800" dirty="0"/>
              <a:t>Inverted Cup</a:t>
            </a:r>
          </a:p>
          <a:p>
            <a:pPr>
              <a:spcBef>
                <a:spcPts val="0"/>
              </a:spcBef>
            </a:pPr>
            <a:r>
              <a:rPr lang="en-US" sz="1800" dirty="0"/>
              <a:t>Lancet</a:t>
            </a:r>
          </a:p>
          <a:p>
            <a:pPr marL="0" indent="0">
              <a:spcBef>
                <a:spcPts val="0"/>
              </a:spcBef>
              <a:buNone/>
            </a:pPr>
            <a:endParaRPr lang="en-US" sz="1800" dirty="0"/>
          </a:p>
          <a:p>
            <a:pPr marL="0" indent="0">
              <a:spcBef>
                <a:spcPts val="0"/>
              </a:spcBef>
              <a:buNone/>
            </a:pPr>
            <a:r>
              <a:rPr lang="en-US" sz="1800" b="1" dirty="0"/>
              <a:t>WHO PQ: </a:t>
            </a:r>
            <a:r>
              <a:rPr lang="en-US" sz="1800" dirty="0"/>
              <a:t>Submitted dossier in December 2022</a:t>
            </a:r>
          </a:p>
        </p:txBody>
      </p:sp>
      <p:sp>
        <p:nvSpPr>
          <p:cNvPr id="8" name="Rectangle 7">
            <a:extLst>
              <a:ext uri="{FF2B5EF4-FFF2-40B4-BE49-F238E27FC236}">
                <a16:creationId xmlns:a16="http://schemas.microsoft.com/office/drawing/2014/main" id="{57A1C546-39D6-4854-A659-8C9D0236D6EF}"/>
              </a:ext>
            </a:extLst>
          </p:cNvPr>
          <p:cNvSpPr/>
          <p:nvPr/>
        </p:nvSpPr>
        <p:spPr>
          <a:xfrm>
            <a:off x="2743200" y="3451509"/>
            <a:ext cx="2895600"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Plaster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Alcohol Wipes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Disposal Bag</a:t>
            </a:r>
          </a:p>
        </p:txBody>
      </p:sp>
      <p:pic>
        <p:nvPicPr>
          <p:cNvPr id="4" name="Picture 3" descr="A picture containing text, electronics, screenshot&#10;&#10;Description automatically generated">
            <a:extLst>
              <a:ext uri="{FF2B5EF4-FFF2-40B4-BE49-F238E27FC236}">
                <a16:creationId xmlns:a16="http://schemas.microsoft.com/office/drawing/2014/main" id="{7012D926-B17C-B8E3-E089-EA0073AC77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3022652"/>
            <a:ext cx="4244172" cy="3070096"/>
          </a:xfrm>
          <a:prstGeom prst="rect">
            <a:avLst/>
          </a:prstGeom>
        </p:spPr>
      </p:pic>
    </p:spTree>
    <p:extLst>
      <p:ext uri="{BB962C8B-B14F-4D97-AF65-F5344CB8AC3E}">
        <p14:creationId xmlns:p14="http://schemas.microsoft.com/office/powerpoint/2010/main" val="3759778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9A00-76E1-45EB-9429-2F3CE2F50852}"/>
              </a:ext>
            </a:extLst>
          </p:cNvPr>
          <p:cNvSpPr>
            <a:spLocks noGrp="1"/>
          </p:cNvSpPr>
          <p:nvPr>
            <p:ph type="title"/>
          </p:nvPr>
        </p:nvSpPr>
        <p:spPr/>
        <p:txBody>
          <a:bodyPr/>
          <a:lstStyle/>
          <a:p>
            <a:r>
              <a:rPr lang="en-US" b="1" dirty="0" err="1"/>
              <a:t>Exacto</a:t>
            </a:r>
            <a:r>
              <a:rPr lang="en-US" b="1" dirty="0"/>
              <a:t> HIV Test (</a:t>
            </a:r>
            <a:r>
              <a:rPr lang="en-US" b="1" dirty="0" err="1"/>
              <a:t>Biosynex</a:t>
            </a:r>
            <a:r>
              <a:rPr lang="en-US" b="1" dirty="0"/>
              <a:t>) – </a:t>
            </a:r>
            <a:r>
              <a:rPr lang="en-US" b="1" i="1" dirty="0"/>
              <a:t>Product Details</a:t>
            </a:r>
            <a:endParaRPr lang="en-US" b="1" dirty="0"/>
          </a:p>
        </p:txBody>
      </p:sp>
      <p:sp>
        <p:nvSpPr>
          <p:cNvPr id="3" name="Slide Number Placeholder 2">
            <a:extLst>
              <a:ext uri="{FF2B5EF4-FFF2-40B4-BE49-F238E27FC236}">
                <a16:creationId xmlns:a16="http://schemas.microsoft.com/office/drawing/2014/main" id="{1B0A8CB7-1B02-4E09-8B1C-5858D98EE786}"/>
              </a:ext>
            </a:extLst>
          </p:cNvPr>
          <p:cNvSpPr>
            <a:spLocks noGrp="1"/>
          </p:cNvSpPr>
          <p:nvPr>
            <p:ph type="sldNum" sz="quarter" idx="10"/>
          </p:nvPr>
        </p:nvSpPr>
        <p:spPr/>
        <p:txBody>
          <a:bodyPr/>
          <a:lstStyle/>
          <a:p>
            <a:fld id="{59CA42C1-73B3-459F-B5D7-A3E41C19577E}" type="slidenum">
              <a:rPr lang="en-US" smtClean="0"/>
              <a:pPr/>
              <a:t>21</a:t>
            </a:fld>
            <a:endParaRPr lang="en-US" dirty="0"/>
          </a:p>
        </p:txBody>
      </p:sp>
      <p:sp>
        <p:nvSpPr>
          <p:cNvPr id="5" name="Text Placeholder 3">
            <a:extLst>
              <a:ext uri="{FF2B5EF4-FFF2-40B4-BE49-F238E27FC236}">
                <a16:creationId xmlns:a16="http://schemas.microsoft.com/office/drawing/2014/main" id="{86A67D13-9359-472F-958F-E7A605B82734}"/>
              </a:ext>
            </a:extLst>
          </p:cNvPr>
          <p:cNvSpPr>
            <a:spLocks noGrp="1"/>
          </p:cNvSpPr>
          <p:nvPr>
            <p:ph type="body" sz="quarter" idx="11"/>
          </p:nvPr>
        </p:nvSpPr>
        <p:spPr>
          <a:xfrm>
            <a:off x="258391" y="1017105"/>
            <a:ext cx="11781209" cy="4803495"/>
          </a:xfrm>
        </p:spPr>
        <p:txBody>
          <a:bodyPr/>
          <a:lstStyle/>
          <a:p>
            <a:pPr marL="0" indent="0">
              <a:spcBef>
                <a:spcPts val="0"/>
              </a:spcBef>
              <a:buNone/>
            </a:pPr>
            <a:r>
              <a:rPr lang="en-US" sz="1800" b="1" dirty="0"/>
              <a:t>Product Description: </a:t>
            </a:r>
            <a:r>
              <a:rPr lang="en-US" sz="1800" dirty="0"/>
              <a:t>The </a:t>
            </a:r>
            <a:r>
              <a:rPr lang="en-US" sz="1800" dirty="0" err="1"/>
              <a:t>Exacto</a:t>
            </a:r>
            <a:r>
              <a:rPr lang="en-US" sz="1800" dirty="0"/>
              <a:t> HIV Test is an immunochromatography test which requires a droplet of blood to be drawn from the fingertip. The test is designed to detect the presence of HIV-1 and HIV-2 antibodies and is comprised of a paper test strip inside a plastic cassette. The </a:t>
            </a:r>
            <a:r>
              <a:rPr lang="en-US" sz="1800" dirty="0" err="1"/>
              <a:t>Exacto</a:t>
            </a:r>
            <a:r>
              <a:rPr lang="en-US" sz="1800" dirty="0"/>
              <a:t> HIV Test is manufactured by </a:t>
            </a:r>
            <a:r>
              <a:rPr lang="en-US" sz="1800" dirty="0" err="1"/>
              <a:t>Biosynex</a:t>
            </a:r>
            <a:r>
              <a:rPr lang="en-US" sz="1800" dirty="0"/>
              <a:t>.</a:t>
            </a:r>
          </a:p>
          <a:p>
            <a:pPr marL="0" indent="0">
              <a:spcBef>
                <a:spcPts val="0"/>
              </a:spcBef>
              <a:buNone/>
            </a:pPr>
            <a:endParaRPr lang="en-US" sz="1800" dirty="0"/>
          </a:p>
          <a:p>
            <a:pPr marL="0" indent="0">
              <a:spcBef>
                <a:spcPts val="0"/>
              </a:spcBef>
              <a:buNone/>
            </a:pPr>
            <a:r>
              <a:rPr lang="en-US" sz="1800" b="1" dirty="0"/>
              <a:t>Test Procedure:</a:t>
            </a:r>
            <a:r>
              <a:rPr lang="en-US" sz="1800" dirty="0"/>
              <a:t> The test is performed by collecting a small drop of blood, transferring it to a cassette and then adding two drops of diluent. There are two controls on the cassette test. The first is the square “blood,” which must be red before adding the diluent. The second is control line “C” confirms that the specimen migrated correctly. Test line “T” will only become visible if the applied sample contains antibodies to HIV.</a:t>
            </a:r>
          </a:p>
          <a:p>
            <a:pPr marL="0" indent="0">
              <a:spcBef>
                <a:spcPts val="0"/>
              </a:spcBef>
              <a:buNone/>
            </a:pPr>
            <a:endParaRPr lang="en-US" sz="1800" dirty="0"/>
          </a:p>
          <a:p>
            <a:pPr marL="0" indent="0">
              <a:spcBef>
                <a:spcPts val="0"/>
              </a:spcBef>
              <a:buNone/>
            </a:pPr>
            <a:r>
              <a:rPr lang="en-US" sz="1800" b="1" dirty="0"/>
              <a:t>Included in Test Kit:</a:t>
            </a:r>
          </a:p>
          <a:p>
            <a:pPr>
              <a:spcBef>
                <a:spcPts val="0"/>
              </a:spcBef>
            </a:pPr>
            <a:r>
              <a:rPr lang="en-US" sz="1800" dirty="0"/>
              <a:t>Cassette</a:t>
            </a:r>
          </a:p>
          <a:p>
            <a:pPr>
              <a:spcBef>
                <a:spcPts val="0"/>
              </a:spcBef>
            </a:pPr>
            <a:r>
              <a:rPr lang="en-US" sz="1800" dirty="0"/>
              <a:t>Dropper Bottle</a:t>
            </a:r>
          </a:p>
          <a:p>
            <a:pPr>
              <a:spcBef>
                <a:spcPts val="0"/>
              </a:spcBef>
            </a:pPr>
            <a:r>
              <a:rPr lang="en-US" sz="1800" dirty="0"/>
              <a:t>Inverted Cup</a:t>
            </a:r>
          </a:p>
          <a:p>
            <a:pPr>
              <a:spcBef>
                <a:spcPts val="0"/>
              </a:spcBef>
            </a:pPr>
            <a:r>
              <a:rPr lang="en-US" sz="1800" dirty="0"/>
              <a:t>Lancet</a:t>
            </a:r>
          </a:p>
          <a:p>
            <a:pPr marL="0" indent="0">
              <a:spcBef>
                <a:spcPts val="0"/>
              </a:spcBef>
              <a:buNone/>
            </a:pPr>
            <a:endParaRPr lang="en-US" sz="1800" dirty="0"/>
          </a:p>
          <a:p>
            <a:pPr marL="0" indent="0">
              <a:spcBef>
                <a:spcPts val="0"/>
              </a:spcBef>
              <a:buNone/>
            </a:pPr>
            <a:r>
              <a:rPr lang="en-US" sz="1800" b="1" dirty="0"/>
              <a:t>Global Fund ERPD Category 2 – </a:t>
            </a:r>
            <a:r>
              <a:rPr lang="en-US" sz="1800" dirty="0"/>
              <a:t>January 2020</a:t>
            </a:r>
          </a:p>
          <a:p>
            <a:pPr marL="0" indent="0">
              <a:spcBef>
                <a:spcPts val="0"/>
              </a:spcBef>
              <a:buNone/>
            </a:pPr>
            <a:endParaRPr lang="en-US" sz="1800" dirty="0"/>
          </a:p>
        </p:txBody>
      </p:sp>
      <p:pic>
        <p:nvPicPr>
          <p:cNvPr id="7" name="Picture 6" descr="A close up of a piece of paper&#10;&#10;Description automatically generated">
            <a:extLst>
              <a:ext uri="{FF2B5EF4-FFF2-40B4-BE49-F238E27FC236}">
                <a16:creationId xmlns:a16="http://schemas.microsoft.com/office/drawing/2014/main" id="{87407514-E3B6-4EB5-80A3-96B664801D11}"/>
              </a:ext>
            </a:extLst>
          </p:cNvPr>
          <p:cNvPicPr>
            <a:picLocks noChangeAspect="1"/>
          </p:cNvPicPr>
          <p:nvPr/>
        </p:nvPicPr>
        <p:blipFill rotWithShape="1">
          <a:blip r:embed="rId2">
            <a:extLst>
              <a:ext uri="{28A0092B-C50C-407E-A947-70E740481C1C}">
                <a14:useLocalDpi xmlns:a14="http://schemas.microsoft.com/office/drawing/2010/main" val="0"/>
              </a:ext>
            </a:extLst>
          </a:blip>
          <a:srcRect l="18607" t="2084" r="17393" b="3917"/>
          <a:stretch/>
        </p:blipFill>
        <p:spPr>
          <a:xfrm>
            <a:off x="7924800" y="3387386"/>
            <a:ext cx="1984673" cy="2914989"/>
          </a:xfrm>
          <a:prstGeom prst="rect">
            <a:avLst/>
          </a:prstGeom>
        </p:spPr>
      </p:pic>
      <p:sp>
        <p:nvSpPr>
          <p:cNvPr id="8" name="Rectangle 7">
            <a:extLst>
              <a:ext uri="{FF2B5EF4-FFF2-40B4-BE49-F238E27FC236}">
                <a16:creationId xmlns:a16="http://schemas.microsoft.com/office/drawing/2014/main" id="{57A1C546-39D6-4854-A659-8C9D0236D6EF}"/>
              </a:ext>
            </a:extLst>
          </p:cNvPr>
          <p:cNvSpPr/>
          <p:nvPr/>
        </p:nvSpPr>
        <p:spPr>
          <a:xfrm>
            <a:off x="2899073" y="3834351"/>
            <a:ext cx="2895600"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Plaster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Alcohol Wipe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Sterile pad</a:t>
            </a:r>
          </a:p>
        </p:txBody>
      </p:sp>
    </p:spTree>
    <p:extLst>
      <p:ext uri="{BB962C8B-B14F-4D97-AF65-F5344CB8AC3E}">
        <p14:creationId xmlns:p14="http://schemas.microsoft.com/office/powerpoint/2010/main" val="1864927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9A00-76E1-45EB-9429-2F3CE2F50852}"/>
              </a:ext>
            </a:extLst>
          </p:cNvPr>
          <p:cNvSpPr>
            <a:spLocks noGrp="1"/>
          </p:cNvSpPr>
          <p:nvPr>
            <p:ph type="title"/>
          </p:nvPr>
        </p:nvSpPr>
        <p:spPr/>
        <p:txBody>
          <a:bodyPr/>
          <a:lstStyle/>
          <a:p>
            <a:r>
              <a:rPr lang="en-US" b="1" dirty="0"/>
              <a:t>HIV Self Test by Urine (Beijing </a:t>
            </a:r>
            <a:r>
              <a:rPr lang="en-US" b="1" dirty="0" err="1"/>
              <a:t>Wantai</a:t>
            </a:r>
            <a:r>
              <a:rPr lang="en-US" b="1" dirty="0"/>
              <a:t>) – </a:t>
            </a:r>
            <a:r>
              <a:rPr lang="en-US" b="1" i="1" dirty="0"/>
              <a:t>Product Details</a:t>
            </a:r>
            <a:endParaRPr lang="en-US" b="1" dirty="0"/>
          </a:p>
        </p:txBody>
      </p:sp>
      <p:sp>
        <p:nvSpPr>
          <p:cNvPr id="3" name="Slide Number Placeholder 2">
            <a:extLst>
              <a:ext uri="{FF2B5EF4-FFF2-40B4-BE49-F238E27FC236}">
                <a16:creationId xmlns:a16="http://schemas.microsoft.com/office/drawing/2014/main" id="{1B0A8CB7-1B02-4E09-8B1C-5858D98EE786}"/>
              </a:ext>
            </a:extLst>
          </p:cNvPr>
          <p:cNvSpPr>
            <a:spLocks noGrp="1"/>
          </p:cNvSpPr>
          <p:nvPr>
            <p:ph type="sldNum" sz="quarter" idx="10"/>
          </p:nvPr>
        </p:nvSpPr>
        <p:spPr/>
        <p:txBody>
          <a:bodyPr/>
          <a:lstStyle/>
          <a:p>
            <a:fld id="{59CA42C1-73B3-459F-B5D7-A3E41C19577E}" type="slidenum">
              <a:rPr lang="en-US" smtClean="0"/>
              <a:pPr/>
              <a:t>22</a:t>
            </a:fld>
            <a:endParaRPr lang="en-US" dirty="0"/>
          </a:p>
        </p:txBody>
      </p:sp>
      <p:sp>
        <p:nvSpPr>
          <p:cNvPr id="5" name="Text Placeholder 3">
            <a:extLst>
              <a:ext uri="{FF2B5EF4-FFF2-40B4-BE49-F238E27FC236}">
                <a16:creationId xmlns:a16="http://schemas.microsoft.com/office/drawing/2014/main" id="{86A67D13-9359-472F-958F-E7A605B82734}"/>
              </a:ext>
            </a:extLst>
          </p:cNvPr>
          <p:cNvSpPr>
            <a:spLocks noGrp="1"/>
          </p:cNvSpPr>
          <p:nvPr>
            <p:ph type="body" sz="quarter" idx="11"/>
          </p:nvPr>
        </p:nvSpPr>
        <p:spPr>
          <a:xfrm>
            <a:off x="258391" y="1017105"/>
            <a:ext cx="11781209" cy="3695500"/>
          </a:xfrm>
        </p:spPr>
        <p:txBody>
          <a:bodyPr/>
          <a:lstStyle/>
          <a:p>
            <a:pPr marL="0" indent="0">
              <a:spcBef>
                <a:spcPts val="0"/>
              </a:spcBef>
              <a:buNone/>
            </a:pPr>
            <a:r>
              <a:rPr lang="en-US" sz="1800" b="1" dirty="0"/>
              <a:t>Product Description: </a:t>
            </a:r>
            <a:r>
              <a:rPr lang="en-US" sz="1800" dirty="0"/>
              <a:t>The HIV Self Test from Beijing </a:t>
            </a:r>
            <a:r>
              <a:rPr lang="en-US" sz="1800" dirty="0" err="1"/>
              <a:t>Wantai</a:t>
            </a:r>
            <a:r>
              <a:rPr lang="en-US" sz="1800" dirty="0"/>
              <a:t> is a urine-based rapid test to detect antibodies for HIV.</a:t>
            </a:r>
          </a:p>
          <a:p>
            <a:pPr marL="0" indent="0">
              <a:spcBef>
                <a:spcPts val="0"/>
              </a:spcBef>
              <a:buNone/>
            </a:pPr>
            <a:endParaRPr lang="en-US" sz="1800" dirty="0"/>
          </a:p>
          <a:p>
            <a:pPr marL="0" indent="0">
              <a:spcBef>
                <a:spcPts val="0"/>
              </a:spcBef>
              <a:buNone/>
            </a:pPr>
            <a:r>
              <a:rPr lang="en-US" sz="1800" b="1" dirty="0"/>
              <a:t>Test Procedure:</a:t>
            </a:r>
            <a:r>
              <a:rPr lang="en-US" sz="1800" dirty="0"/>
              <a:t> The test is performed by collecting a small amount of urine in a sample collection cup that is integrated into the packaging tube. Then, using the provided pipette, three drops of urine are added to the test cassette. Results are available after 15 minutes. </a:t>
            </a:r>
          </a:p>
          <a:p>
            <a:pPr marL="0" indent="0">
              <a:spcBef>
                <a:spcPts val="0"/>
              </a:spcBef>
              <a:buNone/>
            </a:pPr>
            <a:endParaRPr lang="en-US" sz="1800" dirty="0"/>
          </a:p>
          <a:p>
            <a:pPr marL="0" indent="0">
              <a:spcBef>
                <a:spcPts val="0"/>
              </a:spcBef>
              <a:buNone/>
            </a:pPr>
            <a:r>
              <a:rPr lang="en-US" sz="1800" b="1" dirty="0"/>
              <a:t>Included in Test Kit:</a:t>
            </a:r>
          </a:p>
          <a:p>
            <a:pPr>
              <a:spcBef>
                <a:spcPts val="0"/>
              </a:spcBef>
            </a:pPr>
            <a:r>
              <a:rPr lang="en-US" sz="1800" dirty="0"/>
              <a:t>Cassette</a:t>
            </a:r>
          </a:p>
          <a:p>
            <a:pPr>
              <a:spcBef>
                <a:spcPts val="0"/>
              </a:spcBef>
            </a:pPr>
            <a:r>
              <a:rPr lang="en-US" sz="1800" dirty="0"/>
              <a:t>Pipette</a:t>
            </a:r>
          </a:p>
          <a:p>
            <a:pPr>
              <a:spcBef>
                <a:spcPts val="0"/>
              </a:spcBef>
            </a:pPr>
            <a:r>
              <a:rPr lang="en-US" sz="1800" dirty="0"/>
              <a:t>Integrated cup</a:t>
            </a:r>
          </a:p>
          <a:p>
            <a:pPr marL="0" indent="0">
              <a:spcBef>
                <a:spcPts val="0"/>
              </a:spcBef>
              <a:buNone/>
            </a:pPr>
            <a:endParaRPr lang="en-US" sz="1800" dirty="0"/>
          </a:p>
          <a:p>
            <a:pPr marL="0" indent="0">
              <a:spcBef>
                <a:spcPts val="0"/>
              </a:spcBef>
              <a:buNone/>
            </a:pPr>
            <a:r>
              <a:rPr lang="en-US" sz="1800" b="1" dirty="0"/>
              <a:t>WHO PQ: </a:t>
            </a:r>
            <a:r>
              <a:rPr lang="en-US" sz="1800" dirty="0"/>
              <a:t>Submitted in 2021</a:t>
            </a:r>
          </a:p>
          <a:p>
            <a:pPr marL="0" indent="0">
              <a:spcBef>
                <a:spcPts val="0"/>
              </a:spcBef>
              <a:buNone/>
            </a:pPr>
            <a:endParaRPr lang="en-US" sz="1800" dirty="0"/>
          </a:p>
        </p:txBody>
      </p:sp>
      <p:pic>
        <p:nvPicPr>
          <p:cNvPr id="7" name="Picture 6" descr="Text, letter, calendar&#10;&#10;Description automatically generated">
            <a:extLst>
              <a:ext uri="{FF2B5EF4-FFF2-40B4-BE49-F238E27FC236}">
                <a16:creationId xmlns:a16="http://schemas.microsoft.com/office/drawing/2014/main" id="{2B48D4B6-97AF-48DD-939F-65C10940E6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2590630"/>
            <a:ext cx="5227788" cy="3920841"/>
          </a:xfrm>
          <a:prstGeom prst="rect">
            <a:avLst/>
          </a:prstGeom>
        </p:spPr>
      </p:pic>
      <p:pic>
        <p:nvPicPr>
          <p:cNvPr id="12" name="Picture 11">
            <a:extLst>
              <a:ext uri="{FF2B5EF4-FFF2-40B4-BE49-F238E27FC236}">
                <a16:creationId xmlns:a16="http://schemas.microsoft.com/office/drawing/2014/main" id="{BD753D4E-5E88-4914-8331-A9021C598ECE}"/>
              </a:ext>
            </a:extLst>
          </p:cNvPr>
          <p:cNvPicPr>
            <a:picLocks noChangeAspect="1"/>
          </p:cNvPicPr>
          <p:nvPr/>
        </p:nvPicPr>
        <p:blipFill rotWithShape="1">
          <a:blip r:embed="rId3"/>
          <a:srcRect l="15133" t="8295" r="4157"/>
          <a:stretch/>
        </p:blipFill>
        <p:spPr>
          <a:xfrm>
            <a:off x="4343411" y="2895600"/>
            <a:ext cx="1621961" cy="2425700"/>
          </a:xfrm>
          <a:prstGeom prst="rect">
            <a:avLst/>
          </a:prstGeom>
        </p:spPr>
      </p:pic>
    </p:spTree>
    <p:extLst>
      <p:ext uri="{BB962C8B-B14F-4D97-AF65-F5344CB8AC3E}">
        <p14:creationId xmlns:p14="http://schemas.microsoft.com/office/powerpoint/2010/main" val="3124829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57FD-8E70-4EE4-94C3-61C018D8353A}"/>
              </a:ext>
            </a:extLst>
          </p:cNvPr>
          <p:cNvSpPr>
            <a:spLocks noGrp="1"/>
          </p:cNvSpPr>
          <p:nvPr>
            <p:ph type="title"/>
          </p:nvPr>
        </p:nvSpPr>
        <p:spPr/>
        <p:txBody>
          <a:bodyPr/>
          <a:lstStyle/>
          <a:p>
            <a:r>
              <a:rPr lang="en-US" b="1" dirty="0"/>
              <a:t>HIV Self Test by Urine (Beijing </a:t>
            </a:r>
            <a:r>
              <a:rPr lang="en-US" b="1" dirty="0" err="1"/>
              <a:t>Wantai</a:t>
            </a:r>
            <a:r>
              <a:rPr lang="en-US" b="1" dirty="0"/>
              <a:t>) – </a:t>
            </a:r>
            <a:r>
              <a:rPr lang="en-US" b="1" i="1" dirty="0"/>
              <a:t>Test Procedure</a:t>
            </a:r>
            <a:endParaRPr lang="en-US" b="1" dirty="0"/>
          </a:p>
        </p:txBody>
      </p:sp>
      <p:sp>
        <p:nvSpPr>
          <p:cNvPr id="3" name="Slide Number Placeholder 2">
            <a:extLst>
              <a:ext uri="{FF2B5EF4-FFF2-40B4-BE49-F238E27FC236}">
                <a16:creationId xmlns:a16="http://schemas.microsoft.com/office/drawing/2014/main" id="{4A9689E0-66A8-4891-A952-5125C6D00310}"/>
              </a:ext>
            </a:extLst>
          </p:cNvPr>
          <p:cNvSpPr>
            <a:spLocks noGrp="1"/>
          </p:cNvSpPr>
          <p:nvPr>
            <p:ph type="sldNum" sz="quarter" idx="10"/>
          </p:nvPr>
        </p:nvSpPr>
        <p:spPr/>
        <p:txBody>
          <a:bodyPr/>
          <a:lstStyle/>
          <a:p>
            <a:fld id="{59CA42C1-73B3-459F-B5D7-A3E41C19577E}" type="slidenum">
              <a:rPr lang="en-US" smtClean="0"/>
              <a:pPr/>
              <a:t>23</a:t>
            </a:fld>
            <a:endParaRPr lang="en-US" dirty="0"/>
          </a:p>
        </p:txBody>
      </p:sp>
      <p:sp>
        <p:nvSpPr>
          <p:cNvPr id="9" name="Rectangle 8">
            <a:extLst>
              <a:ext uri="{FF2B5EF4-FFF2-40B4-BE49-F238E27FC236}">
                <a16:creationId xmlns:a16="http://schemas.microsoft.com/office/drawing/2014/main" id="{BA38DBF7-A921-4F80-B0ED-6D23F01F00CA}"/>
              </a:ext>
            </a:extLst>
          </p:cNvPr>
          <p:cNvSpPr/>
          <p:nvPr/>
        </p:nvSpPr>
        <p:spPr bwMode="auto">
          <a:xfrm>
            <a:off x="6096000" y="2971800"/>
            <a:ext cx="1599380" cy="1066801"/>
          </a:xfrm>
          <a:prstGeom prst="rect">
            <a:avLst/>
          </a:prstGeom>
          <a:solidFill>
            <a:schemeClr val="bg1"/>
          </a:solidFill>
          <a:ln w="9525" cap="flat" cmpd="sng" algn="ctr">
            <a:noFill/>
            <a:prstDash val="solid"/>
            <a:round/>
            <a:headEnd type="none" w="med" len="med"/>
            <a:tailEnd type="none" w="med" len="med"/>
          </a:ln>
          <a:effectLst/>
        </p:spPr>
        <p:txBody>
          <a:bodyPr vert="horz" wrap="square" lIns="99440" tIns="49721" rIns="99440" bIns="49721" numCol="1" rtlCol="0" anchor="ctr" anchorCtr="0" compatLnSpc="1">
            <a:prstTxWarp prst="textNoShape">
              <a:avLst/>
            </a:prstTxWarp>
          </a:bodyPr>
          <a:lstStyle/>
          <a:p>
            <a:pPr eaLnBrk="0" fontAlgn="base" hangingPunct="0">
              <a:spcBef>
                <a:spcPct val="0"/>
              </a:spcBef>
              <a:spcAft>
                <a:spcPct val="0"/>
              </a:spcAft>
            </a:pPr>
            <a:endParaRPr lang="en-US" sz="2400">
              <a:latin typeface="Verdana" pitchFamily="34" charset="0"/>
            </a:endParaRPr>
          </a:p>
        </p:txBody>
      </p:sp>
      <p:pic>
        <p:nvPicPr>
          <p:cNvPr id="10" name="Picture 9">
            <a:extLst>
              <a:ext uri="{FF2B5EF4-FFF2-40B4-BE49-F238E27FC236}">
                <a16:creationId xmlns:a16="http://schemas.microsoft.com/office/drawing/2014/main" id="{ACDAA5E8-7268-48EC-AD6A-542C6DC69A4D}"/>
              </a:ext>
            </a:extLst>
          </p:cNvPr>
          <p:cNvPicPr>
            <a:picLocks noChangeAspect="1"/>
          </p:cNvPicPr>
          <p:nvPr/>
        </p:nvPicPr>
        <p:blipFill rotWithShape="1">
          <a:blip r:embed="rId2"/>
          <a:srcRect t="3717"/>
          <a:stretch/>
        </p:blipFill>
        <p:spPr>
          <a:xfrm>
            <a:off x="2672551" y="939800"/>
            <a:ext cx="6972006" cy="5838825"/>
          </a:xfrm>
          <a:prstGeom prst="rect">
            <a:avLst/>
          </a:prstGeom>
        </p:spPr>
      </p:pic>
    </p:spTree>
    <p:extLst>
      <p:ext uri="{BB962C8B-B14F-4D97-AF65-F5344CB8AC3E}">
        <p14:creationId xmlns:p14="http://schemas.microsoft.com/office/powerpoint/2010/main" val="2835365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D4C7-DD1C-40FF-B271-20F3BE6540B7}"/>
              </a:ext>
            </a:extLst>
          </p:cNvPr>
          <p:cNvSpPr>
            <a:spLocks noGrp="1"/>
          </p:cNvSpPr>
          <p:nvPr>
            <p:ph type="title"/>
          </p:nvPr>
        </p:nvSpPr>
        <p:spPr/>
        <p:txBody>
          <a:bodyPr/>
          <a:lstStyle/>
          <a:p>
            <a:r>
              <a:rPr lang="en-US" b="1" dirty="0"/>
              <a:t>Overview of HIVST Products with WHO Prequalification</a:t>
            </a:r>
          </a:p>
        </p:txBody>
      </p:sp>
      <p:sp>
        <p:nvSpPr>
          <p:cNvPr id="6" name="TextBox 5">
            <a:extLst>
              <a:ext uri="{FF2B5EF4-FFF2-40B4-BE49-F238E27FC236}">
                <a16:creationId xmlns:a16="http://schemas.microsoft.com/office/drawing/2014/main" id="{4C2DA874-2BFC-4194-B934-952B77214CB4}"/>
              </a:ext>
            </a:extLst>
          </p:cNvPr>
          <p:cNvSpPr txBox="1"/>
          <p:nvPr/>
        </p:nvSpPr>
        <p:spPr>
          <a:xfrm>
            <a:off x="533400" y="6109613"/>
            <a:ext cx="10134599" cy="430887"/>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*To be WHO prequalified, all HIV RDTs – regardless of type – must have a sensitivity greater than 99% and a specificity greater than 98%.</a:t>
            </a:r>
          </a:p>
          <a:p>
            <a:r>
              <a:rPr lang="en-US" sz="1100" baseline="30000" dirty="0">
                <a:latin typeface="Calibri" panose="020F0502020204030204" pitchFamily="34" charset="0"/>
                <a:cs typeface="Calibri" panose="020F0502020204030204" pitchFamily="34" charset="0"/>
              </a:rPr>
              <a:t>±</a:t>
            </a:r>
            <a:r>
              <a:rPr lang="en-US" sz="1100" dirty="0">
                <a:solidFill>
                  <a:srgbClr val="000000"/>
                </a:solidFill>
                <a:latin typeface="Calibri" panose="020F0502020204030204" pitchFamily="34" charset="0"/>
                <a:cs typeface="Calibri" panose="020F0502020204030204" pitchFamily="34" charset="0"/>
              </a:rPr>
              <a:t>At launch - 24 months targeted. Ongoing studies to support 24 months</a:t>
            </a:r>
          </a:p>
        </p:txBody>
      </p:sp>
      <p:sp>
        <p:nvSpPr>
          <p:cNvPr id="7" name="Slide Number Placeholder 6">
            <a:extLst>
              <a:ext uri="{FF2B5EF4-FFF2-40B4-BE49-F238E27FC236}">
                <a16:creationId xmlns:a16="http://schemas.microsoft.com/office/drawing/2014/main" id="{20990EC0-10F1-4D49-8F61-6D6CAFF37218}"/>
              </a:ext>
            </a:extLst>
          </p:cNvPr>
          <p:cNvSpPr>
            <a:spLocks noGrp="1"/>
          </p:cNvSpPr>
          <p:nvPr>
            <p:ph type="sldNum" sz="quarter" idx="10"/>
          </p:nvPr>
        </p:nvSpPr>
        <p:spPr/>
        <p:txBody>
          <a:bodyPr/>
          <a:lstStyle/>
          <a:p>
            <a:fld id="{59CA42C1-73B3-459F-B5D7-A3E41C19577E}" type="slidenum">
              <a:rPr lang="en-US" smtClean="0"/>
              <a:pPr/>
              <a:t>3</a:t>
            </a:fld>
            <a:endParaRPr lang="en-US" dirty="0"/>
          </a:p>
        </p:txBody>
      </p:sp>
      <p:graphicFrame>
        <p:nvGraphicFramePr>
          <p:cNvPr id="8" name="Table 7">
            <a:extLst>
              <a:ext uri="{FF2B5EF4-FFF2-40B4-BE49-F238E27FC236}">
                <a16:creationId xmlns:a16="http://schemas.microsoft.com/office/drawing/2014/main" id="{3C822B64-9E6C-4871-8C27-522C0D09F52B}"/>
              </a:ext>
            </a:extLst>
          </p:cNvPr>
          <p:cNvGraphicFramePr>
            <a:graphicFrameLocks noGrp="1"/>
          </p:cNvGraphicFramePr>
          <p:nvPr>
            <p:extLst>
              <p:ext uri="{D42A27DB-BD31-4B8C-83A1-F6EECF244321}">
                <p14:modId xmlns:p14="http://schemas.microsoft.com/office/powerpoint/2010/main" val="1627572240"/>
              </p:ext>
            </p:extLst>
          </p:nvPr>
        </p:nvGraphicFramePr>
        <p:xfrm>
          <a:off x="306636" y="1191383"/>
          <a:ext cx="11578727" cy="4818746"/>
        </p:xfrm>
        <a:graphic>
          <a:graphicData uri="http://schemas.openxmlformats.org/drawingml/2006/table">
            <a:tbl>
              <a:tblPr firstRow="1" bandRow="1">
                <a:tableStyleId>{BC89EF96-8CEA-46FF-86C4-4CE0E7609802}</a:tableStyleId>
              </a:tblPr>
              <a:tblGrid>
                <a:gridCol w="1927951">
                  <a:extLst>
                    <a:ext uri="{9D8B030D-6E8A-4147-A177-3AD203B41FA5}">
                      <a16:colId xmlns:a16="http://schemas.microsoft.com/office/drawing/2014/main" val="670352415"/>
                    </a:ext>
                  </a:extLst>
                </a:gridCol>
                <a:gridCol w="925417">
                  <a:extLst>
                    <a:ext uri="{9D8B030D-6E8A-4147-A177-3AD203B41FA5}">
                      <a16:colId xmlns:a16="http://schemas.microsoft.com/office/drawing/2014/main" val="4143336845"/>
                    </a:ext>
                  </a:extLst>
                </a:gridCol>
                <a:gridCol w="1112704">
                  <a:extLst>
                    <a:ext uri="{9D8B030D-6E8A-4147-A177-3AD203B41FA5}">
                      <a16:colId xmlns:a16="http://schemas.microsoft.com/office/drawing/2014/main" val="3897054791"/>
                    </a:ext>
                  </a:extLst>
                </a:gridCol>
                <a:gridCol w="738130">
                  <a:extLst>
                    <a:ext uri="{9D8B030D-6E8A-4147-A177-3AD203B41FA5}">
                      <a16:colId xmlns:a16="http://schemas.microsoft.com/office/drawing/2014/main" val="2735103982"/>
                    </a:ext>
                  </a:extLst>
                </a:gridCol>
                <a:gridCol w="793214">
                  <a:extLst>
                    <a:ext uri="{9D8B030D-6E8A-4147-A177-3AD203B41FA5}">
                      <a16:colId xmlns:a16="http://schemas.microsoft.com/office/drawing/2014/main" val="1551842005"/>
                    </a:ext>
                  </a:extLst>
                </a:gridCol>
                <a:gridCol w="804231">
                  <a:extLst>
                    <a:ext uri="{9D8B030D-6E8A-4147-A177-3AD203B41FA5}">
                      <a16:colId xmlns:a16="http://schemas.microsoft.com/office/drawing/2014/main" val="509807878"/>
                    </a:ext>
                  </a:extLst>
                </a:gridCol>
                <a:gridCol w="804232">
                  <a:extLst>
                    <a:ext uri="{9D8B030D-6E8A-4147-A177-3AD203B41FA5}">
                      <a16:colId xmlns:a16="http://schemas.microsoft.com/office/drawing/2014/main" val="720477759"/>
                    </a:ext>
                  </a:extLst>
                </a:gridCol>
                <a:gridCol w="925417">
                  <a:extLst>
                    <a:ext uri="{9D8B030D-6E8A-4147-A177-3AD203B41FA5}">
                      <a16:colId xmlns:a16="http://schemas.microsoft.com/office/drawing/2014/main" val="1168860317"/>
                    </a:ext>
                  </a:extLst>
                </a:gridCol>
                <a:gridCol w="1101687">
                  <a:extLst>
                    <a:ext uri="{9D8B030D-6E8A-4147-A177-3AD203B41FA5}">
                      <a16:colId xmlns:a16="http://schemas.microsoft.com/office/drawing/2014/main" val="759807711"/>
                    </a:ext>
                  </a:extLst>
                </a:gridCol>
                <a:gridCol w="1556261">
                  <a:extLst>
                    <a:ext uri="{9D8B030D-6E8A-4147-A177-3AD203B41FA5}">
                      <a16:colId xmlns:a16="http://schemas.microsoft.com/office/drawing/2014/main" val="1401417331"/>
                    </a:ext>
                  </a:extLst>
                </a:gridCol>
                <a:gridCol w="889483">
                  <a:extLst>
                    <a:ext uri="{9D8B030D-6E8A-4147-A177-3AD203B41FA5}">
                      <a16:colId xmlns:a16="http://schemas.microsoft.com/office/drawing/2014/main" val="2550617405"/>
                    </a:ext>
                  </a:extLst>
                </a:gridCol>
              </a:tblGrid>
              <a:tr h="573916">
                <a:tc rowSpan="2">
                  <a:txBody>
                    <a:bodyPr/>
                    <a:lstStyle/>
                    <a:p>
                      <a:pPr algn="ctr"/>
                      <a:r>
                        <a:rPr lang="en-US" sz="1400" dirty="0">
                          <a:solidFill>
                            <a:schemeClr val="bg1"/>
                          </a:solidFill>
                          <a:latin typeface="Calibri" panose="020F0502020204030204" pitchFamily="34" charset="0"/>
                          <a:cs typeface="Calibri" panose="020F0502020204030204" pitchFamily="34" charset="0"/>
                        </a:rPr>
                        <a:t>Product Name, </a:t>
                      </a:r>
                      <a:r>
                        <a:rPr lang="en-US" sz="1400" b="0" dirty="0">
                          <a:solidFill>
                            <a:schemeClr val="bg1"/>
                          </a:solidFill>
                          <a:latin typeface="Calibri" panose="020F0502020204030204" pitchFamily="34" charset="0"/>
                          <a:cs typeface="Calibri" panose="020F0502020204030204" pitchFamily="34" charset="0"/>
                        </a:rPr>
                        <a:t>Supplier</a:t>
                      </a:r>
                      <a:endParaRPr lang="en-US" sz="14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rowSpan="2">
                  <a:txBody>
                    <a:bodyPr/>
                    <a:lstStyle/>
                    <a:p>
                      <a:pPr algn="ctr"/>
                      <a:r>
                        <a:rPr lang="en-US" sz="1400" dirty="0">
                          <a:solidFill>
                            <a:schemeClr val="bg1"/>
                          </a:solidFill>
                          <a:latin typeface="Calibri" panose="020F0502020204030204" pitchFamily="34" charset="0"/>
                          <a:cs typeface="Calibri" panose="020F0502020204030204" pitchFamily="34" charset="0"/>
                        </a:rPr>
                        <a:t>Specimen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rowSpan="2">
                  <a:txBody>
                    <a:bodyPr/>
                    <a:lstStyle/>
                    <a:p>
                      <a:pPr algn="ctr"/>
                      <a:r>
                        <a:rPr lang="en-US" sz="1400" dirty="0">
                          <a:solidFill>
                            <a:schemeClr val="bg1"/>
                          </a:solidFill>
                          <a:latin typeface="Calibri" panose="020F0502020204030204" pitchFamily="34" charset="0"/>
                          <a:cs typeface="Calibri" panose="020F0502020204030204" pitchFamily="34" charset="0"/>
                        </a:rPr>
                        <a:t>Generation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gridSpan="2">
                  <a:txBody>
                    <a:bodyPr/>
                    <a:lstStyle/>
                    <a:p>
                      <a:pPr algn="ctr"/>
                      <a:r>
                        <a:rPr lang="en-US" sz="1400" dirty="0">
                          <a:solidFill>
                            <a:schemeClr val="bg1"/>
                          </a:solidFill>
                          <a:latin typeface="Calibri" panose="020F0502020204030204" pitchFamily="34" charset="0"/>
                          <a:cs typeface="Calibri" panose="020F0502020204030204" pitchFamily="34" charset="0"/>
                        </a:rPr>
                        <a:t>Clinical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endParaRPr lang="en-US" sz="14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gridSpan="2">
                  <a:txBody>
                    <a:bodyPr/>
                    <a:lstStyle/>
                    <a:p>
                      <a:pPr algn="ctr"/>
                      <a:r>
                        <a:rPr lang="en-US" sz="1400" dirty="0">
                          <a:solidFill>
                            <a:schemeClr val="bg1"/>
                          </a:solidFill>
                          <a:latin typeface="Calibri" panose="020F0502020204030204" pitchFamily="34" charset="0"/>
                          <a:cs typeface="Calibri" panose="020F0502020204030204" pitchFamily="34" charset="0"/>
                        </a:rPr>
                        <a:t>Untrained User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endParaRPr lang="en-US" sz="14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rowSpan="2">
                  <a:txBody>
                    <a:bodyPr/>
                    <a:lstStyle/>
                    <a:p>
                      <a:pPr algn="ctr"/>
                      <a:r>
                        <a:rPr lang="en-US" sz="1400" dirty="0">
                          <a:solidFill>
                            <a:schemeClr val="bg1"/>
                          </a:solidFill>
                          <a:latin typeface="Calibri" panose="020F0502020204030204" pitchFamily="34" charset="0"/>
                          <a:cs typeface="Calibri" panose="020F0502020204030204" pitchFamily="34" charset="0"/>
                        </a:rPr>
                        <a:t>Time to Result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rowSpan="2">
                  <a:txBody>
                    <a:bodyPr/>
                    <a:lstStyle/>
                    <a:p>
                      <a:pPr algn="ctr"/>
                      <a:r>
                        <a:rPr lang="en-US" sz="1400" dirty="0">
                          <a:solidFill>
                            <a:schemeClr val="bg1"/>
                          </a:solidFill>
                          <a:latin typeface="Calibri" panose="020F0502020204030204" pitchFamily="34" charset="0"/>
                          <a:cs typeface="Calibri" panose="020F0502020204030204" pitchFamily="34" charset="0"/>
                        </a:rPr>
                        <a:t>Shelf-Life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rowSpan="2">
                  <a:txBody>
                    <a:bodyPr/>
                    <a:lstStyle/>
                    <a:p>
                      <a:pPr algn="ctr"/>
                      <a:r>
                        <a:rPr lang="en-US" sz="1400" dirty="0">
                          <a:solidFill>
                            <a:schemeClr val="bg1"/>
                          </a:solidFill>
                          <a:latin typeface="Calibri" panose="020F0502020204030204" pitchFamily="34" charset="0"/>
                          <a:cs typeface="Calibri" panose="020F0502020204030204" pitchFamily="34" charset="0"/>
                        </a:rPr>
                        <a:t>Regulatory 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rowSpan="2">
                  <a:txBody>
                    <a:bodyPr/>
                    <a:lstStyle/>
                    <a:p>
                      <a:pPr algn="ctr"/>
                      <a:r>
                        <a:rPr lang="en-US" sz="1400" dirty="0">
                          <a:solidFill>
                            <a:schemeClr val="bg1"/>
                          </a:solidFill>
                          <a:latin typeface="Calibri" panose="020F0502020204030204" pitchFamily="34" charset="0"/>
                          <a:cs typeface="Calibri" panose="020F0502020204030204" pitchFamily="34" charset="0"/>
                        </a:rPr>
                        <a:t>Price (EXW)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737048372"/>
                  </a:ext>
                </a:extLst>
              </a:tr>
              <a:tr h="573916">
                <a:tc vMerge="1">
                  <a:txBody>
                    <a:bodyPr/>
                    <a:lstStyle/>
                    <a:p>
                      <a:pPr algn="ctr"/>
                      <a:r>
                        <a:rPr lang="en-US" sz="1400" dirty="0">
                          <a:solidFill>
                            <a:schemeClr val="bg1"/>
                          </a:solidFill>
                          <a:latin typeface="Calibri" panose="020F0502020204030204" pitchFamily="34" charset="0"/>
                          <a:cs typeface="Calibri" panose="020F0502020204030204" pitchFamily="34" charset="0"/>
                        </a:rPr>
                        <a:t>Product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vMerge="1">
                  <a:txBody>
                    <a:bodyPr/>
                    <a:lstStyle/>
                    <a:p>
                      <a:pPr algn="ctr"/>
                      <a:r>
                        <a:rPr lang="en-US" sz="1400" dirty="0">
                          <a:solidFill>
                            <a:schemeClr val="bg1"/>
                          </a:solidFill>
                          <a:latin typeface="Calibri" panose="020F0502020204030204" pitchFamily="34" charset="0"/>
                          <a:cs typeface="Calibri" panose="020F0502020204030204" pitchFamily="34" charset="0"/>
                        </a:rPr>
                        <a:t>Specimen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vMerge="1">
                  <a:txBody>
                    <a:bodyPr/>
                    <a:lstStyle/>
                    <a:p>
                      <a:pPr algn="ctr"/>
                      <a:r>
                        <a:rPr lang="en-US" sz="1400" dirty="0">
                          <a:solidFill>
                            <a:schemeClr val="bg1"/>
                          </a:solidFill>
                          <a:latin typeface="Calibri" panose="020F0502020204030204" pitchFamily="34" charset="0"/>
                          <a:cs typeface="Calibri" panose="020F0502020204030204" pitchFamily="34" charset="0"/>
                        </a:rPr>
                        <a:t>Generation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Sens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Spec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Sens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Spec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vMerge="1">
                  <a:txBody>
                    <a:bodyPr/>
                    <a:lstStyle/>
                    <a:p>
                      <a:pPr algn="ctr"/>
                      <a:r>
                        <a:rPr lang="en-US" sz="1400" dirty="0">
                          <a:solidFill>
                            <a:schemeClr val="bg1"/>
                          </a:solidFill>
                          <a:latin typeface="Calibri" panose="020F0502020204030204" pitchFamily="34" charset="0"/>
                          <a:cs typeface="Calibri" panose="020F0502020204030204" pitchFamily="34" charset="0"/>
                        </a:rPr>
                        <a:t>Time to Result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vMerge="1">
                  <a:txBody>
                    <a:bodyPr/>
                    <a:lstStyle/>
                    <a:p>
                      <a:pPr algn="ctr"/>
                      <a:r>
                        <a:rPr lang="en-US" sz="1400" dirty="0">
                          <a:solidFill>
                            <a:schemeClr val="bg1"/>
                          </a:solidFill>
                          <a:latin typeface="Calibri" panose="020F0502020204030204" pitchFamily="34" charset="0"/>
                          <a:cs typeface="Calibri" panose="020F0502020204030204" pitchFamily="34" charset="0"/>
                        </a:rPr>
                        <a:t>Shelf-Life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vMerge="1">
                  <a:txBody>
                    <a:bodyPr/>
                    <a:lstStyle/>
                    <a:p>
                      <a:pPr algn="ctr"/>
                      <a:endParaRPr lang="en-US" sz="14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vMerge="1">
                  <a:txBody>
                    <a:bodyPr/>
                    <a:lstStyle/>
                    <a:p>
                      <a:pPr algn="ctr"/>
                      <a:r>
                        <a:rPr lang="en-US" sz="1400" dirty="0">
                          <a:solidFill>
                            <a:schemeClr val="bg1"/>
                          </a:solidFill>
                          <a:latin typeface="Calibri" panose="020F0502020204030204" pitchFamily="34" charset="0"/>
                          <a:cs typeface="Calibri" panose="020F0502020204030204" pitchFamily="34" charset="0"/>
                        </a:rPr>
                        <a:t>Price (EXW)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15251270"/>
                  </a:ext>
                </a:extLst>
              </a:tr>
              <a:tr h="608419">
                <a:tc>
                  <a:txBody>
                    <a:bodyPr/>
                    <a:lstStyle/>
                    <a:p>
                      <a:pPr algn="l"/>
                      <a:r>
                        <a:rPr lang="en-US" sz="1400" b="1" dirty="0">
                          <a:latin typeface="Calibri" panose="020F0502020204030204" pitchFamily="34" charset="0"/>
                          <a:cs typeface="Calibri" panose="020F0502020204030204" pitchFamily="34" charset="0"/>
                        </a:rPr>
                        <a:t>OraQuick </a:t>
                      </a:r>
                    </a:p>
                    <a:p>
                      <a:pPr algn="l"/>
                      <a:r>
                        <a:rPr lang="en-US" sz="1400" b="0" dirty="0">
                          <a:latin typeface="Calibri" panose="020F0502020204030204" pitchFamily="34" charset="0"/>
                          <a:cs typeface="Calibri" panose="020F0502020204030204" pitchFamily="34" charset="0"/>
                        </a:rPr>
                        <a:t>OraSure</a:t>
                      </a:r>
                      <a:endParaRPr lang="en-US" sz="14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Calibri" panose="020F0502020204030204" pitchFamily="34" charset="0"/>
                          <a:cs typeface="Calibri" panose="020F0502020204030204" pitchFamily="34" charset="0"/>
                        </a:rPr>
                        <a:t>Oral Fluid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2</a:t>
                      </a:r>
                      <a:r>
                        <a:rPr lang="en-US" sz="1400" baseline="30000" dirty="0">
                          <a:solidFill>
                            <a:schemeClr val="tx1"/>
                          </a:solidFill>
                          <a:latin typeface="Calibri" panose="020F0502020204030204" pitchFamily="34" charset="0"/>
                          <a:cs typeface="Calibri" panose="020F0502020204030204" pitchFamily="34" charset="0"/>
                        </a:rPr>
                        <a:t>nd</a:t>
                      </a:r>
                      <a:r>
                        <a:rPr lang="en-US" sz="1400" dirty="0">
                          <a:solidFill>
                            <a:schemeClr val="tx1"/>
                          </a:solidFill>
                          <a:latin typeface="Calibri" panose="020F0502020204030204" pitchFamily="34" charset="0"/>
                          <a:cs typeface="Calibri" panose="020F0502020204030204" pitchFamily="34" charset="0"/>
                        </a:rPr>
                        <a:t> 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20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30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WHO PQ - 2017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atin typeface="Calibri" panose="020F0502020204030204" pitchFamily="34" charset="0"/>
                          <a:cs typeface="Calibri" panose="020F0502020204030204" pitchFamily="34" charset="0"/>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575369"/>
                  </a:ext>
                </a:extLst>
              </a:tr>
              <a:tr h="608419">
                <a:tc>
                  <a:txBody>
                    <a:bodyPr/>
                    <a:lstStyle/>
                    <a:p>
                      <a:pPr marL="91440" algn="l" fontAlgn="b"/>
                      <a:r>
                        <a:rPr lang="en-US" sz="1400" b="1" u="none" strike="noStrike" dirty="0">
                          <a:effectLst/>
                          <a:latin typeface="Calibri" panose="020F0502020204030204" pitchFamily="34" charset="0"/>
                          <a:cs typeface="Calibri" panose="020F0502020204030204" pitchFamily="34" charset="0"/>
                        </a:rPr>
                        <a:t>SURE CHECK HIVST </a:t>
                      </a:r>
                      <a:r>
                        <a:rPr lang="en-US" sz="1400" b="0" u="none" strike="noStrike" dirty="0">
                          <a:effectLst/>
                          <a:latin typeface="Calibri" panose="020F0502020204030204" pitchFamily="34" charset="0"/>
                          <a:cs typeface="Calibri" panose="020F0502020204030204" pitchFamily="34" charset="0"/>
                        </a:rPr>
                        <a:t>Chembio</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Calibri" panose="020F0502020204030204" pitchFamily="34" charset="0"/>
                          <a:ea typeface="+mn-ea"/>
                          <a:cs typeface="Calibri" panose="020F0502020204030204" pitchFamily="34" charset="0"/>
                        </a:rPr>
                        <a:t>Blood</a:t>
                      </a: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2</a:t>
                      </a:r>
                      <a:r>
                        <a:rPr lang="en-US" sz="1400" baseline="30000" dirty="0">
                          <a:solidFill>
                            <a:schemeClr val="tx1"/>
                          </a:solidFill>
                          <a:latin typeface="Calibri" panose="020F0502020204030204" pitchFamily="34" charset="0"/>
                          <a:cs typeface="Calibri" panose="020F0502020204030204" pitchFamily="34" charset="0"/>
                        </a:rPr>
                        <a:t>nd</a:t>
                      </a:r>
                      <a:r>
                        <a:rPr lang="en-US" sz="1400" dirty="0">
                          <a:solidFill>
                            <a:schemeClr val="tx1"/>
                          </a:solidFill>
                          <a:latin typeface="Calibri" panose="020F0502020204030204" pitchFamily="34" charset="0"/>
                          <a:cs typeface="Calibri" panose="020F0502020204030204" pitchFamily="34" charset="0"/>
                        </a:rPr>
                        <a:t> 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99.4%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15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24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WHO PQ - 2019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$2.99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58667997"/>
                  </a:ext>
                </a:extLst>
              </a:tr>
              <a:tr h="573916">
                <a:tc>
                  <a:txBody>
                    <a:bodyPr/>
                    <a:lstStyle/>
                    <a:p>
                      <a:pPr algn="l"/>
                      <a:r>
                        <a:rPr lang="en-US" sz="1400" b="1" dirty="0" err="1">
                          <a:latin typeface="Calibri" panose="020F0502020204030204" pitchFamily="34" charset="0"/>
                          <a:cs typeface="Calibri" panose="020F0502020204030204" pitchFamily="34" charset="0"/>
                        </a:rPr>
                        <a:t>INSTI</a:t>
                      </a:r>
                      <a:endParaRPr lang="en-US" sz="1400" b="1" dirty="0">
                        <a:latin typeface="Calibri" panose="020F0502020204030204" pitchFamily="34" charset="0"/>
                        <a:cs typeface="Calibri" panose="020F0502020204030204" pitchFamily="34" charset="0"/>
                      </a:endParaRPr>
                    </a:p>
                    <a:p>
                      <a:pPr algn="l"/>
                      <a:r>
                        <a:rPr lang="en-US" sz="1400" b="0" dirty="0">
                          <a:latin typeface="Calibri" panose="020F0502020204030204" pitchFamily="34" charset="0"/>
                          <a:cs typeface="Calibri" panose="020F0502020204030204" pitchFamily="34" charset="0"/>
                        </a:rPr>
                        <a:t>bioLytical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Calibri" panose="020F0502020204030204" pitchFamily="34" charset="0"/>
                          <a:ea typeface="+mn-ea"/>
                          <a:cs typeface="Calibri" panose="020F0502020204030204" pitchFamily="34" charset="0"/>
                        </a:rPr>
                        <a:t>Blood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3</a:t>
                      </a:r>
                      <a:r>
                        <a:rPr lang="en-US" sz="1400" baseline="30000" dirty="0">
                          <a:solidFill>
                            <a:schemeClr val="tx1"/>
                          </a:solidFill>
                          <a:latin typeface="Calibri" panose="020F0502020204030204" pitchFamily="34" charset="0"/>
                          <a:cs typeface="Calibri" panose="020F0502020204030204" pitchFamily="34" charset="0"/>
                        </a:rPr>
                        <a:t>rd</a:t>
                      </a:r>
                      <a:r>
                        <a:rPr lang="en-US" sz="1400" dirty="0">
                          <a:solidFill>
                            <a:schemeClr val="tx1"/>
                          </a:solidFill>
                          <a:latin typeface="Calibri" panose="020F0502020204030204" pitchFamily="34" charset="0"/>
                          <a:cs typeface="Calibri" panose="020F0502020204030204" pitchFamily="34" charset="0"/>
                        </a:rPr>
                        <a:t> 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1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15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WHO PQ - 2018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654408"/>
                  </a:ext>
                </a:extLst>
              </a:tr>
              <a:tr h="741309">
                <a:tc>
                  <a:txBody>
                    <a:bodyPr/>
                    <a:lstStyle/>
                    <a:p>
                      <a:pPr algn="l"/>
                      <a:r>
                        <a:rPr lang="en-US" sz="1400" b="1" dirty="0">
                          <a:latin typeface="Calibri" panose="020F0502020204030204" pitchFamily="34" charset="0"/>
                          <a:cs typeface="Calibri" panose="020F0502020204030204" pitchFamily="34" charset="0"/>
                        </a:rPr>
                        <a:t>Mylan HIVST </a:t>
                      </a:r>
                      <a:r>
                        <a:rPr lang="en-US" sz="1400" b="0" dirty="0" err="1">
                          <a:latin typeface="Calibri" panose="020F0502020204030204" pitchFamily="34" charset="0"/>
                          <a:cs typeface="Calibri" panose="020F0502020204030204" pitchFamily="34" charset="0"/>
                        </a:rPr>
                        <a:t>Viatris</a:t>
                      </a:r>
                      <a:r>
                        <a:rPr lang="en-US" sz="1400" b="0" dirty="0">
                          <a:latin typeface="Calibri" panose="020F0502020204030204" pitchFamily="34" charset="0"/>
                          <a:cs typeface="Calibri" panose="020F0502020204030204" pitchFamily="34" charset="0"/>
                        </a:rPr>
                        <a:t>/Atomo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latin typeface="Calibri" panose="020F0502020204030204" pitchFamily="34" charset="0"/>
                          <a:cs typeface="Calibri" panose="020F0502020204030204" pitchFamily="34" charset="0"/>
                        </a:rPr>
                        <a:t>Blood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3</a:t>
                      </a:r>
                      <a:r>
                        <a:rPr lang="en-US" sz="1400" baseline="30000" dirty="0">
                          <a:solidFill>
                            <a:schemeClr val="tx1"/>
                          </a:solidFill>
                          <a:latin typeface="Calibri" panose="020F0502020204030204" pitchFamily="34" charset="0"/>
                          <a:cs typeface="Calibri" panose="020F0502020204030204" pitchFamily="34" charset="0"/>
                        </a:rPr>
                        <a:t>rd</a:t>
                      </a:r>
                      <a:r>
                        <a:rPr lang="en-US" sz="1400" dirty="0">
                          <a:solidFill>
                            <a:schemeClr val="tx1"/>
                          </a:solidFill>
                          <a:latin typeface="Calibri" panose="020F0502020204030204" pitchFamily="34" charset="0"/>
                          <a:cs typeface="Calibri" panose="020F0502020204030204" pitchFamily="34" charset="0"/>
                        </a:rPr>
                        <a:t> 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94.3%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95.2%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15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18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WHO PQ - 2019</a:t>
                      </a:r>
                      <a:endParaRPr lang="en-GB"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latin typeface="Calibri" panose="020F0502020204030204" pitchFamily="34" charset="0"/>
                          <a:cs typeface="Calibri" panose="020F0502020204030204" pitchFamily="34" charset="0"/>
                        </a:rPr>
                        <a:t>$1.99</a:t>
                      </a:r>
                      <a:endParaRPr lang="en-GB" sz="1400" b="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7396474"/>
                  </a:ext>
                </a:extLst>
              </a:tr>
              <a:tr h="541333">
                <a:tc>
                  <a:txBody>
                    <a:bodyPr/>
                    <a:lstStyle/>
                    <a:p>
                      <a:pPr marL="91440" algn="l" fontAlgn="b"/>
                      <a:r>
                        <a:rPr lang="en-US" sz="1400" b="1" i="0" u="none" strike="noStrike" dirty="0" err="1">
                          <a:solidFill>
                            <a:srgbClr val="000000"/>
                          </a:solidFill>
                          <a:effectLst/>
                          <a:latin typeface="Calibri" panose="020F0502020204030204" pitchFamily="34" charset="0"/>
                          <a:cs typeface="Calibri" panose="020F0502020204030204" pitchFamily="34" charset="0"/>
                        </a:rPr>
                        <a:t>CheckNOW</a:t>
                      </a:r>
                      <a:r>
                        <a:rPr lang="en-US" sz="1400" b="1" i="0" u="none" strike="noStrike" dirty="0">
                          <a:solidFill>
                            <a:srgbClr val="000000"/>
                          </a:solidFill>
                          <a:effectLst/>
                          <a:latin typeface="Calibri" panose="020F0502020204030204" pitchFamily="34" charset="0"/>
                          <a:cs typeface="Calibri" panose="020F0502020204030204" pitchFamily="34" charset="0"/>
                        </a:rPr>
                        <a:t> HIVST </a:t>
                      </a:r>
                    </a:p>
                    <a:p>
                      <a:pPr marL="91440" algn="l" fontAlgn="b"/>
                      <a:r>
                        <a:rPr lang="en-US" sz="1400" b="0" i="0" u="none" strike="noStrike" dirty="0">
                          <a:solidFill>
                            <a:srgbClr val="000000"/>
                          </a:solidFill>
                          <a:effectLst/>
                          <a:latin typeface="Calibri" panose="020F0502020204030204" pitchFamily="34" charset="0"/>
                          <a:cs typeface="Calibri" panose="020F0502020204030204" pitchFamily="34" charset="0"/>
                        </a:rPr>
                        <a:t>Abbott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Calibri" panose="020F0502020204030204" pitchFamily="34" charset="0"/>
                          <a:ea typeface="+mn-ea"/>
                          <a:cs typeface="Calibri" panose="020F0502020204030204" pitchFamily="34" charset="0"/>
                        </a:rPr>
                        <a:t>Blood</a:t>
                      </a: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3</a:t>
                      </a:r>
                      <a:r>
                        <a:rPr lang="en-US" sz="1400" baseline="30000" dirty="0">
                          <a:solidFill>
                            <a:schemeClr val="tx1"/>
                          </a:solidFill>
                          <a:latin typeface="Calibri" panose="020F0502020204030204" pitchFamily="34" charset="0"/>
                          <a:cs typeface="Calibri" panose="020F0502020204030204" pitchFamily="34" charset="0"/>
                        </a:rPr>
                        <a:t>rd</a:t>
                      </a:r>
                      <a:r>
                        <a:rPr lang="en-US" sz="1400" dirty="0">
                          <a:solidFill>
                            <a:schemeClr val="tx1"/>
                          </a:solidFill>
                          <a:latin typeface="Calibri" panose="020F0502020204030204" pitchFamily="34" charset="0"/>
                          <a:cs typeface="Calibri" panose="020F0502020204030204" pitchFamily="34" charset="0"/>
                        </a:rPr>
                        <a:t> 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99.6%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15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18 months</a:t>
                      </a:r>
                      <a:r>
                        <a:rPr lang="en-US" sz="1400" strike="noStrike" baseline="30000" dirty="0">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WHO PQ - 2022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Calibri" panose="020F0502020204030204" pitchFamily="34" charset="0"/>
                          <a:cs typeface="Calibri" panose="020F0502020204030204" pitchFamily="34" charset="0"/>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9502036"/>
                  </a:ext>
                </a:extLst>
              </a:tr>
              <a:tr h="597518">
                <a:tc>
                  <a:txBody>
                    <a:bodyPr/>
                    <a:lstStyle/>
                    <a:p>
                      <a:pPr marL="91440" algn="l" fontAlgn="b"/>
                      <a:r>
                        <a:rPr lang="en-US" sz="1400" b="1" i="0" u="none" strike="noStrike" dirty="0">
                          <a:solidFill>
                            <a:srgbClr val="000000"/>
                          </a:solidFill>
                          <a:effectLst/>
                          <a:latin typeface="Calibri" panose="020F0502020204030204" pitchFamily="34" charset="0"/>
                          <a:cs typeface="Calibri" panose="020F0502020204030204" pitchFamily="34" charset="0"/>
                        </a:rPr>
                        <a:t>Wondfo HIVST </a:t>
                      </a:r>
                    </a:p>
                    <a:p>
                      <a:pPr marL="91440" algn="l" fontAlgn="b"/>
                      <a:r>
                        <a:rPr lang="en-US" sz="1400" b="0" i="0" u="none" strike="noStrike" dirty="0">
                          <a:solidFill>
                            <a:srgbClr val="000000"/>
                          </a:solidFill>
                          <a:effectLst/>
                          <a:latin typeface="Calibri" panose="020F0502020204030204" pitchFamily="34" charset="0"/>
                          <a:cs typeface="Calibri" panose="020F0502020204030204" pitchFamily="34" charset="0"/>
                        </a:rPr>
                        <a:t>Wondfo Biotech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Calibri" panose="020F0502020204030204" pitchFamily="34" charset="0"/>
                          <a:ea typeface="+mn-ea"/>
                          <a:cs typeface="Calibri" panose="020F0502020204030204" pitchFamily="34" charset="0"/>
                        </a:rPr>
                        <a:t>Blood</a:t>
                      </a:r>
                    </a:p>
                  </a:txBody>
                  <a:tcPr marL="8982" marR="8982" marT="89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3</a:t>
                      </a:r>
                      <a:r>
                        <a:rPr lang="en-US" sz="1400" baseline="30000" dirty="0">
                          <a:solidFill>
                            <a:schemeClr val="tx1"/>
                          </a:solidFill>
                          <a:latin typeface="Calibri" panose="020F0502020204030204" pitchFamily="34" charset="0"/>
                          <a:cs typeface="Calibri" panose="020F0502020204030204" pitchFamily="34" charset="0"/>
                        </a:rPr>
                        <a:t>rd</a:t>
                      </a:r>
                      <a:r>
                        <a:rPr lang="en-US" sz="1400" dirty="0">
                          <a:solidFill>
                            <a:schemeClr val="tx1"/>
                          </a:solidFill>
                          <a:latin typeface="Calibri" panose="020F0502020204030204" pitchFamily="34" charset="0"/>
                          <a:cs typeface="Calibri" panose="020F0502020204030204" pitchFamily="34" charset="0"/>
                        </a:rPr>
                        <a:t> 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95.8%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99.6%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15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24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WHO PQ - 2022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dirty="0">
                          <a:latin typeface="Calibri" panose="020F0502020204030204" pitchFamily="34" charset="0"/>
                          <a:cs typeface="Calibri" panose="020F050202020403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4534662"/>
                  </a:ext>
                </a:extLst>
              </a:tr>
            </a:tbl>
          </a:graphicData>
        </a:graphic>
      </p:graphicFrame>
    </p:spTree>
    <p:extLst>
      <p:ext uri="{BB962C8B-B14F-4D97-AF65-F5344CB8AC3E}">
        <p14:creationId xmlns:p14="http://schemas.microsoft.com/office/powerpoint/2010/main" val="1884882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OraQuick self-test stand">
            <a:extLst>
              <a:ext uri="{FF2B5EF4-FFF2-40B4-BE49-F238E27FC236}">
                <a16:creationId xmlns:a16="http://schemas.microsoft.com/office/drawing/2014/main" id="{A72E7007-8D73-476F-A4CF-6318885EAB3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22" b="21000"/>
          <a:stretch/>
        </p:blipFill>
        <p:spPr bwMode="auto">
          <a:xfrm>
            <a:off x="8433651" y="3417194"/>
            <a:ext cx="3630499" cy="271984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4B17D5C-CB73-4F37-B090-021E6BA0238E}"/>
              </a:ext>
            </a:extLst>
          </p:cNvPr>
          <p:cNvSpPr>
            <a:spLocks noGrp="1"/>
          </p:cNvSpPr>
          <p:nvPr>
            <p:ph type="body" sz="quarter" idx="11"/>
          </p:nvPr>
        </p:nvSpPr>
        <p:spPr>
          <a:xfrm>
            <a:off x="256116" y="1144133"/>
            <a:ext cx="9992785" cy="4249498"/>
          </a:xfrm>
        </p:spPr>
        <p:txBody>
          <a:bodyPr/>
          <a:lstStyle/>
          <a:p>
            <a:pPr marL="0" indent="0">
              <a:spcBef>
                <a:spcPts val="0"/>
              </a:spcBef>
              <a:buNone/>
            </a:pPr>
            <a:r>
              <a:rPr lang="en-US" sz="1800" b="1" dirty="0"/>
              <a:t>Product Description</a:t>
            </a:r>
            <a:r>
              <a:rPr lang="en-US" sz="1800" dirty="0"/>
              <a:t>: OraQuick® HIV Self-Test is a single-use, qualitative immunoassay to detect antibodies to HIV-1 and HIV-2 in oral fluid. The </a:t>
            </a:r>
            <a:r>
              <a:rPr lang="en-US" sz="1800" dirty="0" err="1"/>
              <a:t>OraQuick</a:t>
            </a:r>
            <a:r>
              <a:rPr lang="en-US" sz="1800" dirty="0"/>
              <a:t> HIV Self-Test is manufactured by </a:t>
            </a:r>
            <a:r>
              <a:rPr lang="en-US" sz="1800" dirty="0" err="1"/>
              <a:t>OraSure</a:t>
            </a:r>
            <a:r>
              <a:rPr lang="en-US" sz="1800" dirty="0"/>
              <a:t> and is an adaptation of their professional use product (</a:t>
            </a:r>
            <a:r>
              <a:rPr lang="en-US" sz="1800" dirty="0" err="1"/>
              <a:t>OraQuick</a:t>
            </a:r>
            <a:r>
              <a:rPr lang="en-US" sz="1800" dirty="0"/>
              <a:t> HIV 1/2 Rapid Antibody Test).</a:t>
            </a:r>
          </a:p>
          <a:p>
            <a:pPr marL="0" indent="0">
              <a:spcBef>
                <a:spcPts val="0"/>
              </a:spcBef>
              <a:buNone/>
            </a:pPr>
            <a:endParaRPr lang="en-US" sz="1800" b="1" dirty="0"/>
          </a:p>
          <a:p>
            <a:pPr marL="0" indent="0">
              <a:spcBef>
                <a:spcPts val="0"/>
              </a:spcBef>
              <a:buNone/>
            </a:pPr>
            <a:r>
              <a:rPr lang="en-US" sz="1800" b="1" dirty="0"/>
              <a:t>Test Procedure:</a:t>
            </a:r>
            <a:r>
              <a:rPr lang="en-US" sz="1800" dirty="0"/>
              <a:t> The device is placed into the mouth and swabbed across the outer gum line. The device is then placed into a tube containing a premeasured amount of solution. A colored line forms in the ‘T’ (test) area of the result window if HIV antibodies are detected. If no HIV antibodies are detected, no line forms there. If the test is performed correctly, a line forms in the ‘C’ area of the result window</a:t>
            </a:r>
            <a:r>
              <a:rPr lang="en-US" sz="1800" b="1" dirty="0"/>
              <a:t>.</a:t>
            </a:r>
          </a:p>
          <a:p>
            <a:pPr marL="0" indent="0">
              <a:spcBef>
                <a:spcPts val="0"/>
              </a:spcBef>
              <a:buNone/>
            </a:pPr>
            <a:endParaRPr lang="en-US" sz="1800" b="1" dirty="0"/>
          </a:p>
          <a:p>
            <a:pPr marL="0" indent="0">
              <a:spcBef>
                <a:spcPts val="0"/>
              </a:spcBef>
              <a:buNone/>
            </a:pPr>
            <a:r>
              <a:rPr lang="en-US" sz="1800" b="1" dirty="0"/>
              <a:t>Included in Test Kit:</a:t>
            </a:r>
          </a:p>
          <a:p>
            <a:pPr>
              <a:spcBef>
                <a:spcPts val="0"/>
              </a:spcBef>
            </a:pPr>
            <a:r>
              <a:rPr lang="en-US" sz="1800" dirty="0"/>
              <a:t>Single use test device</a:t>
            </a:r>
          </a:p>
          <a:p>
            <a:pPr>
              <a:spcBef>
                <a:spcPts val="0"/>
              </a:spcBef>
            </a:pPr>
            <a:r>
              <a:rPr lang="en-US" sz="1800" dirty="0"/>
              <a:t>Developer solution vial containing </a:t>
            </a:r>
          </a:p>
          <a:p>
            <a:pPr marL="0" indent="0">
              <a:spcBef>
                <a:spcPts val="0"/>
              </a:spcBef>
              <a:buNone/>
            </a:pPr>
            <a:endParaRPr lang="en-US" sz="1800" b="1" dirty="0"/>
          </a:p>
          <a:p>
            <a:pPr marL="0" indent="0">
              <a:spcBef>
                <a:spcPts val="0"/>
              </a:spcBef>
              <a:buNone/>
            </a:pPr>
            <a:r>
              <a:rPr lang="en-US" sz="1800" b="1" dirty="0"/>
              <a:t>WHO </a:t>
            </a:r>
            <a:r>
              <a:rPr lang="en-US" sz="1800" b="1" dirty="0" err="1"/>
              <a:t>PQ’d</a:t>
            </a:r>
            <a:r>
              <a:rPr lang="en-US" sz="1800" dirty="0"/>
              <a:t>: </a:t>
            </a:r>
            <a:r>
              <a:rPr lang="en-US" sz="1800" dirty="0">
                <a:hlinkClick r:id="rId3"/>
              </a:rPr>
              <a:t>July 2017</a:t>
            </a:r>
            <a:endParaRPr lang="en-US" sz="1800" dirty="0"/>
          </a:p>
          <a:p>
            <a:pPr marL="0" indent="0">
              <a:spcBef>
                <a:spcPts val="0"/>
              </a:spcBef>
              <a:buNone/>
            </a:pPr>
            <a:endParaRPr lang="en-US" sz="1800" dirty="0"/>
          </a:p>
        </p:txBody>
      </p:sp>
      <p:sp>
        <p:nvSpPr>
          <p:cNvPr id="2" name="Title 1">
            <a:extLst>
              <a:ext uri="{FF2B5EF4-FFF2-40B4-BE49-F238E27FC236}">
                <a16:creationId xmlns:a16="http://schemas.microsoft.com/office/drawing/2014/main" id="{06D0E153-0E99-4196-93AE-7D39A4AFA422}"/>
              </a:ext>
            </a:extLst>
          </p:cNvPr>
          <p:cNvSpPr>
            <a:spLocks noGrp="1"/>
          </p:cNvSpPr>
          <p:nvPr>
            <p:ph type="title"/>
          </p:nvPr>
        </p:nvSpPr>
        <p:spPr/>
        <p:txBody>
          <a:bodyPr/>
          <a:lstStyle/>
          <a:p>
            <a:r>
              <a:rPr lang="en-US" b="1" dirty="0"/>
              <a:t>OraQuick (</a:t>
            </a:r>
            <a:r>
              <a:rPr lang="en-US" b="1" dirty="0" err="1"/>
              <a:t>OraSure</a:t>
            </a:r>
            <a:r>
              <a:rPr lang="en-US" b="1" dirty="0"/>
              <a:t>) – </a:t>
            </a:r>
            <a:r>
              <a:rPr lang="en-US" b="1" i="1" dirty="0"/>
              <a:t>Product and Registration Details</a:t>
            </a:r>
          </a:p>
        </p:txBody>
      </p:sp>
      <p:sp>
        <p:nvSpPr>
          <p:cNvPr id="3" name="Slide Number Placeholder 2">
            <a:extLst>
              <a:ext uri="{FF2B5EF4-FFF2-40B4-BE49-F238E27FC236}">
                <a16:creationId xmlns:a16="http://schemas.microsoft.com/office/drawing/2014/main" id="{81474BC8-D618-41D9-A4FC-237DB1B27492}"/>
              </a:ext>
            </a:extLst>
          </p:cNvPr>
          <p:cNvSpPr>
            <a:spLocks noGrp="1"/>
          </p:cNvSpPr>
          <p:nvPr>
            <p:ph type="sldNum" sz="quarter" idx="10"/>
          </p:nvPr>
        </p:nvSpPr>
        <p:spPr/>
        <p:txBody>
          <a:bodyPr/>
          <a:lstStyle/>
          <a:p>
            <a:fld id="{59CA42C1-73B3-459F-B5D7-A3E41C19577E}" type="slidenum">
              <a:rPr lang="en-US" smtClean="0"/>
              <a:pPr/>
              <a:t>4</a:t>
            </a:fld>
            <a:endParaRPr lang="en-US" dirty="0"/>
          </a:p>
        </p:txBody>
      </p:sp>
      <p:sp>
        <p:nvSpPr>
          <p:cNvPr id="5" name="Rectangle 4">
            <a:extLst>
              <a:ext uri="{FF2B5EF4-FFF2-40B4-BE49-F238E27FC236}">
                <a16:creationId xmlns:a16="http://schemas.microsoft.com/office/drawing/2014/main" id="{28256739-B95E-429C-B2A8-5E384BFFFB2E}"/>
              </a:ext>
            </a:extLst>
          </p:cNvPr>
          <p:cNvSpPr/>
          <p:nvPr/>
        </p:nvSpPr>
        <p:spPr>
          <a:xfrm>
            <a:off x="4738087" y="3962400"/>
            <a:ext cx="1905000" cy="646331"/>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Test stand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Disposal bag </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42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E153-0E99-4196-93AE-7D39A4AFA422}"/>
              </a:ext>
            </a:extLst>
          </p:cNvPr>
          <p:cNvSpPr>
            <a:spLocks noGrp="1"/>
          </p:cNvSpPr>
          <p:nvPr>
            <p:ph type="title"/>
          </p:nvPr>
        </p:nvSpPr>
        <p:spPr/>
        <p:txBody>
          <a:bodyPr/>
          <a:lstStyle/>
          <a:p>
            <a:r>
              <a:rPr lang="en-US" b="1" dirty="0"/>
              <a:t>OraQuick (</a:t>
            </a:r>
            <a:r>
              <a:rPr lang="en-US" b="1" dirty="0" err="1"/>
              <a:t>OraSure</a:t>
            </a:r>
            <a:r>
              <a:rPr lang="en-US" b="1" dirty="0"/>
              <a:t>) – </a:t>
            </a:r>
            <a:r>
              <a:rPr lang="en-US" b="1" i="1" dirty="0"/>
              <a:t>Test Procedure</a:t>
            </a:r>
          </a:p>
        </p:txBody>
      </p:sp>
      <p:sp>
        <p:nvSpPr>
          <p:cNvPr id="3" name="Slide Number Placeholder 2">
            <a:extLst>
              <a:ext uri="{FF2B5EF4-FFF2-40B4-BE49-F238E27FC236}">
                <a16:creationId xmlns:a16="http://schemas.microsoft.com/office/drawing/2014/main" id="{81474BC8-D618-41D9-A4FC-237DB1B27492}"/>
              </a:ext>
            </a:extLst>
          </p:cNvPr>
          <p:cNvSpPr>
            <a:spLocks noGrp="1"/>
          </p:cNvSpPr>
          <p:nvPr>
            <p:ph type="sldNum" sz="quarter" idx="10"/>
          </p:nvPr>
        </p:nvSpPr>
        <p:spPr/>
        <p:txBody>
          <a:bodyPr/>
          <a:lstStyle/>
          <a:p>
            <a:fld id="{59CA42C1-73B3-459F-B5D7-A3E41C19577E}" type="slidenum">
              <a:rPr lang="en-US" smtClean="0"/>
              <a:pPr/>
              <a:t>5</a:t>
            </a:fld>
            <a:endParaRPr lang="en-US" dirty="0"/>
          </a:p>
        </p:txBody>
      </p:sp>
      <p:sp>
        <p:nvSpPr>
          <p:cNvPr id="4" name="Text Placeholder 3">
            <a:extLst>
              <a:ext uri="{FF2B5EF4-FFF2-40B4-BE49-F238E27FC236}">
                <a16:creationId xmlns:a16="http://schemas.microsoft.com/office/drawing/2014/main" id="{C4B17D5C-CB73-4F37-B090-021E6BA0238E}"/>
              </a:ext>
            </a:extLst>
          </p:cNvPr>
          <p:cNvSpPr>
            <a:spLocks noGrp="1"/>
          </p:cNvSpPr>
          <p:nvPr>
            <p:ph type="body" sz="quarter" idx="11"/>
          </p:nvPr>
        </p:nvSpPr>
        <p:spPr>
          <a:xfrm>
            <a:off x="1905000" y="1295400"/>
            <a:ext cx="8382001" cy="617734"/>
          </a:xfrm>
        </p:spPr>
        <p:txBody>
          <a:bodyPr/>
          <a:lstStyle/>
          <a:p>
            <a:pPr marL="0" indent="0">
              <a:spcBef>
                <a:spcPts val="0"/>
              </a:spcBef>
              <a:buNone/>
            </a:pPr>
            <a:endParaRPr lang="en-US" sz="1800" b="1" dirty="0"/>
          </a:p>
          <a:p>
            <a:pPr marL="0" indent="0">
              <a:spcBef>
                <a:spcPts val="0"/>
              </a:spcBef>
              <a:buNone/>
            </a:pPr>
            <a:endParaRPr lang="en-US" sz="1600" b="1" dirty="0"/>
          </a:p>
        </p:txBody>
      </p:sp>
      <p:pic>
        <p:nvPicPr>
          <p:cNvPr id="7" name="Picture 6">
            <a:extLst>
              <a:ext uri="{FF2B5EF4-FFF2-40B4-BE49-F238E27FC236}">
                <a16:creationId xmlns:a16="http://schemas.microsoft.com/office/drawing/2014/main" id="{57F32B6F-C3AF-4195-BBAF-108CA1BFF6D7}"/>
              </a:ext>
            </a:extLst>
          </p:cNvPr>
          <p:cNvPicPr>
            <a:picLocks noChangeAspect="1"/>
          </p:cNvPicPr>
          <p:nvPr/>
        </p:nvPicPr>
        <p:blipFill rotWithShape="1">
          <a:blip r:embed="rId2">
            <a:extLst>
              <a:ext uri="{28A0092B-C50C-407E-A947-70E740481C1C}">
                <a14:useLocalDpi xmlns:a14="http://schemas.microsoft.com/office/drawing/2010/main" val="0"/>
              </a:ext>
            </a:extLst>
          </a:blip>
          <a:srcRect l="593" t="16706" r="52954" b="852"/>
          <a:stretch/>
        </p:blipFill>
        <p:spPr>
          <a:xfrm>
            <a:off x="139261" y="1116170"/>
            <a:ext cx="7246049" cy="4810308"/>
          </a:xfrm>
          <a:prstGeom prst="rect">
            <a:avLst/>
          </a:prstGeom>
        </p:spPr>
      </p:pic>
      <p:pic>
        <p:nvPicPr>
          <p:cNvPr id="9" name="Picture 8">
            <a:extLst>
              <a:ext uri="{FF2B5EF4-FFF2-40B4-BE49-F238E27FC236}">
                <a16:creationId xmlns:a16="http://schemas.microsoft.com/office/drawing/2014/main" id="{6707F7F0-54F0-4B2F-A4D0-5B46595DDD27}"/>
              </a:ext>
            </a:extLst>
          </p:cNvPr>
          <p:cNvPicPr>
            <a:picLocks noChangeAspect="1"/>
          </p:cNvPicPr>
          <p:nvPr/>
        </p:nvPicPr>
        <p:blipFill rotWithShape="1">
          <a:blip r:embed="rId2">
            <a:extLst>
              <a:ext uri="{28A0092B-C50C-407E-A947-70E740481C1C}">
                <a14:useLocalDpi xmlns:a14="http://schemas.microsoft.com/office/drawing/2010/main" val="0"/>
              </a:ext>
            </a:extLst>
          </a:blip>
          <a:srcRect l="51779" t="1365" r="23597" b="1754"/>
          <a:stretch/>
        </p:blipFill>
        <p:spPr>
          <a:xfrm>
            <a:off x="7772400" y="1143001"/>
            <a:ext cx="3810000" cy="5607222"/>
          </a:xfrm>
          <a:prstGeom prst="rect">
            <a:avLst/>
          </a:prstGeom>
        </p:spPr>
      </p:pic>
      <p:cxnSp>
        <p:nvCxnSpPr>
          <p:cNvPr id="10" name="Straight Connector 9">
            <a:extLst>
              <a:ext uri="{FF2B5EF4-FFF2-40B4-BE49-F238E27FC236}">
                <a16:creationId xmlns:a16="http://schemas.microsoft.com/office/drawing/2014/main" id="{4E9B7C1A-7549-40B1-879B-4512741E3A2D}"/>
              </a:ext>
            </a:extLst>
          </p:cNvPr>
          <p:cNvCxnSpPr>
            <a:cxnSpLocks/>
          </p:cNvCxnSpPr>
          <p:nvPr/>
        </p:nvCxnSpPr>
        <p:spPr bwMode="auto">
          <a:xfrm>
            <a:off x="7543800" y="1143001"/>
            <a:ext cx="0" cy="5483225"/>
          </a:xfrm>
          <a:prstGeom prst="line">
            <a:avLst/>
          </a:prstGeom>
          <a:solidFill>
            <a:srgbClr val="99CCFF"/>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560316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E153-0E99-4196-93AE-7D39A4AFA422}"/>
              </a:ext>
            </a:extLst>
          </p:cNvPr>
          <p:cNvSpPr>
            <a:spLocks noGrp="1"/>
          </p:cNvSpPr>
          <p:nvPr>
            <p:ph type="title"/>
          </p:nvPr>
        </p:nvSpPr>
        <p:spPr/>
        <p:txBody>
          <a:bodyPr/>
          <a:lstStyle/>
          <a:p>
            <a:r>
              <a:rPr lang="en-US" b="1" dirty="0"/>
              <a:t>Sure Check HIV Self Test (Chembio Diagnostic Systems, Inc.) – </a:t>
            </a:r>
            <a:r>
              <a:rPr lang="en-US" b="1" i="1" dirty="0"/>
              <a:t>Product and Registration Details</a:t>
            </a:r>
          </a:p>
        </p:txBody>
      </p:sp>
      <p:sp>
        <p:nvSpPr>
          <p:cNvPr id="3" name="Slide Number Placeholder 2">
            <a:extLst>
              <a:ext uri="{FF2B5EF4-FFF2-40B4-BE49-F238E27FC236}">
                <a16:creationId xmlns:a16="http://schemas.microsoft.com/office/drawing/2014/main" id="{81474BC8-D618-41D9-A4FC-237DB1B27492}"/>
              </a:ext>
            </a:extLst>
          </p:cNvPr>
          <p:cNvSpPr>
            <a:spLocks noGrp="1"/>
          </p:cNvSpPr>
          <p:nvPr>
            <p:ph type="sldNum" sz="quarter" idx="10"/>
          </p:nvPr>
        </p:nvSpPr>
        <p:spPr/>
        <p:txBody>
          <a:bodyPr/>
          <a:lstStyle/>
          <a:p>
            <a:fld id="{59CA42C1-73B3-459F-B5D7-A3E41C19577E}" type="slidenum">
              <a:rPr lang="en-US" smtClean="0"/>
              <a:pPr/>
              <a:t>6</a:t>
            </a:fld>
            <a:endParaRPr lang="en-US" dirty="0"/>
          </a:p>
        </p:txBody>
      </p:sp>
      <p:sp>
        <p:nvSpPr>
          <p:cNvPr id="4" name="Text Placeholder 3">
            <a:extLst>
              <a:ext uri="{FF2B5EF4-FFF2-40B4-BE49-F238E27FC236}">
                <a16:creationId xmlns:a16="http://schemas.microsoft.com/office/drawing/2014/main" id="{C4B17D5C-CB73-4F37-B090-021E6BA0238E}"/>
              </a:ext>
            </a:extLst>
          </p:cNvPr>
          <p:cNvSpPr>
            <a:spLocks noGrp="1"/>
          </p:cNvSpPr>
          <p:nvPr>
            <p:ph type="body" sz="quarter" idx="11"/>
          </p:nvPr>
        </p:nvSpPr>
        <p:spPr>
          <a:xfrm>
            <a:off x="256116" y="990599"/>
            <a:ext cx="10411884" cy="5357493"/>
          </a:xfrm>
        </p:spPr>
        <p:txBody>
          <a:bodyPr/>
          <a:lstStyle/>
          <a:p>
            <a:pPr marL="0" indent="0">
              <a:spcBef>
                <a:spcPts val="0"/>
              </a:spcBef>
              <a:buNone/>
            </a:pPr>
            <a:r>
              <a:rPr lang="en-US" sz="1800" b="1" dirty="0"/>
              <a:t>Product Description: </a:t>
            </a:r>
            <a:r>
              <a:rPr lang="en-US" sz="1800" dirty="0"/>
              <a:t>The SURE CHECK HIV Self-Test is a single-use collection and testing device for the rapid, visual detection of HIV-1 and HIV-2 antibodies. The test integrates the capillary device and buffer solution, eliminating the need for separate collection devices and buffer solution bottles required by other HIVST products. It is manufactured by </a:t>
            </a:r>
            <a:r>
              <a:rPr lang="en-US" sz="1800" dirty="0" err="1"/>
              <a:t>Chembio</a:t>
            </a:r>
            <a:r>
              <a:rPr lang="en-US" sz="1800" dirty="0"/>
              <a:t> Diagnostic Systems, Inc. and is an adaptation of their professional use product (SURE CHECK HIV 1/2 Assay).</a:t>
            </a:r>
          </a:p>
          <a:p>
            <a:pPr marL="0" indent="0">
              <a:spcBef>
                <a:spcPts val="0"/>
              </a:spcBef>
              <a:buNone/>
            </a:pPr>
            <a:endParaRPr lang="en-US" sz="1800" dirty="0"/>
          </a:p>
          <a:p>
            <a:pPr marL="0" indent="0">
              <a:spcBef>
                <a:spcPts val="0"/>
              </a:spcBef>
              <a:buNone/>
            </a:pPr>
            <a:r>
              <a:rPr lang="en-US" sz="1800" b="1" dirty="0"/>
              <a:t>Test Procedure:</a:t>
            </a:r>
            <a:r>
              <a:rPr lang="en-US" sz="1800" dirty="0"/>
              <a:t> The test is performed by mixing one drop of blood with a liquid solution contained in the buffer cap. As the test runs, the mixture can be seen flowing up the strip. When test is complete, two lines will be visible if antibodies to HIV are detected (CONTROL and TEST lines). Only the CONTROL line appears if no antibodies detected. </a:t>
            </a:r>
          </a:p>
          <a:p>
            <a:pPr marL="0" indent="0">
              <a:spcBef>
                <a:spcPts val="0"/>
              </a:spcBef>
              <a:buNone/>
            </a:pPr>
            <a:endParaRPr lang="en-US" sz="1800" dirty="0"/>
          </a:p>
          <a:p>
            <a:pPr marL="0" indent="0">
              <a:spcBef>
                <a:spcPts val="0"/>
              </a:spcBef>
              <a:buNone/>
            </a:pPr>
            <a:r>
              <a:rPr lang="en-US" sz="1800" b="1" dirty="0"/>
              <a:t>Included in Test Kit:</a:t>
            </a:r>
          </a:p>
          <a:p>
            <a:pPr>
              <a:spcBef>
                <a:spcPts val="0"/>
              </a:spcBef>
            </a:pPr>
            <a:r>
              <a:rPr lang="en-US" sz="1800" dirty="0"/>
              <a:t>Test stand</a:t>
            </a:r>
          </a:p>
          <a:p>
            <a:pPr>
              <a:spcBef>
                <a:spcPts val="0"/>
              </a:spcBef>
            </a:pPr>
            <a:r>
              <a:rPr lang="en-US" sz="1800" dirty="0"/>
              <a:t>Alcohol swab </a:t>
            </a:r>
          </a:p>
          <a:p>
            <a:pPr>
              <a:spcBef>
                <a:spcPts val="0"/>
              </a:spcBef>
            </a:pPr>
            <a:r>
              <a:rPr lang="en-US" sz="1800" dirty="0"/>
              <a:t>Sterile gauze pad</a:t>
            </a:r>
          </a:p>
          <a:p>
            <a:pPr>
              <a:spcBef>
                <a:spcPts val="0"/>
              </a:spcBef>
            </a:pPr>
            <a:r>
              <a:rPr lang="en-US" sz="1800" dirty="0"/>
              <a:t>Bandage</a:t>
            </a:r>
          </a:p>
          <a:p>
            <a:pPr marL="0" indent="0">
              <a:spcBef>
                <a:spcPts val="0"/>
              </a:spcBef>
              <a:buNone/>
            </a:pPr>
            <a:endParaRPr lang="en-US" sz="1800" b="1" dirty="0"/>
          </a:p>
          <a:p>
            <a:pPr marL="0" indent="0">
              <a:spcBef>
                <a:spcPts val="0"/>
              </a:spcBef>
              <a:buNone/>
            </a:pPr>
            <a:r>
              <a:rPr lang="en-US" sz="1800" b="1" dirty="0"/>
              <a:t>WHO </a:t>
            </a:r>
            <a:r>
              <a:rPr lang="en-US" sz="1800" b="1" dirty="0" err="1"/>
              <a:t>PQ’d</a:t>
            </a:r>
            <a:r>
              <a:rPr lang="en-US" sz="1800" dirty="0"/>
              <a:t>: </a:t>
            </a:r>
            <a:r>
              <a:rPr lang="en-US" sz="1800" dirty="0">
                <a:hlinkClick r:id="rId2"/>
              </a:rPr>
              <a:t>November 2019</a:t>
            </a:r>
            <a:endParaRPr lang="en-US" sz="1800" dirty="0"/>
          </a:p>
          <a:p>
            <a:pPr marL="0" indent="0">
              <a:spcBef>
                <a:spcPts val="0"/>
              </a:spcBef>
              <a:buNone/>
            </a:pPr>
            <a:endParaRPr lang="en-US" sz="1800" dirty="0"/>
          </a:p>
        </p:txBody>
      </p:sp>
      <p:sp>
        <p:nvSpPr>
          <p:cNvPr id="5" name="Rectangle 4">
            <a:extLst>
              <a:ext uri="{FF2B5EF4-FFF2-40B4-BE49-F238E27FC236}">
                <a16:creationId xmlns:a16="http://schemas.microsoft.com/office/drawing/2014/main" id="{368168A2-5ACE-423C-8C48-F3AC2FEAF20C}"/>
              </a:ext>
            </a:extLst>
          </p:cNvPr>
          <p:cNvSpPr/>
          <p:nvPr/>
        </p:nvSpPr>
        <p:spPr>
          <a:xfrm>
            <a:off x="2348841" y="4267200"/>
            <a:ext cx="3276600" cy="646331"/>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SURE CHECK HIV Self-Test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Sterile safety lancet</a:t>
            </a:r>
          </a:p>
        </p:txBody>
      </p:sp>
      <p:pic>
        <p:nvPicPr>
          <p:cNvPr id="18" name="Picture 17">
            <a:extLst>
              <a:ext uri="{FF2B5EF4-FFF2-40B4-BE49-F238E27FC236}">
                <a16:creationId xmlns:a16="http://schemas.microsoft.com/office/drawing/2014/main" id="{3F5545CF-758C-4558-8E28-9E41E9BFEE01}"/>
              </a:ext>
            </a:extLst>
          </p:cNvPr>
          <p:cNvPicPr>
            <a:picLocks noChangeAspect="1"/>
          </p:cNvPicPr>
          <p:nvPr/>
        </p:nvPicPr>
        <p:blipFill rotWithShape="1">
          <a:blip r:embed="rId3">
            <a:extLst>
              <a:ext uri="{28A0092B-C50C-407E-A947-70E740481C1C}">
                <a14:useLocalDpi xmlns:a14="http://schemas.microsoft.com/office/drawing/2010/main" val="0"/>
              </a:ext>
            </a:extLst>
          </a:blip>
          <a:srcRect l="2227" t="7062" b="44112"/>
          <a:stretch/>
        </p:blipFill>
        <p:spPr>
          <a:xfrm>
            <a:off x="5943600" y="4225887"/>
            <a:ext cx="2844197" cy="1882301"/>
          </a:xfrm>
          <a:prstGeom prst="rect">
            <a:avLst/>
          </a:prstGeom>
        </p:spPr>
      </p:pic>
      <p:pic>
        <p:nvPicPr>
          <p:cNvPr id="20" name="Picture 19">
            <a:extLst>
              <a:ext uri="{FF2B5EF4-FFF2-40B4-BE49-F238E27FC236}">
                <a16:creationId xmlns:a16="http://schemas.microsoft.com/office/drawing/2014/main" id="{DF1B8A84-A704-4044-9805-41606731BCE1}"/>
              </a:ext>
            </a:extLst>
          </p:cNvPr>
          <p:cNvPicPr>
            <a:picLocks noChangeAspect="1"/>
          </p:cNvPicPr>
          <p:nvPr/>
        </p:nvPicPr>
        <p:blipFill rotWithShape="1">
          <a:blip r:embed="rId3">
            <a:extLst>
              <a:ext uri="{28A0092B-C50C-407E-A947-70E740481C1C}">
                <a14:useLocalDpi xmlns:a14="http://schemas.microsoft.com/office/drawing/2010/main" val="0"/>
              </a:ext>
            </a:extLst>
          </a:blip>
          <a:srcRect l="2227" t="58236"/>
          <a:stretch/>
        </p:blipFill>
        <p:spPr>
          <a:xfrm>
            <a:off x="8751307" y="4204155"/>
            <a:ext cx="3095437" cy="1752298"/>
          </a:xfrm>
          <a:prstGeom prst="rect">
            <a:avLst/>
          </a:prstGeom>
        </p:spPr>
      </p:pic>
    </p:spTree>
    <p:extLst>
      <p:ext uri="{BB962C8B-B14F-4D97-AF65-F5344CB8AC3E}">
        <p14:creationId xmlns:p14="http://schemas.microsoft.com/office/powerpoint/2010/main" val="215478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E153-0E99-4196-93AE-7D39A4AFA422}"/>
              </a:ext>
            </a:extLst>
          </p:cNvPr>
          <p:cNvSpPr>
            <a:spLocks noGrp="1"/>
          </p:cNvSpPr>
          <p:nvPr>
            <p:ph type="title"/>
          </p:nvPr>
        </p:nvSpPr>
        <p:spPr/>
        <p:txBody>
          <a:bodyPr/>
          <a:lstStyle/>
          <a:p>
            <a:r>
              <a:rPr lang="en-US" b="1" dirty="0"/>
              <a:t>Sure Check HIV Self Test (</a:t>
            </a:r>
            <a:r>
              <a:rPr lang="en-US" b="1" dirty="0" err="1"/>
              <a:t>Chembio</a:t>
            </a:r>
            <a:r>
              <a:rPr lang="en-US" b="1" dirty="0"/>
              <a:t> Diagnostic Systems, Inc.) – </a:t>
            </a:r>
            <a:r>
              <a:rPr lang="en-US" b="1" i="1" dirty="0"/>
              <a:t>Test Procedure</a:t>
            </a:r>
          </a:p>
        </p:txBody>
      </p:sp>
      <p:sp>
        <p:nvSpPr>
          <p:cNvPr id="3" name="Slide Number Placeholder 2">
            <a:extLst>
              <a:ext uri="{FF2B5EF4-FFF2-40B4-BE49-F238E27FC236}">
                <a16:creationId xmlns:a16="http://schemas.microsoft.com/office/drawing/2014/main" id="{81474BC8-D618-41D9-A4FC-237DB1B27492}"/>
              </a:ext>
            </a:extLst>
          </p:cNvPr>
          <p:cNvSpPr>
            <a:spLocks noGrp="1"/>
          </p:cNvSpPr>
          <p:nvPr>
            <p:ph type="sldNum" sz="quarter" idx="10"/>
          </p:nvPr>
        </p:nvSpPr>
        <p:spPr/>
        <p:txBody>
          <a:bodyPr/>
          <a:lstStyle/>
          <a:p>
            <a:fld id="{59CA42C1-73B3-459F-B5D7-A3E41C19577E}" type="slidenum">
              <a:rPr lang="en-US" smtClean="0"/>
              <a:pPr/>
              <a:t>7</a:t>
            </a:fld>
            <a:endParaRPr lang="en-US" dirty="0"/>
          </a:p>
        </p:txBody>
      </p:sp>
      <p:pic>
        <p:nvPicPr>
          <p:cNvPr id="7" name="Picture 6">
            <a:extLst>
              <a:ext uri="{FF2B5EF4-FFF2-40B4-BE49-F238E27FC236}">
                <a16:creationId xmlns:a16="http://schemas.microsoft.com/office/drawing/2014/main" id="{FFCCB3AD-98FD-4A08-94AF-330DE7030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966717"/>
            <a:ext cx="5602710" cy="5864860"/>
          </a:xfrm>
          <a:prstGeom prst="rect">
            <a:avLst/>
          </a:prstGeom>
        </p:spPr>
      </p:pic>
      <p:pic>
        <p:nvPicPr>
          <p:cNvPr id="9" name="Picture 8">
            <a:extLst>
              <a:ext uri="{FF2B5EF4-FFF2-40B4-BE49-F238E27FC236}">
                <a16:creationId xmlns:a16="http://schemas.microsoft.com/office/drawing/2014/main" id="{EEC1EA1B-1FC7-4538-9497-E17AD7C90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434" y="914400"/>
            <a:ext cx="3505504" cy="5816088"/>
          </a:xfrm>
          <a:prstGeom prst="rect">
            <a:avLst/>
          </a:prstGeom>
        </p:spPr>
      </p:pic>
      <p:cxnSp>
        <p:nvCxnSpPr>
          <p:cNvPr id="6" name="Straight Connector 5">
            <a:extLst>
              <a:ext uri="{FF2B5EF4-FFF2-40B4-BE49-F238E27FC236}">
                <a16:creationId xmlns:a16="http://schemas.microsoft.com/office/drawing/2014/main" id="{AEAFF129-5772-40A5-A2C4-18440F6EE687}"/>
              </a:ext>
            </a:extLst>
          </p:cNvPr>
          <p:cNvCxnSpPr/>
          <p:nvPr/>
        </p:nvCxnSpPr>
        <p:spPr bwMode="auto">
          <a:xfrm>
            <a:off x="6934200" y="966716"/>
            <a:ext cx="0" cy="5811909"/>
          </a:xfrm>
          <a:prstGeom prst="line">
            <a:avLst/>
          </a:prstGeom>
          <a:solidFill>
            <a:srgbClr val="99CCFF"/>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4580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341F3C-1448-40DE-A3C8-44C6092CEA0A}"/>
              </a:ext>
            </a:extLst>
          </p:cNvPr>
          <p:cNvPicPr>
            <a:picLocks noChangeAspect="1"/>
          </p:cNvPicPr>
          <p:nvPr/>
        </p:nvPicPr>
        <p:blipFill rotWithShape="1">
          <a:blip r:embed="rId2"/>
          <a:srcRect l="45262" t="23333" b="21112"/>
          <a:stretch/>
        </p:blipFill>
        <p:spPr>
          <a:xfrm>
            <a:off x="6902488" y="2672409"/>
            <a:ext cx="4038599" cy="4098959"/>
          </a:xfrm>
          <a:prstGeom prst="rect">
            <a:avLst/>
          </a:prstGeom>
        </p:spPr>
      </p:pic>
      <p:sp>
        <p:nvSpPr>
          <p:cNvPr id="2" name="Title 1">
            <a:extLst>
              <a:ext uri="{FF2B5EF4-FFF2-40B4-BE49-F238E27FC236}">
                <a16:creationId xmlns:a16="http://schemas.microsoft.com/office/drawing/2014/main" id="{06D0E153-0E99-4196-93AE-7D39A4AFA422}"/>
              </a:ext>
            </a:extLst>
          </p:cNvPr>
          <p:cNvSpPr>
            <a:spLocks noGrp="1"/>
          </p:cNvSpPr>
          <p:nvPr>
            <p:ph type="title"/>
          </p:nvPr>
        </p:nvSpPr>
        <p:spPr/>
        <p:txBody>
          <a:bodyPr/>
          <a:lstStyle/>
          <a:p>
            <a:r>
              <a:rPr lang="en-US" b="1" dirty="0"/>
              <a:t>INSTI HIV Self Test (</a:t>
            </a:r>
            <a:r>
              <a:rPr lang="en-US" b="1" dirty="0" err="1"/>
              <a:t>bioLytical</a:t>
            </a:r>
            <a:r>
              <a:rPr lang="en-US" b="1" dirty="0"/>
              <a:t> Laboratories) – </a:t>
            </a:r>
            <a:r>
              <a:rPr lang="en-US" b="1" i="1" dirty="0"/>
              <a:t>Product and Registration Details</a:t>
            </a:r>
          </a:p>
        </p:txBody>
      </p:sp>
      <p:sp>
        <p:nvSpPr>
          <p:cNvPr id="3" name="Slide Number Placeholder 2">
            <a:extLst>
              <a:ext uri="{FF2B5EF4-FFF2-40B4-BE49-F238E27FC236}">
                <a16:creationId xmlns:a16="http://schemas.microsoft.com/office/drawing/2014/main" id="{81474BC8-D618-41D9-A4FC-237DB1B27492}"/>
              </a:ext>
            </a:extLst>
          </p:cNvPr>
          <p:cNvSpPr>
            <a:spLocks noGrp="1"/>
          </p:cNvSpPr>
          <p:nvPr>
            <p:ph type="sldNum" sz="quarter" idx="10"/>
          </p:nvPr>
        </p:nvSpPr>
        <p:spPr/>
        <p:txBody>
          <a:bodyPr/>
          <a:lstStyle/>
          <a:p>
            <a:fld id="{59CA42C1-73B3-459F-B5D7-A3E41C19577E}" type="slidenum">
              <a:rPr lang="en-US" smtClean="0"/>
              <a:pPr/>
              <a:t>8</a:t>
            </a:fld>
            <a:endParaRPr lang="en-US" dirty="0"/>
          </a:p>
        </p:txBody>
      </p:sp>
      <p:sp>
        <p:nvSpPr>
          <p:cNvPr id="4" name="Text Placeholder 3">
            <a:extLst>
              <a:ext uri="{FF2B5EF4-FFF2-40B4-BE49-F238E27FC236}">
                <a16:creationId xmlns:a16="http://schemas.microsoft.com/office/drawing/2014/main" id="{C4B17D5C-CB73-4F37-B090-021E6BA0238E}"/>
              </a:ext>
            </a:extLst>
          </p:cNvPr>
          <p:cNvSpPr>
            <a:spLocks noGrp="1"/>
          </p:cNvSpPr>
          <p:nvPr>
            <p:ph type="body" sz="quarter" idx="11"/>
          </p:nvPr>
        </p:nvSpPr>
        <p:spPr>
          <a:xfrm>
            <a:off x="185422" y="1116498"/>
            <a:ext cx="11320777" cy="4526497"/>
          </a:xfrm>
        </p:spPr>
        <p:txBody>
          <a:bodyPr/>
          <a:lstStyle/>
          <a:p>
            <a:pPr marL="0" indent="0">
              <a:spcBef>
                <a:spcPts val="0"/>
              </a:spcBef>
              <a:buNone/>
            </a:pPr>
            <a:r>
              <a:rPr lang="en-US" sz="1800" b="1" dirty="0"/>
              <a:t>Product Description: </a:t>
            </a:r>
            <a:r>
              <a:rPr lang="en-US" sz="1800" dirty="0"/>
              <a:t>The INSTI HIV Self Test is a qualitative immunoassay that uses blood to detect HIV-1 and HIV-2 antibodies. The INSTI HIV Self Test is manufactured by </a:t>
            </a:r>
            <a:r>
              <a:rPr lang="en-US" sz="1800" dirty="0" err="1"/>
              <a:t>bioLyitcal</a:t>
            </a:r>
            <a:r>
              <a:rPr lang="en-US" sz="1800" dirty="0"/>
              <a:t> Laboratories and is an adaptation of their professional use product (INSTI HIV-1/HIV-2 Antibody Test).</a:t>
            </a:r>
          </a:p>
          <a:p>
            <a:pPr marL="0" indent="0">
              <a:spcBef>
                <a:spcPts val="0"/>
              </a:spcBef>
              <a:buNone/>
            </a:pPr>
            <a:endParaRPr lang="en-US" sz="1800" dirty="0"/>
          </a:p>
          <a:p>
            <a:pPr marL="0" indent="0">
              <a:spcBef>
                <a:spcPts val="0"/>
              </a:spcBef>
              <a:buNone/>
            </a:pPr>
            <a:r>
              <a:rPr lang="en-US" sz="1800" b="1" dirty="0"/>
              <a:t>Test Procedure:</a:t>
            </a:r>
            <a:r>
              <a:rPr lang="en-US" sz="1800" dirty="0"/>
              <a:t> The test produces a result in the form of either one dot (control dot) or two dots (control and test dots). The control dot is a built in control feature that appears if the test has been performed correctly. A test dot will only be visible if the sample contains antibodies to HIV.</a:t>
            </a:r>
          </a:p>
          <a:p>
            <a:pPr marL="0" indent="0">
              <a:spcBef>
                <a:spcPts val="0"/>
              </a:spcBef>
              <a:buNone/>
            </a:pPr>
            <a:endParaRPr lang="en-US" sz="1800" b="1" dirty="0"/>
          </a:p>
          <a:p>
            <a:pPr marL="0" indent="0">
              <a:spcBef>
                <a:spcPts val="0"/>
              </a:spcBef>
              <a:buNone/>
            </a:pPr>
            <a:r>
              <a:rPr lang="en-US" sz="1800" b="1" dirty="0"/>
              <a:t>Included in Test Kit:</a:t>
            </a:r>
          </a:p>
          <a:p>
            <a:pPr>
              <a:spcBef>
                <a:spcPts val="0"/>
              </a:spcBef>
            </a:pPr>
            <a:r>
              <a:rPr lang="en-US" sz="1800" dirty="0"/>
              <a:t>Blotted Membrane Unit </a:t>
            </a:r>
          </a:p>
          <a:p>
            <a:pPr>
              <a:spcBef>
                <a:spcPts val="0"/>
              </a:spcBef>
            </a:pPr>
            <a:r>
              <a:rPr lang="en-US" sz="1800" dirty="0"/>
              <a:t>Sample diluent bottle (Bottle 1) </a:t>
            </a:r>
          </a:p>
          <a:p>
            <a:pPr>
              <a:spcBef>
                <a:spcPts val="0"/>
              </a:spcBef>
            </a:pPr>
            <a:r>
              <a:rPr lang="en-US" sz="1800" dirty="0" err="1"/>
              <a:t>Colour</a:t>
            </a:r>
            <a:r>
              <a:rPr lang="en-US" sz="1800" dirty="0"/>
              <a:t> developer bottle (Bottle 2) </a:t>
            </a:r>
          </a:p>
          <a:p>
            <a:pPr>
              <a:spcBef>
                <a:spcPts val="0"/>
              </a:spcBef>
            </a:pPr>
            <a:r>
              <a:rPr lang="en-US" sz="1800" dirty="0">
                <a:cs typeface="Calibri" panose="020F0502020204030204" pitchFamily="34" charset="0"/>
              </a:rPr>
              <a:t>Clarifying solution bottle (Bottle 3)</a:t>
            </a:r>
            <a:endParaRPr lang="en-US" sz="1800" dirty="0"/>
          </a:p>
          <a:p>
            <a:pPr marL="0" indent="0">
              <a:spcBef>
                <a:spcPts val="0"/>
              </a:spcBef>
              <a:buNone/>
            </a:pPr>
            <a:endParaRPr lang="en-US" sz="1800" b="1" dirty="0"/>
          </a:p>
          <a:p>
            <a:pPr marL="0" indent="0">
              <a:spcBef>
                <a:spcPts val="0"/>
              </a:spcBef>
              <a:buNone/>
            </a:pPr>
            <a:r>
              <a:rPr lang="en-US" sz="1800" b="1" dirty="0"/>
              <a:t>WHO </a:t>
            </a:r>
            <a:r>
              <a:rPr lang="en-US" sz="1800" b="1" dirty="0" err="1"/>
              <a:t>PQ’d</a:t>
            </a:r>
            <a:r>
              <a:rPr lang="en-US" sz="1800" dirty="0"/>
              <a:t>: </a:t>
            </a:r>
            <a:r>
              <a:rPr lang="en-US" sz="1800" dirty="0">
                <a:hlinkClick r:id="rId3"/>
              </a:rPr>
              <a:t>November 2018</a:t>
            </a:r>
            <a:endParaRPr lang="en-US" sz="1800" dirty="0"/>
          </a:p>
          <a:p>
            <a:pPr marL="0" indent="0">
              <a:spcBef>
                <a:spcPts val="0"/>
              </a:spcBef>
              <a:buNone/>
            </a:pPr>
            <a:endParaRPr lang="en-US" sz="1800" dirty="0"/>
          </a:p>
        </p:txBody>
      </p:sp>
      <p:pic>
        <p:nvPicPr>
          <p:cNvPr id="7" name="Picture 6">
            <a:extLst>
              <a:ext uri="{FF2B5EF4-FFF2-40B4-BE49-F238E27FC236}">
                <a16:creationId xmlns:a16="http://schemas.microsoft.com/office/drawing/2014/main" id="{7B4011EB-CB12-4BB5-B4B4-2D3133F441DD}"/>
              </a:ext>
            </a:extLst>
          </p:cNvPr>
          <p:cNvPicPr>
            <a:picLocks noChangeAspect="1"/>
          </p:cNvPicPr>
          <p:nvPr/>
        </p:nvPicPr>
        <p:blipFill rotWithShape="1">
          <a:blip r:embed="rId2"/>
          <a:srcRect l="3806" t="23333" r="52105" b="21112"/>
          <a:stretch/>
        </p:blipFill>
        <p:spPr>
          <a:xfrm>
            <a:off x="9012571" y="2954838"/>
            <a:ext cx="1975497" cy="2489274"/>
          </a:xfrm>
          <a:prstGeom prst="rect">
            <a:avLst/>
          </a:prstGeom>
        </p:spPr>
      </p:pic>
      <p:sp>
        <p:nvSpPr>
          <p:cNvPr id="5" name="Rectangle 4">
            <a:extLst>
              <a:ext uri="{FF2B5EF4-FFF2-40B4-BE49-F238E27FC236}">
                <a16:creationId xmlns:a16="http://schemas.microsoft.com/office/drawing/2014/main" id="{46347F91-06A6-4059-AE1F-E67F52A83FEA}"/>
              </a:ext>
            </a:extLst>
          </p:cNvPr>
          <p:cNvSpPr/>
          <p:nvPr/>
        </p:nvSpPr>
        <p:spPr>
          <a:xfrm>
            <a:off x="4112307" y="3581401"/>
            <a:ext cx="2743200"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Sterile single-use lancet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Adhesive bandage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Alcohol swab</a:t>
            </a:r>
          </a:p>
        </p:txBody>
      </p:sp>
    </p:spTree>
    <p:extLst>
      <p:ext uri="{BB962C8B-B14F-4D97-AF65-F5344CB8AC3E}">
        <p14:creationId xmlns:p14="http://schemas.microsoft.com/office/powerpoint/2010/main" val="835030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1DE8F09-4743-4353-9770-D722FD96656C}"/>
              </a:ext>
            </a:extLst>
          </p:cNvPr>
          <p:cNvGrpSpPr/>
          <p:nvPr/>
        </p:nvGrpSpPr>
        <p:grpSpPr>
          <a:xfrm>
            <a:off x="1593909" y="921762"/>
            <a:ext cx="8919575" cy="5827834"/>
            <a:chOff x="152400" y="1110862"/>
            <a:chExt cx="8681831" cy="5672498"/>
          </a:xfrm>
        </p:grpSpPr>
        <p:pic>
          <p:nvPicPr>
            <p:cNvPr id="10" name="Picture 9">
              <a:extLst>
                <a:ext uri="{FF2B5EF4-FFF2-40B4-BE49-F238E27FC236}">
                  <a16:creationId xmlns:a16="http://schemas.microsoft.com/office/drawing/2014/main" id="{B57843A8-8555-4870-A700-B8C09EAF7321}"/>
                </a:ext>
              </a:extLst>
            </p:cNvPr>
            <p:cNvPicPr>
              <a:picLocks noChangeAspect="1"/>
            </p:cNvPicPr>
            <p:nvPr/>
          </p:nvPicPr>
          <p:blipFill rotWithShape="1">
            <a:blip r:embed="rId2">
              <a:extLst>
                <a:ext uri="{28A0092B-C50C-407E-A947-70E740481C1C}">
                  <a14:useLocalDpi xmlns:a14="http://schemas.microsoft.com/office/drawing/2010/main" val="0"/>
                </a:ext>
              </a:extLst>
            </a:blip>
            <a:srcRect l="381" r="381"/>
            <a:stretch/>
          </p:blipFill>
          <p:spPr>
            <a:xfrm>
              <a:off x="185530" y="1110862"/>
              <a:ext cx="8648701" cy="3468337"/>
            </a:xfrm>
            <a:prstGeom prst="rect">
              <a:avLst/>
            </a:prstGeom>
          </p:spPr>
        </p:pic>
        <p:pic>
          <p:nvPicPr>
            <p:cNvPr id="12" name="Picture 11">
              <a:extLst>
                <a:ext uri="{FF2B5EF4-FFF2-40B4-BE49-F238E27FC236}">
                  <a16:creationId xmlns:a16="http://schemas.microsoft.com/office/drawing/2014/main" id="{456D674F-87C8-45DC-ADF6-D72D17061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579199"/>
              <a:ext cx="8681831" cy="2204161"/>
            </a:xfrm>
            <a:prstGeom prst="rect">
              <a:avLst/>
            </a:prstGeom>
          </p:spPr>
        </p:pic>
      </p:grpSp>
      <p:sp>
        <p:nvSpPr>
          <p:cNvPr id="2" name="Title 1">
            <a:extLst>
              <a:ext uri="{FF2B5EF4-FFF2-40B4-BE49-F238E27FC236}">
                <a16:creationId xmlns:a16="http://schemas.microsoft.com/office/drawing/2014/main" id="{06D0E153-0E99-4196-93AE-7D39A4AFA422}"/>
              </a:ext>
            </a:extLst>
          </p:cNvPr>
          <p:cNvSpPr>
            <a:spLocks noGrp="1"/>
          </p:cNvSpPr>
          <p:nvPr>
            <p:ph type="title"/>
          </p:nvPr>
        </p:nvSpPr>
        <p:spPr/>
        <p:txBody>
          <a:bodyPr/>
          <a:lstStyle/>
          <a:p>
            <a:r>
              <a:rPr lang="en-US" b="1" dirty="0"/>
              <a:t>INSTI HIV Self Test (</a:t>
            </a:r>
            <a:r>
              <a:rPr lang="en-US" b="1" dirty="0" err="1"/>
              <a:t>bioLytical</a:t>
            </a:r>
            <a:r>
              <a:rPr lang="en-US" b="1" dirty="0"/>
              <a:t> Laboratories) – </a:t>
            </a:r>
            <a:r>
              <a:rPr lang="en-US" b="1" i="1" dirty="0"/>
              <a:t>Test Procedure</a:t>
            </a:r>
          </a:p>
        </p:txBody>
      </p:sp>
      <p:sp>
        <p:nvSpPr>
          <p:cNvPr id="3" name="Slide Number Placeholder 2">
            <a:extLst>
              <a:ext uri="{FF2B5EF4-FFF2-40B4-BE49-F238E27FC236}">
                <a16:creationId xmlns:a16="http://schemas.microsoft.com/office/drawing/2014/main" id="{81474BC8-D618-41D9-A4FC-237DB1B27492}"/>
              </a:ext>
            </a:extLst>
          </p:cNvPr>
          <p:cNvSpPr>
            <a:spLocks noGrp="1"/>
          </p:cNvSpPr>
          <p:nvPr>
            <p:ph type="sldNum" sz="quarter" idx="10"/>
          </p:nvPr>
        </p:nvSpPr>
        <p:spPr/>
        <p:txBody>
          <a:bodyPr/>
          <a:lstStyle/>
          <a:p>
            <a:fld id="{59CA42C1-73B3-459F-B5D7-A3E41C19577E}" type="slidenum">
              <a:rPr lang="en-US" smtClean="0"/>
              <a:pPr/>
              <a:t>9</a:t>
            </a:fld>
            <a:endParaRPr lang="en-US" dirty="0"/>
          </a:p>
        </p:txBody>
      </p:sp>
    </p:spTree>
    <p:extLst>
      <p:ext uri="{BB962C8B-B14F-4D97-AF65-F5344CB8AC3E}">
        <p14:creationId xmlns:p14="http://schemas.microsoft.com/office/powerpoint/2010/main" val="1664202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EjaVZ6_UQxGV8aQ6HLPhO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Vjz_T_mE0WAOpKjG5jZa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CPQhOsUAT1.VDjmEhzw52A"/>
</p:tagLst>
</file>

<file path=ppt/tags/tag8.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2_DAT Malaria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CCFF"/>
        </a:solidFill>
        <a:ln w="9525" cap="flat" cmpd="sng" algn="ctr">
          <a:solidFill>
            <a:schemeClr val="tx1"/>
          </a:solidFill>
          <a:prstDash val="solid"/>
          <a:round/>
          <a:headEnd type="none" w="med" len="med"/>
          <a:tailEnd type="none" w="med" len="med"/>
        </a:ln>
        <a:effectLst/>
      </a:spPr>
      <a:bodyPr vert="horz" wrap="square" lIns="99440" tIns="49721" rIns="99440" bIns="49721"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99CCFF"/>
        </a:solidFill>
        <a:ln w="9525" cap="flat" cmpd="sng" algn="ctr">
          <a:solidFill>
            <a:schemeClr val="tx1"/>
          </a:solidFill>
          <a:prstDash val="solid"/>
          <a:round/>
          <a:headEnd type="none" w="med" len="med"/>
          <a:tailEnd type="none" w="med" len="med"/>
        </a:ln>
        <a:effectLst/>
      </a:spPr>
      <a:bodyPr vert="horz" wrap="square" lIns="99440" tIns="49721" rIns="99440" bIns="49721"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marL="231775" indent="-231775">
          <a:buFont typeface="Arial" pitchFamily="34" charset="0"/>
          <a:buChar char="•"/>
          <a:defRPr sz="2400" dirty="0" smtClean="0">
            <a:latin typeface="Franklin Gothic Book"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284A8C"/>
        </a:dk2>
        <a:lt2>
          <a:srgbClr val="808080"/>
        </a:lt2>
        <a:accent1>
          <a:srgbClr val="E2EED1"/>
        </a:accent1>
        <a:accent2>
          <a:srgbClr val="BF071A"/>
        </a:accent2>
        <a:accent3>
          <a:srgbClr val="FFFFFF"/>
        </a:accent3>
        <a:accent4>
          <a:srgbClr val="000000"/>
        </a:accent4>
        <a:accent5>
          <a:srgbClr val="EEF5E5"/>
        </a:accent5>
        <a:accent6>
          <a:srgbClr val="AD0616"/>
        </a:accent6>
        <a:hlink>
          <a:srgbClr val="788DCC"/>
        </a:hlink>
        <a:folHlink>
          <a:srgbClr val="D7B6B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AI_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I_1" id="{F88B3CD2-C680-477B-8501-35A39D72DDA0}" vid="{F466649E-8994-496D-A772-3624F11F1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103900</TotalTime>
  <Words>2394</Words>
  <Application>Microsoft Office PowerPoint</Application>
  <PresentationFormat>Widescreen</PresentationFormat>
  <Paragraphs>314</Paragraphs>
  <Slides>23</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3" baseType="lpstr">
      <vt:lpstr>Arial</vt:lpstr>
      <vt:lpstr>Calibri</vt:lpstr>
      <vt:lpstr>Calibri Light</vt:lpstr>
      <vt:lpstr>Franklin Gothic Book</vt:lpstr>
      <vt:lpstr>Marlett</vt:lpstr>
      <vt:lpstr>Verdana</vt:lpstr>
      <vt:lpstr>Wingdings</vt:lpstr>
      <vt:lpstr>2_DAT Malaria Template</vt:lpstr>
      <vt:lpstr>CHAI_1</vt:lpstr>
      <vt:lpstr>think-cell Slide</vt:lpstr>
      <vt:lpstr>HIV Self-Testing Product Overview</vt:lpstr>
      <vt:lpstr>WHO PQ of Abbott’s CheckNOW HIVST and Wondfo’s HIVST marks a shift towards lower priced and simpler HIVST designs. Two additional HIVSTs are expected to enter the market &lt;$2 in next 12-18mo</vt:lpstr>
      <vt:lpstr>Overview of HIVST Products with WHO Prequalification</vt:lpstr>
      <vt:lpstr>OraQuick (OraSure) – Product and Registration Details</vt:lpstr>
      <vt:lpstr>OraQuick (OraSure) – Test Procedure</vt:lpstr>
      <vt:lpstr>Sure Check HIV Self Test (Chembio Diagnostic Systems, Inc.) – Product and Registration Details</vt:lpstr>
      <vt:lpstr>Sure Check HIV Self Test (Chembio Diagnostic Systems, Inc.) – Test Procedure</vt:lpstr>
      <vt:lpstr>INSTI HIV Self Test (bioLytical Laboratories) – Product and Registration Details</vt:lpstr>
      <vt:lpstr>INSTI HIV Self Test (bioLytical Laboratories) – Test Procedure</vt:lpstr>
      <vt:lpstr>Mylan (Atomo Diagnostics Pty Ltd) – Product and Registration Details</vt:lpstr>
      <vt:lpstr>Mylan (Atomo Diagnostics Pty Ltd) – Test Procedure</vt:lpstr>
      <vt:lpstr>CheckNOW (Abbott) – Product Details</vt:lpstr>
      <vt:lpstr>CheckNOW (Abbott) – Test Procedure</vt:lpstr>
      <vt:lpstr>Wondfo HIV Self Test – Product Details</vt:lpstr>
      <vt:lpstr>Wondfo HIV Self Test – Test Procedure</vt:lpstr>
      <vt:lpstr>July 2022: CHAI and MedAccess announced a new partnership with Wondfo to introduce a WHO prequalified HIV self-test for $1.00 EXW</vt:lpstr>
      <vt:lpstr>HIVST Product Pipeline</vt:lpstr>
      <vt:lpstr>Asanté™ HIV-1/2 Oral Self-Test (Sedia) – Product Details</vt:lpstr>
      <vt:lpstr>Asanté™ HIV-1/2 Oral Self-Test (Sedia) – Test Procedure</vt:lpstr>
      <vt:lpstr>First Response HIVST (Premier) – Product Details</vt:lpstr>
      <vt:lpstr>Exacto HIV Test (Biosynex) – Product Details</vt:lpstr>
      <vt:lpstr>HIV Self Test by Urine (Beijing Wantai) – Product Details</vt:lpstr>
      <vt:lpstr>HIV Self Test by Urine (Beijing Wantai) – Test Procedure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dc:creator>
  <cp:lastModifiedBy>Megan Ginivan</cp:lastModifiedBy>
  <cp:revision>1101</cp:revision>
  <dcterms:created xsi:type="dcterms:W3CDTF">2014-08-04T19:00:23Z</dcterms:created>
  <dcterms:modified xsi:type="dcterms:W3CDTF">2023-03-14T16:30:19Z</dcterms:modified>
</cp:coreProperties>
</file>