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2" r:id="rId6"/>
    <p:sldId id="263" r:id="rId7"/>
    <p:sldId id="265" r:id="rId8"/>
    <p:sldId id="261" r:id="rId9"/>
    <p:sldId id="268" r:id="rId10"/>
    <p:sldId id="266" r:id="rId11"/>
    <p:sldId id="267" r:id="rId12"/>
    <p:sldId id="269" r:id="rId13"/>
    <p:sldId id="272" r:id="rId14"/>
    <p:sldId id="273" r:id="rId15"/>
    <p:sldId id="271" r:id="rId16"/>
    <p:sldId id="270" r:id="rId17"/>
    <p:sldId id="256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A5567D75-CB31-BDEA-0299-911200B4B643}" name="Orrin Tiberi" initials="OT" userId="S::Orrin_Tiberi@echomoz.org::c1be5670-6273-43f8-9ab4-67d29b509ebb" providerId="AD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BC72319F-3123-4B2F-331B-6DC7E6D50F72}" name="Irenio Gaspar" initials="ig" userId="11f8580c5f1c1966" providerId="Windows Liv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54191FE0-8749-7BB9-AA98-1AC07B490600}" name="Syowai, Maureen" initials="MS" userId="S::ms4063@cumc.columbia.edu::dcbd8b74-2ca4-4462-a053-4d19fecf2fa9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  <a:srgbClr val="7B8CAA"/>
    <a:srgbClr val="898989"/>
    <a:srgbClr val="7BBCAA"/>
    <a:srgbClr val="737D84"/>
    <a:srgbClr val="FFFFFF"/>
    <a:srgbClr val="00B5DE"/>
    <a:srgbClr val="000000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owai, Maureen" userId="dcbd8b74-2ca4-4462-a053-4d19fecf2fa9" providerId="ADAL" clId="{35F91DA6-E4DB-4575-A9CE-96D1A69A42AB}"/>
    <pc:docChg chg="modSld">
      <pc:chgData name="Syowai, Maureen" userId="dcbd8b74-2ca4-4462-a053-4d19fecf2fa9" providerId="ADAL" clId="{35F91DA6-E4DB-4575-A9CE-96D1A69A42AB}" dt="2023-11-02T19:36:43.290" v="10" actId="20577"/>
      <pc:docMkLst>
        <pc:docMk/>
      </pc:docMkLst>
      <pc:sldChg chg="modSp mod">
        <pc:chgData name="Syowai, Maureen" userId="dcbd8b74-2ca4-4462-a053-4d19fecf2fa9" providerId="ADAL" clId="{35F91DA6-E4DB-4575-A9CE-96D1A69A42AB}" dt="2023-11-02T19:36:43.290" v="10" actId="20577"/>
        <pc:sldMkLst>
          <pc:docMk/>
          <pc:sldMk cId="477746199" sldId="258"/>
        </pc:sldMkLst>
        <pc:spChg chg="mod">
          <ac:chgData name="Syowai, Maureen" userId="dcbd8b74-2ca4-4462-a053-4d19fecf2fa9" providerId="ADAL" clId="{35F91DA6-E4DB-4575-A9CE-96D1A69A42AB}" dt="2023-11-02T19:36:43.290" v="10" actId="20577"/>
          <ac:spMkLst>
            <pc:docMk/>
            <pc:sldMk cId="477746199" sldId="258"/>
            <ac:spMk id="2" creationId="{E52194A7-28E9-5E50-2EFC-B01D8C0D10B0}"/>
          </ac:spMkLst>
        </pc:spChg>
      </pc:sldChg>
      <pc:sldChg chg="delCm">
        <pc:chgData name="Syowai, Maureen" userId="dcbd8b74-2ca4-4462-a053-4d19fecf2fa9" providerId="ADAL" clId="{35F91DA6-E4DB-4575-A9CE-96D1A69A42AB}" dt="2023-11-02T19:36:00.152" v="4"/>
        <pc:sldMkLst>
          <pc:docMk/>
          <pc:sldMk cId="348404926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5F91DA6-E4DB-4575-A9CE-96D1A69A42AB}" dt="2023-11-02T19:36:00.152" v="4"/>
              <pc2:cmMkLst xmlns:pc2="http://schemas.microsoft.com/office/powerpoint/2019/9/main/command">
                <pc:docMk/>
                <pc:sldMk cId="3484049260" sldId="270"/>
                <pc2:cmMk id="{7967C500-3000-4A5A-ACC8-F852A8366876}"/>
              </pc2:cmMkLst>
            </pc226:cmChg>
          </p:ext>
        </pc:extLst>
      </pc:sldChg>
      <pc:sldChg chg="delCm">
        <pc:chgData name="Syowai, Maureen" userId="dcbd8b74-2ca4-4462-a053-4d19fecf2fa9" providerId="ADAL" clId="{35F91DA6-E4DB-4575-A9CE-96D1A69A42AB}" dt="2023-11-02T19:35:52.403" v="3"/>
        <pc:sldMkLst>
          <pc:docMk/>
          <pc:sldMk cId="3167397577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5F91DA6-E4DB-4575-A9CE-96D1A69A42AB}" dt="2023-11-02T19:35:52.403" v="3"/>
              <pc2:cmMkLst xmlns:pc2="http://schemas.microsoft.com/office/powerpoint/2019/9/main/command">
                <pc:docMk/>
                <pc:sldMk cId="3167397577" sldId="271"/>
                <pc2:cmMk id="{F166B3A5-AADD-4FC3-8123-083634CD1532}"/>
              </pc2:cmMkLst>
            </pc226:cmChg>
          </p:ext>
        </pc:extLst>
      </pc:sldChg>
      <pc:sldChg chg="delCm">
        <pc:chgData name="Syowai, Maureen" userId="dcbd8b74-2ca4-4462-a053-4d19fecf2fa9" providerId="ADAL" clId="{35F91DA6-E4DB-4575-A9CE-96D1A69A42AB}" dt="2023-11-02T19:35:21.071" v="0"/>
        <pc:sldMkLst>
          <pc:docMk/>
          <pc:sldMk cId="3107593389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5F91DA6-E4DB-4575-A9CE-96D1A69A42AB}" dt="2023-11-02T19:35:21.071" v="0"/>
              <pc2:cmMkLst xmlns:pc2="http://schemas.microsoft.com/office/powerpoint/2019/9/main/command">
                <pc:docMk/>
                <pc:sldMk cId="3107593389" sldId="272"/>
                <pc2:cmMk id="{9EE0AED4-9E40-4512-A2C3-1F90CE7E0CE8}"/>
              </pc2:cmMkLst>
            </pc226:cmChg>
          </p:ext>
        </pc:extLst>
      </pc:sldChg>
      <pc:sldChg chg="delCm">
        <pc:chgData name="Syowai, Maureen" userId="dcbd8b74-2ca4-4462-a053-4d19fecf2fa9" providerId="ADAL" clId="{35F91DA6-E4DB-4575-A9CE-96D1A69A42AB}" dt="2023-11-02T19:35:35.221" v="2"/>
        <pc:sldMkLst>
          <pc:docMk/>
          <pc:sldMk cId="2235398925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35F91DA6-E4DB-4575-A9CE-96D1A69A42AB}" dt="2023-11-02T19:35:29.684" v="1"/>
              <pc2:cmMkLst xmlns:pc2="http://schemas.microsoft.com/office/powerpoint/2019/9/main/command">
                <pc:docMk/>
                <pc:sldMk cId="2235398925" sldId="273"/>
                <pc2:cmMk id="{F253365F-2C8C-4279-99D9-5971056BC563}"/>
              </pc2:cmMkLst>
            </pc226:cmChg>
            <pc226:cmChg xmlns:pc226="http://schemas.microsoft.com/office/powerpoint/2022/06/main/command" chg="del">
              <pc226:chgData name="Syowai, Maureen" userId="dcbd8b74-2ca4-4462-a053-4d19fecf2fa9" providerId="ADAL" clId="{35F91DA6-E4DB-4575-A9CE-96D1A69A42AB}" dt="2023-11-02T19:35:35.221" v="2"/>
              <pc2:cmMkLst xmlns:pc2="http://schemas.microsoft.com/office/powerpoint/2019/9/main/command">
                <pc:docMk/>
                <pc:sldMk cId="2235398925" sldId="273"/>
                <pc2:cmMk id="{4ABBC8EC-E22E-45C4-B2D3-190D23F1D427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73" y="1626303"/>
            <a:ext cx="7162800" cy="124820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HIV Disease </a:t>
            </a:r>
            <a:r>
              <a:rPr lang="en-US"/>
              <a:t>Instruments from </a:t>
            </a:r>
            <a:r>
              <a:rPr lang="en-US" dirty="0"/>
              <a:t>Mozambique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64" y="2994518"/>
            <a:ext cx="7162800" cy="1246958"/>
          </a:xfrm>
        </p:spPr>
        <p:txBody>
          <a:bodyPr/>
          <a:lstStyle/>
          <a:p>
            <a:r>
              <a:rPr lang="en-US" dirty="0" err="1"/>
              <a:t>Irénio</a:t>
            </a:r>
            <a:r>
              <a:rPr lang="en-US" dirty="0"/>
              <a:t> Gaspar, Care and Treatment Lead</a:t>
            </a:r>
          </a:p>
          <a:p>
            <a:r>
              <a:rPr lang="en-US" dirty="0"/>
              <a:t>Orrin Tiberi, Monitoring and Evaluation Advisor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Monthly Report Indicators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E8AAC-8DB3-C117-A040-5CBDD31342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192696"/>
            <a:ext cx="9145008" cy="505729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AHD </a:t>
            </a:r>
            <a:r>
              <a:rPr lang="en-US" sz="2400" dirty="0"/>
              <a:t>Assessment for People at Risk for AHD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Number of users </a:t>
            </a:r>
            <a:r>
              <a:rPr lang="en-US" sz="2400" b="0" i="1" dirty="0">
                <a:solidFill>
                  <a:schemeClr val="tx1"/>
                </a:solidFill>
              </a:rPr>
              <a:t>new to ART </a:t>
            </a:r>
            <a:r>
              <a:rPr lang="en-US" sz="2400" b="0" dirty="0">
                <a:solidFill>
                  <a:schemeClr val="tx1"/>
                </a:solidFill>
              </a:rPr>
              <a:t>who began follow-up for Advanced HIV Disease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Number of users </a:t>
            </a:r>
            <a:r>
              <a:rPr lang="en-US" sz="2400" b="0" i="1" dirty="0">
                <a:solidFill>
                  <a:schemeClr val="tx1"/>
                </a:solidFill>
              </a:rPr>
              <a:t>restarting ART </a:t>
            </a:r>
            <a:r>
              <a:rPr lang="en-US" sz="2400" b="0" dirty="0">
                <a:solidFill>
                  <a:schemeClr val="tx1"/>
                </a:solidFill>
              </a:rPr>
              <a:t>who started follow-up for Advanced HIV Disease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Number of active users on ART who started follow-up for Advanced HIV Disease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Number of users being followed up for Advanced Disease who left the approach during the month for any reason (discharge, death, transferred, suspended, abandonment)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Total number of users being followed up for Advanced HIV Disease during the month</a:t>
            </a:r>
          </a:p>
          <a:p>
            <a:endParaRPr lang="en-US" sz="2400" b="0" dirty="0"/>
          </a:p>
          <a:p>
            <a:r>
              <a:rPr lang="en-US" sz="2400" dirty="0"/>
              <a:t>Six</a:t>
            </a:r>
            <a:r>
              <a:rPr lang="en-US" sz="2400" dirty="0">
                <a:solidFill>
                  <a:schemeClr val="tx1"/>
                </a:solidFill>
              </a:rPr>
              <a:t> Month Cohort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Total number of deaths </a:t>
            </a:r>
            <a:r>
              <a:rPr lang="en-US" sz="2400" b="0" dirty="0"/>
              <a:t>among</a:t>
            </a:r>
            <a:r>
              <a:rPr lang="en-US" sz="2400" b="0" dirty="0">
                <a:solidFill>
                  <a:schemeClr val="tx1"/>
                </a:solidFill>
              </a:rPr>
              <a:t> people diagnosed with Advanced HIV Disease in the cohort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Total number of new enrollees in </a:t>
            </a:r>
            <a:r>
              <a:rPr lang="en-US" sz="2400" b="0" dirty="0"/>
              <a:t>AHD</a:t>
            </a:r>
            <a:r>
              <a:rPr lang="en-US" sz="2400" b="0" dirty="0">
                <a:solidFill>
                  <a:schemeClr val="tx1"/>
                </a:solidFill>
              </a:rPr>
              <a:t> follow-up in the cohort</a:t>
            </a:r>
          </a:p>
        </p:txBody>
      </p:sp>
    </p:spTree>
    <p:extLst>
      <p:ext uri="{BB962C8B-B14F-4D97-AF65-F5344CB8AC3E}">
        <p14:creationId xmlns:p14="http://schemas.microsoft.com/office/powerpoint/2010/main" val="31075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Monthly Report Indicators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E8AAC-8DB3-C117-A040-5CBDD31342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7" y="1192696"/>
            <a:ext cx="9455743" cy="50572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Treatment Cascade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a CD4 test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available CD4 screening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low CD4 results*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eligible for TB-LAM request with TB-LAM result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a positive TB-LAM result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low CD4* with serum </a:t>
            </a:r>
            <a:r>
              <a:rPr lang="en-US" sz="2000" b="0" dirty="0" err="1">
                <a:solidFill>
                  <a:schemeClr val="tx1"/>
                </a:solidFill>
              </a:rPr>
              <a:t>CrAg</a:t>
            </a:r>
            <a:r>
              <a:rPr lang="en-US" sz="2000" b="0" dirty="0">
                <a:solidFill>
                  <a:schemeClr val="tx1"/>
                </a:solidFill>
              </a:rPr>
              <a:t> results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low CD4* with positive serum </a:t>
            </a:r>
            <a:r>
              <a:rPr lang="en-US" sz="2000" b="0" dirty="0" err="1">
                <a:solidFill>
                  <a:schemeClr val="tx1"/>
                </a:solidFill>
              </a:rPr>
              <a:t>CrAg</a:t>
            </a:r>
            <a:r>
              <a:rPr lang="en-US" sz="2000" b="0" dirty="0">
                <a:solidFill>
                  <a:schemeClr val="tx1"/>
                </a:solidFill>
              </a:rPr>
              <a:t> results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positive serum </a:t>
            </a:r>
            <a:r>
              <a:rPr lang="en-US" sz="2000" b="0" dirty="0" err="1">
                <a:solidFill>
                  <a:schemeClr val="tx1"/>
                </a:solidFill>
              </a:rPr>
              <a:t>CrAg</a:t>
            </a:r>
            <a:r>
              <a:rPr lang="en-US" sz="2000" b="0" dirty="0">
                <a:solidFill>
                  <a:schemeClr val="tx1"/>
                </a:solidFill>
              </a:rPr>
              <a:t> and positive CSF </a:t>
            </a:r>
            <a:r>
              <a:rPr lang="en-US" sz="2000" b="0" dirty="0" err="1">
                <a:solidFill>
                  <a:schemeClr val="tx1"/>
                </a:solidFill>
              </a:rPr>
              <a:t>CrAg</a:t>
            </a:r>
            <a:r>
              <a:rPr lang="en-US" sz="2000" b="0" dirty="0">
                <a:solidFill>
                  <a:schemeClr val="tx1"/>
                </a:solidFill>
              </a:rPr>
              <a:t> results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positive serum CrAg who started pre-emptive treatment for </a:t>
            </a:r>
            <a:r>
              <a:rPr lang="en-US" sz="2000" b="0" dirty="0"/>
              <a:t>CM</a:t>
            </a:r>
            <a:r>
              <a:rPr lang="en-US" sz="2000" b="0" dirty="0">
                <a:solidFill>
                  <a:schemeClr val="tx1"/>
                </a:solidFill>
              </a:rPr>
              <a:t>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positive CSF CrAg who started </a:t>
            </a:r>
            <a:r>
              <a:rPr lang="en-US" sz="2000" b="0" dirty="0"/>
              <a:t>CM</a:t>
            </a:r>
            <a:r>
              <a:rPr lang="en-US" sz="2000" b="0" dirty="0">
                <a:solidFill>
                  <a:schemeClr val="tx1"/>
                </a:solidFill>
              </a:rPr>
              <a:t> treatment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Kaposi's sarcoma and indicated for chemotherapy during the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Number of users with Kaposi's sarcoma who are undergoing chemotherapy during the month</a:t>
            </a:r>
            <a:endParaRPr lang="pt-PT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800B1-1E9B-5F14-B174-B81FB81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 AHD Cascade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2404C32-64D9-0417-A926-1689FE48F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25778" y="1088737"/>
            <a:ext cx="8263366" cy="561255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C8B7A-F502-5276-121D-2628F166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44" y="3005831"/>
            <a:ext cx="2086005" cy="10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86E5-FABA-3325-65F3-F2CBCF70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AHD package of care is still not available at all government supported health facilities, due to the limited access to the AHD laboratory and pharmaceutical commodities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patient chart and monthly report are in the process of inclusion in the SESP/EPTS instance at PEPFAR supported HF, which will allow for improved follow-up of people with Advanced HIV disease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65E88-74B9-3EA4-4183-3E478E03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609" y="2061029"/>
            <a:ext cx="5065123" cy="30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98" y="520700"/>
            <a:ext cx="3959605" cy="429130"/>
          </a:xfrm>
        </p:spPr>
        <p:txBody>
          <a:bodyPr>
            <a:normAutofit/>
          </a:bodyPr>
          <a:lstStyle/>
          <a:p>
            <a:r>
              <a:rPr lang="en-US" dirty="0"/>
              <a:t>2022 Results of CD4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86E5-FABA-3325-65F3-F2CBCF70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Background of AHD</a:t>
            </a:r>
          </a:p>
          <a:p>
            <a:pPr marL="342900" indent="-342900">
              <a:buAutoNum type="arabicPeriod"/>
            </a:pPr>
            <a:r>
              <a:rPr lang="en-US" sz="2400" dirty="0"/>
              <a:t>Reporting Flow for AHD</a:t>
            </a:r>
          </a:p>
          <a:p>
            <a:pPr marL="342900" indent="-342900">
              <a:buAutoNum type="arabicPeriod"/>
            </a:pPr>
            <a:r>
              <a:rPr lang="en-US" sz="2400" dirty="0"/>
              <a:t>Instruments of AHD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Patient Chart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Prevention of Cryptococcal Meningitis Card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Cryptococcal Meningitis Card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CD4 Request Card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Monthly Report</a:t>
            </a:r>
          </a:p>
          <a:p>
            <a:pPr marL="342900" indent="-342900">
              <a:buAutoNum type="arabicPeriod"/>
            </a:pPr>
            <a:r>
              <a:rPr lang="en-US" sz="2400" dirty="0"/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EB6E9-7A4F-3C6C-8992-8595AB7A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138" y="949830"/>
            <a:ext cx="4759323" cy="4263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9B763-9BB4-FFDF-E5FE-99F1CA6CD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228" y="5351384"/>
            <a:ext cx="1562318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of AHD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AHD started implementation in 2021, however instruments were piloted and had a phased national expansion starting in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Estimated that approximately 25% of new initiates could be eligible for AHD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Continues challenges in supply chain and correct testing through-out the country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F2CF51-8429-E367-F28B-FD4370079FF2}"/>
              </a:ext>
            </a:extLst>
          </p:cNvPr>
          <p:cNvSpPr txBox="1">
            <a:spLocks/>
          </p:cNvSpPr>
          <p:nvPr/>
        </p:nvSpPr>
        <p:spPr>
          <a:xfrm>
            <a:off x="7777456" y="528913"/>
            <a:ext cx="3959605" cy="83819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Guidance Document for Clinicians for AHD Supporting Material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19EC9-A1C3-C7C4-9649-FD3940B1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516" y="1358899"/>
            <a:ext cx="3392926" cy="4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826000"/>
          </a:xfrm>
        </p:spPr>
        <p:txBody>
          <a:bodyPr>
            <a:normAutofit fontScale="925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AHD 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has information reported in the national Patient Chart as well as a AHD specific patient chart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These information are entered in the Monthly Report (RM) which is then submitted into SIS-MA, the national reporting 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The monthly report also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/>
              </a:rPr>
              <a:t>recieves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 information from SESP/EPTS to complete more complex fields about different treatment regimes</a:t>
            </a:r>
            <a:endParaRPr lang="en-US" dirty="0"/>
          </a:p>
        </p:txBody>
      </p:sp>
      <p:pic>
        <p:nvPicPr>
          <p:cNvPr id="5" name="Content Placeholder 4" descr="ddd&#10;">
            <a:extLst>
              <a:ext uri="{FF2B5EF4-FFF2-40B4-BE49-F238E27FC236}">
                <a16:creationId xmlns:a16="http://schemas.microsoft.com/office/drawing/2014/main" id="{D06B28E6-52BD-769D-E959-5906019625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44" y="1887722"/>
            <a:ext cx="5533535" cy="38544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6DD66D0-0ACA-F690-5BB0-3C23B648A0FD}"/>
              </a:ext>
            </a:extLst>
          </p:cNvPr>
          <p:cNvGrpSpPr/>
          <p:nvPr/>
        </p:nvGrpSpPr>
        <p:grpSpPr>
          <a:xfrm>
            <a:off x="8128782" y="520700"/>
            <a:ext cx="1788941" cy="1547251"/>
            <a:chOff x="8128782" y="520700"/>
            <a:chExt cx="1788941" cy="1547251"/>
          </a:xfrm>
        </p:grpSpPr>
        <p:pic>
          <p:nvPicPr>
            <p:cNvPr id="9" name="Graphic 8" descr="Computer with solid fill">
              <a:extLst>
                <a:ext uri="{FF2B5EF4-FFF2-40B4-BE49-F238E27FC236}">
                  <a16:creationId xmlns:a16="http://schemas.microsoft.com/office/drawing/2014/main" id="{1AF07BC3-3335-5D0E-5D89-73F587E5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28782" y="708911"/>
              <a:ext cx="914400" cy="91440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552B3CC-632C-2212-6068-82233A82E209}"/>
                </a:ext>
              </a:extLst>
            </p:cNvPr>
            <p:cNvCxnSpPr/>
            <p:nvPr/>
          </p:nvCxnSpPr>
          <p:spPr>
            <a:xfrm flipV="1">
              <a:off x="8637563" y="1511300"/>
              <a:ext cx="0" cy="376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86AD0C-1F51-FA83-D3B0-BBA96B51F7C7}"/>
                </a:ext>
              </a:extLst>
            </p:cNvPr>
            <p:cNvCxnSpPr>
              <a:cxnSpLocks/>
            </p:cNvCxnSpPr>
            <p:nvPr/>
          </p:nvCxnSpPr>
          <p:spPr>
            <a:xfrm>
              <a:off x="9146345" y="1285546"/>
              <a:ext cx="771378" cy="7824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584EFB-E5D6-1D21-FE36-22E90EB100FA}"/>
                </a:ext>
              </a:extLst>
            </p:cNvPr>
            <p:cNvSpPr txBox="1"/>
            <p:nvPr/>
          </p:nvSpPr>
          <p:spPr>
            <a:xfrm>
              <a:off x="8209946" y="520700"/>
              <a:ext cx="855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/>
                <a:t>EPTS/SESP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3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registration initiated at the time of diagnosis and initiating the AHD package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completed in parallel with the general ART patient chart, and as such the information is not duplicative between the two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used for follow-up until the beneficiary does not require AHD follow-up.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new patient chart is opened if the beneficiary is included in the model at a future date, both old and new charts are kept with the Master Card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752378-A0DC-941F-B3B8-D9851EAB0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" y="9939"/>
            <a:ext cx="6896098" cy="6858000"/>
          </a:xfrm>
        </p:spPr>
        <p:txBody>
          <a:bodyPr/>
          <a:lstStyle/>
          <a:p>
            <a:endParaRPr lang="pt-P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87E13-E27D-B801-A177-1819F96C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2" y="211015"/>
            <a:ext cx="5306536" cy="3748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ABC382-8BA4-2C91-AF18-5C8D1989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03" y="4036916"/>
            <a:ext cx="3899294" cy="27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508000"/>
            <a:ext cx="4923692" cy="850899"/>
          </a:xfrm>
        </p:spPr>
        <p:txBody>
          <a:bodyPr/>
          <a:lstStyle/>
          <a:p>
            <a:r>
              <a:rPr lang="en-US" dirty="0"/>
              <a:t>CD4 Request Form for AHD Screening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20078"/>
            <a:ext cx="4366006" cy="44831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Used for communication between the laboratory and the clinician to ensure that the correct tests are done for low CD4 counts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first section is completed by the clinician, then the laboratory technician completes the second section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D405A-A60D-182F-CAF3-FA5B7ED7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4" y="107427"/>
            <a:ext cx="4923692" cy="64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508000"/>
            <a:ext cx="4923692" cy="850899"/>
          </a:xfrm>
        </p:spPr>
        <p:txBody>
          <a:bodyPr/>
          <a:lstStyle/>
          <a:p>
            <a:r>
              <a:rPr lang="en-US" dirty="0"/>
              <a:t>Cryptococcal Meningitis Pre-emptive Treatment Card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951348"/>
            <a:ext cx="4366006" cy="41319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for beneficiaries that receiving </a:t>
            </a:r>
            <a:r>
              <a:rPr lang="en-US" sz="2400" i="1" u="sng" dirty="0"/>
              <a:t>pre-emptive </a:t>
            </a:r>
            <a:r>
              <a:rPr lang="en-US" sz="2400" dirty="0"/>
              <a:t>treatment for Cryptococcal Meningitis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be stapled / attached to their patient card, which is kept with them allowing continuation of treatment even if visiting a different health facility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A7A9B-D4BB-AABF-FAF6-0CF06C7C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117597"/>
            <a:ext cx="6689002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508000"/>
            <a:ext cx="4923692" cy="850899"/>
          </a:xfrm>
        </p:spPr>
        <p:txBody>
          <a:bodyPr/>
          <a:lstStyle/>
          <a:p>
            <a:r>
              <a:rPr lang="en-US" dirty="0"/>
              <a:t>Cryptococcal Meningitis Treatment Card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199"/>
            <a:ext cx="4366006" cy="4960257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Used for beneficiaries that are receiving treatment for Cryptococcal Meningitis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card is opened after the induction phase with Liposomal Amp 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Should be stapled / attached to their patient card, which is kept with them, this allows a continuation of treatment even if visiting a different health facility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82CF4-9786-B5CD-414A-4C46C7B3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302833"/>
            <a:ext cx="6459518" cy="61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508000"/>
            <a:ext cx="4923692" cy="850899"/>
          </a:xfrm>
        </p:spPr>
        <p:txBody>
          <a:bodyPr/>
          <a:lstStyle/>
          <a:p>
            <a:r>
              <a:rPr lang="en-US" dirty="0"/>
              <a:t>Monthly Report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report has three sections: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First, the number of beneficiaries enrolled</a:t>
            </a:r>
          </a:p>
          <a:p>
            <a:pPr marL="1085850" lvl="1" indent="-3429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 cohort of 6 months to monitor deaths in different age groups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Testing cascade with CD4, TB-LAM,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/>
                <a:cs typeface="Arial"/>
              </a:rPr>
              <a:t>CrAg</a:t>
            </a: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, SK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Reported by all HF with AHD, and section 2 and 3 are reported using SESP/EPTS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A9D1A-AD5E-4042-AC22-8284C5B9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2" y="0"/>
            <a:ext cx="5229469" cy="68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4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c629780e-db83-45bc-a257-7c8c4fd6b9cb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d8cb44-f7b4-4e4c-94ec-92fa8e254e0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815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Theme1</vt:lpstr>
      <vt:lpstr>Advanced HIV Disease Instruments from Mozambique</vt:lpstr>
      <vt:lpstr>Content of the Presentation</vt:lpstr>
      <vt:lpstr>Background of AHD </vt:lpstr>
      <vt:lpstr>Reporting Flow</vt:lpstr>
      <vt:lpstr>Patient Chart</vt:lpstr>
      <vt:lpstr>CD4 Request Form for AHD Screening  </vt:lpstr>
      <vt:lpstr>Cryptococcal Meningitis Pre-emptive Treatment Card </vt:lpstr>
      <vt:lpstr>Cryptococcal Meningitis Treatment Card </vt:lpstr>
      <vt:lpstr>Monthly Report  </vt:lpstr>
      <vt:lpstr>Monthly Report Indicators  </vt:lpstr>
      <vt:lpstr>Monthly Report Indicators  </vt:lpstr>
      <vt:lpstr>Mozambique AHD Cascade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Syowai, Maureen</cp:lastModifiedBy>
  <cp:revision>7</cp:revision>
  <cp:lastPrinted>2021-07-21T14:19:26Z</cp:lastPrinted>
  <dcterms:created xsi:type="dcterms:W3CDTF">2022-06-22T19:43:12Z</dcterms:created>
  <dcterms:modified xsi:type="dcterms:W3CDTF">2023-11-02T19:36:44Z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