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2" r:id="rId6"/>
    <p:sldId id="263" r:id="rId7"/>
    <p:sldId id="265" r:id="rId8"/>
    <p:sldId id="281" r:id="rId9"/>
    <p:sldId id="261" r:id="rId10"/>
    <p:sldId id="271" r:id="rId11"/>
    <p:sldId id="266" r:id="rId12"/>
    <p:sldId id="278" r:id="rId13"/>
    <p:sldId id="275" r:id="rId14"/>
    <p:sldId id="280" r:id="rId15"/>
    <p:sldId id="267" r:id="rId16"/>
    <p:sldId id="276" r:id="rId17"/>
    <p:sldId id="277" r:id="rId18"/>
    <p:sldId id="270" r:id="rId19"/>
    <p:sldId id="256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BC72319F-3123-4B2F-331B-6DC7E6D50F72}" name="Irenio Gaspar" initials="ig" userId="11f8580c5f1c1966" providerId="Windows Liv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54191FE0-8749-7BB9-AA98-1AC07B490600}" name="Syowai, Maureen" initials="SM" userId="S::ms4063@cumc.columbia.edu::dcbd8b74-2ca4-4462-a053-4d19fecf2fa9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11" name="Irenio Gaspar" initials="ig" lastIdx="5" clrIdx="10">
    <p:extLst>
      <p:ext uri="{19B8F6BF-5375-455C-9EA6-DF929625EA0E}">
        <p15:presenceInfo xmlns:p15="http://schemas.microsoft.com/office/powerpoint/2012/main" userId="11f8580c5f1c1966" providerId="Windows Liv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12" name="Aleny Couto" initials="I" lastIdx="1" clrIdx="11">
    <p:extLst>
      <p:ext uri="{19B8F6BF-5375-455C-9EA6-DF929625EA0E}">
        <p15:presenceInfo xmlns:p15="http://schemas.microsoft.com/office/powerpoint/2012/main" userId="Aleny Couto" providerId="Non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  <a:srgbClr val="7B8CAA"/>
    <a:srgbClr val="898989"/>
    <a:srgbClr val="7BBCAA"/>
    <a:srgbClr val="737D84"/>
    <a:srgbClr val="FFFFFF"/>
    <a:srgbClr val="00B5DE"/>
    <a:srgbClr val="000000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32" autoAdjust="0"/>
  </p:normalViewPr>
  <p:slideViewPr>
    <p:cSldViewPr snapToGrid="0">
      <p:cViewPr varScale="1">
        <p:scale>
          <a:sx n="74" d="100"/>
          <a:sy n="74" d="100"/>
        </p:scale>
        <p:origin x="101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owai, Maureen" userId="dcbd8b74-2ca4-4462-a053-4d19fecf2fa9" providerId="ADAL" clId="{16E91F9F-6B81-4F93-8B2C-CBFFFC708C51}"/>
    <pc:docChg chg="">
      <pc:chgData name="Syowai, Maureen" userId="dcbd8b74-2ca4-4462-a053-4d19fecf2fa9" providerId="ADAL" clId="{16E91F9F-6B81-4F93-8B2C-CBFFFC708C51}" dt="2023-11-07T04:35:25.603" v="0"/>
      <pc:docMkLst>
        <pc:docMk/>
      </pc:docMkLst>
      <pc:sldChg chg="delCm">
        <pc:chgData name="Syowai, Maureen" userId="dcbd8b74-2ca4-4462-a053-4d19fecf2fa9" providerId="ADAL" clId="{16E91F9F-6B81-4F93-8B2C-CBFFFC708C51}" dt="2023-11-07T04:35:25.603" v="0"/>
        <pc:sldMkLst>
          <pc:docMk/>
          <pc:sldMk cId="3484049260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16E91F9F-6B81-4F93-8B2C-CBFFFC708C51}" dt="2023-11-07T04:35:25.603" v="0"/>
              <pc2:cmMkLst xmlns:pc2="http://schemas.microsoft.com/office/powerpoint/2019/9/main/command">
                <pc:docMk/>
                <pc:sldMk cId="3484049260" sldId="270"/>
                <pc2:cmMk id="{D1CD9BE3-AD31-408A-AF4E-DBE2D06EC5A2}"/>
              </pc2:cmMkLst>
            </pc226:cmChg>
          </p:ext>
        </pc:extLst>
      </pc:sldChg>
      <pc:sldChg chg="delCm">
        <pc:chgData name="Syowai, Maureen" userId="dcbd8b74-2ca4-4462-a053-4d19fecf2fa9" providerId="ADAL" clId="{16E91F9F-6B81-4F93-8B2C-CBFFFC708C51}" dt="2023-11-07T04:35:25.603" v="0"/>
        <pc:sldMkLst>
          <pc:docMk/>
          <pc:sldMk cId="1260802223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16E91F9F-6B81-4F93-8B2C-CBFFFC708C51}" dt="2023-11-07T04:35:25.603" v="0"/>
              <pc2:cmMkLst xmlns:pc2="http://schemas.microsoft.com/office/powerpoint/2019/9/main/command">
                <pc:docMk/>
                <pc:sldMk cId="1260802223" sldId="271"/>
                <pc2:cmMk id="{9F9EAED6-6ABA-4A72-87A5-A6F991202084}"/>
              </pc2:cmMkLst>
            </pc226:cmChg>
          </p:ext>
        </pc:extLst>
      </pc:sldChg>
      <pc:sldChg chg="delCm">
        <pc:chgData name="Syowai, Maureen" userId="dcbd8b74-2ca4-4462-a053-4d19fecf2fa9" providerId="ADAL" clId="{16E91F9F-6B81-4F93-8B2C-CBFFFC708C51}" dt="2023-11-07T04:35:25.603" v="0"/>
        <pc:sldMkLst>
          <pc:docMk/>
          <pc:sldMk cId="3138208286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16E91F9F-6B81-4F93-8B2C-CBFFFC708C51}" dt="2023-11-07T04:35:25.603" v="0"/>
              <pc2:cmMkLst xmlns:pc2="http://schemas.microsoft.com/office/powerpoint/2019/9/main/command">
                <pc:docMk/>
                <pc:sldMk cId="3138208286" sldId="276"/>
                <pc2:cmMk id="{6F1451F6-1F7F-488A-9462-A1D2257C2E6E}"/>
              </pc2:cmMkLst>
            </pc226:cmChg>
          </p:ext>
        </pc:extLst>
      </pc:sldChg>
      <pc:sldChg chg="delCm">
        <pc:chgData name="Syowai, Maureen" userId="dcbd8b74-2ca4-4462-a053-4d19fecf2fa9" providerId="ADAL" clId="{16E91F9F-6B81-4F93-8B2C-CBFFFC708C51}" dt="2023-11-07T04:35:25.603" v="0"/>
        <pc:sldMkLst>
          <pc:docMk/>
          <pc:sldMk cId="2652342388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16E91F9F-6B81-4F93-8B2C-CBFFFC708C51}" dt="2023-11-07T04:35:25.603" v="0"/>
              <pc2:cmMkLst xmlns:pc2="http://schemas.microsoft.com/office/powerpoint/2019/9/main/command">
                <pc:docMk/>
                <pc:sldMk cId="2652342388" sldId="277"/>
                <pc2:cmMk id="{C3D53525-7664-492C-87D7-1B0A99429D16}"/>
              </pc2:cmMkLst>
            </pc226:cmChg>
          </p:ext>
        </pc:extLst>
      </pc:sldChg>
      <pc:sldChg chg="delCm">
        <pc:chgData name="Syowai, Maureen" userId="dcbd8b74-2ca4-4462-a053-4d19fecf2fa9" providerId="ADAL" clId="{16E91F9F-6B81-4F93-8B2C-CBFFFC708C51}" dt="2023-11-07T04:35:25.603" v="0"/>
        <pc:sldMkLst>
          <pc:docMk/>
          <pc:sldMk cId="4094371949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yowai, Maureen" userId="dcbd8b74-2ca4-4462-a053-4d19fecf2fa9" providerId="ADAL" clId="{16E91F9F-6B81-4F93-8B2C-CBFFFC708C51}" dt="2023-11-07T04:35:25.603" v="0"/>
              <pc2:cmMkLst xmlns:pc2="http://schemas.microsoft.com/office/powerpoint/2019/9/main/command">
                <pc:docMk/>
                <pc:sldMk cId="4094371949" sldId="281"/>
                <pc2:cmMk id="{6D74E937-938E-4F9B-88C6-AC81FC052A81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On the mastercard we collect information from: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/>
              <a:t>Collumn</a:t>
            </a:r>
            <a:r>
              <a:rPr lang="pt-PT" dirty="0"/>
              <a:t> 1 – date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current</a:t>
            </a:r>
            <a:r>
              <a:rPr lang="pt-PT" dirty="0"/>
              <a:t> and </a:t>
            </a:r>
            <a:r>
              <a:rPr lang="pt-PT" dirty="0" err="1"/>
              <a:t>next</a:t>
            </a:r>
            <a:r>
              <a:rPr lang="pt-PT" dirty="0"/>
              <a:t> </a:t>
            </a:r>
            <a:r>
              <a:rPr lang="pt-PT" dirty="0" err="1"/>
              <a:t>appointment</a:t>
            </a:r>
            <a:r>
              <a:rPr lang="pt-PT" dirty="0"/>
              <a:t> (clinical and PSS)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/>
              <a:t>Collumn</a:t>
            </a:r>
            <a:r>
              <a:rPr lang="pt-PT" dirty="0"/>
              <a:t> 4 – WHO </a:t>
            </a:r>
            <a:r>
              <a:rPr lang="pt-PT" dirty="0" err="1"/>
              <a:t>staging</a:t>
            </a: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/>
              <a:t>Collumn</a:t>
            </a:r>
            <a:r>
              <a:rPr lang="pt-PT" dirty="0"/>
              <a:t> 15 – CD4 and viral </a:t>
            </a:r>
            <a:r>
              <a:rPr lang="pt-PT" dirty="0" err="1"/>
              <a:t>load</a:t>
            </a: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/>
              <a:t>Collumn</a:t>
            </a:r>
            <a:r>
              <a:rPr lang="pt-PT" dirty="0"/>
              <a:t> 24 – DSD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ROC </a:t>
            </a:r>
            <a:r>
              <a:rPr lang="pt-PT" dirty="0" err="1"/>
              <a:t>is</a:t>
            </a:r>
            <a:r>
              <a:rPr lang="pt-PT" dirty="0"/>
              <a:t> enrolled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And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variations</a:t>
            </a:r>
            <a:r>
              <a:rPr lang="pt-PT" dirty="0"/>
              <a:t>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questions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err="1"/>
              <a:t>This</a:t>
            </a:r>
            <a:r>
              <a:rPr lang="pt-PT" dirty="0"/>
              <a:t> data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collected</a:t>
            </a:r>
            <a:r>
              <a:rPr lang="pt-PT" dirty="0"/>
              <a:t> </a:t>
            </a:r>
            <a:r>
              <a:rPr lang="pt-PT" dirty="0" err="1"/>
              <a:t>manually</a:t>
            </a: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6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253613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8418"/>
            <a:ext cx="10515596" cy="615361"/>
          </a:xfr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10515596" cy="47577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1F53BA33-38AC-7E70-9F3D-757871B140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70" y="5914985"/>
            <a:ext cx="2092308" cy="108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D1F81E-F5E9-2CE2-A2B9-5D5CFDCB40CF}"/>
              </a:ext>
            </a:extLst>
          </p:cNvPr>
          <p:cNvSpPr txBox="1"/>
          <p:nvPr userDrawn="1"/>
        </p:nvSpPr>
        <p:spPr>
          <a:xfrm>
            <a:off x="3903785" y="6423585"/>
            <a:ext cx="438443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8A7889"/>
                </a:solidFill>
                <a:latin typeface="Noah Light" panose="00000400000000000000" pitchFamily="50" charset="0"/>
              </a:rPr>
              <a:t>HIV Learning Network | The CQUIN Project for HIV Service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21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  <p:sldLayoutId id="214748371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73" y="1626303"/>
            <a:ext cx="7162800" cy="124820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and evaluation tools for DSD in Mozambique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64" y="2994518"/>
            <a:ext cx="7162800" cy="1246958"/>
          </a:xfrm>
        </p:spPr>
        <p:txBody>
          <a:bodyPr/>
          <a:lstStyle/>
          <a:p>
            <a:r>
              <a:rPr lang="en-US" dirty="0" err="1"/>
              <a:t>Irénio</a:t>
            </a:r>
            <a:r>
              <a:rPr lang="en-US" dirty="0"/>
              <a:t> Gaspar, Care and Treatment Lead</a:t>
            </a:r>
          </a:p>
          <a:p>
            <a:r>
              <a:rPr lang="en-US" dirty="0"/>
              <a:t>Orrin Tiberi, Monitoring and Evaluation Advisor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C916465-329F-C6FE-2DA3-3B8C3988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317" y="139700"/>
            <a:ext cx="9144456" cy="838199"/>
          </a:xfrm>
        </p:spPr>
        <p:txBody>
          <a:bodyPr/>
          <a:lstStyle/>
          <a:p>
            <a:r>
              <a:rPr lang="pt-PT" dirty="0" err="1"/>
              <a:t>Cohorts</a:t>
            </a:r>
            <a:r>
              <a:rPr lang="pt-PT" dirty="0"/>
              <a:t> (12 and 24 months)</a:t>
            </a:r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E606E412-2BC1-CB62-EE9E-42CD311A46C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63688" y="720724"/>
            <a:ext cx="10504487" cy="14796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AFD968C-6AFB-FFC4-CEB1-8BDD01FBB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88" y="2209790"/>
            <a:ext cx="10518940" cy="163844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0834A4-8E3A-57F0-3AA4-D7F558C0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689" y="3772032"/>
            <a:ext cx="10628311" cy="22953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FEA5F40-C0A1-C732-1E82-5ED938BE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88" y="5240586"/>
            <a:ext cx="10628310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5AD6B6-CF8D-36F6-FF4C-9FAAC5AF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Visualizations </a:t>
            </a:r>
          </a:p>
        </p:txBody>
      </p:sp>
      <p:pic>
        <p:nvPicPr>
          <p:cNvPr id="7" name="Marcador de Posição da Imagem 6">
            <a:extLst>
              <a:ext uri="{FF2B5EF4-FFF2-40B4-BE49-F238E27FC236}">
                <a16:creationId xmlns:a16="http://schemas.microsoft.com/office/drawing/2014/main" id="{FEC5E3C1-0E63-B77B-71EC-1D80852FA3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212" r="23212"/>
          <a:stretch/>
        </p:blipFill>
        <p:spPr/>
      </p:pic>
    </p:spTree>
    <p:extLst>
      <p:ext uri="{BB962C8B-B14F-4D97-AF65-F5344CB8AC3E}">
        <p14:creationId xmlns:p14="http://schemas.microsoft.com/office/powerpoint/2010/main" val="294010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6" y="508000"/>
            <a:ext cx="4923692" cy="850899"/>
          </a:xfrm>
        </p:spPr>
        <p:txBody>
          <a:bodyPr/>
          <a:lstStyle/>
          <a:p>
            <a:r>
              <a:rPr lang="en-US" dirty="0"/>
              <a:t>Visualizations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181100"/>
            <a:ext cx="4366006" cy="4902200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As the data is inserted, indicators are filled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Cohorts totals</a:t>
            </a:r>
          </a:p>
          <a:p>
            <a:pPr marL="1085850" lvl="1" indent="-3429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ROC with CD4 and VL results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CD &gt; 500 and CD4 &lt; 200</a:t>
            </a:r>
          </a:p>
          <a:p>
            <a:pPr marL="1085850" lvl="1" indent="-3429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VL &lt; 1000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ROC with clinical and PSS schedules</a:t>
            </a:r>
          </a:p>
          <a:p>
            <a:pPr marL="1085850" lvl="1" indent="-3429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ROC enrolled in at least 1 less intensive DSD</a:t>
            </a:r>
          </a:p>
          <a:p>
            <a:pPr marL="1085850" lvl="1" indent="-342900">
              <a:defRPr/>
            </a:pPr>
            <a:r>
              <a:rPr lang="en-US" sz="2400" dirty="0">
                <a:solidFill>
                  <a:srgbClr val="FFFFFF"/>
                </a:solidFill>
                <a:latin typeface="Calibri" panose="020F0502020204030204"/>
                <a:cs typeface="Arial"/>
              </a:rPr>
              <a:t>Distribution of the ROC among the DSD (12 months cohort)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2F11D5-B03D-B209-43E5-3D9090493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3768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191F596-604A-F767-4ED2-5729305F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3" y="1297533"/>
            <a:ext cx="11551534" cy="5476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9002E-01EA-3982-1D60-CCF2AE9E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the DPR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F661C9-834C-26FF-FB4B-59A6896424B5}"/>
              </a:ext>
            </a:extLst>
          </p:cNvPr>
          <p:cNvSpPr/>
          <p:nvPr/>
        </p:nvSpPr>
        <p:spPr>
          <a:xfrm>
            <a:off x="2002972" y="1297533"/>
            <a:ext cx="2209800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CD4 availability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944730-7584-8D9D-E596-E7225466C984}"/>
              </a:ext>
            </a:extLst>
          </p:cNvPr>
          <p:cNvSpPr/>
          <p:nvPr/>
        </p:nvSpPr>
        <p:spPr>
          <a:xfrm>
            <a:off x="7761515" y="1297533"/>
            <a:ext cx="2209800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CD4 request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F2E329C-E475-79FA-851F-293AFE494126}"/>
              </a:ext>
            </a:extLst>
          </p:cNvPr>
          <p:cNvSpPr/>
          <p:nvPr/>
        </p:nvSpPr>
        <p:spPr>
          <a:xfrm>
            <a:off x="2002972" y="4127819"/>
            <a:ext cx="2209800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DSD enrollment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0CEBAF4-5B65-75D1-F4A1-E8B71E6AC7EE}"/>
              </a:ext>
            </a:extLst>
          </p:cNvPr>
          <p:cNvSpPr/>
          <p:nvPr/>
        </p:nvSpPr>
        <p:spPr>
          <a:xfrm>
            <a:off x="7674429" y="4119065"/>
            <a:ext cx="2383971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DSD enrollment in LIM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C8EADB-A066-1997-6E55-92539634F132}"/>
              </a:ext>
            </a:extLst>
          </p:cNvPr>
          <p:cNvSpPr/>
          <p:nvPr/>
        </p:nvSpPr>
        <p:spPr>
          <a:xfrm>
            <a:off x="979716" y="3687342"/>
            <a:ext cx="2209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B9B91"/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Did not have CD4 result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0707019-015C-3BCD-59B8-64E931E6E0E4}"/>
              </a:ext>
            </a:extLst>
          </p:cNvPr>
          <p:cNvSpPr/>
          <p:nvPr/>
        </p:nvSpPr>
        <p:spPr>
          <a:xfrm>
            <a:off x="3331030" y="3687342"/>
            <a:ext cx="2209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Had CD4 result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7B396F8-B653-198D-81AE-2FBA3A7A6888}"/>
              </a:ext>
            </a:extLst>
          </p:cNvPr>
          <p:cNvSpPr/>
          <p:nvPr/>
        </p:nvSpPr>
        <p:spPr>
          <a:xfrm>
            <a:off x="5998026" y="3687342"/>
            <a:ext cx="1796143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Had CD4 result &gt; 500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9DE3059-07C8-BD56-AE47-04369473EA1E}"/>
              </a:ext>
            </a:extLst>
          </p:cNvPr>
          <p:cNvSpPr/>
          <p:nvPr/>
        </p:nvSpPr>
        <p:spPr>
          <a:xfrm>
            <a:off x="7789625" y="3687342"/>
            <a:ext cx="2775857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Had CD4 result between 200 and 500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35A26-85C3-F7A0-A05A-CD1E72D4C861}"/>
              </a:ext>
            </a:extLst>
          </p:cNvPr>
          <p:cNvSpPr/>
          <p:nvPr/>
        </p:nvSpPr>
        <p:spPr>
          <a:xfrm>
            <a:off x="10498374" y="3687342"/>
            <a:ext cx="1693626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BECEC6"/>
              </a:buClr>
              <a:buFont typeface="Wingdings" panose="05000000000000000000" pitchFamily="2" charset="2"/>
              <a:buChar char="§"/>
            </a:pPr>
            <a:r>
              <a:rPr lang="pt-PT" sz="1100" dirty="0">
                <a:solidFill>
                  <a:schemeClr val="tx1"/>
                </a:solidFill>
              </a:rPr>
              <a:t>Had CD4 result &lt; 200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F9E570B-A260-1A1D-2B93-203E98EBFACE}"/>
              </a:ext>
            </a:extLst>
          </p:cNvPr>
          <p:cNvSpPr/>
          <p:nvPr/>
        </p:nvSpPr>
        <p:spPr>
          <a:xfrm>
            <a:off x="555173" y="6381775"/>
            <a:ext cx="2775857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ROC enrolled at least in 1 DSD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15792E4-FCB6-5B26-CDE8-0AF651C3B46D}"/>
              </a:ext>
            </a:extLst>
          </p:cNvPr>
          <p:cNvSpPr/>
          <p:nvPr/>
        </p:nvSpPr>
        <p:spPr>
          <a:xfrm>
            <a:off x="3428997" y="6381683"/>
            <a:ext cx="2329546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ROC not enrolled at any DSD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8F98A36-8E3D-5DB1-6E60-C89964D0E885}"/>
              </a:ext>
            </a:extLst>
          </p:cNvPr>
          <p:cNvSpPr/>
          <p:nvPr/>
        </p:nvSpPr>
        <p:spPr>
          <a:xfrm>
            <a:off x="6096000" y="6381682"/>
            <a:ext cx="1693625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pt-PT" sz="1200" dirty="0">
                <a:solidFill>
                  <a:schemeClr val="tx1"/>
                </a:solidFill>
              </a:rPr>
              <a:t>12 months cohort total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60DF63B-E79E-8D79-CE74-6A4FC338A75C}"/>
              </a:ext>
            </a:extLst>
          </p:cNvPr>
          <p:cNvSpPr/>
          <p:nvPr/>
        </p:nvSpPr>
        <p:spPr>
          <a:xfrm>
            <a:off x="8014159" y="6395221"/>
            <a:ext cx="1693625" cy="239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pt-PT" sz="1200" dirty="0">
                <a:solidFill>
                  <a:schemeClr val="tx1"/>
                </a:solidFill>
              </a:rPr>
              <a:t>ROC elegible to LIM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458C580-03E4-C103-F9F0-4FFE052206AD}"/>
              </a:ext>
            </a:extLst>
          </p:cNvPr>
          <p:cNvSpPr/>
          <p:nvPr/>
        </p:nvSpPr>
        <p:spPr>
          <a:xfrm>
            <a:off x="9840685" y="6392567"/>
            <a:ext cx="2122715" cy="39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pt-PT" sz="1200" dirty="0">
                <a:solidFill>
                  <a:schemeClr val="tx1"/>
                </a:solidFill>
              </a:rPr>
              <a:t>Elegible and enrolled in at least 1 LIM</a:t>
            </a:r>
          </a:p>
        </p:txBody>
      </p:sp>
    </p:spTree>
    <p:extLst>
      <p:ext uri="{BB962C8B-B14F-4D97-AF65-F5344CB8AC3E}">
        <p14:creationId xmlns:p14="http://schemas.microsoft.com/office/powerpoint/2010/main" val="313820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1D626F-D7AC-460A-7F79-C4EC6CCA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2" y="1192192"/>
            <a:ext cx="11729736" cy="55462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960A2-6426-F3AF-6AC7-18AEF2B7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the DPR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EBAA395-74F8-8489-7CAA-1EB02744C700}"/>
              </a:ext>
            </a:extLst>
          </p:cNvPr>
          <p:cNvSpPr/>
          <p:nvPr/>
        </p:nvSpPr>
        <p:spPr>
          <a:xfrm>
            <a:off x="555171" y="1301050"/>
            <a:ext cx="5333999" cy="500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 day clinical and PSS &amp; PP schedule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661477-8B4D-703C-D4A9-46206DFBA3BE}"/>
              </a:ext>
            </a:extLst>
          </p:cNvPr>
          <p:cNvSpPr/>
          <p:nvPr/>
        </p:nvSpPr>
        <p:spPr>
          <a:xfrm>
            <a:off x="6379033" y="1301050"/>
            <a:ext cx="5333999" cy="63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 in LIM, active on ART, who had a VL follow up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months cohort</a:t>
            </a:r>
            <a:r>
              <a:rPr lang="pt-PT" b="1" dirty="0"/>
              <a:t>$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5F2606-3A4C-A539-EE32-BF15BA4D628B}"/>
              </a:ext>
            </a:extLst>
          </p:cNvPr>
          <p:cNvSpPr/>
          <p:nvPr/>
        </p:nvSpPr>
        <p:spPr>
          <a:xfrm>
            <a:off x="3592290" y="3883900"/>
            <a:ext cx="5333999" cy="636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DSD distribution (% of ROC enrolled)</a:t>
            </a:r>
          </a:p>
          <a:p>
            <a:pPr algn="ctr"/>
            <a:r>
              <a:rPr lang="pt-PT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months cohort</a:t>
            </a:r>
            <a:r>
              <a:rPr lang="pt-PT" b="1" dirty="0"/>
              <a:t>$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0EC854C-F8B3-A772-9BA6-880343A8F01D}"/>
              </a:ext>
            </a:extLst>
          </p:cNvPr>
          <p:cNvSpPr/>
          <p:nvPr/>
        </p:nvSpPr>
        <p:spPr>
          <a:xfrm>
            <a:off x="1393371" y="3223952"/>
            <a:ext cx="3657598" cy="500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B9B91"/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ROC </a:t>
            </a:r>
            <a:r>
              <a:rPr lang="pt-PT" sz="1200" dirty="0" err="1">
                <a:solidFill>
                  <a:schemeClr val="tx1"/>
                </a:solidFill>
              </a:rPr>
              <a:t>with</a:t>
            </a:r>
            <a:r>
              <a:rPr lang="pt-PT" sz="1200" dirty="0">
                <a:solidFill>
                  <a:schemeClr val="tx1"/>
                </a:solidFill>
              </a:rPr>
              <a:t> </a:t>
            </a:r>
            <a:r>
              <a:rPr lang="pt-PT" sz="1200" dirty="0" err="1">
                <a:solidFill>
                  <a:schemeClr val="tx1"/>
                </a:solidFill>
              </a:rPr>
              <a:t>cc</a:t>
            </a:r>
            <a:r>
              <a:rPr lang="pt-PT" sz="1200" dirty="0">
                <a:solidFill>
                  <a:schemeClr val="tx1"/>
                </a:solidFill>
              </a:rPr>
              <a:t> and PSS &amp; PP in </a:t>
            </a:r>
            <a:r>
              <a:rPr lang="pt-PT" sz="1200" dirty="0" err="1">
                <a:solidFill>
                  <a:schemeClr val="tx1"/>
                </a:solidFill>
              </a:rPr>
              <a:t>the</a:t>
            </a:r>
            <a:r>
              <a:rPr lang="pt-PT" sz="1200" dirty="0">
                <a:solidFill>
                  <a:schemeClr val="tx1"/>
                </a:solidFill>
              </a:rPr>
              <a:t> </a:t>
            </a:r>
            <a:r>
              <a:rPr lang="pt-PT" sz="1200" dirty="0" err="1">
                <a:solidFill>
                  <a:schemeClr val="tx1"/>
                </a:solidFill>
              </a:rPr>
              <a:t>same</a:t>
            </a:r>
            <a:r>
              <a:rPr lang="pt-PT" sz="1200" dirty="0">
                <a:solidFill>
                  <a:schemeClr val="tx1"/>
                </a:solidFill>
              </a:rPr>
              <a:t> day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200" dirty="0">
                <a:solidFill>
                  <a:schemeClr val="tx1"/>
                </a:solidFill>
              </a:rPr>
              <a:t>ROC </a:t>
            </a:r>
            <a:r>
              <a:rPr lang="pt-PT" sz="1200" dirty="0" err="1">
                <a:solidFill>
                  <a:schemeClr val="tx1"/>
                </a:solidFill>
              </a:rPr>
              <a:t>with</a:t>
            </a:r>
            <a:r>
              <a:rPr lang="pt-PT" sz="1200" dirty="0">
                <a:solidFill>
                  <a:schemeClr val="tx1"/>
                </a:solidFill>
              </a:rPr>
              <a:t> </a:t>
            </a:r>
            <a:r>
              <a:rPr lang="pt-PT" sz="1200" dirty="0" err="1">
                <a:solidFill>
                  <a:schemeClr val="tx1"/>
                </a:solidFill>
              </a:rPr>
              <a:t>cc</a:t>
            </a:r>
            <a:r>
              <a:rPr lang="pt-PT" sz="1200" dirty="0">
                <a:solidFill>
                  <a:schemeClr val="tx1"/>
                </a:solidFill>
              </a:rPr>
              <a:t> and PSS &amp; PP in </a:t>
            </a:r>
            <a:r>
              <a:rPr lang="pt-PT" sz="1200" dirty="0" err="1">
                <a:solidFill>
                  <a:schemeClr val="tx1"/>
                </a:solidFill>
              </a:rPr>
              <a:t>different</a:t>
            </a:r>
            <a:r>
              <a:rPr lang="pt-PT" sz="1200" dirty="0">
                <a:solidFill>
                  <a:schemeClr val="tx1"/>
                </a:solidFill>
              </a:rPr>
              <a:t> </a:t>
            </a:r>
            <a:r>
              <a:rPr lang="pt-PT" sz="1200" dirty="0" err="1">
                <a:solidFill>
                  <a:schemeClr val="tx1"/>
                </a:solidFill>
              </a:rPr>
              <a:t>days</a:t>
            </a:r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0DD77FB-5647-FE6C-9770-FAC1E8046B69}"/>
              </a:ext>
            </a:extLst>
          </p:cNvPr>
          <p:cNvSpPr/>
          <p:nvPr/>
        </p:nvSpPr>
        <p:spPr>
          <a:xfrm>
            <a:off x="6213208" y="3327155"/>
            <a:ext cx="3156859" cy="29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B9B91"/>
              </a:buClr>
            </a:pPr>
            <a:r>
              <a:rPr lang="pt-PT" sz="1200" dirty="0">
                <a:solidFill>
                  <a:schemeClr val="tx1"/>
                </a:solidFill>
              </a:rPr>
              <a:t>ROC enrolled in LIM and active at 24 months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708900-2A0F-8AF3-4C50-F0AB955BD8DE}"/>
              </a:ext>
            </a:extLst>
          </p:cNvPr>
          <p:cNvSpPr/>
          <p:nvPr/>
        </p:nvSpPr>
        <p:spPr>
          <a:xfrm>
            <a:off x="9056918" y="3338098"/>
            <a:ext cx="3156859" cy="294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B9B91"/>
              </a:buClr>
            </a:pPr>
            <a:r>
              <a:rPr lang="pt-PT" sz="1200" dirty="0">
                <a:solidFill>
                  <a:schemeClr val="tx1"/>
                </a:solidFill>
              </a:rPr>
              <a:t>ROC enrolled in LIM who had a follow up VL</a:t>
            </a:r>
          </a:p>
        </p:txBody>
      </p:sp>
    </p:spTree>
    <p:extLst>
      <p:ext uri="{BB962C8B-B14F-4D97-AF65-F5344CB8AC3E}">
        <p14:creationId xmlns:p14="http://schemas.microsoft.com/office/powerpoint/2010/main" val="265234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7456" y="528913"/>
            <a:ext cx="3959605" cy="838199"/>
          </a:xfrm>
        </p:spPr>
        <p:txBody>
          <a:bodyPr/>
          <a:lstStyle/>
          <a:p>
            <a:r>
              <a:rPr lang="en-US" dirty="0"/>
              <a:t>DPR Results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86E5-FABA-3325-65F3-F2CBCF70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a simple and easy to use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indicators can be adjusted based on the country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the use of this tool, we concluded that it is possible to integrate the review into Mozambique EMR for future DPRs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2AE7C0-9247-6319-7674-E225F50F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736" y="939799"/>
            <a:ext cx="4867875" cy="22423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0A34AA1-7119-C324-721E-55073751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35" y="3463484"/>
            <a:ext cx="4867875" cy="24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45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00307" y="96531"/>
            <a:ext cx="4198984" cy="4291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2023 VL Results: Initial VS Follow Up VL result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86E5-FABA-3325-65F3-F2CBCF70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Background of DSD</a:t>
            </a:r>
          </a:p>
          <a:p>
            <a:pPr marL="342900" indent="-342900">
              <a:buAutoNum type="arabicPeriod"/>
            </a:pPr>
            <a:r>
              <a:rPr lang="en-US" sz="2400" dirty="0"/>
              <a:t>Implementation</a:t>
            </a:r>
          </a:p>
          <a:p>
            <a:pPr marL="342900" indent="-342900">
              <a:buAutoNum type="arabicPeriod"/>
            </a:pPr>
            <a:r>
              <a:rPr lang="en-US" sz="2400" dirty="0"/>
              <a:t>Instruments of the DPR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Patient chart (master card)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Excel based form</a:t>
            </a:r>
          </a:p>
          <a:p>
            <a:pPr marL="1085850" lvl="1" indent="-342900">
              <a:buAutoNum type="arabicPeriod"/>
            </a:pPr>
            <a:r>
              <a:rPr lang="en-US" sz="2400" dirty="0"/>
              <a:t>Visualizations</a:t>
            </a:r>
          </a:p>
          <a:p>
            <a:pPr marL="342900" indent="-342900">
              <a:buAutoNum type="arabicPeriod"/>
            </a:pPr>
            <a:r>
              <a:rPr lang="en-US" sz="2400" dirty="0"/>
              <a:t>Conclusion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BF8F9F-312A-D4B1-932D-4AC9548F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07" y="612628"/>
            <a:ext cx="4198984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of DSD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Despite the DSD guide being implemented since 2018 we are not able to record and report all information required at site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The MOH health information systems and M&amp;E tools do not allow the reporting of DSD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In order to better understand DSD implementation, the MOH has been conducting yearly data collection since 2021 from a sample of HF to monitor the implementation of DSD.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4F031C-0FE1-6DB1-EBE4-6B959268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557" y="205024"/>
            <a:ext cx="4194741" cy="59692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F929-55B6-DD4D-0A13-EE66B185C2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dirty="0"/>
              <a:t>2021 – 2023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dirty="0"/>
              <a:t>What do we evaluate:</a:t>
            </a:r>
          </a:p>
          <a:p>
            <a:pPr marL="1028700" lvl="1">
              <a:defRPr/>
            </a:pPr>
            <a:r>
              <a:rPr lang="en-US" sz="2400" b="0" dirty="0"/>
              <a:t>DSD coverage</a:t>
            </a:r>
          </a:p>
          <a:p>
            <a:pPr marL="1028700" lvl="1">
              <a:defRPr/>
            </a:pPr>
            <a:r>
              <a:rPr lang="en-US" sz="2400" b="0" dirty="0"/>
              <a:t>ROC coverage in the DSD</a:t>
            </a:r>
          </a:p>
          <a:p>
            <a:pPr marL="1028700" lvl="1">
              <a:defRPr/>
            </a:pPr>
            <a:r>
              <a:rPr lang="en-US" sz="2400" b="0" dirty="0"/>
              <a:t>Quality of the services offered to the ROC</a:t>
            </a:r>
          </a:p>
          <a:p>
            <a:pPr marL="1028700" lvl="1">
              <a:defRPr/>
            </a:pPr>
            <a:r>
              <a:rPr lang="en-US" sz="2400" b="0" dirty="0"/>
              <a:t>DSD impact (Viral load suppression and retention in care)</a:t>
            </a:r>
          </a:p>
          <a:p>
            <a:pPr marL="1028700" lvl="1">
              <a:defRPr/>
            </a:pPr>
            <a:r>
              <a:rPr lang="en-US" sz="2400" b="0" dirty="0"/>
              <a:t>ROC and providers views on DSD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BE4DCCF-32ED-16E9-042F-8F2296913B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0" dirty="0" err="1"/>
              <a:t>How</a:t>
            </a:r>
            <a:r>
              <a:rPr lang="pt-PT" sz="2400" b="0" dirty="0"/>
              <a:t> do </a:t>
            </a:r>
            <a:r>
              <a:rPr lang="pt-PT" sz="2400" b="0" dirty="0" err="1"/>
              <a:t>we</a:t>
            </a:r>
            <a:r>
              <a:rPr lang="pt-PT" sz="2400" b="0" dirty="0"/>
              <a:t> do </a:t>
            </a:r>
            <a:r>
              <a:rPr lang="pt-PT" sz="2400" b="0" dirty="0" err="1"/>
              <a:t>it</a:t>
            </a:r>
            <a:r>
              <a:rPr lang="pt-PT" sz="2400" b="0" dirty="0"/>
              <a:t>:</a:t>
            </a:r>
          </a:p>
          <a:p>
            <a:pPr lvl="1"/>
            <a:r>
              <a:rPr lang="pt-PT" sz="2400" b="0" dirty="0"/>
              <a:t>A nationally representative sample of HFs (6 per province)</a:t>
            </a:r>
          </a:p>
          <a:p>
            <a:pPr lvl="1"/>
            <a:r>
              <a:rPr lang="pt-PT" sz="2400" b="0" dirty="0" err="1"/>
              <a:t>Urban</a:t>
            </a:r>
            <a:r>
              <a:rPr lang="pt-PT" sz="2400" b="0" dirty="0"/>
              <a:t> and rural HF</a:t>
            </a:r>
          </a:p>
          <a:p>
            <a:pPr lvl="1"/>
            <a:r>
              <a:rPr lang="pt-PT" sz="2400" b="0" dirty="0" err="1"/>
              <a:t>Decentralized</a:t>
            </a:r>
            <a:r>
              <a:rPr lang="pt-PT" sz="2400" b="0" dirty="0"/>
              <a:t> (2023)</a:t>
            </a:r>
          </a:p>
          <a:p>
            <a:pPr lvl="1"/>
            <a:r>
              <a:rPr lang="pt-PT" sz="2400" b="0" dirty="0" err="1"/>
              <a:t>Quantitative</a:t>
            </a:r>
            <a:r>
              <a:rPr lang="pt-PT" sz="2400" b="0" dirty="0"/>
              <a:t> </a:t>
            </a:r>
            <a:r>
              <a:rPr lang="pt-PT" sz="2400" b="0" dirty="0" err="1"/>
              <a:t>component</a:t>
            </a:r>
            <a:endParaRPr lang="pt-PT" sz="2400" b="0" dirty="0"/>
          </a:p>
          <a:p>
            <a:pPr lvl="1"/>
            <a:r>
              <a:rPr lang="pt-PT" sz="2400" b="0" dirty="0" err="1"/>
              <a:t>Qualitative</a:t>
            </a:r>
            <a:r>
              <a:rPr lang="pt-PT" sz="2400" b="0" dirty="0"/>
              <a:t> </a:t>
            </a:r>
            <a:r>
              <a:rPr lang="pt-PT" sz="2400" b="0" dirty="0" err="1"/>
              <a:t>component</a:t>
            </a:r>
            <a:r>
              <a:rPr lang="pt-PT" sz="2400" b="0" dirty="0"/>
              <a:t> </a:t>
            </a:r>
          </a:p>
          <a:p>
            <a:pPr lvl="1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93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824E08-BBA1-F479-8F18-934C64DC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Quantitative</a:t>
            </a:r>
            <a:r>
              <a:rPr lang="pt-PT" dirty="0"/>
              <a:t> </a:t>
            </a:r>
            <a:r>
              <a:rPr lang="pt-PT" dirty="0" err="1"/>
              <a:t>component</a:t>
            </a:r>
            <a:endParaRPr lang="pt-PT" dirty="0"/>
          </a:p>
        </p:txBody>
      </p:sp>
      <p:sp>
        <p:nvSpPr>
          <p:cNvPr id="8" name="Marcador de Posição da Imagem 7">
            <a:extLst>
              <a:ext uri="{FF2B5EF4-FFF2-40B4-BE49-F238E27FC236}">
                <a16:creationId xmlns:a16="http://schemas.microsoft.com/office/drawing/2014/main" id="{1221D8A2-15E8-C3D4-78AA-845ACEC6A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2601" y="0"/>
            <a:ext cx="6629400" cy="6858000"/>
          </a:xfrm>
        </p:spPr>
        <p:txBody>
          <a:bodyPr/>
          <a:lstStyle/>
          <a:p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9AB6F60-01EC-896D-0CD6-77FFB323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481" y="1481216"/>
            <a:ext cx="6387639" cy="32424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35429-15AE-19FB-13ED-6E94E16BC4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3481" y="4887682"/>
            <a:ext cx="6387639" cy="957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Out of 1754 ROC eligible for LIM, 1601 (91%) were enrolled in LIM</a:t>
            </a:r>
          </a:p>
        </p:txBody>
      </p:sp>
    </p:spTree>
    <p:extLst>
      <p:ext uri="{BB962C8B-B14F-4D97-AF65-F5344CB8AC3E}">
        <p14:creationId xmlns:p14="http://schemas.microsoft.com/office/powerpoint/2010/main" val="409437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Chart (master card)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Opened at the moment of inclusion in the HIV care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be used forever or until the ROC leaves follow-up.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new chart is opened when this finishes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the primary tool we use to collect the DPR data</a:t>
            </a:r>
          </a:p>
        </p:txBody>
      </p:sp>
      <p:pic>
        <p:nvPicPr>
          <p:cNvPr id="5" name="Marcador de Posição da Imagem 4">
            <a:extLst>
              <a:ext uri="{FF2B5EF4-FFF2-40B4-BE49-F238E27FC236}">
                <a16:creationId xmlns:a16="http://schemas.microsoft.com/office/drawing/2014/main" id="{C92EC6F6-A877-EB0E-2A7D-7DC18C6A3B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120" r="21120"/>
          <a:stretch/>
        </p:blipFill>
        <p:spPr>
          <a:xfrm>
            <a:off x="161927" y="0"/>
            <a:ext cx="6896098" cy="6858000"/>
          </a:xfrm>
        </p:spPr>
      </p:pic>
    </p:spTree>
    <p:extLst>
      <p:ext uri="{BB962C8B-B14F-4D97-AF65-F5344CB8AC3E}">
        <p14:creationId xmlns:p14="http://schemas.microsoft.com/office/powerpoint/2010/main" val="249864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9FC496-84BB-06A7-32D8-7ABA3FDBC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940"/>
          </a:xfrm>
          <a:prstGeom prst="rect">
            <a:avLst/>
          </a:prstGeom>
        </p:spPr>
      </p:pic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C46024C-BED8-9129-D1B1-FDAD902C06CA}"/>
              </a:ext>
            </a:extLst>
          </p:cNvPr>
          <p:cNvCxnSpPr/>
          <p:nvPr/>
        </p:nvCxnSpPr>
        <p:spPr>
          <a:xfrm flipV="1">
            <a:off x="462224" y="1577591"/>
            <a:ext cx="0" cy="17283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EF214EA2-2D79-FBDE-C9CD-DACDC3907D0B}"/>
              </a:ext>
            </a:extLst>
          </p:cNvPr>
          <p:cNvCxnSpPr/>
          <p:nvPr/>
        </p:nvCxnSpPr>
        <p:spPr>
          <a:xfrm flipV="1">
            <a:off x="1589314" y="1577591"/>
            <a:ext cx="0" cy="17283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56F9E5B2-B683-77FC-B1A1-A19EF4D91F67}"/>
              </a:ext>
            </a:extLst>
          </p:cNvPr>
          <p:cNvCxnSpPr/>
          <p:nvPr/>
        </p:nvCxnSpPr>
        <p:spPr>
          <a:xfrm flipV="1">
            <a:off x="6482861" y="1577591"/>
            <a:ext cx="0" cy="17283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5D4DCE28-349D-0687-2B29-7C59CC74FAB8}"/>
              </a:ext>
            </a:extLst>
          </p:cNvPr>
          <p:cNvCxnSpPr/>
          <p:nvPr/>
        </p:nvCxnSpPr>
        <p:spPr>
          <a:xfrm flipV="1">
            <a:off x="11878826" y="1577591"/>
            <a:ext cx="0" cy="172831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246" y="76200"/>
            <a:ext cx="4923692" cy="850899"/>
          </a:xfrm>
        </p:spPr>
        <p:txBody>
          <a:bodyPr/>
          <a:lstStyle/>
          <a:p>
            <a:r>
              <a:rPr lang="en-US" dirty="0"/>
              <a:t>Data collection tool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023876"/>
            <a:ext cx="4366006" cy="53244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Basic information:</a:t>
            </a:r>
          </a:p>
          <a:p>
            <a:pPr marL="1085850" lvl="1" indent="-342900"/>
            <a:r>
              <a:rPr lang="en-US" sz="2400" dirty="0"/>
              <a:t>Province</a:t>
            </a:r>
          </a:p>
          <a:p>
            <a:pPr marL="1085850" lvl="1" indent="-342900"/>
            <a:r>
              <a:rPr lang="en-US" sz="2400" dirty="0"/>
              <a:t>District</a:t>
            </a:r>
          </a:p>
          <a:p>
            <a:pPr marL="1085850" lvl="1" indent="-342900"/>
            <a:r>
              <a:rPr lang="en-US" sz="2400" dirty="0"/>
              <a:t>HF</a:t>
            </a:r>
          </a:p>
          <a:p>
            <a:pPr marL="1085850" lvl="1" indent="-342900"/>
            <a:r>
              <a:rPr lang="en-US" sz="2400" dirty="0"/>
              <a:t>Context</a:t>
            </a:r>
          </a:p>
          <a:p>
            <a:pPr marL="1085850" lvl="1" indent="-342900"/>
            <a:r>
              <a:rPr lang="en-US" sz="2400" dirty="0"/>
              <a:t>Cohort (12 and 24 months)</a:t>
            </a:r>
          </a:p>
          <a:p>
            <a:pPr marL="1085850" lvl="1" indent="-342900"/>
            <a:r>
              <a:rPr lang="en-US" sz="2400" dirty="0"/>
              <a:t>NID (patient identification number)</a:t>
            </a:r>
          </a:p>
          <a:p>
            <a:pPr marL="1085850" lvl="1" indent="-342900"/>
            <a:r>
              <a:rPr lang="en-US" sz="2400" dirty="0"/>
              <a:t>Sex</a:t>
            </a:r>
          </a:p>
          <a:p>
            <a:pPr marL="1085850" lvl="1" indent="-342900"/>
            <a:r>
              <a:rPr lang="en-US" sz="2400" dirty="0"/>
              <a:t>Birth date</a:t>
            </a:r>
          </a:p>
          <a:p>
            <a:pPr marL="1085850" lvl="1" indent="-342900"/>
            <a:r>
              <a:rPr lang="en-US" sz="2400" dirty="0"/>
              <a:t>ART starting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7E0A8E-A05D-D483-0349-7793A439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712"/>
            <a:ext cx="6877049" cy="374332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FF8EEA7-7442-CB09-F48B-6F70E776FAE4}"/>
              </a:ext>
            </a:extLst>
          </p:cNvPr>
          <p:cNvSpPr txBox="1">
            <a:spLocks/>
          </p:cNvSpPr>
          <p:nvPr/>
        </p:nvSpPr>
        <p:spPr>
          <a:xfrm>
            <a:off x="820264" y="76199"/>
            <a:ext cx="4923692" cy="850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Excel based form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D843B51-09B1-6A88-A770-826D3F49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020"/>
            <a:ext cx="12192000" cy="48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01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13d8cb44-f7b4-4e4c-94ec-92fa8e254e0f"/>
    <ds:schemaRef ds:uri="http://schemas.microsoft.com/office/infopath/2007/PartnerControls"/>
    <ds:schemaRef ds:uri="http://schemas.microsoft.com/office/2006/metadata/properties"/>
    <ds:schemaRef ds:uri="http://purl.org/dc/terms/"/>
    <ds:schemaRef ds:uri="c629780e-db83-45bc-a257-7c8c4fd6b9c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642</Words>
  <Application>Microsoft Office PowerPoint</Application>
  <PresentationFormat>Widescreen</PresentationFormat>
  <Paragraphs>106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Noah Light</vt:lpstr>
      <vt:lpstr>Wingdings</vt:lpstr>
      <vt:lpstr>Theme1</vt:lpstr>
      <vt:lpstr>Performance and evaluation tools for DSD in Mozambique</vt:lpstr>
      <vt:lpstr>Content of the Presentation</vt:lpstr>
      <vt:lpstr>Background of DSD </vt:lpstr>
      <vt:lpstr>Implementation</vt:lpstr>
      <vt:lpstr>Quantitative component</vt:lpstr>
      <vt:lpstr>Patient Chart (master card)</vt:lpstr>
      <vt:lpstr>PowerPoint Presentation</vt:lpstr>
      <vt:lpstr>Data collection tool </vt:lpstr>
      <vt:lpstr>PowerPoint Presentation</vt:lpstr>
      <vt:lpstr>Cohorts (12 and 24 months)</vt:lpstr>
      <vt:lpstr>Visualizations </vt:lpstr>
      <vt:lpstr>Visualizations </vt:lpstr>
      <vt:lpstr>Results from the DPR</vt:lpstr>
      <vt:lpstr>Results from the DPR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Syowai, Maureen</cp:lastModifiedBy>
  <cp:revision>28</cp:revision>
  <cp:lastPrinted>2021-07-21T14:19:26Z</cp:lastPrinted>
  <dcterms:created xsi:type="dcterms:W3CDTF">2022-06-22T19:43:12Z</dcterms:created>
  <dcterms:modified xsi:type="dcterms:W3CDTF">2023-11-07T04:35:35Z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