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4" r:id="rId4"/>
  </p:sldMasterIdLst>
  <p:notesMasterIdLst>
    <p:notesMasterId r:id="rId18"/>
  </p:notesMasterIdLst>
  <p:handoutMasterIdLst>
    <p:handoutMasterId r:id="rId19"/>
  </p:handoutMasterIdLst>
  <p:sldIdLst>
    <p:sldId id="258" r:id="rId5"/>
    <p:sldId id="262" r:id="rId6"/>
    <p:sldId id="266" r:id="rId7"/>
    <p:sldId id="265" r:id="rId8"/>
    <p:sldId id="263" r:id="rId9"/>
    <p:sldId id="267" r:id="rId10"/>
    <p:sldId id="264" r:id="rId11"/>
    <p:sldId id="261" r:id="rId12"/>
    <p:sldId id="270" r:id="rId13"/>
    <p:sldId id="260" r:id="rId14"/>
    <p:sldId id="269" r:id="rId15"/>
    <p:sldId id="271" r:id="rId16"/>
    <p:sldId id="256" r:id="rId1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6C8837-855D-7D8B-0519-76392F4017EB}" name="Shabbir Ismail" initials="SI" userId="S::sismail@pedaids.org::494c2d49-3f60-4cc4-8010-6aa9a5a236de" providerId="AD"/>
  <p188:author id="{2CF5B74D-C6AA-7813-1038-42A34373460A}" name="Preko, Peter O." initials="PPO" userId="S::pp2332@cumc.columbia.edu::09b434a3-0724-4a4a-a3db-c6e79374c44c" providerId="AD"/>
  <p188:author id="{DA60A059-2766-1759-4616-E1A4FFEEFBBE}" name="Dr M'BEA Jean-Jacques (ICAP)" initials="I" userId="Dr M'BEA Jean-Jacques (ICAP)" providerId="None"/>
  <p188:author id="{99D67C86-1AC0-5FC9-18F5-7D832F90D689}" name="Reidy, William" initials="RW" userId="S::wr2205@cumc.columbia.edu::5d2980a7-2b1c-4421-a380-76eac4cb68a2" providerId="AD"/>
  <p188:author id="{B32E8789-10A4-684C-B33A-B97E63F02EE6}" name="Preko, Peter O." initials="PPO" userId="Preko, Peter O." providerId="None"/>
  <p188:author id="{A831D7A1-5A01-49E3-9784-3957FEE80FBB}" name="Miriam Rabkin" initials="MR" userId="S::mr84@icapatcolumbia.onmicrosoft.com::0b2a40ec-35c6-4271-8153-e1180cf9ffa9" providerId="AD"/>
  <p188:author id="{4B71A7D0-3BB1-92C3-6752-E2F284681FE8}" name="Msukwa, Martin" initials="MM" userId="S::mkm2209@cumc.columbia.edu::3ce16427-2644-475c-b20b-7ae77633333b" providerId="AD"/>
  <p188:author id="{E0B616E2-4D48-E507-D5DA-6765847CE058}" name="Rabkin, Miriam" initials="RM" userId="S::mr84@cumc.columbia.edu::d1905312-b639-4098-81f6-74c337c4b0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onica Negrete" initials="MN [2]" lastIdx="1" clrIdx="6">
    <p:extLst>
      <p:ext uri="{19B8F6BF-5375-455C-9EA6-DF929625EA0E}">
        <p15:presenceInfo xmlns:p15="http://schemas.microsoft.com/office/powerpoint/2012/main" userId="Monica Negrete" providerId="None"/>
      </p:ext>
    </p:extLst>
  </p:cmAuthor>
  <p:cmAuthor id="1" name="Mirriah" initials="M" lastIdx="15" clrIdx="0">
    <p:extLst>
      <p:ext uri="{19B8F6BF-5375-455C-9EA6-DF929625EA0E}">
        <p15:presenceInfo xmlns:p15="http://schemas.microsoft.com/office/powerpoint/2012/main" userId="Mirriah" providerId="None"/>
      </p:ext>
    </p:extLst>
  </p:cmAuthor>
  <p:cmAuthor id="8" name="Vitale, Mirriah A." initials="VMA" lastIdx="28" clrIdx="7">
    <p:extLst>
      <p:ext uri="{19B8F6BF-5375-455C-9EA6-DF929625EA0E}">
        <p15:presenceInfo xmlns:p15="http://schemas.microsoft.com/office/powerpoint/2012/main" userId="S::mv2540@cumc.columbia.edu::ac73314b-03ab-4c50-8db0-5df536fd8cc3" providerId="AD"/>
      </p:ext>
    </p:extLst>
  </p:cmAuthor>
  <p:cmAuthor id="2" name="Thais Ferreira" initials="TF" lastIdx="2" clrIdx="1">
    <p:extLst>
      <p:ext uri="{19B8F6BF-5375-455C-9EA6-DF929625EA0E}">
        <p15:presenceInfo xmlns:p15="http://schemas.microsoft.com/office/powerpoint/2012/main" userId="S::tcf2114@ICAPatColumbia.onmicrosoft.com::00ab9d32-d5e7-49ba-86f6-b7f0631c45b9" providerId="AD"/>
      </p:ext>
    </p:extLst>
  </p:cmAuthor>
  <p:cmAuthor id="9" name="Hamilton Mutemba" initials="HM" lastIdx="10" clrIdx="8">
    <p:extLst>
      <p:ext uri="{19B8F6BF-5375-455C-9EA6-DF929625EA0E}">
        <p15:presenceInfo xmlns:p15="http://schemas.microsoft.com/office/powerpoint/2012/main" userId="S::hm2827@icapatcolumbia.onmicrosoft.com::30ce4146-d861-4577-8316-b7969df0eb33" providerId="AD"/>
      </p:ext>
    </p:extLst>
  </p:cmAuthor>
  <p:cmAuthor id="3" name="Eduarda Pimentel de Gusmao" initials="EPdG" lastIdx="47" clrIdx="2">
    <p:extLst>
      <p:ext uri="{19B8F6BF-5375-455C-9EA6-DF929625EA0E}">
        <p15:presenceInfo xmlns:p15="http://schemas.microsoft.com/office/powerpoint/2012/main" userId="S::ep2538@ICAPatColumbia.onmicrosoft.com::75d5ad34-5e00-45c2-8e22-b1b33aa13fd8" providerId="AD"/>
      </p:ext>
    </p:extLst>
  </p:cmAuthor>
  <p:cmAuthor id="10" name="Buene, Manuel" initials="BM" lastIdx="7" clrIdx="9">
    <p:extLst>
      <p:ext uri="{19B8F6BF-5375-455C-9EA6-DF929625EA0E}">
        <p15:presenceInfo xmlns:p15="http://schemas.microsoft.com/office/powerpoint/2012/main" userId="Buene, Manuel" providerId="None"/>
      </p:ext>
    </p:extLst>
  </p:cmAuthor>
  <p:cmAuthor id="4" name="Pimentel De Gusmao, Eduarda" initials="PDGE [2]" lastIdx="89" clrIdx="3">
    <p:extLst>
      <p:ext uri="{19B8F6BF-5375-455C-9EA6-DF929625EA0E}">
        <p15:presenceInfo xmlns:p15="http://schemas.microsoft.com/office/powerpoint/2012/main" userId="Pimentel De Gusmao, Eduarda" providerId="None"/>
      </p:ext>
    </p:extLst>
  </p:cmAuthor>
  <p:cmAuthor id="5" name="Monica Negrete" initials="MN" lastIdx="33" clrIdx="4">
    <p:extLst>
      <p:ext uri="{19B8F6BF-5375-455C-9EA6-DF929625EA0E}">
        <p15:presenceInfo xmlns:p15="http://schemas.microsoft.com/office/powerpoint/2012/main" userId="9f4759fc7266b2e1" providerId="Windows Live"/>
      </p:ext>
    </p:extLst>
  </p:cmAuthor>
  <p:cmAuthor id="6" name="Langa, Bina" initials="LB" lastIdx="1" clrIdx="5">
    <p:extLst>
      <p:ext uri="{19B8F6BF-5375-455C-9EA6-DF929625EA0E}">
        <p15:presenceInfo xmlns:p15="http://schemas.microsoft.com/office/powerpoint/2012/main" userId="S::brl2136@cumc.columbia.edu::8e87eb9a-447e-4d76-b31d-8f90e74bde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6329"/>
    <a:srgbClr val="022169"/>
    <a:srgbClr val="7B8CAA"/>
    <a:srgbClr val="898989"/>
    <a:srgbClr val="7BBCAA"/>
    <a:srgbClr val="737D84"/>
    <a:srgbClr val="FFFFFF"/>
    <a:srgbClr val="00B5DE"/>
    <a:srgbClr val="000000"/>
    <a:srgbClr val="8A78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999F23-972F-0C40-66BD-507AAE26ED2F}" v="16" dt="2023-10-31T18:49:16.873"/>
    <p1510:client id="{CAB3289A-FD85-48C0-857F-66DF730F5343}" v="5" dt="2023-10-27T08:20:49.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197"/>
  </p:normalViewPr>
  <p:slideViewPr>
    <p:cSldViewPr snapToGrid="0">
      <p:cViewPr varScale="1">
        <p:scale>
          <a:sx n="67" d="100"/>
          <a:sy n="67" d="100"/>
        </p:scale>
        <p:origin x="620"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5396"/>
    </p:cViewPr>
  </p:sorterViewPr>
  <p:notesViewPr>
    <p:cSldViewPr snapToGrid="0">
      <p:cViewPr varScale="1">
        <p:scale>
          <a:sx n="51" d="100"/>
          <a:sy n="51" d="100"/>
        </p:scale>
        <p:origin x="1816"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1D1B35-6FA9-8845-A3E6-B5BF73ACF6AB}" type="datetimeFigureOut">
              <a:rPr lang="en-US" smtClean="0"/>
              <a:t>11/8/2023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F7E15F-D269-1649-8FFC-FE911534F8DE}" type="slidenum">
              <a:rPr lang="en-US" smtClean="0"/>
              <a:t>‹#›</a:t>
            </a:fld>
            <a:endParaRPr lang="en-US"/>
          </a:p>
        </p:txBody>
      </p:sp>
    </p:spTree>
    <p:extLst>
      <p:ext uri="{BB962C8B-B14F-4D97-AF65-F5344CB8AC3E}">
        <p14:creationId xmlns:p14="http://schemas.microsoft.com/office/powerpoint/2010/main" val="294106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9DEDDDD-250C-482E-9DE6-C403974E4336}" type="datetimeFigureOut">
              <a:rPr lang="en-US" smtClean="0"/>
              <a:t>11/8/2023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78A90D8-2647-4560-8208-F58DCE3DB525}" type="slidenum">
              <a:rPr lang="en-US" smtClean="0"/>
              <a:t>‹#›</a:t>
            </a:fld>
            <a:endParaRPr lang="en-US"/>
          </a:p>
        </p:txBody>
      </p:sp>
    </p:spTree>
    <p:extLst>
      <p:ext uri="{BB962C8B-B14F-4D97-AF65-F5344CB8AC3E}">
        <p14:creationId xmlns:p14="http://schemas.microsoft.com/office/powerpoint/2010/main" val="9342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Title Slid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61EA97-C1FB-F74D-1AFE-DD54ACA90890}"/>
              </a:ext>
            </a:extLst>
          </p:cNvPr>
          <p:cNvSpPr/>
          <p:nvPr userDrawn="1"/>
        </p:nvSpPr>
        <p:spPr>
          <a:xfrm rot="10800000">
            <a:off x="0" y="1"/>
            <a:ext cx="12192000" cy="6857999"/>
          </a:xfrm>
          <a:prstGeom prst="rect">
            <a:avLst/>
          </a:prstGeom>
          <a:gradFill flip="none" rotWithShape="1">
            <a:gsLst>
              <a:gs pos="0">
                <a:srgbClr val="022169">
                  <a:shade val="30000"/>
                  <a:satMod val="115000"/>
                </a:srgbClr>
              </a:gs>
              <a:gs pos="49000">
                <a:srgbClr val="022169">
                  <a:shade val="67500"/>
                  <a:satMod val="115000"/>
                </a:srgbClr>
              </a:gs>
              <a:gs pos="84000">
                <a:srgbClr val="022069"/>
              </a:gs>
            </a:gsLst>
            <a:path path="circle">
              <a:fillToRect l="100000" t="100000"/>
            </a:path>
            <a:tileRect r="-100000" b="-10000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885095-3251-89CB-C14E-E7171E52ACE8}"/>
              </a:ext>
            </a:extLst>
          </p:cNvPr>
          <p:cNvSpPr>
            <a:spLocks noGrp="1"/>
          </p:cNvSpPr>
          <p:nvPr>
            <p:ph type="title" hasCustomPrompt="1"/>
          </p:nvPr>
        </p:nvSpPr>
        <p:spPr>
          <a:xfrm>
            <a:off x="3241964" y="1886659"/>
            <a:ext cx="7162800" cy="1248208"/>
          </a:xfrm>
        </p:spPr>
        <p:txBody>
          <a:bodyPr anchor="b">
            <a:normAutofit/>
          </a:bodyPr>
          <a:lstStyle>
            <a:lvl1pPr>
              <a:defRPr sz="4000" b="1" i="0" baseline="0">
                <a:solidFill>
                  <a:schemeClr val="bg1"/>
                </a:solidFill>
                <a:latin typeface="Calibri" panose="020F0502020204030204" pitchFamily="34" charset="0"/>
              </a:defRPr>
            </a:lvl1pPr>
          </a:lstStyle>
          <a:p>
            <a:r>
              <a:rPr lang="en-US" dirty="0"/>
              <a:t>Title</a:t>
            </a:r>
          </a:p>
        </p:txBody>
      </p:sp>
      <p:sp>
        <p:nvSpPr>
          <p:cNvPr id="3" name="Text Placeholder 2">
            <a:extLst>
              <a:ext uri="{FF2B5EF4-FFF2-40B4-BE49-F238E27FC236}">
                <a16:creationId xmlns:a16="http://schemas.microsoft.com/office/drawing/2014/main" id="{3EF884A8-8F50-7FC7-2125-E143438CF796}"/>
              </a:ext>
            </a:extLst>
          </p:cNvPr>
          <p:cNvSpPr>
            <a:spLocks noGrp="1"/>
          </p:cNvSpPr>
          <p:nvPr>
            <p:ph type="body" idx="1" hasCustomPrompt="1"/>
          </p:nvPr>
        </p:nvSpPr>
        <p:spPr>
          <a:xfrm>
            <a:off x="3241963" y="3260217"/>
            <a:ext cx="7162800" cy="1246958"/>
          </a:xfrm>
        </p:spPr>
        <p:txBody>
          <a:bodyPr/>
          <a:lstStyle>
            <a:lvl1pPr marL="0" indent="0">
              <a:lnSpc>
                <a:spcPct val="100000"/>
              </a:lnSpc>
              <a:spcBef>
                <a:spcPts val="300"/>
              </a:spcBef>
              <a:buNone/>
              <a:defRPr sz="2400" baseline="0">
                <a:solidFill>
                  <a:schemeClr val="bg1"/>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 and Designation</a:t>
            </a:r>
          </a:p>
          <a:p>
            <a:pPr lvl="0"/>
            <a:r>
              <a:rPr lang="en-US" dirty="0"/>
              <a:t>Organization</a:t>
            </a:r>
          </a:p>
          <a:p>
            <a:pPr lvl="0"/>
            <a:r>
              <a:rPr lang="en-US" dirty="0"/>
              <a:t>Date</a:t>
            </a:r>
          </a:p>
        </p:txBody>
      </p:sp>
      <p:cxnSp>
        <p:nvCxnSpPr>
          <p:cNvPr id="8" name="Straight Connector 7">
            <a:extLst>
              <a:ext uri="{FF2B5EF4-FFF2-40B4-BE49-F238E27FC236}">
                <a16:creationId xmlns:a16="http://schemas.microsoft.com/office/drawing/2014/main" id="{0305A01A-91F6-41FD-A323-96F11FA6F8E0}"/>
              </a:ext>
            </a:extLst>
          </p:cNvPr>
          <p:cNvCxnSpPr>
            <a:cxnSpLocks/>
          </p:cNvCxnSpPr>
          <p:nvPr userDrawn="1"/>
        </p:nvCxnSpPr>
        <p:spPr bwMode="auto">
          <a:xfrm>
            <a:off x="3082270" y="2406331"/>
            <a:ext cx="0" cy="2101280"/>
          </a:xfrm>
          <a:prstGeom prst="line">
            <a:avLst/>
          </a:prstGeom>
          <a:solidFill>
            <a:schemeClr val="accent1"/>
          </a:solidFill>
          <a:ln w="9525" cap="flat" cmpd="sng" algn="ctr">
            <a:solidFill>
              <a:srgbClr val="FFFFFF"/>
            </a:solidFill>
            <a:prstDash val="solid"/>
            <a:round/>
            <a:headEnd type="none" w="med" len="med"/>
            <a:tailEnd type="none" w="med" len="med"/>
          </a:ln>
          <a:effectLst/>
        </p:spPr>
      </p:cxnSp>
      <p:sp>
        <p:nvSpPr>
          <p:cNvPr id="9" name="TextBox 8">
            <a:extLst>
              <a:ext uri="{FF2B5EF4-FFF2-40B4-BE49-F238E27FC236}">
                <a16:creationId xmlns:a16="http://schemas.microsoft.com/office/drawing/2014/main" id="{EA109FD5-109A-FDDB-314F-296DE4C8D050}"/>
              </a:ext>
            </a:extLst>
          </p:cNvPr>
          <p:cNvSpPr txBox="1"/>
          <p:nvPr userDrawn="1"/>
        </p:nvSpPr>
        <p:spPr>
          <a:xfrm>
            <a:off x="1458192" y="5014024"/>
            <a:ext cx="9275615" cy="1015663"/>
          </a:xfrm>
          <a:prstGeom prst="rect">
            <a:avLst/>
          </a:prstGeom>
          <a:noFill/>
        </p:spPr>
        <p:txBody>
          <a:bodyPr wrap="square" rtlCol="0">
            <a:spAutoFit/>
          </a:bodyPr>
          <a:lstStyle/>
          <a:p>
            <a:pPr algn="ctr"/>
            <a:r>
              <a:rPr lang="en-US" sz="2000" b="1" baseline="0" dirty="0">
                <a:solidFill>
                  <a:schemeClr val="bg1"/>
                </a:solidFill>
                <a:latin typeface="Century Gothic" panose="020B0502020202020204" pitchFamily="34" charset="0"/>
              </a:rPr>
              <a:t>CQUIN 7</a:t>
            </a:r>
            <a:r>
              <a:rPr lang="en-US" sz="2000" b="1" baseline="30000" dirty="0">
                <a:solidFill>
                  <a:schemeClr val="bg1"/>
                </a:solidFill>
                <a:latin typeface="Century Gothic" panose="020B0502020202020204" pitchFamily="34" charset="0"/>
              </a:rPr>
              <a:t>th</a:t>
            </a:r>
            <a:r>
              <a:rPr lang="en-US" sz="2000" b="1" baseline="0" dirty="0">
                <a:solidFill>
                  <a:schemeClr val="bg1"/>
                </a:solidFill>
                <a:latin typeface="Century Gothic" panose="020B0502020202020204" pitchFamily="34" charset="0"/>
              </a:rPr>
              <a:t> Annual Meeting</a:t>
            </a:r>
          </a:p>
          <a:p>
            <a:pPr algn="ctr"/>
            <a:r>
              <a:rPr lang="en-US" sz="2000" baseline="0" dirty="0">
                <a:solidFill>
                  <a:schemeClr val="bg1"/>
                </a:solidFill>
                <a:latin typeface="+mn-lt"/>
              </a:rPr>
              <a:t>November 13 – 17, 2023 | Johannesburg, South Africa</a:t>
            </a:r>
          </a:p>
          <a:p>
            <a:endParaRPr lang="en-US" sz="2000" baseline="0" dirty="0">
              <a:solidFill>
                <a:schemeClr val="bg1"/>
              </a:solidFill>
            </a:endParaRPr>
          </a:p>
        </p:txBody>
      </p:sp>
      <p:pic>
        <p:nvPicPr>
          <p:cNvPr id="7" name="Picture 6" descr="A close-up of logos&#10;&#10;Description automatically generated">
            <a:extLst>
              <a:ext uri="{FF2B5EF4-FFF2-40B4-BE49-F238E27FC236}">
                <a16:creationId xmlns:a16="http://schemas.microsoft.com/office/drawing/2014/main" id="{BBF5E5A6-E704-4A77-B98F-0C4F2654A8EA}"/>
              </a:ext>
            </a:extLst>
          </p:cNvPr>
          <p:cNvPicPr>
            <a:picLocks noChangeAspect="1"/>
          </p:cNvPicPr>
          <p:nvPr userDrawn="1"/>
        </p:nvPicPr>
        <p:blipFill rotWithShape="1">
          <a:blip r:embed="rId2"/>
          <a:srcRect l="56069" t="3894" r="-1691" b="28843"/>
          <a:stretch/>
        </p:blipFill>
        <p:spPr>
          <a:xfrm>
            <a:off x="10171532" y="-116737"/>
            <a:ext cx="2180161" cy="1671420"/>
          </a:xfrm>
          <a:prstGeom prst="rect">
            <a:avLst/>
          </a:prstGeom>
        </p:spPr>
      </p:pic>
      <p:sp>
        <p:nvSpPr>
          <p:cNvPr id="10" name="TextBox 9">
            <a:extLst>
              <a:ext uri="{FF2B5EF4-FFF2-40B4-BE49-F238E27FC236}">
                <a16:creationId xmlns:a16="http://schemas.microsoft.com/office/drawing/2014/main" id="{CBE62C95-284A-A1E9-397D-1DBD2CC296FB}"/>
              </a:ext>
            </a:extLst>
          </p:cNvPr>
          <p:cNvSpPr txBox="1"/>
          <p:nvPr userDrawn="1"/>
        </p:nvSpPr>
        <p:spPr>
          <a:xfrm>
            <a:off x="10152882" y="1391447"/>
            <a:ext cx="3022257" cy="253596"/>
          </a:xfrm>
          <a:prstGeom prst="rect">
            <a:avLst/>
          </a:prstGeom>
          <a:noFill/>
        </p:spPr>
        <p:txBody>
          <a:bodyPr wrap="square" rtlCol="0">
            <a:spAutoFit/>
          </a:bodyPr>
          <a:lstStyle/>
          <a:p>
            <a:pPr>
              <a:lnSpc>
                <a:spcPct val="150000"/>
              </a:lnSpc>
            </a:pPr>
            <a:r>
              <a:rPr lang="en-US" sz="800" dirty="0">
                <a:solidFill>
                  <a:schemeClr val="bg1"/>
                </a:solidFill>
                <a:latin typeface="Century Gothic" panose="020B0502020202020204" pitchFamily="34" charset="0"/>
              </a:rPr>
              <a:t>www.cquin.icap.columbia.edu</a:t>
            </a:r>
          </a:p>
        </p:txBody>
      </p:sp>
      <p:pic>
        <p:nvPicPr>
          <p:cNvPr id="12" name="Picture 11" descr="A group of flags in a row&#10;&#10;Description automatically generated">
            <a:extLst>
              <a:ext uri="{FF2B5EF4-FFF2-40B4-BE49-F238E27FC236}">
                <a16:creationId xmlns:a16="http://schemas.microsoft.com/office/drawing/2014/main" id="{08FA18B5-DAE6-4A5D-B567-FC03BB4A587F}"/>
              </a:ext>
            </a:extLst>
          </p:cNvPr>
          <p:cNvPicPr>
            <a:picLocks noChangeAspect="1"/>
          </p:cNvPicPr>
          <p:nvPr userDrawn="1"/>
        </p:nvPicPr>
        <p:blipFill rotWithShape="1">
          <a:blip r:embed="rId3"/>
          <a:srcRect t="84888"/>
          <a:stretch/>
        </p:blipFill>
        <p:spPr>
          <a:xfrm>
            <a:off x="25522" y="5799652"/>
            <a:ext cx="12197656" cy="1036842"/>
          </a:xfrm>
          <a:prstGeom prst="rect">
            <a:avLst/>
          </a:prstGeom>
        </p:spPr>
      </p:pic>
      <p:pic>
        <p:nvPicPr>
          <p:cNvPr id="4" name="Picture 3" descr="A close-up of logos&#10;&#10;Description automatically generated">
            <a:extLst>
              <a:ext uri="{FF2B5EF4-FFF2-40B4-BE49-F238E27FC236}">
                <a16:creationId xmlns:a16="http://schemas.microsoft.com/office/drawing/2014/main" id="{67BA1F5B-3F24-B0A4-28E9-5BE0EF992BB6}"/>
              </a:ext>
            </a:extLst>
          </p:cNvPr>
          <p:cNvPicPr>
            <a:picLocks noChangeAspect="1"/>
          </p:cNvPicPr>
          <p:nvPr userDrawn="1"/>
        </p:nvPicPr>
        <p:blipFill rotWithShape="1">
          <a:blip r:embed="rId2"/>
          <a:srcRect l="10527" t="3894" r="44584" b="28843"/>
          <a:stretch/>
        </p:blipFill>
        <p:spPr>
          <a:xfrm>
            <a:off x="387339" y="-26185"/>
            <a:ext cx="2055944" cy="1601912"/>
          </a:xfrm>
          <a:prstGeom prst="rect">
            <a:avLst/>
          </a:prstGeom>
        </p:spPr>
      </p:pic>
    </p:spTree>
    <p:extLst>
      <p:ext uri="{BB962C8B-B14F-4D97-AF65-F5344CB8AC3E}">
        <p14:creationId xmlns:p14="http://schemas.microsoft.com/office/powerpoint/2010/main" val="129329353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w/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p:nvSpPr>
        <p:spPr>
          <a:xfrm>
            <a:off x="0" y="1"/>
            <a:ext cx="12192000" cy="6857999"/>
          </a:xfrm>
          <a:prstGeom prst="rect">
            <a:avLst/>
          </a:prstGeom>
          <a:gradFill flip="none" rotWithShape="1">
            <a:gsLst>
              <a:gs pos="0">
                <a:srgbClr val="022169">
                  <a:shade val="30000"/>
                  <a:satMod val="115000"/>
                </a:srgbClr>
              </a:gs>
              <a:gs pos="46000">
                <a:srgbClr val="022169">
                  <a:shade val="67500"/>
                  <a:satMod val="115000"/>
                </a:srgbClr>
              </a:gs>
              <a:gs pos="84000">
                <a:schemeClr val="tx2"/>
              </a:gs>
            </a:gsLst>
            <a:lin ang="7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818857"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818858"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dirty="0"/>
              <a:t>CLICK TO EDIT</a:t>
            </a:r>
          </a:p>
        </p:txBody>
      </p:sp>
      <p:sp>
        <p:nvSpPr>
          <p:cNvPr id="5" name="Picture Placeholder 4">
            <a:extLst>
              <a:ext uri="{FF2B5EF4-FFF2-40B4-BE49-F238E27FC236}">
                <a16:creationId xmlns:a16="http://schemas.microsoft.com/office/drawing/2014/main" id="{F5496835-195E-E9F4-3CBE-7C62F6DAC962}"/>
              </a:ext>
            </a:extLst>
          </p:cNvPr>
          <p:cNvSpPr>
            <a:spLocks noGrp="1"/>
          </p:cNvSpPr>
          <p:nvPr>
            <p:ph type="pic" sz="quarter" idx="10"/>
          </p:nvPr>
        </p:nvSpPr>
        <p:spPr>
          <a:xfrm>
            <a:off x="7495953" y="0"/>
            <a:ext cx="4696047" cy="6858000"/>
          </a:xfrm>
          <a:solidFill>
            <a:schemeClr val="bg1"/>
          </a:solidFill>
        </p:spPr>
        <p:txBody>
          <a:bodyPr anchor="ctr"/>
          <a:lstStyle>
            <a:lvl1pPr algn="ctr">
              <a:defRPr spc="300">
                <a:solidFill>
                  <a:schemeClr val="bg1"/>
                </a:solidFill>
              </a:defRPr>
            </a:lvl1pPr>
          </a:lstStyle>
          <a:p>
            <a:r>
              <a:rPr lang="en-US"/>
              <a:t>Click icon to add picture</a:t>
            </a:r>
          </a:p>
        </p:txBody>
      </p:sp>
      <p:pic>
        <p:nvPicPr>
          <p:cNvPr id="4" name="Picture 3" descr="A close-up of logos&#10;&#10;Description automatically generated">
            <a:extLst>
              <a:ext uri="{FF2B5EF4-FFF2-40B4-BE49-F238E27FC236}">
                <a16:creationId xmlns:a16="http://schemas.microsoft.com/office/drawing/2014/main" id="{BE000DA9-8AAE-12BF-3F8C-20C28B210CEA}"/>
              </a:ext>
            </a:extLst>
          </p:cNvPr>
          <p:cNvPicPr>
            <a:picLocks noChangeAspect="1"/>
          </p:cNvPicPr>
          <p:nvPr userDrawn="1"/>
        </p:nvPicPr>
        <p:blipFill rotWithShape="1">
          <a:blip r:embed="rId2"/>
          <a:srcRect l="10527" t="3894" r="-1691" b="28843"/>
          <a:stretch/>
        </p:blipFill>
        <p:spPr>
          <a:xfrm>
            <a:off x="520732" y="5429322"/>
            <a:ext cx="2792797" cy="1071491"/>
          </a:xfrm>
          <a:prstGeom prst="rect">
            <a:avLst/>
          </a:prstGeom>
        </p:spPr>
      </p:pic>
    </p:spTree>
    <p:extLst>
      <p:ext uri="{BB962C8B-B14F-4D97-AF65-F5344CB8AC3E}">
        <p14:creationId xmlns:p14="http://schemas.microsoft.com/office/powerpoint/2010/main" val="3908484019"/>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Divid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39DF82-A038-4DAB-A858-F7EBC5209F7E}"/>
              </a:ext>
            </a:extLst>
          </p:cNvPr>
          <p:cNvSpPr/>
          <p:nvPr/>
        </p:nvSpPr>
        <p:spPr>
          <a:xfrm>
            <a:off x="0" y="5936"/>
            <a:ext cx="12192000" cy="6877559"/>
          </a:xfrm>
          <a:prstGeom prst="rect">
            <a:avLst/>
          </a:prstGeom>
          <a:gradFill flip="none" rotWithShape="1">
            <a:gsLst>
              <a:gs pos="0">
                <a:srgbClr val="022169">
                  <a:shade val="30000"/>
                  <a:satMod val="115000"/>
                </a:srgbClr>
              </a:gs>
              <a:gs pos="54000">
                <a:srgbClr val="022169">
                  <a:shade val="67500"/>
                  <a:satMod val="115000"/>
                </a:srgbClr>
              </a:gs>
              <a:gs pos="85000">
                <a:schemeClr val="tx2"/>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44262" y="3896069"/>
            <a:ext cx="7321061" cy="900863"/>
          </a:xfrm>
        </p:spPr>
        <p:txBody>
          <a:bodyPr anchor="t">
            <a:normAutofit/>
          </a:bodyPr>
          <a:lstStyle>
            <a:lvl1pPr algn="ctr">
              <a:defRPr sz="4000" b="1">
                <a:solidFill>
                  <a:srgbClr val="FFFFFF"/>
                </a:solidFill>
              </a:defRPr>
            </a:lvl1pPr>
          </a:lstStyle>
          <a:p>
            <a:r>
              <a:rPr lang="en-US" dirty="0"/>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918475" y="1074861"/>
            <a:ext cx="2355050" cy="2354138"/>
          </a:xfrm>
          <a:prstGeom prst="ellipse">
            <a:avLst/>
          </a:prstGeom>
        </p:spPr>
        <p:txBody>
          <a:bodyPr anchor="ctr"/>
          <a:lstStyle>
            <a:lvl1pPr marL="0" indent="0" algn="ctr">
              <a:buNone/>
              <a:defRPr spc="300">
                <a:solidFill>
                  <a:schemeClr val="bg1"/>
                </a:solidFill>
              </a:defRPr>
            </a:lvl1pPr>
          </a:lstStyle>
          <a:p>
            <a:r>
              <a:rPr lang="en-US"/>
              <a:t>Click icon to add picture</a:t>
            </a:r>
            <a:endParaRPr lang="en-US" dirty="0"/>
          </a:p>
        </p:txBody>
      </p:sp>
      <p:pic>
        <p:nvPicPr>
          <p:cNvPr id="2" name="Picture 1" descr="A close-up of logos&#10;&#10;Description automatically generated">
            <a:extLst>
              <a:ext uri="{FF2B5EF4-FFF2-40B4-BE49-F238E27FC236}">
                <a16:creationId xmlns:a16="http://schemas.microsoft.com/office/drawing/2014/main" id="{6B25C91F-F5A9-D697-8D03-6559B5F10023}"/>
              </a:ext>
            </a:extLst>
          </p:cNvPr>
          <p:cNvPicPr>
            <a:picLocks noChangeAspect="1"/>
          </p:cNvPicPr>
          <p:nvPr userDrawn="1"/>
        </p:nvPicPr>
        <p:blipFill rotWithShape="1">
          <a:blip r:embed="rId2"/>
          <a:srcRect l="10527" t="3894" r="-1691" b="28843"/>
          <a:stretch/>
        </p:blipFill>
        <p:spPr>
          <a:xfrm>
            <a:off x="9236107" y="5572197"/>
            <a:ext cx="2792797" cy="1000053"/>
          </a:xfrm>
          <a:prstGeom prst="rect">
            <a:avLst/>
          </a:prstGeom>
        </p:spPr>
      </p:pic>
    </p:spTree>
    <p:extLst>
      <p:ext uri="{BB962C8B-B14F-4D97-AF65-F5344CB8AC3E}">
        <p14:creationId xmlns:p14="http://schemas.microsoft.com/office/powerpoint/2010/main" val="65510297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Photo +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chemeClr val="tx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idx="1"/>
          </p:nvPr>
        </p:nvSpPr>
        <p:spPr>
          <a:xfrm>
            <a:off x="2" y="0"/>
            <a:ext cx="6896098" cy="6858000"/>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Title 1"/>
          <p:cNvSpPr>
            <a:spLocks noGrp="1"/>
          </p:cNvSpPr>
          <p:nvPr>
            <p:ph type="title"/>
          </p:nvPr>
        </p:nvSpPr>
        <p:spPr>
          <a:xfrm>
            <a:off x="7381496" y="508000"/>
            <a:ext cx="4366006" cy="850899"/>
          </a:xfrm>
        </p:spPr>
        <p:txBody>
          <a:bodyPr anchor="t">
            <a:noAutofit/>
          </a:bodyPr>
          <a:lstStyle>
            <a:lvl1pPr algn="l">
              <a:defRPr sz="2800" b="1">
                <a:solidFill>
                  <a:srgbClr val="FFFFFF"/>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366006"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A close-up of logos&#10;&#10;Description automatically generated">
            <a:extLst>
              <a:ext uri="{FF2B5EF4-FFF2-40B4-BE49-F238E27FC236}">
                <a16:creationId xmlns:a16="http://schemas.microsoft.com/office/drawing/2014/main" id="{DE5F94F0-02CE-5E6A-C377-61D903AD8BCD}"/>
              </a:ext>
            </a:extLst>
          </p:cNvPr>
          <p:cNvPicPr>
            <a:picLocks noChangeAspect="1"/>
          </p:cNvPicPr>
          <p:nvPr userDrawn="1"/>
        </p:nvPicPr>
        <p:blipFill rotWithShape="1">
          <a:blip r:embed="rId2"/>
          <a:srcRect l="10527" t="3894" r="-1691" b="28843"/>
          <a:stretch/>
        </p:blipFill>
        <p:spPr>
          <a:xfrm>
            <a:off x="10113663" y="5939060"/>
            <a:ext cx="1856088" cy="712111"/>
          </a:xfrm>
          <a:prstGeom prst="rect">
            <a:avLst/>
          </a:prstGeom>
        </p:spPr>
      </p:pic>
    </p:spTree>
    <p:extLst>
      <p:ext uri="{BB962C8B-B14F-4D97-AF65-F5344CB8AC3E}">
        <p14:creationId xmlns:p14="http://schemas.microsoft.com/office/powerpoint/2010/main" val="406617619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ontent +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61666C-989C-531F-168B-432D99E96F9A}"/>
              </a:ext>
            </a:extLst>
          </p:cNvPr>
          <p:cNvSpPr/>
          <p:nvPr/>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chemeClr val="tx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hasCustomPrompt="1"/>
          </p:nvPr>
        </p:nvSpPr>
        <p:spPr>
          <a:xfrm>
            <a:off x="7619999" y="1610685"/>
            <a:ext cx="3959605" cy="4551088"/>
          </a:xfrm>
        </p:spPr>
        <p:txBody>
          <a:bodyPr/>
          <a:lstStyle>
            <a:lvl1pPr marL="0" indent="0" algn="ctr">
              <a:buNone/>
              <a:defRPr sz="1800" b="1">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a:t>
            </a:r>
          </a:p>
          <a:p>
            <a:pPr lvl="0"/>
            <a:endParaRPr lang="en-US" dirty="0"/>
          </a:p>
        </p:txBody>
      </p:sp>
      <p:sp>
        <p:nvSpPr>
          <p:cNvPr id="14" name="Title 1"/>
          <p:cNvSpPr>
            <a:spLocks noGrp="1"/>
          </p:cNvSpPr>
          <p:nvPr>
            <p:ph type="title"/>
          </p:nvPr>
        </p:nvSpPr>
        <p:spPr>
          <a:xfrm>
            <a:off x="612396" y="520700"/>
            <a:ext cx="6140742"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B81281-E39B-231E-47D2-649DE2D92094}"/>
              </a:ext>
            </a:extLst>
          </p:cNvPr>
          <p:cNvSpPr>
            <a:spLocks noGrp="1"/>
          </p:cNvSpPr>
          <p:nvPr>
            <p:ph type="body" sz="quarter" idx="10"/>
          </p:nvPr>
        </p:nvSpPr>
        <p:spPr>
          <a:xfrm>
            <a:off x="612775" y="1511300"/>
            <a:ext cx="6140450" cy="4738688"/>
          </a:xfrm>
        </p:spPr>
        <p:txBody>
          <a:bodyPr/>
          <a:lstStyle>
            <a:lvl1pPr marL="0" indent="0">
              <a:lnSpc>
                <a:spcPct val="100000"/>
              </a:lnSpc>
              <a:spcBef>
                <a:spcPts val="0"/>
              </a:spcBef>
              <a:spcAft>
                <a:spcPts val="600"/>
              </a:spcAft>
              <a:buFont typeface="Arial" panose="020B0604020202020204" pitchFamily="34" charset="0"/>
              <a:buNone/>
              <a:defRPr sz="1800" b="1">
                <a:solidFill>
                  <a:schemeClr val="tx1">
                    <a:lumMod val="85000"/>
                    <a:lumOff val="15000"/>
                  </a:schemeClr>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tx1">
                    <a:lumMod val="85000"/>
                    <a:lumOff val="15000"/>
                  </a:schemeClr>
                </a:solidFill>
              </a:defRPr>
            </a:lvl2pPr>
            <a:lvl3pPr marL="1200150" indent="-285750">
              <a:lnSpc>
                <a:spcPct val="100000"/>
              </a:lnSpc>
              <a:spcBef>
                <a:spcPts val="0"/>
              </a:spcBef>
              <a:spcAft>
                <a:spcPts val="600"/>
              </a:spcAft>
              <a:buFont typeface="Arial" panose="020B0604020202020204" pitchFamily="34" charset="0"/>
              <a:buChar char="•"/>
              <a:defRPr sz="1800">
                <a:solidFill>
                  <a:schemeClr val="tx1">
                    <a:lumMod val="85000"/>
                    <a:lumOff val="15000"/>
                  </a:schemeClr>
                </a:solidFill>
              </a:defRPr>
            </a:lvl3pPr>
            <a:lvl4pPr marL="16573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4pPr>
            <a:lvl5pPr marL="21145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A close-up of logos&#10;&#10;Description automatically generated">
            <a:extLst>
              <a:ext uri="{FF2B5EF4-FFF2-40B4-BE49-F238E27FC236}">
                <a16:creationId xmlns:a16="http://schemas.microsoft.com/office/drawing/2014/main" id="{7B9A3B1F-38FC-416E-28B8-878000EAABD2}"/>
              </a:ext>
            </a:extLst>
          </p:cNvPr>
          <p:cNvPicPr>
            <a:picLocks noChangeAspect="1"/>
          </p:cNvPicPr>
          <p:nvPr userDrawn="1"/>
        </p:nvPicPr>
        <p:blipFill rotWithShape="1">
          <a:blip r:embed="rId2"/>
          <a:srcRect l="10527" t="3894" r="-1691" b="28843"/>
          <a:stretch/>
        </p:blipFill>
        <p:spPr>
          <a:xfrm>
            <a:off x="10113663" y="5939060"/>
            <a:ext cx="1856088" cy="712111"/>
          </a:xfrm>
          <a:prstGeom prst="rect">
            <a:avLst/>
          </a:prstGeom>
        </p:spPr>
      </p:pic>
    </p:spTree>
    <p:extLst>
      <p:ext uri="{BB962C8B-B14F-4D97-AF65-F5344CB8AC3E}">
        <p14:creationId xmlns:p14="http://schemas.microsoft.com/office/powerpoint/2010/main" val="198161952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p:nvSpPr>
        <p:spPr>
          <a:xfrm>
            <a:off x="0" y="0"/>
            <a:ext cx="1535185" cy="6858000"/>
          </a:xfrm>
          <a:prstGeom prst="rect">
            <a:avLst/>
          </a:prstGeom>
          <a:gradFill flip="none" rotWithShape="1">
            <a:gsLst>
              <a:gs pos="0">
                <a:srgbClr val="022169">
                  <a:shade val="30000"/>
                  <a:satMod val="115000"/>
                </a:srgbClr>
              </a:gs>
              <a:gs pos="38000">
                <a:srgbClr val="022169">
                  <a:shade val="67500"/>
                  <a:satMod val="115000"/>
                </a:srgbClr>
              </a:gs>
              <a:gs pos="100000">
                <a:schemeClr val="tx2"/>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9145008"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
            <a:extLst>
              <a:ext uri="{FF2B5EF4-FFF2-40B4-BE49-F238E27FC236}">
                <a16:creationId xmlns:a16="http://schemas.microsoft.com/office/drawing/2014/main" id="{E968F065-DCC7-93C0-77AD-2E612574DE9D}"/>
              </a:ext>
            </a:extLst>
          </p:cNvPr>
          <p:cNvSpPr txBox="1">
            <a:spLocks/>
          </p:cNvSpPr>
          <p:nvPr userDrawn="1"/>
        </p:nvSpPr>
        <p:spPr>
          <a:xfrm>
            <a:off x="229697" y="6402389"/>
            <a:ext cx="63068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CQUIN 7th Annual Meeting | November 13-17, 2023</a:t>
            </a:r>
          </a:p>
        </p:txBody>
      </p:sp>
      <p:pic>
        <p:nvPicPr>
          <p:cNvPr id="4" name="Picture 3" descr="A close-up of logos&#10;&#10;Description automatically generated">
            <a:extLst>
              <a:ext uri="{FF2B5EF4-FFF2-40B4-BE49-F238E27FC236}">
                <a16:creationId xmlns:a16="http://schemas.microsoft.com/office/drawing/2014/main" id="{D5772C60-4CD3-9DC9-6414-C62596BDD688}"/>
              </a:ext>
            </a:extLst>
          </p:cNvPr>
          <p:cNvPicPr>
            <a:picLocks noChangeAspect="1"/>
          </p:cNvPicPr>
          <p:nvPr userDrawn="1"/>
        </p:nvPicPr>
        <p:blipFill>
          <a:blip r:embed="rId2"/>
          <a:stretch>
            <a:fillRect/>
          </a:stretch>
        </p:blipFill>
        <p:spPr>
          <a:xfrm>
            <a:off x="10047532" y="6006026"/>
            <a:ext cx="2008177" cy="1044766"/>
          </a:xfrm>
          <a:prstGeom prst="rect">
            <a:avLst/>
          </a:prstGeom>
        </p:spPr>
      </p:pic>
    </p:spTree>
    <p:extLst>
      <p:ext uri="{BB962C8B-B14F-4D97-AF65-F5344CB8AC3E}">
        <p14:creationId xmlns:p14="http://schemas.microsoft.com/office/powerpoint/2010/main" val="54289624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6629761"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176D47F-A017-297B-620F-5A2D353BD14E}"/>
              </a:ext>
            </a:extLst>
          </p:cNvPr>
          <p:cNvSpPr/>
          <p:nvPr/>
        </p:nvSpPr>
        <p:spPr>
          <a:xfrm>
            <a:off x="0" y="0"/>
            <a:ext cx="1535185" cy="6857999"/>
          </a:xfrm>
          <a:prstGeom prst="rect">
            <a:avLst/>
          </a:prstGeom>
          <a:gradFill flip="none" rotWithShape="1">
            <a:gsLst>
              <a:gs pos="0">
                <a:srgbClr val="022169">
                  <a:shade val="30000"/>
                  <a:satMod val="115000"/>
                </a:srgbClr>
              </a:gs>
              <a:gs pos="38000">
                <a:srgbClr val="022169">
                  <a:shade val="67500"/>
                  <a:satMod val="115000"/>
                </a:srgbClr>
              </a:gs>
              <a:gs pos="100000">
                <a:schemeClr val="tx2"/>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1">
            <a:extLst>
              <a:ext uri="{FF2B5EF4-FFF2-40B4-BE49-F238E27FC236}">
                <a16:creationId xmlns:a16="http://schemas.microsoft.com/office/drawing/2014/main" id="{2F35657A-DB67-9AA4-B04E-7721C24E7EE3}"/>
              </a:ext>
            </a:extLst>
          </p:cNvPr>
          <p:cNvSpPr txBox="1">
            <a:spLocks/>
          </p:cNvSpPr>
          <p:nvPr userDrawn="1"/>
        </p:nvSpPr>
        <p:spPr>
          <a:xfrm>
            <a:off x="536259" y="6423609"/>
            <a:ext cx="6306848"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CQUIN 7th Annual Meeting | November 13-17, 2023</a:t>
            </a:r>
          </a:p>
        </p:txBody>
      </p:sp>
      <p:pic>
        <p:nvPicPr>
          <p:cNvPr id="4" name="Picture 3" descr="A close-up of logos&#10;&#10;Description automatically generated">
            <a:extLst>
              <a:ext uri="{FF2B5EF4-FFF2-40B4-BE49-F238E27FC236}">
                <a16:creationId xmlns:a16="http://schemas.microsoft.com/office/drawing/2014/main" id="{A175B4C3-E560-4608-98B5-373CC225BC05}"/>
              </a:ext>
            </a:extLst>
          </p:cNvPr>
          <p:cNvPicPr>
            <a:picLocks noChangeAspect="1"/>
          </p:cNvPicPr>
          <p:nvPr userDrawn="1"/>
        </p:nvPicPr>
        <p:blipFill>
          <a:blip r:embed="rId2"/>
          <a:stretch>
            <a:fillRect/>
          </a:stretch>
        </p:blipFill>
        <p:spPr>
          <a:xfrm>
            <a:off x="10047532" y="6006026"/>
            <a:ext cx="2008177" cy="1044766"/>
          </a:xfrm>
          <a:prstGeom prst="rect">
            <a:avLst/>
          </a:prstGeom>
        </p:spPr>
      </p:pic>
    </p:spTree>
    <p:extLst>
      <p:ext uri="{BB962C8B-B14F-4D97-AF65-F5344CB8AC3E}">
        <p14:creationId xmlns:p14="http://schemas.microsoft.com/office/powerpoint/2010/main" val="39191803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Blank">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B602BE2B-D6FC-BD84-6EF1-7064346973A9}"/>
              </a:ext>
            </a:extLst>
          </p:cNvPr>
          <p:cNvPicPr>
            <a:picLocks noChangeAspect="1"/>
          </p:cNvPicPr>
          <p:nvPr/>
        </p:nvPicPr>
        <p:blipFill>
          <a:blip r:embed="rId2"/>
          <a:stretch>
            <a:fillRect/>
          </a:stretch>
        </p:blipFill>
        <p:spPr>
          <a:xfrm>
            <a:off x="11190155" y="6244840"/>
            <a:ext cx="832363" cy="477460"/>
          </a:xfrm>
          <a:prstGeom prst="rect">
            <a:avLst/>
          </a:prstGeom>
        </p:spPr>
      </p:pic>
    </p:spTree>
    <p:extLst>
      <p:ext uri="{BB962C8B-B14F-4D97-AF65-F5344CB8AC3E}">
        <p14:creationId xmlns:p14="http://schemas.microsoft.com/office/powerpoint/2010/main" val="402392773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7C0B78C7-C5AD-9DF1-173C-2F384849DAE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9C0939D3-8BCC-4347-00B4-A376B8601A85}"/>
              </a:ext>
            </a:extLst>
          </p:cNvPr>
          <p:cNvSpPr/>
          <p:nvPr userDrawn="1"/>
        </p:nvSpPr>
        <p:spPr>
          <a:xfrm rot="10800000">
            <a:off x="0" y="7071"/>
            <a:ext cx="12192000" cy="6857999"/>
          </a:xfrm>
          <a:prstGeom prst="rect">
            <a:avLst/>
          </a:prstGeom>
          <a:gradFill flip="none" rotWithShape="1">
            <a:gsLst>
              <a:gs pos="0">
                <a:srgbClr val="022169">
                  <a:shade val="30000"/>
                  <a:satMod val="115000"/>
                </a:srgbClr>
              </a:gs>
              <a:gs pos="49000">
                <a:srgbClr val="022169">
                  <a:shade val="67500"/>
                  <a:satMod val="115000"/>
                </a:srgbClr>
              </a:gs>
              <a:gs pos="84000">
                <a:srgbClr val="022069"/>
              </a:gs>
            </a:gsLst>
            <a:path path="circle">
              <a:fillToRect l="100000" t="100000"/>
            </a:path>
            <a:tileRect r="-100000" b="-100000"/>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A close-up of logos&#10;&#10;Description automatically generated">
            <a:extLst>
              <a:ext uri="{FF2B5EF4-FFF2-40B4-BE49-F238E27FC236}">
                <a16:creationId xmlns:a16="http://schemas.microsoft.com/office/drawing/2014/main" id="{94840D39-5C51-3C61-4643-816F9E228895}"/>
              </a:ext>
            </a:extLst>
          </p:cNvPr>
          <p:cNvPicPr>
            <a:picLocks noChangeAspect="1"/>
          </p:cNvPicPr>
          <p:nvPr userDrawn="1"/>
        </p:nvPicPr>
        <p:blipFill rotWithShape="1">
          <a:blip r:embed="rId3"/>
          <a:srcRect l="53089" b="32737"/>
          <a:stretch/>
        </p:blipFill>
        <p:spPr>
          <a:xfrm>
            <a:off x="10002782" y="-271462"/>
            <a:ext cx="2299522" cy="1714503"/>
          </a:xfrm>
          <a:prstGeom prst="rect">
            <a:avLst/>
          </a:prstGeom>
        </p:spPr>
      </p:pic>
      <p:sp>
        <p:nvSpPr>
          <p:cNvPr id="6" name="TextBox 5">
            <a:extLst>
              <a:ext uri="{FF2B5EF4-FFF2-40B4-BE49-F238E27FC236}">
                <a16:creationId xmlns:a16="http://schemas.microsoft.com/office/drawing/2014/main" id="{C4894A7E-AA0D-BDAB-E949-D6E608D1C044}"/>
              </a:ext>
            </a:extLst>
          </p:cNvPr>
          <p:cNvSpPr txBox="1"/>
          <p:nvPr userDrawn="1"/>
        </p:nvSpPr>
        <p:spPr>
          <a:xfrm>
            <a:off x="10149319" y="1423480"/>
            <a:ext cx="2912249" cy="259413"/>
          </a:xfrm>
          <a:prstGeom prst="rect">
            <a:avLst/>
          </a:prstGeom>
          <a:noFill/>
        </p:spPr>
        <p:txBody>
          <a:bodyPr wrap="square" rtlCol="0">
            <a:spAutoFit/>
          </a:bodyPr>
          <a:lstStyle/>
          <a:p>
            <a:pPr>
              <a:lnSpc>
                <a:spcPct val="150000"/>
              </a:lnSpc>
            </a:pPr>
            <a:r>
              <a:rPr lang="en-US" sz="800" dirty="0">
                <a:solidFill>
                  <a:schemeClr val="bg1"/>
                </a:solidFill>
                <a:latin typeface="Century Gothic" panose="020B0502020202020204" pitchFamily="34" charset="0"/>
              </a:rPr>
              <a:t>www.cquin.icap.columbia.edu</a:t>
            </a:r>
          </a:p>
        </p:txBody>
      </p:sp>
      <p:pic>
        <p:nvPicPr>
          <p:cNvPr id="7" name="Picture 6" descr="A group of flags in a row&#10;&#10;Description automatically generated">
            <a:extLst>
              <a:ext uri="{FF2B5EF4-FFF2-40B4-BE49-F238E27FC236}">
                <a16:creationId xmlns:a16="http://schemas.microsoft.com/office/drawing/2014/main" id="{142E1DDD-1193-5B3C-38DE-84EBF72EBBCE}"/>
              </a:ext>
            </a:extLst>
          </p:cNvPr>
          <p:cNvPicPr>
            <a:picLocks noChangeAspect="1"/>
          </p:cNvPicPr>
          <p:nvPr userDrawn="1"/>
        </p:nvPicPr>
        <p:blipFill rotWithShape="1">
          <a:blip r:embed="rId4"/>
          <a:srcRect t="84888"/>
          <a:stretch/>
        </p:blipFill>
        <p:spPr>
          <a:xfrm>
            <a:off x="25522" y="5799652"/>
            <a:ext cx="12197656" cy="1036842"/>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C68537BA-7E15-6D29-C054-38A15673D1F9}"/>
              </a:ext>
            </a:extLst>
          </p:cNvPr>
          <p:cNvPicPr>
            <a:picLocks noChangeAspect="1"/>
          </p:cNvPicPr>
          <p:nvPr userDrawn="1"/>
        </p:nvPicPr>
        <p:blipFill>
          <a:blip r:embed="rId5"/>
          <a:stretch>
            <a:fillRect/>
          </a:stretch>
        </p:blipFill>
        <p:spPr>
          <a:xfrm>
            <a:off x="25522" y="41083"/>
            <a:ext cx="3910452" cy="2033434"/>
          </a:xfrm>
          <a:prstGeom prst="rect">
            <a:avLst/>
          </a:prstGeom>
        </p:spPr>
      </p:pic>
      <p:sp>
        <p:nvSpPr>
          <p:cNvPr id="2" name="TextBox 1">
            <a:extLst>
              <a:ext uri="{FF2B5EF4-FFF2-40B4-BE49-F238E27FC236}">
                <a16:creationId xmlns:a16="http://schemas.microsoft.com/office/drawing/2014/main" id="{ACBAA201-0679-C88E-8DCB-3BD4A09D1ED0}"/>
              </a:ext>
            </a:extLst>
          </p:cNvPr>
          <p:cNvSpPr txBox="1"/>
          <p:nvPr userDrawn="1"/>
        </p:nvSpPr>
        <p:spPr>
          <a:xfrm>
            <a:off x="4309197" y="2883047"/>
            <a:ext cx="5112328" cy="830997"/>
          </a:xfrm>
          <a:prstGeom prst="rect">
            <a:avLst/>
          </a:prstGeom>
          <a:noFill/>
        </p:spPr>
        <p:txBody>
          <a:bodyPr wrap="square" rtlCol="0">
            <a:spAutoFit/>
          </a:bodyPr>
          <a:lstStyle/>
          <a:p>
            <a:r>
              <a:rPr lang="en-US" sz="4800" dirty="0">
                <a:solidFill>
                  <a:schemeClr val="bg1"/>
                </a:solidFill>
                <a:latin typeface="Century Gothic" panose="020B0502020202020204" pitchFamily="34" charset="0"/>
              </a:rPr>
              <a:t>Thank you!</a:t>
            </a:r>
          </a:p>
        </p:txBody>
      </p:sp>
    </p:spTree>
    <p:extLst>
      <p:ext uri="{BB962C8B-B14F-4D97-AF65-F5344CB8AC3E}">
        <p14:creationId xmlns:p14="http://schemas.microsoft.com/office/powerpoint/2010/main" val="35772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18AF1-BBDD-5C45-BD8A-357304E54C07}" type="slidenum">
              <a:rPr lang="en-US" smtClean="0"/>
              <a:t>‹#›</a:t>
            </a:fld>
            <a:endParaRPr lang="en-US"/>
          </a:p>
        </p:txBody>
      </p:sp>
    </p:spTree>
    <p:extLst>
      <p:ext uri="{BB962C8B-B14F-4D97-AF65-F5344CB8AC3E}">
        <p14:creationId xmlns:p14="http://schemas.microsoft.com/office/powerpoint/2010/main" val="1253812883"/>
      </p:ext>
    </p:extLst>
  </p:cSld>
  <p:clrMap bg1="lt1" tx1="dk1" bg2="lt2" tx2="dk2" accent1="accent1" accent2="accent2" accent3="accent3" accent4="accent4" accent5="accent5" accent6="accent6" hlink="hlink" folHlink="folHlink"/>
  <p:sldLayoutIdLst>
    <p:sldLayoutId id="2147483713" r:id="rId1"/>
    <p:sldLayoutId id="2147483706" r:id="rId2"/>
    <p:sldLayoutId id="2147483707" r:id="rId3"/>
    <p:sldLayoutId id="2147483708" r:id="rId4"/>
    <p:sldLayoutId id="2147483709" r:id="rId5"/>
    <p:sldLayoutId id="2147483710" r:id="rId6"/>
    <p:sldLayoutId id="2147483711" r:id="rId7"/>
    <p:sldLayoutId id="2147483712" r:id="rId8"/>
    <p:sldLayoutId id="2147483716" r:id="rId9"/>
  </p:sldLayoutIdLst>
  <p:hf hdr="0" ftr="0" dt="0"/>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94A7-28E9-5E50-2EFC-B01D8C0D10B0}"/>
              </a:ext>
            </a:extLst>
          </p:cNvPr>
          <p:cNvSpPr>
            <a:spLocks noGrp="1"/>
          </p:cNvSpPr>
          <p:nvPr>
            <p:ph type="title"/>
          </p:nvPr>
        </p:nvSpPr>
        <p:spPr>
          <a:xfrm>
            <a:off x="3241964" y="2021181"/>
            <a:ext cx="7162800" cy="1248208"/>
          </a:xfrm>
        </p:spPr>
        <p:txBody>
          <a:bodyPr>
            <a:normAutofit fontScale="90000"/>
          </a:bodyPr>
          <a:lstStyle/>
          <a:p>
            <a:r>
              <a:rPr lang="en-US" dirty="0"/>
              <a:t>Monitoring and Evaluation of AHD: EGPAF Experience</a:t>
            </a:r>
          </a:p>
        </p:txBody>
      </p:sp>
      <p:sp>
        <p:nvSpPr>
          <p:cNvPr id="4" name="Text Placeholder 3">
            <a:extLst>
              <a:ext uri="{FF2B5EF4-FFF2-40B4-BE49-F238E27FC236}">
                <a16:creationId xmlns:a16="http://schemas.microsoft.com/office/drawing/2014/main" id="{B7D39257-BC1A-99B1-C0D8-E806B957C64E}"/>
              </a:ext>
            </a:extLst>
          </p:cNvPr>
          <p:cNvSpPr>
            <a:spLocks noGrp="1"/>
          </p:cNvSpPr>
          <p:nvPr>
            <p:ph type="body" idx="1"/>
          </p:nvPr>
        </p:nvSpPr>
        <p:spPr>
          <a:xfrm>
            <a:off x="3241964" y="3588611"/>
            <a:ext cx="7162800" cy="1246958"/>
          </a:xfrm>
        </p:spPr>
        <p:txBody>
          <a:bodyPr>
            <a:normAutofit fontScale="92500" lnSpcReduction="20000"/>
          </a:bodyPr>
          <a:lstStyle/>
          <a:p>
            <a:r>
              <a:rPr lang="en-US" dirty="0"/>
              <a:t>Presented by:</a:t>
            </a:r>
          </a:p>
          <a:p>
            <a:r>
              <a:rPr lang="en-US" dirty="0"/>
              <a:t>Reuben Musarandega, Associate SI&amp;E Director</a:t>
            </a:r>
          </a:p>
          <a:p>
            <a:r>
              <a:rPr lang="en-US" dirty="0"/>
              <a:t>Elizabeth Glaser Pediatric AIDS Foundation </a:t>
            </a:r>
          </a:p>
          <a:p>
            <a:endParaRPr lang="en-US" dirty="0"/>
          </a:p>
        </p:txBody>
      </p:sp>
      <p:pic>
        <p:nvPicPr>
          <p:cNvPr id="6" name="Picture 5">
            <a:extLst>
              <a:ext uri="{FF2B5EF4-FFF2-40B4-BE49-F238E27FC236}">
                <a16:creationId xmlns:a16="http://schemas.microsoft.com/office/drawing/2014/main" id="{8DAD8339-DB9D-3EC7-0690-494CF3EADD8D}"/>
              </a:ext>
            </a:extLst>
          </p:cNvPr>
          <p:cNvPicPr>
            <a:picLocks noChangeAspect="1"/>
          </p:cNvPicPr>
          <p:nvPr/>
        </p:nvPicPr>
        <p:blipFill>
          <a:blip r:embed="rId2"/>
          <a:stretch>
            <a:fillRect/>
          </a:stretch>
        </p:blipFill>
        <p:spPr>
          <a:xfrm>
            <a:off x="4022035" y="423300"/>
            <a:ext cx="3810000" cy="1143000"/>
          </a:xfrm>
          <a:prstGeom prst="rect">
            <a:avLst/>
          </a:prstGeom>
        </p:spPr>
      </p:pic>
    </p:spTree>
    <p:extLst>
      <p:ext uri="{BB962C8B-B14F-4D97-AF65-F5344CB8AC3E}">
        <p14:creationId xmlns:p14="http://schemas.microsoft.com/office/powerpoint/2010/main" val="477746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C356AD8-CEB7-6239-85CC-92165E15C238}"/>
              </a:ext>
            </a:extLst>
          </p:cNvPr>
          <p:cNvSpPr>
            <a:spLocks noGrp="1"/>
          </p:cNvSpPr>
          <p:nvPr>
            <p:ph type="title"/>
          </p:nvPr>
        </p:nvSpPr>
        <p:spPr>
          <a:xfrm>
            <a:off x="1888117" y="234950"/>
            <a:ext cx="9144456" cy="838199"/>
          </a:xfrm>
        </p:spPr>
        <p:txBody>
          <a:bodyPr>
            <a:normAutofit/>
          </a:bodyPr>
          <a:lstStyle/>
          <a:p>
            <a:r>
              <a:rPr lang="en-US" sz="3600" dirty="0">
                <a:latin typeface="Century Gothic"/>
              </a:rPr>
              <a:t>EGPAF AHD Reporting, Sept 2023</a:t>
            </a:r>
            <a:endParaRPr lang="en-US" sz="3600" dirty="0"/>
          </a:p>
        </p:txBody>
      </p:sp>
      <p:pic>
        <p:nvPicPr>
          <p:cNvPr id="10" name="Picture 9">
            <a:extLst>
              <a:ext uri="{FF2B5EF4-FFF2-40B4-BE49-F238E27FC236}">
                <a16:creationId xmlns:a16="http://schemas.microsoft.com/office/drawing/2014/main" id="{622AD954-9329-F80E-1646-EF3E26E243BF}"/>
              </a:ext>
            </a:extLst>
          </p:cNvPr>
          <p:cNvPicPr>
            <a:picLocks noChangeAspect="1"/>
          </p:cNvPicPr>
          <p:nvPr/>
        </p:nvPicPr>
        <p:blipFill>
          <a:blip r:embed="rId2"/>
          <a:stretch>
            <a:fillRect/>
          </a:stretch>
        </p:blipFill>
        <p:spPr>
          <a:xfrm>
            <a:off x="6297756" y="6250582"/>
            <a:ext cx="2024725" cy="607418"/>
          </a:xfrm>
          <a:prstGeom prst="rect">
            <a:avLst/>
          </a:prstGeom>
        </p:spPr>
      </p:pic>
      <p:sp>
        <p:nvSpPr>
          <p:cNvPr id="3" name="Rectangle: Rounded Corners 2">
            <a:extLst>
              <a:ext uri="{FF2B5EF4-FFF2-40B4-BE49-F238E27FC236}">
                <a16:creationId xmlns:a16="http://schemas.microsoft.com/office/drawing/2014/main" id="{B6EDE8F0-EE76-CDB1-15CE-8F4C7CC96FF1}"/>
              </a:ext>
            </a:extLst>
          </p:cNvPr>
          <p:cNvSpPr/>
          <p:nvPr/>
        </p:nvSpPr>
        <p:spPr>
          <a:xfrm>
            <a:off x="9508227" y="1495425"/>
            <a:ext cx="2430828" cy="3829050"/>
          </a:xfrm>
          <a:prstGeom prst="roundRect">
            <a:avLst/>
          </a:prstGeom>
          <a:solidFill>
            <a:srgbClr val="00B5DE"/>
          </a:solidFill>
          <a:ln>
            <a:noFill/>
          </a:ln>
          <a:effectLst>
            <a:glow rad="2286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spcBef>
                <a:spcPct val="0"/>
              </a:spcBef>
            </a:pPr>
            <a:r>
              <a:rPr lang="en-US" dirty="0">
                <a:ea typeface="Calibri"/>
                <a:cs typeface="Calibri"/>
              </a:rPr>
              <a:t>Data categorized by:</a:t>
            </a:r>
          </a:p>
          <a:p>
            <a:pPr marL="285750" indent="-285750">
              <a:spcBef>
                <a:spcPct val="0"/>
              </a:spcBef>
              <a:buFont typeface="Arial" panose="020B0604020202020204" pitchFamily="34" charset="0"/>
              <a:buChar char="•"/>
            </a:pPr>
            <a:r>
              <a:rPr lang="en-US" dirty="0">
                <a:ea typeface="Calibri"/>
                <a:cs typeface="Calibri"/>
              </a:rPr>
              <a:t>Patient category </a:t>
            </a:r>
          </a:p>
          <a:p>
            <a:pPr marL="285750" indent="-285750">
              <a:spcBef>
                <a:spcPct val="0"/>
              </a:spcBef>
              <a:buFont typeface="Arial" panose="020B0604020202020204" pitchFamily="34" charset="0"/>
              <a:buChar char="•"/>
            </a:pPr>
            <a:r>
              <a:rPr lang="en-US" dirty="0">
                <a:ea typeface="Calibri"/>
                <a:cs typeface="Calibri"/>
              </a:rPr>
              <a:t>Gender</a:t>
            </a:r>
          </a:p>
          <a:p>
            <a:pPr marL="285750" indent="-285750">
              <a:spcBef>
                <a:spcPct val="0"/>
              </a:spcBef>
              <a:buFont typeface="Arial" panose="020B0604020202020204" pitchFamily="34" charset="0"/>
              <a:buChar char="•"/>
            </a:pPr>
            <a:r>
              <a:rPr lang="en-US" dirty="0">
                <a:ea typeface="Calibri"/>
                <a:cs typeface="Calibri"/>
              </a:rPr>
              <a:t>Age group – finer ages aligned with global recommendations</a:t>
            </a:r>
          </a:p>
          <a:p>
            <a:pPr marL="285750" indent="-285750">
              <a:spcBef>
                <a:spcPct val="0"/>
              </a:spcBef>
              <a:buFont typeface="Arial" panose="020B0604020202020204" pitchFamily="34" charset="0"/>
              <a:buChar char="•"/>
            </a:pPr>
            <a:r>
              <a:rPr lang="en-US" dirty="0">
                <a:ea typeface="Calibri"/>
                <a:cs typeface="Calibri"/>
              </a:rPr>
              <a:t>Age disaggregation allows monitoring AHD in children</a:t>
            </a:r>
          </a:p>
        </p:txBody>
      </p:sp>
      <p:pic>
        <p:nvPicPr>
          <p:cNvPr id="9" name="Picture 8">
            <a:extLst>
              <a:ext uri="{FF2B5EF4-FFF2-40B4-BE49-F238E27FC236}">
                <a16:creationId xmlns:a16="http://schemas.microsoft.com/office/drawing/2014/main" id="{684B26D1-B96C-A10A-C23D-2C84E8EF4D49}"/>
              </a:ext>
            </a:extLst>
          </p:cNvPr>
          <p:cNvPicPr>
            <a:picLocks noChangeAspect="1"/>
          </p:cNvPicPr>
          <p:nvPr/>
        </p:nvPicPr>
        <p:blipFill>
          <a:blip r:embed="rId3"/>
          <a:stretch>
            <a:fillRect/>
          </a:stretch>
        </p:blipFill>
        <p:spPr>
          <a:xfrm>
            <a:off x="1955020" y="4685308"/>
            <a:ext cx="6898952" cy="1565274"/>
          </a:xfrm>
          <a:prstGeom prst="rect">
            <a:avLst/>
          </a:prstGeom>
          <a:solidFill>
            <a:schemeClr val="accent3"/>
          </a:solidFill>
          <a:effectLst>
            <a:glow rad="228600">
              <a:schemeClr val="accent1">
                <a:satMod val="175000"/>
                <a:alpha val="40000"/>
              </a:schemeClr>
            </a:glow>
          </a:effectLst>
        </p:spPr>
      </p:pic>
      <p:pic>
        <p:nvPicPr>
          <p:cNvPr id="11" name="Picture 10">
            <a:extLst>
              <a:ext uri="{FF2B5EF4-FFF2-40B4-BE49-F238E27FC236}">
                <a16:creationId xmlns:a16="http://schemas.microsoft.com/office/drawing/2014/main" id="{62747B53-A45F-2120-E7F1-183831A37523}"/>
              </a:ext>
            </a:extLst>
          </p:cNvPr>
          <p:cNvPicPr>
            <a:picLocks noChangeAspect="1"/>
          </p:cNvPicPr>
          <p:nvPr/>
        </p:nvPicPr>
        <p:blipFill>
          <a:blip r:embed="rId4"/>
          <a:stretch>
            <a:fillRect/>
          </a:stretch>
        </p:blipFill>
        <p:spPr>
          <a:xfrm>
            <a:off x="1955020" y="947749"/>
            <a:ext cx="6898952" cy="3628420"/>
          </a:xfrm>
          <a:prstGeom prst="rect">
            <a:avLst/>
          </a:prstGeom>
          <a:solidFill>
            <a:schemeClr val="accent2">
              <a:lumMod val="40000"/>
              <a:lumOff val="60000"/>
            </a:schemeClr>
          </a:solidFill>
          <a:effectLst>
            <a:glow rad="228600">
              <a:schemeClr val="accent1">
                <a:satMod val="175000"/>
                <a:alpha val="40000"/>
              </a:schemeClr>
            </a:glow>
          </a:effectLst>
        </p:spPr>
      </p:pic>
    </p:spTree>
    <p:extLst>
      <p:ext uri="{BB962C8B-B14F-4D97-AF65-F5344CB8AC3E}">
        <p14:creationId xmlns:p14="http://schemas.microsoft.com/office/powerpoint/2010/main" val="1107438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6D7C-1479-BDBC-292C-973015B23874}"/>
              </a:ext>
            </a:extLst>
          </p:cNvPr>
          <p:cNvSpPr>
            <a:spLocks noGrp="1"/>
          </p:cNvSpPr>
          <p:nvPr>
            <p:ph type="title"/>
          </p:nvPr>
        </p:nvSpPr>
        <p:spPr>
          <a:xfrm>
            <a:off x="1954792" y="357565"/>
            <a:ext cx="9144456" cy="838199"/>
          </a:xfrm>
        </p:spPr>
        <p:txBody>
          <a:bodyPr>
            <a:noAutofit/>
          </a:bodyPr>
          <a:lstStyle/>
          <a:p>
            <a:r>
              <a:rPr lang="en-US" sz="4000" dirty="0"/>
              <a:t>AHD Data Use: Malawi Example</a:t>
            </a:r>
            <a:endParaRPr lang="en-US" sz="2400" dirty="0"/>
          </a:p>
        </p:txBody>
      </p:sp>
      <p:pic>
        <p:nvPicPr>
          <p:cNvPr id="11" name="Picture 10">
            <a:extLst>
              <a:ext uri="{FF2B5EF4-FFF2-40B4-BE49-F238E27FC236}">
                <a16:creationId xmlns:a16="http://schemas.microsoft.com/office/drawing/2014/main" id="{F07AC072-848C-1765-6F94-A6AF592D883E}"/>
              </a:ext>
            </a:extLst>
          </p:cNvPr>
          <p:cNvPicPr>
            <a:picLocks noChangeAspect="1"/>
          </p:cNvPicPr>
          <p:nvPr/>
        </p:nvPicPr>
        <p:blipFill>
          <a:blip r:embed="rId2"/>
          <a:stretch>
            <a:fillRect/>
          </a:stretch>
        </p:blipFill>
        <p:spPr>
          <a:xfrm>
            <a:off x="1521959" y="1179512"/>
            <a:ext cx="6983866" cy="4498976"/>
          </a:xfrm>
          <a:prstGeom prst="rect">
            <a:avLst/>
          </a:prstGeom>
        </p:spPr>
      </p:pic>
      <p:pic>
        <p:nvPicPr>
          <p:cNvPr id="13" name="Picture 12">
            <a:extLst>
              <a:ext uri="{FF2B5EF4-FFF2-40B4-BE49-F238E27FC236}">
                <a16:creationId xmlns:a16="http://schemas.microsoft.com/office/drawing/2014/main" id="{2EFAFE0B-5E51-87F3-5E28-837AE4A29095}"/>
              </a:ext>
            </a:extLst>
          </p:cNvPr>
          <p:cNvPicPr>
            <a:picLocks noChangeAspect="1"/>
          </p:cNvPicPr>
          <p:nvPr/>
        </p:nvPicPr>
        <p:blipFill>
          <a:blip r:embed="rId3"/>
          <a:stretch>
            <a:fillRect/>
          </a:stretch>
        </p:blipFill>
        <p:spPr>
          <a:xfrm>
            <a:off x="8609750" y="1187638"/>
            <a:ext cx="3582250" cy="4498976"/>
          </a:xfrm>
          <a:prstGeom prst="rect">
            <a:avLst/>
          </a:prstGeom>
        </p:spPr>
      </p:pic>
      <p:sp>
        <p:nvSpPr>
          <p:cNvPr id="14" name="Rectangle 13">
            <a:extLst>
              <a:ext uri="{FF2B5EF4-FFF2-40B4-BE49-F238E27FC236}">
                <a16:creationId xmlns:a16="http://schemas.microsoft.com/office/drawing/2014/main" id="{75A62EF9-A298-A740-67BC-5FEFE4703B49}"/>
              </a:ext>
            </a:extLst>
          </p:cNvPr>
          <p:cNvSpPr/>
          <p:nvPr/>
        </p:nvSpPr>
        <p:spPr>
          <a:xfrm>
            <a:off x="1468174" y="5686614"/>
            <a:ext cx="3226330" cy="646331"/>
          </a:xfrm>
          <a:prstGeom prst="rect">
            <a:avLst/>
          </a:prstGeom>
        </p:spPr>
        <p:txBody>
          <a:bodyPr wrap="square">
            <a:spAutoFit/>
          </a:bodyPr>
          <a:lstStyle/>
          <a:p>
            <a:r>
              <a:rPr lang="en-US" dirty="0"/>
              <a:t>Data displays for AHD QI projects in Malawi, August 2023</a:t>
            </a:r>
          </a:p>
        </p:txBody>
      </p:sp>
      <p:sp>
        <p:nvSpPr>
          <p:cNvPr id="15" name="Rectangle 14">
            <a:extLst>
              <a:ext uri="{FF2B5EF4-FFF2-40B4-BE49-F238E27FC236}">
                <a16:creationId xmlns:a16="http://schemas.microsoft.com/office/drawing/2014/main" id="{9DC04B01-B37D-6F77-343F-BA21FFAC59E3}"/>
              </a:ext>
            </a:extLst>
          </p:cNvPr>
          <p:cNvSpPr/>
          <p:nvPr/>
        </p:nvSpPr>
        <p:spPr>
          <a:xfrm>
            <a:off x="8613245" y="5686614"/>
            <a:ext cx="3575580" cy="646331"/>
          </a:xfrm>
          <a:prstGeom prst="rect">
            <a:avLst/>
          </a:prstGeom>
        </p:spPr>
        <p:txBody>
          <a:bodyPr wrap="square">
            <a:spAutoFit/>
          </a:bodyPr>
          <a:lstStyle/>
          <a:p>
            <a:r>
              <a:rPr lang="en-US" dirty="0"/>
              <a:t>Nurses explaining AHD QI results to EGPAF learning visit team, Aug 2023</a:t>
            </a:r>
          </a:p>
        </p:txBody>
      </p:sp>
      <p:pic>
        <p:nvPicPr>
          <p:cNvPr id="16" name="Picture 15">
            <a:extLst>
              <a:ext uri="{FF2B5EF4-FFF2-40B4-BE49-F238E27FC236}">
                <a16:creationId xmlns:a16="http://schemas.microsoft.com/office/drawing/2014/main" id="{BAE004B4-3FCE-0D64-53E4-987BBA563596}"/>
              </a:ext>
            </a:extLst>
          </p:cNvPr>
          <p:cNvPicPr>
            <a:picLocks noChangeAspect="1"/>
          </p:cNvPicPr>
          <p:nvPr/>
        </p:nvPicPr>
        <p:blipFill>
          <a:blip r:embed="rId4"/>
          <a:stretch>
            <a:fillRect/>
          </a:stretch>
        </p:blipFill>
        <p:spPr>
          <a:xfrm>
            <a:off x="5621481" y="6196726"/>
            <a:ext cx="2024725" cy="607418"/>
          </a:xfrm>
          <a:prstGeom prst="rect">
            <a:avLst/>
          </a:prstGeom>
        </p:spPr>
      </p:pic>
      <p:sp>
        <p:nvSpPr>
          <p:cNvPr id="3" name="TextBox 2">
            <a:extLst>
              <a:ext uri="{FF2B5EF4-FFF2-40B4-BE49-F238E27FC236}">
                <a16:creationId xmlns:a16="http://schemas.microsoft.com/office/drawing/2014/main" id="{4314A624-BA5A-76CD-5642-C862856D77C2}"/>
              </a:ext>
            </a:extLst>
          </p:cNvPr>
          <p:cNvSpPr txBox="1"/>
          <p:nvPr/>
        </p:nvSpPr>
        <p:spPr>
          <a:xfrm>
            <a:off x="78317" y="311150"/>
            <a:ext cx="1335616" cy="6463308"/>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FFFF"/>
                </a:solidFill>
                <a:latin typeface="Segoe UI"/>
                <a:cs typeface="Segoe UI"/>
              </a:rPr>
              <a:t>Daily HCWs use the data to manage patients through EMRs and registers.</a:t>
            </a:r>
            <a:endParaRPr lang="en-US" dirty="0">
              <a:solidFill>
                <a:srgbClr val="FFFFFF"/>
              </a:solidFill>
              <a:latin typeface="Calibri" panose="020F0502020204030204"/>
              <a:ea typeface="Calibri" panose="020F0502020204030204"/>
              <a:cs typeface="Calibri" panose="020F0502020204030204"/>
            </a:endParaRPr>
          </a:p>
          <a:p>
            <a:endParaRPr lang="en-US" dirty="0">
              <a:solidFill>
                <a:srgbClr val="FFFFFF"/>
              </a:solidFill>
              <a:latin typeface="Segoe UI"/>
              <a:cs typeface="Segoe UI"/>
            </a:endParaRPr>
          </a:p>
          <a:p>
            <a:r>
              <a:rPr lang="en-US" dirty="0">
                <a:solidFill>
                  <a:srgbClr val="FFFFFF"/>
                </a:solidFill>
                <a:latin typeface="Segoe UI"/>
                <a:cs typeface="Segoe UI"/>
              </a:rPr>
              <a:t>Weekly &amp; monthly, they plot run charts for key indicators to monitor progress made by project interventions – using a QI approach</a:t>
            </a:r>
            <a:endParaRPr lang="en-US" dirty="0">
              <a:solidFill>
                <a:srgbClr val="FFFFFF"/>
              </a:solidFill>
              <a:latin typeface="Segoe UI"/>
              <a:ea typeface="Calibri"/>
              <a:cs typeface="Segoe UI"/>
            </a:endParaRPr>
          </a:p>
        </p:txBody>
      </p:sp>
    </p:spTree>
    <p:extLst>
      <p:ext uri="{BB962C8B-B14F-4D97-AF65-F5344CB8AC3E}">
        <p14:creationId xmlns:p14="http://schemas.microsoft.com/office/powerpoint/2010/main" val="1185586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FEF0FC-ABA3-9ECA-4CBB-61D1E2CB27A3}"/>
              </a:ext>
            </a:extLst>
          </p:cNvPr>
          <p:cNvSpPr>
            <a:spLocks noGrp="1"/>
          </p:cNvSpPr>
          <p:nvPr>
            <p:ph type="title"/>
          </p:nvPr>
        </p:nvSpPr>
        <p:spPr>
          <a:xfrm>
            <a:off x="1611893" y="306076"/>
            <a:ext cx="9144456" cy="838199"/>
          </a:xfrm>
        </p:spPr>
        <p:txBody>
          <a:bodyPr anchor="t">
            <a:normAutofit/>
          </a:bodyPr>
          <a:lstStyle/>
          <a:p>
            <a:r>
              <a:rPr lang="en-US" sz="4800" dirty="0"/>
              <a:t>Challenges</a:t>
            </a:r>
          </a:p>
        </p:txBody>
      </p:sp>
      <p:sp>
        <p:nvSpPr>
          <p:cNvPr id="4" name="Text Placeholder 3">
            <a:extLst>
              <a:ext uri="{FF2B5EF4-FFF2-40B4-BE49-F238E27FC236}">
                <a16:creationId xmlns:a16="http://schemas.microsoft.com/office/drawing/2014/main" id="{BFFE4142-B22A-DD4B-C11F-24E46219D981}"/>
              </a:ext>
            </a:extLst>
          </p:cNvPr>
          <p:cNvSpPr>
            <a:spLocks noGrp="1"/>
          </p:cNvSpPr>
          <p:nvPr>
            <p:ph sz="quarter" idx="11"/>
          </p:nvPr>
        </p:nvSpPr>
        <p:spPr>
          <a:xfrm>
            <a:off x="1611893" y="1498831"/>
            <a:ext cx="4479012" cy="4640263"/>
          </a:xfrm>
          <a:solidFill>
            <a:schemeClr val="accent1">
              <a:lumMod val="20000"/>
              <a:lumOff val="80000"/>
            </a:schemeClr>
          </a:solidFill>
        </p:spPr>
        <p:txBody>
          <a:bodyPr vert="horz" lIns="91440" tIns="45720" rIns="91440" bIns="45720" rtlCol="0" anchor="t">
            <a:normAutofit lnSpcReduction="10000"/>
          </a:bodyPr>
          <a:lstStyle/>
          <a:p>
            <a:pPr marL="342900" indent="-342900">
              <a:buAutoNum type="arabicPeriod"/>
            </a:pPr>
            <a:r>
              <a:rPr lang="en-US" sz="2400" dirty="0">
                <a:cs typeface="Calibri"/>
              </a:rPr>
              <a:t>Using multiple data sources vs AHD-specific tools</a:t>
            </a:r>
            <a:endParaRPr lang="en-US" sz="2400" dirty="0"/>
          </a:p>
          <a:p>
            <a:pPr marL="342900" indent="-342900">
              <a:buAutoNum type="arabicPeriod"/>
            </a:pPr>
            <a:endParaRPr lang="en-US" sz="2400" dirty="0">
              <a:cs typeface="Calibri"/>
            </a:endParaRPr>
          </a:p>
          <a:p>
            <a:pPr marL="342900" indent="-342900">
              <a:buAutoNum type="arabicPeriod"/>
            </a:pPr>
            <a:r>
              <a:rPr lang="en-US" sz="2400" dirty="0"/>
              <a:t>Aligning multi-country indicators </a:t>
            </a:r>
            <a:endParaRPr lang="en-US"/>
          </a:p>
          <a:p>
            <a:pPr marL="342900" indent="-342900">
              <a:buFont typeface="+mj-lt"/>
              <a:buAutoNum type="arabicPeriod"/>
            </a:pPr>
            <a:endParaRPr lang="en-US" sz="2400" dirty="0"/>
          </a:p>
          <a:p>
            <a:pPr marL="342900" indent="-342900">
              <a:buFont typeface="+mj-lt"/>
              <a:buAutoNum type="arabicPeriod"/>
            </a:pPr>
            <a:r>
              <a:rPr lang="en-US" sz="2400" dirty="0"/>
              <a:t>Enforcing data submissions</a:t>
            </a:r>
          </a:p>
          <a:p>
            <a:pPr marL="342900" indent="-342900">
              <a:buFont typeface="+mj-lt"/>
              <a:buAutoNum type="arabicPeriod"/>
            </a:pPr>
            <a:endParaRPr lang="en-US" sz="2400" dirty="0"/>
          </a:p>
          <a:p>
            <a:pPr marL="342900" indent="-342900">
              <a:buFont typeface="+mj-lt"/>
              <a:buAutoNum type="arabicPeriod"/>
            </a:pPr>
            <a:r>
              <a:rPr lang="en-US" sz="2400" dirty="0"/>
              <a:t>Frequency of data submission </a:t>
            </a:r>
          </a:p>
          <a:p>
            <a:pPr marL="342900" indent="-342900">
              <a:buFont typeface="+mj-lt"/>
              <a:buAutoNum type="arabicPeriod"/>
            </a:pPr>
            <a:endParaRPr lang="en-US" sz="2400" dirty="0"/>
          </a:p>
          <a:p>
            <a:pPr marL="342900" indent="-342900">
              <a:buFont typeface="+mj-lt"/>
              <a:buAutoNum type="arabicPeriod"/>
            </a:pPr>
            <a:r>
              <a:rPr lang="en-US" sz="2400" dirty="0"/>
              <a:t>Adding AHD module to EMRs  </a:t>
            </a:r>
          </a:p>
        </p:txBody>
      </p:sp>
      <p:pic>
        <p:nvPicPr>
          <p:cNvPr id="12" name="Picture 11">
            <a:extLst>
              <a:ext uri="{FF2B5EF4-FFF2-40B4-BE49-F238E27FC236}">
                <a16:creationId xmlns:a16="http://schemas.microsoft.com/office/drawing/2014/main" id="{DB430676-E9FF-48D9-2002-14649F18B68E}"/>
              </a:ext>
            </a:extLst>
          </p:cNvPr>
          <p:cNvPicPr>
            <a:picLocks noChangeAspect="1"/>
          </p:cNvPicPr>
          <p:nvPr/>
        </p:nvPicPr>
        <p:blipFill>
          <a:blip r:embed="rId2"/>
          <a:stretch>
            <a:fillRect/>
          </a:stretch>
        </p:blipFill>
        <p:spPr>
          <a:xfrm>
            <a:off x="6410325" y="1817938"/>
            <a:ext cx="5557324" cy="1981200"/>
          </a:xfrm>
          <a:prstGeom prst="rect">
            <a:avLst/>
          </a:prstGeom>
          <a:noFill/>
        </p:spPr>
      </p:pic>
      <p:sp>
        <p:nvSpPr>
          <p:cNvPr id="15" name="TextBox 14">
            <a:extLst>
              <a:ext uri="{FF2B5EF4-FFF2-40B4-BE49-F238E27FC236}">
                <a16:creationId xmlns:a16="http://schemas.microsoft.com/office/drawing/2014/main" id="{E3F14CE1-DB47-8B37-36EF-4BF461D7CFE0}"/>
              </a:ext>
            </a:extLst>
          </p:cNvPr>
          <p:cNvSpPr txBox="1"/>
          <p:nvPr/>
        </p:nvSpPr>
        <p:spPr>
          <a:xfrm>
            <a:off x="7272652" y="1470484"/>
            <a:ext cx="4694997" cy="307777"/>
          </a:xfrm>
          <a:prstGeom prst="rect">
            <a:avLst/>
          </a:prstGeom>
          <a:noFill/>
        </p:spPr>
        <p:txBody>
          <a:bodyPr wrap="square">
            <a:spAutoFit/>
          </a:bodyPr>
          <a:lstStyle/>
          <a:p>
            <a:r>
              <a:rPr kumimoji="0" lang="en-US" sz="1400" b="1" i="0" u="none" strike="noStrike" kern="1200" cap="none" spc="0" normalizeH="0" baseline="0" noProof="0" dirty="0">
                <a:ln>
                  <a:noFill/>
                </a:ln>
                <a:solidFill>
                  <a:srgbClr val="EA6E38"/>
                </a:solidFill>
                <a:effectLst/>
                <a:uLnTx/>
                <a:uFillTx/>
                <a:latin typeface="Calibri" panose="020F0502020204030204" pitchFamily="34" charset="0"/>
                <a:ea typeface="+mj-ea"/>
                <a:cs typeface="Calibri" panose="020F0502020204030204" pitchFamily="34" charset="0"/>
              </a:rPr>
              <a:t>AHD Register: MOH Approved for national use</a:t>
            </a:r>
            <a:endParaRPr lang="en-US" sz="900" dirty="0"/>
          </a:p>
        </p:txBody>
      </p:sp>
      <p:pic>
        <p:nvPicPr>
          <p:cNvPr id="16" name="Picture 15">
            <a:extLst>
              <a:ext uri="{FF2B5EF4-FFF2-40B4-BE49-F238E27FC236}">
                <a16:creationId xmlns:a16="http://schemas.microsoft.com/office/drawing/2014/main" id="{16E42390-FEF6-31AA-31D0-E2EF8BF91A1F}"/>
              </a:ext>
            </a:extLst>
          </p:cNvPr>
          <p:cNvPicPr>
            <a:picLocks noChangeAspect="1"/>
          </p:cNvPicPr>
          <p:nvPr/>
        </p:nvPicPr>
        <p:blipFill>
          <a:blip r:embed="rId3"/>
          <a:stretch>
            <a:fillRect/>
          </a:stretch>
        </p:blipFill>
        <p:spPr>
          <a:xfrm>
            <a:off x="5339980" y="91457"/>
            <a:ext cx="6627669" cy="1357077"/>
          </a:xfrm>
          <a:prstGeom prst="rect">
            <a:avLst/>
          </a:prstGeom>
        </p:spPr>
      </p:pic>
      <p:sp>
        <p:nvSpPr>
          <p:cNvPr id="17" name="TextBox 16">
            <a:extLst>
              <a:ext uri="{FF2B5EF4-FFF2-40B4-BE49-F238E27FC236}">
                <a16:creationId xmlns:a16="http://schemas.microsoft.com/office/drawing/2014/main" id="{7516260A-0540-6C10-D06B-B568124A7B43}"/>
              </a:ext>
            </a:extLst>
          </p:cNvPr>
          <p:cNvSpPr txBox="1"/>
          <p:nvPr/>
        </p:nvSpPr>
        <p:spPr>
          <a:xfrm>
            <a:off x="7196291" y="3841413"/>
            <a:ext cx="4771358" cy="307777"/>
          </a:xfrm>
          <a:prstGeom prst="rect">
            <a:avLst/>
          </a:prstGeom>
          <a:noFill/>
        </p:spPr>
        <p:txBody>
          <a:bodyPr wrap="square">
            <a:spAutoFit/>
          </a:bodyPr>
          <a:lstStyle/>
          <a:p>
            <a:r>
              <a:rPr kumimoji="0" lang="en-US" sz="1400" b="1" i="0" u="none" strike="noStrike" kern="1200" cap="none" spc="0" normalizeH="0" baseline="0" noProof="0" dirty="0">
                <a:ln>
                  <a:noFill/>
                </a:ln>
                <a:solidFill>
                  <a:srgbClr val="EA6E38"/>
                </a:solidFill>
                <a:effectLst/>
                <a:uLnTx/>
                <a:uFillTx/>
                <a:latin typeface="Calibri" panose="020F0502020204030204" pitchFamily="34" charset="0"/>
                <a:ea typeface="+mj-ea"/>
                <a:cs typeface="Calibri" panose="020F0502020204030204" pitchFamily="34" charset="0"/>
              </a:rPr>
              <a:t>AHD data submission on EGPAF Global Analytics Platform </a:t>
            </a:r>
            <a:endParaRPr lang="en-US" sz="900" dirty="0"/>
          </a:p>
        </p:txBody>
      </p:sp>
      <p:pic>
        <p:nvPicPr>
          <p:cNvPr id="18" name="Picture 17">
            <a:extLst>
              <a:ext uri="{FF2B5EF4-FFF2-40B4-BE49-F238E27FC236}">
                <a16:creationId xmlns:a16="http://schemas.microsoft.com/office/drawing/2014/main" id="{E80E65AE-9A3D-EE34-5DDE-E7AB9A5830CD}"/>
              </a:ext>
            </a:extLst>
          </p:cNvPr>
          <p:cNvPicPr>
            <a:picLocks noChangeAspect="1"/>
          </p:cNvPicPr>
          <p:nvPr/>
        </p:nvPicPr>
        <p:blipFill>
          <a:blip r:embed="rId4"/>
          <a:stretch>
            <a:fillRect/>
          </a:stretch>
        </p:blipFill>
        <p:spPr>
          <a:xfrm>
            <a:off x="5564331" y="6189391"/>
            <a:ext cx="2024725" cy="607418"/>
          </a:xfrm>
          <a:prstGeom prst="rect">
            <a:avLst/>
          </a:prstGeom>
        </p:spPr>
      </p:pic>
      <p:sp>
        <p:nvSpPr>
          <p:cNvPr id="19" name="AutoShape 2">
            <a:extLst>
              <a:ext uri="{FF2B5EF4-FFF2-40B4-BE49-F238E27FC236}">
                <a16:creationId xmlns:a16="http://schemas.microsoft.com/office/drawing/2014/main" id="{7A9973CD-8AC7-241E-C762-D972C8728F1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a:extLst>
              <a:ext uri="{FF2B5EF4-FFF2-40B4-BE49-F238E27FC236}">
                <a16:creationId xmlns:a16="http://schemas.microsoft.com/office/drawing/2014/main" id="{8149B39D-8E7C-A062-9A63-C56D1E630FA4}"/>
              </a:ext>
            </a:extLst>
          </p:cNvPr>
          <p:cNvPicPr>
            <a:picLocks noChangeAspect="1"/>
          </p:cNvPicPr>
          <p:nvPr/>
        </p:nvPicPr>
        <p:blipFill>
          <a:blip r:embed="rId5"/>
          <a:stretch>
            <a:fillRect/>
          </a:stretch>
        </p:blipFill>
        <p:spPr>
          <a:xfrm>
            <a:off x="7100373" y="4214371"/>
            <a:ext cx="4800601" cy="1723256"/>
          </a:xfrm>
          <a:prstGeom prst="rect">
            <a:avLst/>
          </a:prstGeom>
        </p:spPr>
      </p:pic>
      <p:sp>
        <p:nvSpPr>
          <p:cNvPr id="22" name="TextBox 21">
            <a:extLst>
              <a:ext uri="{FF2B5EF4-FFF2-40B4-BE49-F238E27FC236}">
                <a16:creationId xmlns:a16="http://schemas.microsoft.com/office/drawing/2014/main" id="{3D823199-B59D-B40D-C426-4439D9252B74}"/>
              </a:ext>
            </a:extLst>
          </p:cNvPr>
          <p:cNvSpPr txBox="1"/>
          <p:nvPr/>
        </p:nvSpPr>
        <p:spPr>
          <a:xfrm>
            <a:off x="7517623" y="5942211"/>
            <a:ext cx="4771358" cy="307777"/>
          </a:xfrm>
          <a:prstGeom prst="rect">
            <a:avLst/>
          </a:prstGeom>
          <a:noFill/>
        </p:spPr>
        <p:txBody>
          <a:bodyPr wrap="square">
            <a:spAutoFit/>
          </a:bodyPr>
          <a:lstStyle/>
          <a:p>
            <a:r>
              <a:rPr kumimoji="0" lang="en-US" sz="1400" b="1" i="0" u="none" strike="noStrike" kern="1200" cap="none" spc="0" normalizeH="0" baseline="0" noProof="0" dirty="0">
                <a:ln>
                  <a:noFill/>
                </a:ln>
                <a:solidFill>
                  <a:srgbClr val="EA6E38"/>
                </a:solidFill>
                <a:effectLst/>
                <a:uLnTx/>
                <a:uFillTx/>
                <a:latin typeface="Calibri" panose="020F0502020204030204" pitchFamily="34" charset="0"/>
                <a:ea typeface="+mj-ea"/>
                <a:cs typeface="Calibri" panose="020F0502020204030204" pitchFamily="34" charset="0"/>
              </a:rPr>
              <a:t>Absence of AHD from EMRs and cost of adding it </a:t>
            </a:r>
            <a:endParaRPr lang="en-US" sz="900" dirty="0"/>
          </a:p>
        </p:txBody>
      </p:sp>
    </p:spTree>
    <p:extLst>
      <p:ext uri="{BB962C8B-B14F-4D97-AF65-F5344CB8AC3E}">
        <p14:creationId xmlns:p14="http://schemas.microsoft.com/office/powerpoint/2010/main" val="773164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2A0641-4381-180E-D8BA-8A2DC69AF109}"/>
              </a:ext>
            </a:extLst>
          </p:cNvPr>
          <p:cNvPicPr>
            <a:picLocks noChangeAspect="1"/>
          </p:cNvPicPr>
          <p:nvPr/>
        </p:nvPicPr>
        <p:blipFill>
          <a:blip r:embed="rId2"/>
          <a:stretch>
            <a:fillRect/>
          </a:stretch>
        </p:blipFill>
        <p:spPr>
          <a:xfrm>
            <a:off x="4992831" y="523875"/>
            <a:ext cx="3187074" cy="956123"/>
          </a:xfrm>
          <a:prstGeom prst="rect">
            <a:avLst/>
          </a:prstGeom>
        </p:spPr>
      </p:pic>
    </p:spTree>
    <p:extLst>
      <p:ext uri="{BB962C8B-B14F-4D97-AF65-F5344CB8AC3E}">
        <p14:creationId xmlns:p14="http://schemas.microsoft.com/office/powerpoint/2010/main" val="2101454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2C0DAA-AEF7-D47F-9503-C7A7C852EAA9}"/>
              </a:ext>
            </a:extLst>
          </p:cNvPr>
          <p:cNvSpPr>
            <a:spLocks noGrp="1"/>
          </p:cNvSpPr>
          <p:nvPr>
            <p:ph type="title"/>
          </p:nvPr>
        </p:nvSpPr>
        <p:spPr/>
        <p:txBody>
          <a:bodyPr/>
          <a:lstStyle/>
          <a:p>
            <a:r>
              <a:rPr lang="en-US" dirty="0"/>
              <a:t>Outline</a:t>
            </a:r>
          </a:p>
        </p:txBody>
      </p:sp>
      <p:sp>
        <p:nvSpPr>
          <p:cNvPr id="4" name="Text Placeholder 3">
            <a:extLst>
              <a:ext uri="{FF2B5EF4-FFF2-40B4-BE49-F238E27FC236}">
                <a16:creationId xmlns:a16="http://schemas.microsoft.com/office/drawing/2014/main" id="{FEE086E5-FABA-3325-65F3-F2CBCF70C565}"/>
              </a:ext>
            </a:extLst>
          </p:cNvPr>
          <p:cNvSpPr>
            <a:spLocks noGrp="1"/>
          </p:cNvSpPr>
          <p:nvPr>
            <p:ph type="body" sz="quarter" idx="10"/>
          </p:nvPr>
        </p:nvSpPr>
        <p:spPr/>
        <p:txBody>
          <a:bodyPr/>
          <a:lstStyle/>
          <a:p>
            <a:pPr marL="342900" indent="-342900">
              <a:buFont typeface="+mj-lt"/>
              <a:buAutoNum type="arabicPeriod"/>
            </a:pPr>
            <a:r>
              <a:rPr lang="en-US" dirty="0"/>
              <a:t>Background</a:t>
            </a:r>
          </a:p>
          <a:p>
            <a:pPr marL="342900" indent="-342900">
              <a:buFont typeface="+mj-lt"/>
              <a:buAutoNum type="arabicPeriod"/>
            </a:pPr>
            <a:r>
              <a:rPr lang="en-US" dirty="0"/>
              <a:t>AHD work in EGPAF</a:t>
            </a:r>
          </a:p>
          <a:p>
            <a:pPr marL="342900" indent="-342900">
              <a:buFont typeface="+mj-lt"/>
              <a:buAutoNum type="arabicPeriod"/>
            </a:pPr>
            <a:r>
              <a:rPr lang="en-US" dirty="0"/>
              <a:t>M&amp;E Approach </a:t>
            </a:r>
          </a:p>
          <a:p>
            <a:pPr marL="342900" indent="-342900">
              <a:buFont typeface="+mj-lt"/>
              <a:buAutoNum type="arabicPeriod"/>
            </a:pPr>
            <a:r>
              <a:rPr lang="en-US" dirty="0"/>
              <a:t>Indicator framework</a:t>
            </a:r>
          </a:p>
          <a:p>
            <a:pPr marL="342900" indent="-342900">
              <a:buFont typeface="+mj-lt"/>
              <a:buAutoNum type="arabicPeriod"/>
            </a:pPr>
            <a:r>
              <a:rPr lang="en-US" dirty="0"/>
              <a:t>Data systems </a:t>
            </a:r>
          </a:p>
          <a:p>
            <a:pPr marL="342900" indent="-342900">
              <a:buFont typeface="+mj-lt"/>
              <a:buAutoNum type="arabicPeriod"/>
            </a:pPr>
            <a:r>
              <a:rPr lang="en-US" dirty="0"/>
              <a:t>Data use examples</a:t>
            </a:r>
          </a:p>
          <a:p>
            <a:pPr marL="342900" indent="-342900">
              <a:buFont typeface="+mj-lt"/>
              <a:buAutoNum type="arabicPeriod"/>
            </a:pPr>
            <a:r>
              <a:rPr lang="en-US" dirty="0"/>
              <a:t>Data quality assurance </a:t>
            </a:r>
          </a:p>
          <a:p>
            <a:pPr marL="342900" indent="-342900">
              <a:buFont typeface="+mj-lt"/>
              <a:buAutoNum type="arabicPeriod"/>
            </a:pPr>
            <a:r>
              <a:rPr lang="en-US" dirty="0"/>
              <a:t>Challenges </a:t>
            </a:r>
          </a:p>
        </p:txBody>
      </p:sp>
      <p:pic>
        <p:nvPicPr>
          <p:cNvPr id="5" name="Picture 4">
            <a:extLst>
              <a:ext uri="{FF2B5EF4-FFF2-40B4-BE49-F238E27FC236}">
                <a16:creationId xmlns:a16="http://schemas.microsoft.com/office/drawing/2014/main" id="{CAAA9AE7-887A-C853-BE26-A8316CEFB4AA}"/>
              </a:ext>
            </a:extLst>
          </p:cNvPr>
          <p:cNvPicPr>
            <a:picLocks noChangeAspect="1"/>
          </p:cNvPicPr>
          <p:nvPr/>
        </p:nvPicPr>
        <p:blipFill>
          <a:blip r:embed="rId2"/>
          <a:stretch>
            <a:fillRect/>
          </a:stretch>
        </p:blipFill>
        <p:spPr>
          <a:xfrm>
            <a:off x="1471612" y="5590273"/>
            <a:ext cx="3810000" cy="1143000"/>
          </a:xfrm>
          <a:prstGeom prst="rect">
            <a:avLst/>
          </a:prstGeom>
        </p:spPr>
      </p:pic>
      <p:pic>
        <p:nvPicPr>
          <p:cNvPr id="7" name="Picture 6">
            <a:extLst>
              <a:ext uri="{FF2B5EF4-FFF2-40B4-BE49-F238E27FC236}">
                <a16:creationId xmlns:a16="http://schemas.microsoft.com/office/drawing/2014/main" id="{1068C35C-F887-4CFE-48B2-95BE7F041843}"/>
              </a:ext>
            </a:extLst>
          </p:cNvPr>
          <p:cNvPicPr>
            <a:picLocks noChangeAspect="1"/>
          </p:cNvPicPr>
          <p:nvPr/>
        </p:nvPicPr>
        <p:blipFill>
          <a:blip r:embed="rId3"/>
          <a:stretch>
            <a:fillRect/>
          </a:stretch>
        </p:blipFill>
        <p:spPr>
          <a:xfrm>
            <a:off x="6962775" y="1210577"/>
            <a:ext cx="5229225" cy="4294873"/>
          </a:xfrm>
          <a:prstGeom prst="rect">
            <a:avLst/>
          </a:prstGeom>
        </p:spPr>
      </p:pic>
    </p:spTree>
    <p:extLst>
      <p:ext uri="{BB962C8B-B14F-4D97-AF65-F5344CB8AC3E}">
        <p14:creationId xmlns:p14="http://schemas.microsoft.com/office/powerpoint/2010/main" val="190217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6D7C-1479-BDBC-292C-973015B23874}"/>
              </a:ext>
            </a:extLst>
          </p:cNvPr>
          <p:cNvSpPr>
            <a:spLocks noGrp="1"/>
          </p:cNvSpPr>
          <p:nvPr>
            <p:ph type="title"/>
          </p:nvPr>
        </p:nvSpPr>
        <p:spPr/>
        <p:txBody>
          <a:bodyPr>
            <a:normAutofit/>
          </a:bodyPr>
          <a:lstStyle/>
          <a:p>
            <a:r>
              <a:rPr lang="en-US" sz="4400" dirty="0"/>
              <a:t>AHD Work in EGPAF</a:t>
            </a:r>
          </a:p>
        </p:txBody>
      </p:sp>
      <p:pic>
        <p:nvPicPr>
          <p:cNvPr id="5" name="Content Placeholder 4">
            <a:extLst>
              <a:ext uri="{FF2B5EF4-FFF2-40B4-BE49-F238E27FC236}">
                <a16:creationId xmlns:a16="http://schemas.microsoft.com/office/drawing/2014/main" id="{655DF752-CCF0-84C7-10DC-FE489124470F}"/>
              </a:ext>
            </a:extLst>
          </p:cNvPr>
          <p:cNvPicPr>
            <a:picLocks noGrp="1" noChangeAspect="1"/>
          </p:cNvPicPr>
          <p:nvPr>
            <p:ph sz="quarter" idx="11"/>
          </p:nvPr>
        </p:nvPicPr>
        <p:blipFill rotWithShape="1">
          <a:blip r:embed="rId2"/>
          <a:srcRect l="51042" t="24444" r="18125" b="26050"/>
          <a:stretch/>
        </p:blipFill>
        <p:spPr>
          <a:xfrm>
            <a:off x="1964317" y="1608249"/>
            <a:ext cx="4479925" cy="4046087"/>
          </a:xfrm>
          <a:prstGeom prst="rect">
            <a:avLst/>
          </a:prstGeom>
        </p:spPr>
      </p:pic>
      <p:sp>
        <p:nvSpPr>
          <p:cNvPr id="6" name="Content Placeholder 2">
            <a:extLst>
              <a:ext uri="{FF2B5EF4-FFF2-40B4-BE49-F238E27FC236}">
                <a16:creationId xmlns:a16="http://schemas.microsoft.com/office/drawing/2014/main" id="{37093748-3349-4252-8A7C-89B4A57A76F2}"/>
              </a:ext>
            </a:extLst>
          </p:cNvPr>
          <p:cNvSpPr>
            <a:spLocks noGrp="1"/>
          </p:cNvSpPr>
          <p:nvPr>
            <p:ph sz="quarter" idx="12"/>
          </p:nvPr>
        </p:nvSpPr>
        <p:spPr>
          <a:xfrm>
            <a:off x="6629400" y="1608249"/>
            <a:ext cx="4479373" cy="4641739"/>
          </a:xfrm>
        </p:spPr>
        <p:txBody>
          <a:bodyPr>
            <a:normAutofit fontScale="92500" lnSpcReduction="10000"/>
          </a:bodyPr>
          <a:lstStyle/>
          <a:p>
            <a:pPr marL="0" indent="0">
              <a:buNone/>
            </a:pPr>
            <a:r>
              <a:rPr lang="en-US" sz="2400" b="0" dirty="0"/>
              <a:t>     AHD support offered within U.S. President’s Emergency Plan for AIDS Relief (PEPFAR) funded HIV care and treatment programs through funding from the U.S. Centers for Disease Control and Prevention (CDC) and the U.S. Agency for International Development (USAID).</a:t>
            </a:r>
          </a:p>
          <a:p>
            <a:pPr marL="0" indent="0">
              <a:buNone/>
            </a:pPr>
            <a:endParaRPr lang="en-US" sz="2400" b="0" dirty="0"/>
          </a:p>
          <a:p>
            <a:pPr marL="0" indent="0">
              <a:buNone/>
            </a:pPr>
            <a:r>
              <a:rPr lang="en-US" sz="2400" b="0" dirty="0"/>
              <a:t>     Côte d’Ivoire, Malawi, and Lesotho implementing AHD programs through Gates funds, embedded within PEPFAR care and treatment programs.</a:t>
            </a:r>
          </a:p>
        </p:txBody>
      </p:sp>
      <p:sp>
        <p:nvSpPr>
          <p:cNvPr id="7" name="Rectangle 6">
            <a:extLst>
              <a:ext uri="{FF2B5EF4-FFF2-40B4-BE49-F238E27FC236}">
                <a16:creationId xmlns:a16="http://schemas.microsoft.com/office/drawing/2014/main" id="{EF380867-0B27-56B8-B038-CFF3DBEEBAC7}"/>
              </a:ext>
            </a:extLst>
          </p:cNvPr>
          <p:cNvSpPr/>
          <p:nvPr/>
        </p:nvSpPr>
        <p:spPr>
          <a:xfrm>
            <a:off x="2159579" y="5771607"/>
            <a:ext cx="4284663" cy="646331"/>
          </a:xfrm>
          <a:prstGeom prst="rect">
            <a:avLst/>
          </a:prstGeom>
        </p:spPr>
        <p:txBody>
          <a:bodyPr wrap="square">
            <a:spAutoFit/>
          </a:bodyPr>
          <a:lstStyle/>
          <a:p>
            <a:r>
              <a:rPr lang="en-US" dirty="0"/>
              <a:t>Figure: Map showing countries with EGPAF-supported AHD implementation</a:t>
            </a:r>
          </a:p>
        </p:txBody>
      </p:sp>
      <p:sp>
        <p:nvSpPr>
          <p:cNvPr id="8" name="Rectangle 7">
            <a:extLst>
              <a:ext uri="{FF2B5EF4-FFF2-40B4-BE49-F238E27FC236}">
                <a16:creationId xmlns:a16="http://schemas.microsoft.com/office/drawing/2014/main" id="{3B61BB21-F39F-A53B-6B1D-2C9EBDDB0F90}"/>
              </a:ext>
            </a:extLst>
          </p:cNvPr>
          <p:cNvSpPr/>
          <p:nvPr/>
        </p:nvSpPr>
        <p:spPr>
          <a:xfrm>
            <a:off x="6628848" y="1700052"/>
            <a:ext cx="326134" cy="183606"/>
          </a:xfrm>
          <a:prstGeom prst="rect">
            <a:avLst/>
          </a:prstGeom>
          <a:solidFill>
            <a:srgbClr val="D76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p:sp>
        <p:nvSpPr>
          <p:cNvPr id="9" name="Rectangle 8">
            <a:extLst>
              <a:ext uri="{FF2B5EF4-FFF2-40B4-BE49-F238E27FC236}">
                <a16:creationId xmlns:a16="http://schemas.microsoft.com/office/drawing/2014/main" id="{B6C65744-09E8-4D43-6675-AD532ACD32EE}"/>
              </a:ext>
            </a:extLst>
          </p:cNvPr>
          <p:cNvSpPr/>
          <p:nvPr/>
        </p:nvSpPr>
        <p:spPr>
          <a:xfrm>
            <a:off x="6628848" y="4585924"/>
            <a:ext cx="326134" cy="183606"/>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p:pic>
        <p:nvPicPr>
          <p:cNvPr id="3" name="Picture 2">
            <a:extLst>
              <a:ext uri="{FF2B5EF4-FFF2-40B4-BE49-F238E27FC236}">
                <a16:creationId xmlns:a16="http://schemas.microsoft.com/office/drawing/2014/main" id="{CF435957-9F8D-A2F8-A5AA-10045D3260E3}"/>
              </a:ext>
            </a:extLst>
          </p:cNvPr>
          <p:cNvPicPr>
            <a:picLocks noChangeAspect="1"/>
          </p:cNvPicPr>
          <p:nvPr/>
        </p:nvPicPr>
        <p:blipFill>
          <a:blip r:embed="rId3"/>
          <a:stretch>
            <a:fillRect/>
          </a:stretch>
        </p:blipFill>
        <p:spPr>
          <a:xfrm>
            <a:off x="6840681" y="6214876"/>
            <a:ext cx="2024725" cy="607418"/>
          </a:xfrm>
          <a:prstGeom prst="rect">
            <a:avLst/>
          </a:prstGeom>
        </p:spPr>
      </p:pic>
    </p:spTree>
    <p:extLst>
      <p:ext uri="{BB962C8B-B14F-4D97-AF65-F5344CB8AC3E}">
        <p14:creationId xmlns:p14="http://schemas.microsoft.com/office/powerpoint/2010/main" val="1256850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6D7C-1479-BDBC-292C-973015B23874}"/>
              </a:ext>
            </a:extLst>
          </p:cNvPr>
          <p:cNvSpPr>
            <a:spLocks noGrp="1"/>
          </p:cNvSpPr>
          <p:nvPr>
            <p:ph type="title"/>
          </p:nvPr>
        </p:nvSpPr>
        <p:spPr>
          <a:xfrm>
            <a:off x="1945267" y="293698"/>
            <a:ext cx="9144456" cy="838199"/>
          </a:xfrm>
        </p:spPr>
        <p:txBody>
          <a:bodyPr>
            <a:normAutofit/>
          </a:bodyPr>
          <a:lstStyle/>
          <a:p>
            <a:r>
              <a:rPr lang="en-US" sz="4400" dirty="0"/>
              <a:t>AHD Work in EGPAF</a:t>
            </a:r>
          </a:p>
        </p:txBody>
      </p:sp>
      <p:sp>
        <p:nvSpPr>
          <p:cNvPr id="8" name="Rectangle 7">
            <a:extLst>
              <a:ext uri="{FF2B5EF4-FFF2-40B4-BE49-F238E27FC236}">
                <a16:creationId xmlns:a16="http://schemas.microsoft.com/office/drawing/2014/main" id="{3B61BB21-F39F-A53B-6B1D-2C9EBDDB0F90}"/>
              </a:ext>
            </a:extLst>
          </p:cNvPr>
          <p:cNvSpPr/>
          <p:nvPr/>
        </p:nvSpPr>
        <p:spPr>
          <a:xfrm>
            <a:off x="6628848" y="1700052"/>
            <a:ext cx="326134" cy="183606"/>
          </a:xfrm>
          <a:prstGeom prst="rect">
            <a:avLst/>
          </a:prstGeom>
          <a:solidFill>
            <a:srgbClr val="D763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p:grpSp>
        <p:nvGrpSpPr>
          <p:cNvPr id="18" name="Group 17">
            <a:extLst>
              <a:ext uri="{FF2B5EF4-FFF2-40B4-BE49-F238E27FC236}">
                <a16:creationId xmlns:a16="http://schemas.microsoft.com/office/drawing/2014/main" id="{26DC1D63-4EC4-3A6D-CDC4-79384FE33D7E}"/>
              </a:ext>
            </a:extLst>
          </p:cNvPr>
          <p:cNvGrpSpPr/>
          <p:nvPr/>
        </p:nvGrpSpPr>
        <p:grpSpPr>
          <a:xfrm>
            <a:off x="1747955" y="1273516"/>
            <a:ext cx="10295978" cy="4860038"/>
            <a:chOff x="1354086" y="1371430"/>
            <a:chExt cx="10295978" cy="4860038"/>
          </a:xfrm>
        </p:grpSpPr>
        <p:sp>
          <p:nvSpPr>
            <p:cNvPr id="19" name="Freeform: Shape 18">
              <a:extLst>
                <a:ext uri="{FF2B5EF4-FFF2-40B4-BE49-F238E27FC236}">
                  <a16:creationId xmlns:a16="http://schemas.microsoft.com/office/drawing/2014/main" id="{69798100-1520-7D06-2B40-ACFD70226E95}"/>
                </a:ext>
              </a:extLst>
            </p:cNvPr>
            <p:cNvSpPr/>
            <p:nvPr/>
          </p:nvSpPr>
          <p:spPr>
            <a:xfrm>
              <a:off x="1361220" y="1371431"/>
              <a:ext cx="3807211" cy="751761"/>
            </a:xfrm>
            <a:custGeom>
              <a:avLst/>
              <a:gdLst>
                <a:gd name="connsiteX0" fmla="*/ 0 w 3585039"/>
                <a:gd name="connsiteY0" fmla="*/ 0 h 751761"/>
                <a:gd name="connsiteX1" fmla="*/ 3585039 w 3585039"/>
                <a:gd name="connsiteY1" fmla="*/ 0 h 751761"/>
                <a:gd name="connsiteX2" fmla="*/ 3585039 w 3585039"/>
                <a:gd name="connsiteY2" fmla="*/ 751761 h 751761"/>
                <a:gd name="connsiteX3" fmla="*/ 0 w 3585039"/>
                <a:gd name="connsiteY3" fmla="*/ 751761 h 751761"/>
                <a:gd name="connsiteX4" fmla="*/ 0 w 3585039"/>
                <a:gd name="connsiteY4" fmla="*/ 0 h 751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039" h="751761">
                  <a:moveTo>
                    <a:pt x="0" y="0"/>
                  </a:moveTo>
                  <a:lnTo>
                    <a:pt x="3585039" y="0"/>
                  </a:lnTo>
                  <a:lnTo>
                    <a:pt x="3585039" y="751761"/>
                  </a:lnTo>
                  <a:lnTo>
                    <a:pt x="0" y="751761"/>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algn="just" defTabSz="711200">
                <a:lnSpc>
                  <a:spcPct val="90000"/>
                </a:lnSpc>
                <a:spcBef>
                  <a:spcPct val="0"/>
                </a:spcBef>
                <a:spcAft>
                  <a:spcPct val="35000"/>
                </a:spcAft>
                <a:buNone/>
              </a:pPr>
              <a:r>
                <a:rPr lang="en-US" sz="2400" kern="1200" dirty="0"/>
                <a:t>EGPAF Global Efforts</a:t>
              </a:r>
            </a:p>
          </p:txBody>
        </p:sp>
        <p:sp>
          <p:nvSpPr>
            <p:cNvPr id="20" name="Freeform: Shape 19">
              <a:extLst>
                <a:ext uri="{FF2B5EF4-FFF2-40B4-BE49-F238E27FC236}">
                  <a16:creationId xmlns:a16="http://schemas.microsoft.com/office/drawing/2014/main" id="{1FDE6577-2CAE-C848-9215-4AF1B6B53C17}"/>
                </a:ext>
              </a:extLst>
            </p:cNvPr>
            <p:cNvSpPr/>
            <p:nvPr/>
          </p:nvSpPr>
          <p:spPr>
            <a:xfrm>
              <a:off x="1354086" y="2123192"/>
              <a:ext cx="3814345" cy="4108276"/>
            </a:xfrm>
            <a:custGeom>
              <a:avLst/>
              <a:gdLst>
                <a:gd name="connsiteX0" fmla="*/ 0 w 3814345"/>
                <a:gd name="connsiteY0" fmla="*/ 0 h 3870001"/>
                <a:gd name="connsiteX1" fmla="*/ 3814345 w 3814345"/>
                <a:gd name="connsiteY1" fmla="*/ 0 h 3870001"/>
                <a:gd name="connsiteX2" fmla="*/ 3814345 w 3814345"/>
                <a:gd name="connsiteY2" fmla="*/ 3870001 h 3870001"/>
                <a:gd name="connsiteX3" fmla="*/ 0 w 3814345"/>
                <a:gd name="connsiteY3" fmla="*/ 3870001 h 3870001"/>
                <a:gd name="connsiteX4" fmla="*/ 0 w 3814345"/>
                <a:gd name="connsiteY4" fmla="*/ 0 h 387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4345" h="3870001">
                  <a:moveTo>
                    <a:pt x="0" y="0"/>
                  </a:moveTo>
                  <a:lnTo>
                    <a:pt x="3814345" y="0"/>
                  </a:lnTo>
                  <a:lnTo>
                    <a:pt x="3814345" y="3870001"/>
                  </a:lnTo>
                  <a:lnTo>
                    <a:pt x="0" y="3870001"/>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0" lvl="1" indent="0" defTabSz="622300">
                <a:lnSpc>
                  <a:spcPct val="90000"/>
                </a:lnSpc>
                <a:spcBef>
                  <a:spcPct val="0"/>
                </a:spcBef>
                <a:spcAft>
                  <a:spcPct val="15000"/>
                </a:spcAft>
                <a:buNone/>
              </a:pPr>
              <a:r>
                <a:rPr lang="en-US" sz="1600" b="1" i="1" kern="1200" dirty="0">
                  <a:solidFill>
                    <a:srgbClr val="00B0F0"/>
                  </a:solidFill>
                </a:rPr>
                <a:t>Advocacy</a:t>
              </a:r>
            </a:p>
            <a:p>
              <a:pPr marL="0" lvl="1" defTabSz="622300">
                <a:lnSpc>
                  <a:spcPct val="90000"/>
                </a:lnSpc>
                <a:spcBef>
                  <a:spcPct val="0"/>
                </a:spcBef>
                <a:spcAft>
                  <a:spcPct val="15000"/>
                </a:spcAft>
              </a:pPr>
              <a:r>
                <a:rPr lang="en-US" sz="1600" b="0" kern="1200" dirty="0"/>
                <a:t>EGPAF participates in key Global working groups &amp; meetings on AHD – CryptoMAG, Global Steering Committee</a:t>
              </a:r>
              <a:endParaRPr lang="en-US" sz="1600" b="1" dirty="0"/>
            </a:p>
            <a:p>
              <a:pPr marL="0" lvl="1" indent="0" defTabSz="622300">
                <a:lnSpc>
                  <a:spcPct val="90000"/>
                </a:lnSpc>
                <a:spcBef>
                  <a:spcPct val="0"/>
                </a:spcBef>
                <a:spcAft>
                  <a:spcPct val="15000"/>
                </a:spcAft>
                <a:buNone/>
              </a:pPr>
              <a:endParaRPr lang="en-US" sz="1600" b="1" i="1" kern="1200" dirty="0">
                <a:solidFill>
                  <a:srgbClr val="00B0F0"/>
                </a:solidFill>
              </a:endParaRPr>
            </a:p>
            <a:p>
              <a:pPr marL="0" lvl="1" indent="0" defTabSz="622300">
                <a:lnSpc>
                  <a:spcPct val="90000"/>
                </a:lnSpc>
                <a:spcBef>
                  <a:spcPct val="0"/>
                </a:spcBef>
                <a:spcAft>
                  <a:spcPct val="15000"/>
                </a:spcAft>
                <a:buNone/>
              </a:pPr>
              <a:r>
                <a:rPr lang="en-US" sz="1600" b="1" i="1" kern="1200" dirty="0">
                  <a:solidFill>
                    <a:srgbClr val="00B0F0"/>
                  </a:solidFill>
                </a:rPr>
                <a:t>Implementation</a:t>
              </a:r>
              <a:r>
                <a:rPr lang="en-US" sz="1600" b="1" i="1" kern="1200" dirty="0"/>
                <a:t> </a:t>
              </a:r>
            </a:p>
            <a:p>
              <a:pPr marL="119063" lvl="1" indent="-119063" defTabSz="622300">
                <a:lnSpc>
                  <a:spcPct val="90000"/>
                </a:lnSpc>
                <a:spcBef>
                  <a:spcPct val="0"/>
                </a:spcBef>
                <a:spcAft>
                  <a:spcPct val="15000"/>
                </a:spcAft>
                <a:buFont typeface="Arial" panose="020B0604020202020204" pitchFamily="34" charset="0"/>
                <a:buChar char="•"/>
              </a:pPr>
              <a:r>
                <a:rPr lang="en-US" sz="1600" kern="1200" dirty="0"/>
                <a:t>AHD Tools &amp; Frameworks to support implementation, </a:t>
              </a:r>
            </a:p>
            <a:p>
              <a:pPr marL="119063" lvl="1" indent="-119063" defTabSz="622300">
                <a:lnSpc>
                  <a:spcPct val="90000"/>
                </a:lnSpc>
                <a:spcBef>
                  <a:spcPct val="0"/>
                </a:spcBef>
                <a:spcAft>
                  <a:spcPct val="15000"/>
                </a:spcAft>
                <a:buFont typeface="Arial" panose="020B0604020202020204" pitchFamily="34" charset="0"/>
                <a:buChar char="•"/>
              </a:pPr>
              <a:r>
                <a:rPr lang="en-US" sz="1600" kern="1200" dirty="0"/>
                <a:t>Patient Centered DSD Model, </a:t>
              </a:r>
            </a:p>
            <a:p>
              <a:pPr marL="119063" lvl="1" indent="-119063" defTabSz="622300">
                <a:lnSpc>
                  <a:spcPct val="90000"/>
                </a:lnSpc>
                <a:spcBef>
                  <a:spcPct val="0"/>
                </a:spcBef>
                <a:spcAft>
                  <a:spcPct val="15000"/>
                </a:spcAft>
                <a:buFont typeface="Arial" panose="020B0604020202020204" pitchFamily="34" charset="0"/>
                <a:buChar char="•"/>
              </a:pPr>
              <a:r>
                <a:rPr lang="en-US" sz="1600" kern="1200" dirty="0"/>
                <a:t>Hub &amp; Spoke Model, </a:t>
              </a:r>
            </a:p>
            <a:p>
              <a:pPr marL="119063" lvl="1" indent="-119063" defTabSz="622300">
                <a:lnSpc>
                  <a:spcPct val="90000"/>
                </a:lnSpc>
                <a:spcBef>
                  <a:spcPct val="0"/>
                </a:spcBef>
                <a:spcAft>
                  <a:spcPct val="15000"/>
                </a:spcAft>
                <a:buFont typeface="Arial" panose="020B0604020202020204" pitchFamily="34" charset="0"/>
                <a:buChar char="•"/>
              </a:pPr>
              <a:r>
                <a:rPr lang="en-US" sz="1600" kern="1200" dirty="0"/>
                <a:t>Community of practice for AHD</a:t>
              </a:r>
            </a:p>
            <a:p>
              <a:pPr marL="119063" lvl="1" indent="-119063" defTabSz="622300">
                <a:lnSpc>
                  <a:spcPct val="90000"/>
                </a:lnSpc>
                <a:spcBef>
                  <a:spcPct val="0"/>
                </a:spcBef>
                <a:spcAft>
                  <a:spcPct val="15000"/>
                </a:spcAft>
                <a:buFont typeface="Arial" panose="020B0604020202020204" pitchFamily="34" charset="0"/>
                <a:buChar char="•"/>
              </a:pPr>
              <a:r>
                <a:rPr lang="en-US" sz="1600" kern="1200" dirty="0"/>
                <a:t>South-to-South learning &amp; exchange  </a:t>
              </a:r>
            </a:p>
            <a:p>
              <a:pPr marL="0" lvl="1" defTabSz="622300">
                <a:lnSpc>
                  <a:spcPct val="90000"/>
                </a:lnSpc>
                <a:spcBef>
                  <a:spcPct val="0"/>
                </a:spcBef>
                <a:spcAft>
                  <a:spcPct val="15000"/>
                </a:spcAft>
              </a:pPr>
              <a:endParaRPr lang="en-US" sz="1600" b="1" i="1" kern="1200" dirty="0">
                <a:solidFill>
                  <a:srgbClr val="00B0F0"/>
                </a:solidFill>
              </a:endParaRPr>
            </a:p>
            <a:p>
              <a:pPr marL="0" lvl="1" defTabSz="622300">
                <a:lnSpc>
                  <a:spcPct val="90000"/>
                </a:lnSpc>
                <a:spcBef>
                  <a:spcPct val="0"/>
                </a:spcBef>
                <a:spcAft>
                  <a:spcPct val="15000"/>
                </a:spcAft>
              </a:pPr>
              <a:r>
                <a:rPr lang="en-US" sz="1600" b="1" i="1" kern="1200" dirty="0">
                  <a:solidFill>
                    <a:srgbClr val="00B0F0"/>
                  </a:solidFill>
                </a:rPr>
                <a:t>Evidence Generation</a:t>
              </a:r>
            </a:p>
            <a:p>
              <a:pPr marL="114300" lvl="1" indent="-114300" defTabSz="622300">
                <a:lnSpc>
                  <a:spcPct val="90000"/>
                </a:lnSpc>
                <a:spcBef>
                  <a:spcPct val="0"/>
                </a:spcBef>
                <a:spcAft>
                  <a:spcPct val="15000"/>
                </a:spcAft>
                <a:buFont typeface="Arial" panose="020B0604020202020204" pitchFamily="34" charset="0"/>
                <a:buChar char="•"/>
              </a:pPr>
              <a:r>
                <a:rPr lang="en-US" sz="1600" b="0" i="0" kern="1200" dirty="0">
                  <a:solidFill>
                    <a:schemeClr val="tx1"/>
                  </a:solidFill>
                </a:rPr>
                <a:t>Evaluations and publications</a:t>
              </a:r>
            </a:p>
            <a:p>
              <a:pPr marL="114300" lvl="1" indent="-114300" defTabSz="622300">
                <a:lnSpc>
                  <a:spcPct val="90000"/>
                </a:lnSpc>
                <a:spcBef>
                  <a:spcPct val="0"/>
                </a:spcBef>
                <a:spcAft>
                  <a:spcPct val="15000"/>
                </a:spcAft>
                <a:buFont typeface="Arial" panose="020B0604020202020204" pitchFamily="34" charset="0"/>
                <a:buChar char="•"/>
              </a:pPr>
              <a:r>
                <a:rPr lang="en-US" sz="1600" dirty="0">
                  <a:solidFill>
                    <a:schemeClr val="tx1"/>
                  </a:solidFill>
                </a:rPr>
                <a:t>Dissemination at conferences </a:t>
              </a:r>
              <a:endParaRPr lang="en-US" sz="1600" b="0" i="0" kern="1200" dirty="0">
                <a:solidFill>
                  <a:schemeClr val="tx1"/>
                </a:solidFill>
              </a:endParaRPr>
            </a:p>
          </p:txBody>
        </p:sp>
        <p:sp>
          <p:nvSpPr>
            <p:cNvPr id="21" name="Freeform: Shape 20">
              <a:extLst>
                <a:ext uri="{FF2B5EF4-FFF2-40B4-BE49-F238E27FC236}">
                  <a16:creationId xmlns:a16="http://schemas.microsoft.com/office/drawing/2014/main" id="{24B75090-F063-E685-5077-DE686F0E5051}"/>
                </a:ext>
              </a:extLst>
            </p:cNvPr>
            <p:cNvSpPr/>
            <p:nvPr/>
          </p:nvSpPr>
          <p:spPr>
            <a:xfrm>
              <a:off x="5360420" y="1371431"/>
              <a:ext cx="1879404" cy="751761"/>
            </a:xfrm>
            <a:custGeom>
              <a:avLst/>
              <a:gdLst>
                <a:gd name="connsiteX0" fmla="*/ 0 w 1879404"/>
                <a:gd name="connsiteY0" fmla="*/ 0 h 751761"/>
                <a:gd name="connsiteX1" fmla="*/ 1879404 w 1879404"/>
                <a:gd name="connsiteY1" fmla="*/ 0 h 751761"/>
                <a:gd name="connsiteX2" fmla="*/ 1879404 w 1879404"/>
                <a:gd name="connsiteY2" fmla="*/ 751761 h 751761"/>
                <a:gd name="connsiteX3" fmla="*/ 0 w 1879404"/>
                <a:gd name="connsiteY3" fmla="*/ 751761 h 751761"/>
                <a:gd name="connsiteX4" fmla="*/ 0 w 1879404"/>
                <a:gd name="connsiteY4" fmla="*/ 0 h 751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404" h="751761">
                  <a:moveTo>
                    <a:pt x="0" y="0"/>
                  </a:moveTo>
                  <a:lnTo>
                    <a:pt x="1879404" y="0"/>
                  </a:lnTo>
                  <a:lnTo>
                    <a:pt x="1879404" y="751761"/>
                  </a:lnTo>
                  <a:lnTo>
                    <a:pt x="0" y="751761"/>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defTabSz="711200">
                <a:lnSpc>
                  <a:spcPct val="90000"/>
                </a:lnSpc>
                <a:spcBef>
                  <a:spcPct val="0"/>
                </a:spcBef>
                <a:spcAft>
                  <a:spcPct val="35000"/>
                </a:spcAft>
                <a:buNone/>
              </a:pPr>
              <a:r>
                <a:rPr lang="en-US" kern="1200" dirty="0"/>
                <a:t>CDC Foundation AHD Funding</a:t>
              </a:r>
            </a:p>
          </p:txBody>
        </p:sp>
        <p:sp>
          <p:nvSpPr>
            <p:cNvPr id="22" name="Freeform: Shape 21">
              <a:extLst>
                <a:ext uri="{FF2B5EF4-FFF2-40B4-BE49-F238E27FC236}">
                  <a16:creationId xmlns:a16="http://schemas.microsoft.com/office/drawing/2014/main" id="{8CC5F079-6403-16CF-A760-7E06B28C0EC1}"/>
                </a:ext>
              </a:extLst>
            </p:cNvPr>
            <p:cNvSpPr/>
            <p:nvPr/>
          </p:nvSpPr>
          <p:spPr>
            <a:xfrm>
              <a:off x="5351237" y="2151768"/>
              <a:ext cx="1879404" cy="3870001"/>
            </a:xfrm>
            <a:custGeom>
              <a:avLst/>
              <a:gdLst>
                <a:gd name="connsiteX0" fmla="*/ 0 w 1879404"/>
                <a:gd name="connsiteY0" fmla="*/ 0 h 3870001"/>
                <a:gd name="connsiteX1" fmla="*/ 1879404 w 1879404"/>
                <a:gd name="connsiteY1" fmla="*/ 0 h 3870001"/>
                <a:gd name="connsiteX2" fmla="*/ 1879404 w 1879404"/>
                <a:gd name="connsiteY2" fmla="*/ 3870001 h 3870001"/>
                <a:gd name="connsiteX3" fmla="*/ 0 w 1879404"/>
                <a:gd name="connsiteY3" fmla="*/ 3870001 h 3870001"/>
                <a:gd name="connsiteX4" fmla="*/ 0 w 1879404"/>
                <a:gd name="connsiteY4" fmla="*/ 0 h 387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404" h="3870001">
                  <a:moveTo>
                    <a:pt x="0" y="0"/>
                  </a:moveTo>
                  <a:lnTo>
                    <a:pt x="1879404" y="0"/>
                  </a:lnTo>
                  <a:lnTo>
                    <a:pt x="1879404" y="3870001"/>
                  </a:lnTo>
                  <a:lnTo>
                    <a:pt x="0" y="3870001"/>
                  </a:lnTo>
                  <a:lnTo>
                    <a:pt x="0" y="0"/>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0" lvl="1" defTabSz="711200">
                <a:lnSpc>
                  <a:spcPct val="90000"/>
                </a:lnSpc>
                <a:spcBef>
                  <a:spcPct val="0"/>
                </a:spcBef>
                <a:spcAft>
                  <a:spcPct val="15000"/>
                </a:spcAft>
              </a:pPr>
              <a:r>
                <a:rPr lang="en-ZW" sz="1600" b="1" kern="1200" dirty="0"/>
                <a:t>Implemented in: </a:t>
              </a:r>
              <a:r>
                <a:rPr lang="en-US" sz="1600" kern="1200" dirty="0"/>
                <a:t>Malawi, </a:t>
              </a:r>
            </a:p>
            <a:p>
              <a:pPr marL="0" lvl="1" defTabSz="711200">
                <a:lnSpc>
                  <a:spcPct val="90000"/>
                </a:lnSpc>
                <a:spcBef>
                  <a:spcPct val="0"/>
                </a:spcBef>
                <a:spcAft>
                  <a:spcPct val="15000"/>
                </a:spcAft>
              </a:pPr>
              <a:r>
                <a:rPr lang="en-US" sz="1600" kern="1200" dirty="0"/>
                <a:t>Zimbabwe,  </a:t>
              </a:r>
            </a:p>
            <a:p>
              <a:pPr marL="0" lvl="1" defTabSz="711200">
                <a:lnSpc>
                  <a:spcPct val="90000"/>
                </a:lnSpc>
                <a:spcBef>
                  <a:spcPct val="0"/>
                </a:spcBef>
                <a:spcAft>
                  <a:spcPct val="15000"/>
                </a:spcAft>
              </a:pPr>
              <a:r>
                <a:rPr lang="en-US" sz="1600" kern="1200" dirty="0"/>
                <a:t>Tanzania</a:t>
              </a:r>
              <a:endParaRPr lang="en-US" sz="1600" kern="1200" dirty="0">
                <a:solidFill>
                  <a:srgbClr val="000000">
                    <a:hueOff val="0"/>
                    <a:satOff val="0"/>
                    <a:lumOff val="0"/>
                    <a:alphaOff val="0"/>
                  </a:srgbClr>
                </a:solidFill>
                <a:latin typeface="Arial" panose="020B0604020202020204"/>
                <a:ea typeface="+mn-ea"/>
                <a:cs typeface="+mn-cs"/>
              </a:endParaRPr>
            </a:p>
            <a:p>
              <a:pPr marL="173038" lvl="1" indent="-173038" defTabSz="711200">
                <a:lnSpc>
                  <a:spcPct val="90000"/>
                </a:lnSpc>
                <a:spcBef>
                  <a:spcPct val="0"/>
                </a:spcBef>
                <a:spcAft>
                  <a:spcPct val="15000"/>
                </a:spcAft>
                <a:buFont typeface="Arial" panose="020B0604020202020204" pitchFamily="34" charset="0"/>
                <a:buChar char="•"/>
              </a:pPr>
              <a:endParaRPr lang="en-US" sz="1600" kern="1200" dirty="0">
                <a:solidFill>
                  <a:srgbClr val="000000">
                    <a:hueOff val="0"/>
                    <a:satOff val="0"/>
                    <a:lumOff val="0"/>
                    <a:alphaOff val="0"/>
                  </a:srgbClr>
                </a:solidFill>
                <a:latin typeface="Arial" panose="020B0604020202020204"/>
                <a:ea typeface="+mn-ea"/>
                <a:cs typeface="+mn-cs"/>
              </a:endParaRPr>
            </a:p>
            <a:p>
              <a:pPr marL="0" lvl="1" defTabSz="711200">
                <a:lnSpc>
                  <a:spcPct val="90000"/>
                </a:lnSpc>
                <a:spcBef>
                  <a:spcPct val="0"/>
                </a:spcBef>
                <a:spcAft>
                  <a:spcPct val="15000"/>
                </a:spcAft>
              </a:pPr>
              <a:r>
                <a:rPr lang="en-US" sz="1600" kern="1200" dirty="0"/>
                <a:t>Projects ended Dec 2022</a:t>
              </a:r>
              <a:endParaRPr lang="en-US" sz="1600" kern="1200" dirty="0">
                <a:solidFill>
                  <a:srgbClr val="000000">
                    <a:hueOff val="0"/>
                    <a:satOff val="0"/>
                    <a:lumOff val="0"/>
                    <a:alphaOff val="0"/>
                  </a:srgbClr>
                </a:solidFill>
                <a:latin typeface="Arial" panose="020B0604020202020204"/>
                <a:ea typeface="+mn-ea"/>
                <a:cs typeface="+mn-cs"/>
              </a:endParaRPr>
            </a:p>
            <a:p>
              <a:pPr marL="171450" lvl="1" indent="-171450" defTabSz="800100">
                <a:lnSpc>
                  <a:spcPct val="90000"/>
                </a:lnSpc>
                <a:spcBef>
                  <a:spcPct val="0"/>
                </a:spcBef>
                <a:spcAft>
                  <a:spcPct val="15000"/>
                </a:spcAft>
                <a:buChar char="•"/>
              </a:pPr>
              <a:endParaRPr lang="en-US" sz="1600" kern="1200" dirty="0">
                <a:solidFill>
                  <a:srgbClr val="000000">
                    <a:hueOff val="0"/>
                    <a:satOff val="0"/>
                    <a:lumOff val="0"/>
                    <a:alphaOff val="0"/>
                  </a:srgbClr>
                </a:solidFill>
                <a:latin typeface="Arial" panose="020B0604020202020204"/>
                <a:ea typeface="+mn-ea"/>
                <a:cs typeface="+mn-cs"/>
              </a:endParaRPr>
            </a:p>
            <a:p>
              <a:pPr marL="171450" lvl="1" indent="-171450" defTabSz="800100">
                <a:lnSpc>
                  <a:spcPct val="90000"/>
                </a:lnSpc>
                <a:spcBef>
                  <a:spcPct val="0"/>
                </a:spcBef>
                <a:spcAft>
                  <a:spcPct val="15000"/>
                </a:spcAft>
                <a:buChar char="•"/>
              </a:pPr>
              <a:endParaRPr lang="en-US" sz="1600" kern="1200" dirty="0">
                <a:solidFill>
                  <a:srgbClr val="000000">
                    <a:hueOff val="0"/>
                    <a:satOff val="0"/>
                    <a:lumOff val="0"/>
                    <a:alphaOff val="0"/>
                  </a:srgbClr>
                </a:solidFill>
                <a:latin typeface="Arial" panose="020B0604020202020204"/>
                <a:ea typeface="+mn-ea"/>
                <a:cs typeface="+mn-cs"/>
              </a:endParaRPr>
            </a:p>
            <a:p>
              <a:pPr marL="228600" lvl="1" indent="0" defTabSz="889000">
                <a:lnSpc>
                  <a:spcPct val="90000"/>
                </a:lnSpc>
                <a:spcBef>
                  <a:spcPct val="0"/>
                </a:spcBef>
                <a:spcAft>
                  <a:spcPct val="15000"/>
                </a:spcAft>
                <a:buNone/>
              </a:pPr>
              <a:endParaRPr lang="en-US" sz="1600" kern="1200" dirty="0"/>
            </a:p>
          </p:txBody>
        </p:sp>
        <p:sp>
          <p:nvSpPr>
            <p:cNvPr id="23" name="Freeform: Shape 22">
              <a:extLst>
                <a:ext uri="{FF2B5EF4-FFF2-40B4-BE49-F238E27FC236}">
                  <a16:creationId xmlns:a16="http://schemas.microsoft.com/office/drawing/2014/main" id="{68B5F89C-0ED2-4B5C-D363-238A7DC1E7E6}"/>
                </a:ext>
              </a:extLst>
            </p:cNvPr>
            <p:cNvSpPr/>
            <p:nvPr/>
          </p:nvSpPr>
          <p:spPr>
            <a:xfrm>
              <a:off x="9384724" y="1371431"/>
              <a:ext cx="2265340" cy="751761"/>
            </a:xfrm>
            <a:custGeom>
              <a:avLst/>
              <a:gdLst>
                <a:gd name="connsiteX0" fmla="*/ 0 w 2265340"/>
                <a:gd name="connsiteY0" fmla="*/ 0 h 751761"/>
                <a:gd name="connsiteX1" fmla="*/ 2265340 w 2265340"/>
                <a:gd name="connsiteY1" fmla="*/ 0 h 751761"/>
                <a:gd name="connsiteX2" fmla="*/ 2265340 w 2265340"/>
                <a:gd name="connsiteY2" fmla="*/ 751761 h 751761"/>
                <a:gd name="connsiteX3" fmla="*/ 0 w 2265340"/>
                <a:gd name="connsiteY3" fmla="*/ 751761 h 751761"/>
                <a:gd name="connsiteX4" fmla="*/ 0 w 2265340"/>
                <a:gd name="connsiteY4" fmla="*/ 0 h 751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340" h="751761">
                  <a:moveTo>
                    <a:pt x="0" y="0"/>
                  </a:moveTo>
                  <a:lnTo>
                    <a:pt x="2265340" y="0"/>
                  </a:lnTo>
                  <a:lnTo>
                    <a:pt x="2265340" y="751761"/>
                  </a:lnTo>
                  <a:lnTo>
                    <a:pt x="0" y="751761"/>
                  </a:lnTo>
                  <a:lnTo>
                    <a:pt x="0" y="0"/>
                  </a:lnTo>
                  <a:close/>
                </a:path>
              </a:pathLst>
            </a:custGeom>
            <a:solidFill>
              <a:schemeClr val="accent5"/>
            </a:solidFill>
            <a:ln>
              <a:solidFill>
                <a:schemeClr val="accent5"/>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defTabSz="711200">
                <a:lnSpc>
                  <a:spcPct val="90000"/>
                </a:lnSpc>
                <a:spcBef>
                  <a:spcPct val="0"/>
                </a:spcBef>
                <a:spcAft>
                  <a:spcPct val="35000"/>
                </a:spcAft>
                <a:buNone/>
              </a:pPr>
              <a:r>
                <a:rPr lang="en-US" sz="2000" kern="1200" dirty="0">
                  <a:solidFill>
                    <a:schemeClr val="bg1"/>
                  </a:solidFill>
                  <a:latin typeface="+mn-lt"/>
                  <a:ea typeface="+mn-ea"/>
                  <a:cs typeface="+mn-cs"/>
                </a:rPr>
                <a:t>Gates AHD Funding</a:t>
              </a:r>
              <a:endParaRPr lang="aa-ET" sz="2000" dirty="0">
                <a:solidFill>
                  <a:schemeClr val="bg1"/>
                </a:solidFill>
              </a:endParaRPr>
            </a:p>
          </p:txBody>
        </p:sp>
        <p:sp>
          <p:nvSpPr>
            <p:cNvPr id="24" name="Freeform: Shape 23">
              <a:extLst>
                <a:ext uri="{FF2B5EF4-FFF2-40B4-BE49-F238E27FC236}">
                  <a16:creationId xmlns:a16="http://schemas.microsoft.com/office/drawing/2014/main" id="{8A5E8EDD-E068-A474-E4A8-6F765D44891B}"/>
                </a:ext>
              </a:extLst>
            </p:cNvPr>
            <p:cNvSpPr/>
            <p:nvPr/>
          </p:nvSpPr>
          <p:spPr>
            <a:xfrm>
              <a:off x="9398989" y="2152139"/>
              <a:ext cx="2251075" cy="3870001"/>
            </a:xfrm>
            <a:custGeom>
              <a:avLst/>
              <a:gdLst>
                <a:gd name="connsiteX0" fmla="*/ 0 w 2251075"/>
                <a:gd name="connsiteY0" fmla="*/ 0 h 3870001"/>
                <a:gd name="connsiteX1" fmla="*/ 2251075 w 2251075"/>
                <a:gd name="connsiteY1" fmla="*/ 0 h 3870001"/>
                <a:gd name="connsiteX2" fmla="*/ 2251075 w 2251075"/>
                <a:gd name="connsiteY2" fmla="*/ 3870001 h 3870001"/>
                <a:gd name="connsiteX3" fmla="*/ 0 w 2251075"/>
                <a:gd name="connsiteY3" fmla="*/ 3870001 h 3870001"/>
                <a:gd name="connsiteX4" fmla="*/ 0 w 2251075"/>
                <a:gd name="connsiteY4" fmla="*/ 0 h 387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075" h="3870001">
                  <a:moveTo>
                    <a:pt x="0" y="0"/>
                  </a:moveTo>
                  <a:lnTo>
                    <a:pt x="2251075" y="0"/>
                  </a:lnTo>
                  <a:lnTo>
                    <a:pt x="2251075" y="3870001"/>
                  </a:lnTo>
                  <a:lnTo>
                    <a:pt x="0" y="3870001"/>
                  </a:lnTo>
                  <a:lnTo>
                    <a:pt x="0" y="0"/>
                  </a:lnTo>
                  <a:close/>
                </a:path>
              </a:pathLst>
            </a:custGeom>
            <a:solidFill>
              <a:schemeClr val="accent5">
                <a:lumMod val="40000"/>
                <a:lumOff val="60000"/>
                <a:alpha val="90000"/>
              </a:schemeClr>
            </a:solidFill>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0" lvl="1" defTabSz="800100">
                <a:lnSpc>
                  <a:spcPct val="90000"/>
                </a:lnSpc>
                <a:spcBef>
                  <a:spcPct val="0"/>
                </a:spcBef>
                <a:spcAft>
                  <a:spcPct val="15000"/>
                </a:spcAft>
              </a:pPr>
              <a:r>
                <a:rPr lang="en-US" sz="1600" b="1" kern="1200" dirty="0"/>
                <a:t>Phase 1: Malawi</a:t>
              </a:r>
              <a:endParaRPr lang="aa-ET" sz="1600" b="1" kern="1200" dirty="0"/>
            </a:p>
            <a:p>
              <a:pPr marL="0" lvl="1" defTabSz="800100">
                <a:lnSpc>
                  <a:spcPct val="90000"/>
                </a:lnSpc>
                <a:spcBef>
                  <a:spcPct val="0"/>
                </a:spcBef>
                <a:spcAft>
                  <a:spcPct val="15000"/>
                </a:spcAft>
              </a:pPr>
              <a:r>
                <a:rPr lang="en-US" sz="1600" kern="1200" dirty="0"/>
                <a:t>Ended in March </a:t>
              </a:r>
              <a:r>
                <a:rPr lang="en-US" sz="1600" dirty="0"/>
                <a:t>2023</a:t>
              </a:r>
              <a:r>
                <a:rPr lang="en-US" sz="1600" kern="1200" dirty="0"/>
                <a:t>,</a:t>
              </a:r>
              <a:r>
                <a:rPr lang="en-US" sz="1600" dirty="0"/>
                <a:t> </a:t>
              </a:r>
              <a:endParaRPr lang="en-US" sz="1600" kern="1200" dirty="0">
                <a:cs typeface="Calibri"/>
              </a:endParaRPr>
            </a:p>
            <a:p>
              <a:pPr marL="0" lvl="1" defTabSz="800100">
                <a:lnSpc>
                  <a:spcPct val="90000"/>
                </a:lnSpc>
                <a:spcBef>
                  <a:spcPct val="0"/>
                </a:spcBef>
                <a:spcAft>
                  <a:spcPct val="15000"/>
                </a:spcAft>
              </a:pPr>
              <a:r>
                <a:rPr lang="en-US" sz="1600" kern="1200" dirty="0"/>
                <a:t>No Cost Extension</a:t>
              </a:r>
              <a:endParaRPr lang="aa-ET" sz="1600" kern="1200" dirty="0"/>
            </a:p>
            <a:p>
              <a:pPr marL="171450" lvl="1" indent="-171450" defTabSz="800100">
                <a:lnSpc>
                  <a:spcPct val="90000"/>
                </a:lnSpc>
                <a:spcBef>
                  <a:spcPct val="0"/>
                </a:spcBef>
                <a:spcAft>
                  <a:spcPct val="15000"/>
                </a:spcAft>
                <a:buChar char="•"/>
              </a:pPr>
              <a:endParaRPr lang="aa-ET" sz="1600" kern="1200" dirty="0"/>
            </a:p>
            <a:p>
              <a:pPr marL="0" lvl="1" defTabSz="800100">
                <a:lnSpc>
                  <a:spcPct val="90000"/>
                </a:lnSpc>
                <a:spcBef>
                  <a:spcPct val="0"/>
                </a:spcBef>
                <a:spcAft>
                  <a:spcPct val="15000"/>
                </a:spcAft>
              </a:pPr>
              <a:r>
                <a:rPr lang="en-US" sz="1600" b="1" kern="1200" dirty="0"/>
                <a:t>Phase 2: Malawi, CDI, Lesotho, Kenya</a:t>
              </a:r>
              <a:endParaRPr lang="aa-ET" sz="1600" b="1" kern="1200" dirty="0"/>
            </a:p>
            <a:p>
              <a:pPr marL="0" lvl="1" defTabSz="800100">
                <a:lnSpc>
                  <a:spcPct val="90000"/>
                </a:lnSpc>
                <a:spcBef>
                  <a:spcPct val="0"/>
                </a:spcBef>
                <a:spcAft>
                  <a:spcPct val="15000"/>
                </a:spcAft>
              </a:pPr>
              <a:r>
                <a:rPr lang="en-US" sz="1600" b="0" kern="1200" dirty="0"/>
                <a:t>Start 1</a:t>
              </a:r>
              <a:r>
                <a:rPr lang="en-US" sz="1600" b="0" kern="1200" baseline="30000" dirty="0"/>
                <a:t>st</a:t>
              </a:r>
              <a:r>
                <a:rPr lang="en-US" sz="1600" b="0" kern="1200" dirty="0"/>
                <a:t> Nov </a:t>
              </a:r>
              <a:r>
                <a:rPr lang="en-US" sz="1600" dirty="0"/>
                <a:t>2022 </a:t>
              </a:r>
              <a:endParaRPr lang="en-US" sz="1600" b="0" kern="1200" dirty="0">
                <a:cs typeface="Calibri"/>
              </a:endParaRPr>
            </a:p>
            <a:p>
              <a:pPr marL="0" lvl="1" defTabSz="800100">
                <a:lnSpc>
                  <a:spcPct val="90000"/>
                </a:lnSpc>
                <a:spcBef>
                  <a:spcPct val="0"/>
                </a:spcBef>
                <a:spcAft>
                  <a:spcPct val="15000"/>
                </a:spcAft>
              </a:pPr>
              <a:r>
                <a:rPr lang="en-US" sz="1600" b="0" kern="1200" dirty="0"/>
                <a:t>End 31</a:t>
              </a:r>
              <a:r>
                <a:rPr lang="en-US" sz="1600" b="0" kern="1200" baseline="30000" dirty="0"/>
                <a:t>st</a:t>
              </a:r>
              <a:r>
                <a:rPr lang="en-US" sz="1600" b="0" kern="1200" dirty="0"/>
                <a:t> Oct 2024</a:t>
              </a:r>
              <a:endParaRPr lang="aa-ET" sz="1600" b="0" kern="1200" dirty="0"/>
            </a:p>
          </p:txBody>
        </p:sp>
        <p:sp>
          <p:nvSpPr>
            <p:cNvPr id="25" name="Freeform: Shape 24">
              <a:extLst>
                <a:ext uri="{FF2B5EF4-FFF2-40B4-BE49-F238E27FC236}">
                  <a16:creationId xmlns:a16="http://schemas.microsoft.com/office/drawing/2014/main" id="{0575D15B-E03A-E339-68EB-66AF259C9CC7}"/>
                </a:ext>
              </a:extLst>
            </p:cNvPr>
            <p:cNvSpPr/>
            <p:nvPr/>
          </p:nvSpPr>
          <p:spPr>
            <a:xfrm>
              <a:off x="7313331" y="1371430"/>
              <a:ext cx="1879404" cy="751761"/>
            </a:xfrm>
            <a:custGeom>
              <a:avLst/>
              <a:gdLst>
                <a:gd name="connsiteX0" fmla="*/ 0 w 1879404"/>
                <a:gd name="connsiteY0" fmla="*/ 0 h 751761"/>
                <a:gd name="connsiteX1" fmla="*/ 1879404 w 1879404"/>
                <a:gd name="connsiteY1" fmla="*/ 0 h 751761"/>
                <a:gd name="connsiteX2" fmla="*/ 1879404 w 1879404"/>
                <a:gd name="connsiteY2" fmla="*/ 751761 h 751761"/>
                <a:gd name="connsiteX3" fmla="*/ 0 w 1879404"/>
                <a:gd name="connsiteY3" fmla="*/ 751761 h 751761"/>
                <a:gd name="connsiteX4" fmla="*/ 0 w 1879404"/>
                <a:gd name="connsiteY4" fmla="*/ 0 h 751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404" h="751761">
                  <a:moveTo>
                    <a:pt x="0" y="0"/>
                  </a:moveTo>
                  <a:lnTo>
                    <a:pt x="1879404" y="0"/>
                  </a:lnTo>
                  <a:lnTo>
                    <a:pt x="1879404" y="751761"/>
                  </a:lnTo>
                  <a:lnTo>
                    <a:pt x="0" y="751761"/>
                  </a:lnTo>
                  <a:lnTo>
                    <a:pt x="0" y="0"/>
                  </a:lnTo>
                  <a:close/>
                </a:path>
              </a:pathLst>
            </a:custGeom>
            <a:solidFill>
              <a:schemeClr val="accent4"/>
            </a:solidFill>
            <a:ln>
              <a:solidFill>
                <a:schemeClr val="accent4"/>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3792" tIns="65024" rIns="113792" bIns="65024" numCol="1" spcCol="1270" anchor="ctr" anchorCtr="0">
              <a:noAutofit/>
            </a:bodyPr>
            <a:lstStyle/>
            <a:p>
              <a:pPr marL="0" lvl="0" indent="0" defTabSz="711200">
                <a:lnSpc>
                  <a:spcPct val="90000"/>
                </a:lnSpc>
                <a:spcBef>
                  <a:spcPct val="0"/>
                </a:spcBef>
                <a:spcAft>
                  <a:spcPct val="35000"/>
                </a:spcAft>
                <a:buNone/>
              </a:pPr>
              <a:r>
                <a:rPr lang="en-US" sz="2000" kern="1200" dirty="0"/>
                <a:t>PEPFAR-Funded AHD work</a:t>
              </a:r>
            </a:p>
          </p:txBody>
        </p:sp>
        <p:sp>
          <p:nvSpPr>
            <p:cNvPr id="26" name="Freeform: Shape 25">
              <a:extLst>
                <a:ext uri="{FF2B5EF4-FFF2-40B4-BE49-F238E27FC236}">
                  <a16:creationId xmlns:a16="http://schemas.microsoft.com/office/drawing/2014/main" id="{B35F9F7F-0B3E-4ACE-56D0-656C647B2AE4}"/>
                </a:ext>
              </a:extLst>
            </p:cNvPr>
            <p:cNvSpPr/>
            <p:nvPr/>
          </p:nvSpPr>
          <p:spPr>
            <a:xfrm>
              <a:off x="7322514" y="2151768"/>
              <a:ext cx="1879404" cy="3870001"/>
            </a:xfrm>
            <a:custGeom>
              <a:avLst/>
              <a:gdLst>
                <a:gd name="connsiteX0" fmla="*/ 0 w 1879404"/>
                <a:gd name="connsiteY0" fmla="*/ 0 h 3870001"/>
                <a:gd name="connsiteX1" fmla="*/ 1879404 w 1879404"/>
                <a:gd name="connsiteY1" fmla="*/ 0 h 3870001"/>
                <a:gd name="connsiteX2" fmla="*/ 1879404 w 1879404"/>
                <a:gd name="connsiteY2" fmla="*/ 3870001 h 3870001"/>
                <a:gd name="connsiteX3" fmla="*/ 0 w 1879404"/>
                <a:gd name="connsiteY3" fmla="*/ 3870001 h 3870001"/>
                <a:gd name="connsiteX4" fmla="*/ 0 w 1879404"/>
                <a:gd name="connsiteY4" fmla="*/ 0 h 387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404" h="3870001">
                  <a:moveTo>
                    <a:pt x="0" y="0"/>
                  </a:moveTo>
                  <a:lnTo>
                    <a:pt x="1879404" y="0"/>
                  </a:lnTo>
                  <a:lnTo>
                    <a:pt x="1879404" y="3870001"/>
                  </a:lnTo>
                  <a:lnTo>
                    <a:pt x="0" y="3870001"/>
                  </a:lnTo>
                  <a:lnTo>
                    <a:pt x="0" y="0"/>
                  </a:lnTo>
                  <a:close/>
                </a:path>
              </a:pathLst>
            </a:custGeom>
            <a:solidFill>
              <a:schemeClr val="accent4">
                <a:lumMod val="40000"/>
                <a:lumOff val="60000"/>
                <a:alpha val="90000"/>
              </a:schemeClr>
            </a:solidFill>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50" lvl="1" indent="-171450" defTabSz="800100">
                <a:lnSpc>
                  <a:spcPct val="90000"/>
                </a:lnSpc>
                <a:spcBef>
                  <a:spcPct val="0"/>
                </a:spcBef>
                <a:spcAft>
                  <a:spcPct val="15000"/>
                </a:spcAft>
                <a:buFont typeface="Arial" panose="020B0604020202020204" pitchFamily="34" charset="0"/>
                <a:buChar char="•"/>
              </a:pPr>
              <a:r>
                <a:rPr lang="en-US" sz="1600" b="1" kern="1200" dirty="0">
                  <a:solidFill>
                    <a:srgbClr val="000000">
                      <a:hueOff val="0"/>
                      <a:satOff val="0"/>
                      <a:lumOff val="0"/>
                      <a:alphaOff val="0"/>
                    </a:srgbClr>
                  </a:solidFill>
                  <a:ea typeface="+mn-ea"/>
                  <a:cs typeface="+mn-cs"/>
                </a:rPr>
                <a:t>Implemented in: </a:t>
              </a:r>
            </a:p>
            <a:p>
              <a:pPr marL="171450" lvl="1" indent="-171450" defTabSz="800100">
                <a:lnSpc>
                  <a:spcPct val="90000"/>
                </a:lnSpc>
                <a:spcBef>
                  <a:spcPct val="0"/>
                </a:spcBef>
                <a:spcAft>
                  <a:spcPct val="15000"/>
                </a:spcAft>
              </a:pPr>
              <a:r>
                <a:rPr lang="en-US" sz="1600" kern="1200" dirty="0">
                  <a:solidFill>
                    <a:srgbClr val="000000">
                      <a:hueOff val="0"/>
                      <a:satOff val="0"/>
                      <a:lumOff val="0"/>
                      <a:alphaOff val="0"/>
                    </a:srgbClr>
                  </a:solidFill>
                  <a:ea typeface="+mn-ea"/>
                  <a:cs typeface="+mn-cs"/>
                </a:rPr>
                <a:t>	Lesotho, Eswatini, Mozambique, Malawi, Tanzania, Kenya, CDI, Cameroun, DRC, Uganda (TA)</a:t>
              </a:r>
              <a:endParaRPr lang="en-US" sz="1600" kern="1200" dirty="0"/>
            </a:p>
            <a:p>
              <a:pPr marL="171450" lvl="1" indent="-171450" defTabSz="800100">
                <a:lnSpc>
                  <a:spcPct val="90000"/>
                </a:lnSpc>
                <a:spcBef>
                  <a:spcPct val="0"/>
                </a:spcBef>
                <a:spcAft>
                  <a:spcPct val="15000"/>
                </a:spcAft>
                <a:buFont typeface="Arial" panose="020B0604020202020204" pitchFamily="34" charset="0"/>
                <a:buChar char="•"/>
              </a:pPr>
              <a:endParaRPr lang="en-US" sz="1600" kern="1200" dirty="0"/>
            </a:p>
            <a:p>
              <a:pPr marL="171450" lvl="1" indent="-171450" defTabSz="800100">
                <a:lnSpc>
                  <a:spcPct val="90000"/>
                </a:lnSpc>
                <a:spcBef>
                  <a:spcPct val="0"/>
                </a:spcBef>
                <a:spcAft>
                  <a:spcPct val="15000"/>
                </a:spcAft>
                <a:buFont typeface="Arial" panose="020B0604020202020204" pitchFamily="34" charset="0"/>
                <a:buChar char="•"/>
              </a:pPr>
              <a:r>
                <a:rPr lang="en-US" sz="1600" kern="1200" dirty="0">
                  <a:solidFill>
                    <a:srgbClr val="000000">
                      <a:hueOff val="0"/>
                      <a:satOff val="0"/>
                      <a:lumOff val="0"/>
                      <a:alphaOff val="0"/>
                    </a:srgbClr>
                  </a:solidFill>
                  <a:ea typeface="+mn-ea"/>
                  <a:cs typeface="+mn-cs"/>
                </a:rPr>
                <a:t>AHD implemented within existing HIV care &amp; treatment programs</a:t>
              </a:r>
              <a:r>
                <a:rPr lang="en-US" sz="1600" b="1" kern="1200" dirty="0">
                  <a:solidFill>
                    <a:srgbClr val="000000">
                      <a:hueOff val="0"/>
                      <a:satOff val="0"/>
                      <a:lumOff val="0"/>
                      <a:alphaOff val="0"/>
                    </a:srgbClr>
                  </a:solidFill>
                  <a:ea typeface="+mn-ea"/>
                  <a:cs typeface="+mn-cs"/>
                </a:rPr>
                <a:t> </a:t>
              </a:r>
              <a:endParaRPr lang="en-US" sz="1600" kern="1200" dirty="0"/>
            </a:p>
          </p:txBody>
        </p:sp>
      </p:grpSp>
      <p:pic>
        <p:nvPicPr>
          <p:cNvPr id="29" name="Picture 28">
            <a:extLst>
              <a:ext uri="{FF2B5EF4-FFF2-40B4-BE49-F238E27FC236}">
                <a16:creationId xmlns:a16="http://schemas.microsoft.com/office/drawing/2014/main" id="{E467701D-40B4-91ED-167E-14D6028CAA46}"/>
              </a:ext>
            </a:extLst>
          </p:cNvPr>
          <p:cNvPicPr>
            <a:picLocks noChangeAspect="1"/>
          </p:cNvPicPr>
          <p:nvPr/>
        </p:nvPicPr>
        <p:blipFill>
          <a:blip r:embed="rId2"/>
          <a:stretch>
            <a:fillRect/>
          </a:stretch>
        </p:blipFill>
        <p:spPr>
          <a:xfrm>
            <a:off x="6840681" y="6214876"/>
            <a:ext cx="2024725" cy="607418"/>
          </a:xfrm>
          <a:prstGeom prst="rect">
            <a:avLst/>
          </a:prstGeom>
        </p:spPr>
      </p:pic>
    </p:spTree>
    <p:extLst>
      <p:ext uri="{BB962C8B-B14F-4D97-AF65-F5344CB8AC3E}">
        <p14:creationId xmlns:p14="http://schemas.microsoft.com/office/powerpoint/2010/main" val="2078405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6D7C-1479-BDBC-292C-973015B23874}"/>
              </a:ext>
            </a:extLst>
          </p:cNvPr>
          <p:cNvSpPr>
            <a:spLocks noGrp="1"/>
          </p:cNvSpPr>
          <p:nvPr>
            <p:ph type="title"/>
          </p:nvPr>
        </p:nvSpPr>
        <p:spPr/>
        <p:txBody>
          <a:bodyPr>
            <a:normAutofit/>
          </a:bodyPr>
          <a:lstStyle/>
          <a:p>
            <a:r>
              <a:rPr lang="en-US" sz="4400" dirty="0"/>
              <a:t>Scope of AHD Work</a:t>
            </a:r>
          </a:p>
        </p:txBody>
      </p:sp>
      <p:sp>
        <p:nvSpPr>
          <p:cNvPr id="11" name="Content Placeholder 10">
            <a:extLst>
              <a:ext uri="{FF2B5EF4-FFF2-40B4-BE49-F238E27FC236}">
                <a16:creationId xmlns:a16="http://schemas.microsoft.com/office/drawing/2014/main" id="{C8E41437-10BB-60CA-156E-0A07E9212F35}"/>
              </a:ext>
            </a:extLst>
          </p:cNvPr>
          <p:cNvSpPr>
            <a:spLocks noGrp="1"/>
          </p:cNvSpPr>
          <p:nvPr>
            <p:ph sz="quarter" idx="11"/>
          </p:nvPr>
        </p:nvSpPr>
        <p:spPr>
          <a:xfrm>
            <a:off x="1964318" y="1511300"/>
            <a:ext cx="5331832" cy="4738688"/>
          </a:xfrm>
        </p:spPr>
        <p:txBody>
          <a:bodyPr vert="horz" lIns="91440" tIns="45720" rIns="91440" bIns="45720" rtlCol="0" anchor="t">
            <a:normAutofit/>
          </a:bodyPr>
          <a:lstStyle/>
          <a:p>
            <a:pPr marL="285750" indent="-285750">
              <a:buFont typeface="Arial" panose="020B0604020202020204" pitchFamily="34" charset="0"/>
              <a:buChar char="•"/>
            </a:pPr>
            <a:r>
              <a:rPr lang="en-US" b="0" dirty="0"/>
              <a:t>Technical assistance and support for established AHD programs</a:t>
            </a:r>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r>
              <a:rPr lang="en-US" b="0" dirty="0"/>
              <a:t>Adapting lessons learned from mature programs in supporting scale-up of AHD services to different epidemic settings and country contexts </a:t>
            </a:r>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r>
              <a:rPr lang="en-US" b="0" dirty="0"/>
              <a:t>Evaluating more mature and start-up AHD programs by different funders</a:t>
            </a:r>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r>
              <a:rPr lang="en-US" b="0" dirty="0"/>
              <a:t>Leverage program activities to create “common good” resources that can be used across various countries for AHD program implementation </a:t>
            </a:r>
          </a:p>
          <a:p>
            <a:pPr marL="285750" indent="-285750">
              <a:buFont typeface="Arial" panose="020B0604020202020204" pitchFamily="34" charset="0"/>
              <a:buChar char="•"/>
            </a:pPr>
            <a:r>
              <a:rPr lang="en-US" b="0" dirty="0"/>
              <a:t>Sustain and transition QI AHD Model in Malawi</a:t>
            </a:r>
          </a:p>
          <a:p>
            <a:endParaRPr lang="en-US" b="0" dirty="0"/>
          </a:p>
        </p:txBody>
      </p:sp>
      <p:pic>
        <p:nvPicPr>
          <p:cNvPr id="15" name="Content Placeholder 3">
            <a:extLst>
              <a:ext uri="{FF2B5EF4-FFF2-40B4-BE49-F238E27FC236}">
                <a16:creationId xmlns:a16="http://schemas.microsoft.com/office/drawing/2014/main" id="{14DAAA83-AEFA-D174-7811-47E85C0503C1}"/>
              </a:ext>
            </a:extLst>
          </p:cNvPr>
          <p:cNvPicPr>
            <a:picLocks noChangeAspect="1"/>
          </p:cNvPicPr>
          <p:nvPr/>
        </p:nvPicPr>
        <p:blipFill>
          <a:blip r:embed="rId2"/>
          <a:stretch>
            <a:fillRect/>
          </a:stretch>
        </p:blipFill>
        <p:spPr>
          <a:xfrm>
            <a:off x="7610475" y="1358899"/>
            <a:ext cx="3689460" cy="4939997"/>
          </a:xfrm>
          <a:prstGeom prst="rect">
            <a:avLst/>
          </a:prstGeom>
        </p:spPr>
      </p:pic>
      <p:pic>
        <p:nvPicPr>
          <p:cNvPr id="16" name="Picture 15">
            <a:extLst>
              <a:ext uri="{FF2B5EF4-FFF2-40B4-BE49-F238E27FC236}">
                <a16:creationId xmlns:a16="http://schemas.microsoft.com/office/drawing/2014/main" id="{70BC61CB-D7CA-228E-2DEF-E269EB9C77E6}"/>
              </a:ext>
            </a:extLst>
          </p:cNvPr>
          <p:cNvPicPr>
            <a:picLocks noChangeAspect="1"/>
          </p:cNvPicPr>
          <p:nvPr/>
        </p:nvPicPr>
        <p:blipFill>
          <a:blip r:embed="rId3"/>
          <a:stretch>
            <a:fillRect/>
          </a:stretch>
        </p:blipFill>
        <p:spPr>
          <a:xfrm>
            <a:off x="6840681" y="6214876"/>
            <a:ext cx="2024725" cy="607418"/>
          </a:xfrm>
          <a:prstGeom prst="rect">
            <a:avLst/>
          </a:prstGeom>
        </p:spPr>
      </p:pic>
    </p:spTree>
    <p:extLst>
      <p:ext uri="{BB962C8B-B14F-4D97-AF65-F5344CB8AC3E}">
        <p14:creationId xmlns:p14="http://schemas.microsoft.com/office/powerpoint/2010/main" val="2400144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6D7C-1479-BDBC-292C-973015B23874}"/>
              </a:ext>
            </a:extLst>
          </p:cNvPr>
          <p:cNvSpPr>
            <a:spLocks noGrp="1"/>
          </p:cNvSpPr>
          <p:nvPr>
            <p:ph type="title"/>
          </p:nvPr>
        </p:nvSpPr>
        <p:spPr>
          <a:xfrm>
            <a:off x="1543050" y="0"/>
            <a:ext cx="4838699" cy="1358899"/>
          </a:xfrm>
        </p:spPr>
        <p:txBody>
          <a:bodyPr>
            <a:normAutofit fontScale="90000"/>
          </a:bodyPr>
          <a:lstStyle/>
          <a:p>
            <a:r>
              <a:rPr lang="en-US" sz="4400" dirty="0"/>
              <a:t>M&amp;E Approach in the Framework: R1</a:t>
            </a:r>
          </a:p>
        </p:txBody>
      </p:sp>
      <p:sp>
        <p:nvSpPr>
          <p:cNvPr id="11" name="Content Placeholder 10">
            <a:extLst>
              <a:ext uri="{FF2B5EF4-FFF2-40B4-BE49-F238E27FC236}">
                <a16:creationId xmlns:a16="http://schemas.microsoft.com/office/drawing/2014/main" id="{C8E41437-10BB-60CA-156E-0A07E9212F35}"/>
              </a:ext>
            </a:extLst>
          </p:cNvPr>
          <p:cNvSpPr>
            <a:spLocks noGrp="1"/>
          </p:cNvSpPr>
          <p:nvPr>
            <p:ph sz="quarter" idx="11"/>
          </p:nvPr>
        </p:nvSpPr>
        <p:spPr>
          <a:xfrm>
            <a:off x="1964317" y="1511300"/>
            <a:ext cx="5179433" cy="4703576"/>
          </a:xfrm>
          <a:solidFill>
            <a:schemeClr val="accent2"/>
          </a:solidFill>
        </p:spPr>
        <p:txBody>
          <a:bodyPr vert="horz" lIns="91440" tIns="45720" rIns="91440" bIns="45720" rtlCol="0" anchor="t">
            <a:normAutofit/>
          </a:bodyPr>
          <a:lstStyle/>
          <a:p>
            <a:r>
              <a:rPr lang="en-US" b="0" dirty="0"/>
              <a:t>AHD Core M&amp;E indicators</a:t>
            </a:r>
          </a:p>
          <a:p>
            <a:pPr marL="342900" indent="-228600">
              <a:buFont typeface="Arial" panose="020B0604020202020204" pitchFamily="34" charset="0"/>
              <a:buChar char="•"/>
            </a:pPr>
            <a:r>
              <a:rPr lang="en-US" sz="1600" b="0" dirty="0"/>
              <a:t>Based on Foundation AHD M&amp;E framework </a:t>
            </a:r>
            <a:endParaRPr lang="en-US" sz="1600" b="0" dirty="0">
              <a:ea typeface="Calibri"/>
            </a:endParaRPr>
          </a:p>
          <a:p>
            <a:pPr marL="342900" indent="-228600">
              <a:buFont typeface="Arial" panose="020B0604020202020204" pitchFamily="34" charset="0"/>
              <a:buChar char="•"/>
            </a:pPr>
            <a:r>
              <a:rPr lang="en-US" sz="1600" b="0" dirty="0"/>
              <a:t>Disaggregated by patient type</a:t>
            </a:r>
            <a:r>
              <a:rPr lang="en-US" sz="1600" b="0" dirty="0">
                <a:solidFill>
                  <a:srgbClr val="FF0000"/>
                </a:solidFill>
                <a:latin typeface="+mj-lt"/>
                <a:ea typeface="+mj-ea"/>
              </a:rPr>
              <a:t>*</a:t>
            </a:r>
            <a:r>
              <a:rPr lang="en-US" sz="1600" b="0" dirty="0">
                <a:solidFill>
                  <a:srgbClr val="000000"/>
                </a:solidFill>
                <a:latin typeface="+mj-lt"/>
                <a:ea typeface="+mj-ea"/>
              </a:rPr>
              <a:t>, age</a:t>
            </a:r>
            <a:r>
              <a:rPr lang="en-US" sz="1600" b="0" dirty="0"/>
              <a:t>, sex</a:t>
            </a:r>
            <a:r>
              <a:rPr lang="en-US" sz="1400" b="0" dirty="0">
                <a:solidFill>
                  <a:srgbClr val="EA6E38"/>
                </a:solidFill>
                <a:latin typeface="Arial"/>
              </a:rPr>
              <a:t>  * </a:t>
            </a:r>
            <a:r>
              <a:rPr lang="en-US" sz="1200" b="0" dirty="0">
                <a:solidFill>
                  <a:srgbClr val="EA6E38"/>
                </a:solidFill>
                <a:latin typeface="Arial"/>
              </a:rPr>
              <a:t>New on ART, Returned to Care, Failing Treatment (HVL)</a:t>
            </a:r>
            <a:endParaRPr lang="en-US" sz="1200" b="0" dirty="0">
              <a:solidFill>
                <a:srgbClr val="000000"/>
              </a:solidFill>
              <a:latin typeface="Calibri" panose="020F0502020204030204"/>
              <a:ea typeface="Calibri"/>
            </a:endParaRPr>
          </a:p>
          <a:p>
            <a:r>
              <a:rPr lang="en-US" b="0" dirty="0"/>
              <a:t>Primary data collection tools for core AHD indicators</a:t>
            </a:r>
            <a:endParaRPr lang="en-US" b="0"/>
          </a:p>
          <a:p>
            <a:pPr marL="342900" lvl="1" indent="-228600"/>
            <a:r>
              <a:rPr lang="en-US" sz="1600" b="0" dirty="0">
                <a:cs typeface="Arial"/>
              </a:rPr>
              <a:t>EMRs</a:t>
            </a:r>
            <a:endParaRPr lang="en-US" sz="1600" b="0">
              <a:cs typeface="Arial"/>
            </a:endParaRPr>
          </a:p>
          <a:p>
            <a:pPr marL="342900" lvl="1" indent="-228600"/>
            <a:r>
              <a:rPr lang="en-US" sz="1600" b="0" dirty="0">
                <a:cs typeface="Arial"/>
              </a:rPr>
              <a:t>LIMS</a:t>
            </a:r>
            <a:endParaRPr lang="en-US" sz="1600" b="0">
              <a:cs typeface="Arial"/>
            </a:endParaRPr>
          </a:p>
          <a:p>
            <a:pPr marL="342900" lvl="1" indent="-228600"/>
            <a:r>
              <a:rPr lang="en-US" sz="1600" b="0" dirty="0">
                <a:cs typeface="Arial"/>
              </a:rPr>
              <a:t>Paper registers: AHD register, lab register, lab forms, ART register</a:t>
            </a:r>
            <a:endParaRPr lang="en-US" sz="1600" b="0">
              <a:cs typeface="Arial"/>
            </a:endParaRPr>
          </a:p>
          <a:p>
            <a:pPr marL="342900" lvl="1" indent="-228600"/>
            <a:r>
              <a:rPr lang="en-US" sz="1600" b="0" dirty="0">
                <a:cs typeface="Arial"/>
              </a:rPr>
              <a:t>Data aggregation tools: tally sheets, report forms   </a:t>
            </a:r>
            <a:endParaRPr lang="en-US" sz="1600" b="0" dirty="0">
              <a:ea typeface="Calibri"/>
              <a:cs typeface="Arial"/>
            </a:endParaRPr>
          </a:p>
          <a:p>
            <a:endParaRPr lang="en-US" b="0"/>
          </a:p>
          <a:p>
            <a:r>
              <a:rPr lang="en-US" b="0" dirty="0"/>
              <a:t>DHIS2 instance data repository of core AHD indicators </a:t>
            </a:r>
            <a:endParaRPr lang="en-US" b="0"/>
          </a:p>
          <a:p>
            <a:r>
              <a:rPr lang="en-ZW" b="0" dirty="0"/>
              <a:t>Power BI analytics dashboards for core AHD indicators </a:t>
            </a:r>
            <a:endParaRPr kumimoji="0" lang="en-MW" sz="1400" b="0" i="0" u="none" strike="noStrike" kern="1200" cap="none" spc="0" normalizeH="0" baseline="0" noProof="0" dirty="0">
              <a:ln>
                <a:noFill/>
              </a:ln>
              <a:solidFill>
                <a:srgbClr val="EA6E38"/>
              </a:solidFill>
              <a:effectLst/>
              <a:uLnTx/>
              <a:uFillTx/>
              <a:latin typeface="Arial" panose="020B0604020202020204"/>
              <a:ea typeface="+mj-ea"/>
              <a:cs typeface="+mj-cs"/>
            </a:endParaRPr>
          </a:p>
        </p:txBody>
      </p:sp>
      <p:sp>
        <p:nvSpPr>
          <p:cNvPr id="13" name="Content Placeholder 12">
            <a:extLst>
              <a:ext uri="{FF2B5EF4-FFF2-40B4-BE49-F238E27FC236}">
                <a16:creationId xmlns:a16="http://schemas.microsoft.com/office/drawing/2014/main" id="{B1BB1E6A-F72C-8DFE-60D0-42D2F8131740}"/>
              </a:ext>
            </a:extLst>
          </p:cNvPr>
          <p:cNvSpPr>
            <a:spLocks noGrp="1"/>
          </p:cNvSpPr>
          <p:nvPr>
            <p:ph sz="quarter" idx="12"/>
          </p:nvPr>
        </p:nvSpPr>
        <p:spPr>
          <a:xfrm>
            <a:off x="7524750" y="1511300"/>
            <a:ext cx="4145998" cy="4703576"/>
          </a:xfrm>
          <a:solidFill>
            <a:schemeClr val="accent6">
              <a:lumMod val="40000"/>
              <a:lumOff val="60000"/>
            </a:schemeClr>
          </a:solidFill>
        </p:spPr>
        <p:txBody>
          <a:bodyPr vert="horz" lIns="91440" tIns="45720" rIns="91440" bIns="45720" rtlCol="0" anchor="t">
            <a:normAutofit/>
          </a:bodyPr>
          <a:lstStyle/>
          <a:p>
            <a:r>
              <a:rPr lang="en-US" b="0" dirty="0"/>
              <a:t>Additional indicators</a:t>
            </a:r>
          </a:p>
          <a:p>
            <a:pPr marL="457200" lvl="1"/>
            <a:r>
              <a:rPr lang="en-US" sz="1400" b="0" dirty="0"/>
              <a:t>Indicators for QI-based approach</a:t>
            </a:r>
          </a:p>
          <a:p>
            <a:pPr marL="457200" lvl="1"/>
            <a:r>
              <a:rPr lang="en-US" sz="1400" b="0" dirty="0"/>
              <a:t>Process indicators for funded AHD projects</a:t>
            </a:r>
          </a:p>
          <a:p>
            <a:pPr marL="457200" lvl="1"/>
            <a:r>
              <a:rPr lang="en-US" sz="1400" b="0" dirty="0"/>
              <a:t>Site readiness assessment indicators </a:t>
            </a:r>
          </a:p>
          <a:p>
            <a:endParaRPr lang="en-US" b="0" dirty="0"/>
          </a:p>
          <a:p>
            <a:r>
              <a:rPr lang="en-US" b="0" dirty="0"/>
              <a:t>Data collection tools for additional indicators</a:t>
            </a:r>
          </a:p>
          <a:p>
            <a:pPr marL="457200" lvl="1"/>
            <a:r>
              <a:rPr lang="en-US" sz="1400" b="0" dirty="0"/>
              <a:t>Patient data tools (digital and/or paper-based) </a:t>
            </a:r>
          </a:p>
          <a:p>
            <a:pPr marL="457200" lvl="1"/>
            <a:r>
              <a:rPr lang="en-US" sz="1400" b="0" dirty="0"/>
              <a:t>QI tools: DHIS2-based </a:t>
            </a:r>
            <a:r>
              <a:rPr lang="en-US" sz="1400" b="0" dirty="0" err="1"/>
              <a:t>Ez</a:t>
            </a:r>
            <a:r>
              <a:rPr lang="en-US" sz="1400" b="0" dirty="0"/>
              <a:t>-QI tool    </a:t>
            </a:r>
            <a:endParaRPr lang="en-US" sz="1400" b="0" dirty="0">
              <a:ea typeface="Calibri"/>
              <a:cs typeface="Calibri"/>
            </a:endParaRPr>
          </a:p>
          <a:p>
            <a:pPr marL="457200" lvl="1"/>
            <a:r>
              <a:rPr lang="en-US" sz="1400" b="0" dirty="0"/>
              <a:t>DHIS2 data repository for additional indicators  </a:t>
            </a:r>
          </a:p>
          <a:p>
            <a:pPr marL="457200" lvl="1"/>
            <a:r>
              <a:rPr lang="en-US" sz="1400" b="0" dirty="0"/>
              <a:t>DHIS2 instance for site readiness assessment tool</a:t>
            </a:r>
          </a:p>
          <a:p>
            <a:pPr marL="457200" lvl="1"/>
            <a:r>
              <a:rPr lang="en-ZW" sz="1400" b="0" dirty="0"/>
              <a:t>Power BI analytics for additional indicators  </a:t>
            </a:r>
          </a:p>
          <a:p>
            <a:endParaRPr lang="en-US" sz="1100" b="0" dirty="0"/>
          </a:p>
        </p:txBody>
      </p:sp>
      <p:sp>
        <p:nvSpPr>
          <p:cNvPr id="3" name="Title 1">
            <a:extLst>
              <a:ext uri="{FF2B5EF4-FFF2-40B4-BE49-F238E27FC236}">
                <a16:creationId xmlns:a16="http://schemas.microsoft.com/office/drawing/2014/main" id="{938814EC-A0F3-8BEA-8F05-730796B798B6}"/>
              </a:ext>
            </a:extLst>
          </p:cNvPr>
          <p:cNvSpPr txBox="1">
            <a:spLocks/>
          </p:cNvSpPr>
          <p:nvPr/>
        </p:nvSpPr>
        <p:spPr>
          <a:xfrm>
            <a:off x="6381749" y="119061"/>
            <a:ext cx="5288999" cy="1325563"/>
          </a:xfrm>
          <a:prstGeom prst="rect">
            <a:avLst/>
          </a:prstGeom>
          <a:solidFill>
            <a:schemeClr val="accent4">
              <a:lumMod val="40000"/>
              <a:lumOff val="60000"/>
            </a:schemeClr>
          </a:solidFill>
        </p:spPr>
        <p:txBody>
          <a:bodyPr vert="horz" lIns="91440" tIns="45720" rIns="91440" bIns="45720" rtlCol="0" anchor="t">
            <a:normAutofit fontScale="92500"/>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pPr algn="ctr"/>
            <a:r>
              <a:rPr lang="en-US" sz="3600" dirty="0"/>
              <a:t>Minimum Requirements Approach </a:t>
            </a:r>
            <a:endParaRPr lang="en-MW" sz="3600" dirty="0"/>
          </a:p>
        </p:txBody>
      </p:sp>
      <p:pic>
        <p:nvPicPr>
          <p:cNvPr id="4" name="Picture 3">
            <a:extLst>
              <a:ext uri="{FF2B5EF4-FFF2-40B4-BE49-F238E27FC236}">
                <a16:creationId xmlns:a16="http://schemas.microsoft.com/office/drawing/2014/main" id="{059B5F15-1107-4360-B479-1B5A6275C678}"/>
              </a:ext>
            </a:extLst>
          </p:cNvPr>
          <p:cNvPicPr>
            <a:picLocks noChangeAspect="1"/>
          </p:cNvPicPr>
          <p:nvPr/>
        </p:nvPicPr>
        <p:blipFill>
          <a:blip r:embed="rId2"/>
          <a:stretch>
            <a:fillRect/>
          </a:stretch>
        </p:blipFill>
        <p:spPr>
          <a:xfrm>
            <a:off x="6840681" y="6214876"/>
            <a:ext cx="2024725" cy="607418"/>
          </a:xfrm>
          <a:prstGeom prst="rect">
            <a:avLst/>
          </a:prstGeom>
        </p:spPr>
      </p:pic>
    </p:spTree>
    <p:extLst>
      <p:ext uri="{BB962C8B-B14F-4D97-AF65-F5344CB8AC3E}">
        <p14:creationId xmlns:p14="http://schemas.microsoft.com/office/powerpoint/2010/main" val="79095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bg/>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xEl>
                                              <p:pRg st="1" end="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
                                            <p:txEl>
                                              <p:pRg st="2" end="2"/>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3">
                                            <p:txEl>
                                              <p:pRg st="5" end="5"/>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
                                            <p:txEl>
                                              <p:pRg st="6" end="6"/>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
                                            <p:txEl>
                                              <p:pRg st="7" end="7"/>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
                                            <p:txEl>
                                              <p:pRg st="8" end="8"/>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3">
                                            <p:txEl>
                                              <p:pRg st="9" end="9"/>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3" grpId="0" build="p"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99201F-CA4B-37F3-410A-ADCBA1C8BA3A}"/>
              </a:ext>
            </a:extLst>
          </p:cNvPr>
          <p:cNvGrpSpPr/>
          <p:nvPr/>
        </p:nvGrpSpPr>
        <p:grpSpPr>
          <a:xfrm>
            <a:off x="1482814" y="1341472"/>
            <a:ext cx="10709186" cy="4335289"/>
            <a:chOff x="564294" y="1470451"/>
            <a:chExt cx="10709186" cy="4335289"/>
          </a:xfrm>
        </p:grpSpPr>
        <p:sp>
          <p:nvSpPr>
            <p:cNvPr id="3" name="Oval 2">
              <a:extLst>
                <a:ext uri="{FF2B5EF4-FFF2-40B4-BE49-F238E27FC236}">
                  <a16:creationId xmlns:a16="http://schemas.microsoft.com/office/drawing/2014/main" id="{F2FAB7B4-7928-3F73-5297-CCC93DC2EA8D}"/>
                </a:ext>
              </a:extLst>
            </p:cNvPr>
            <p:cNvSpPr/>
            <p:nvPr/>
          </p:nvSpPr>
          <p:spPr>
            <a:xfrm>
              <a:off x="564294" y="1470451"/>
              <a:ext cx="1515762" cy="981761"/>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EMR</a:t>
              </a:r>
            </a:p>
          </p:txBody>
        </p:sp>
        <p:sp>
          <p:nvSpPr>
            <p:cNvPr id="4" name="Oval 3">
              <a:extLst>
                <a:ext uri="{FF2B5EF4-FFF2-40B4-BE49-F238E27FC236}">
                  <a16:creationId xmlns:a16="http://schemas.microsoft.com/office/drawing/2014/main" id="{5C7FF706-6E66-A277-9FD2-E41515A38565}"/>
                </a:ext>
              </a:extLst>
            </p:cNvPr>
            <p:cNvSpPr/>
            <p:nvPr/>
          </p:nvSpPr>
          <p:spPr>
            <a:xfrm>
              <a:off x="2351901" y="1482808"/>
              <a:ext cx="1515762" cy="981761"/>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LIMS</a:t>
              </a:r>
            </a:p>
          </p:txBody>
        </p:sp>
        <p:sp>
          <p:nvSpPr>
            <p:cNvPr id="5" name="Oval 4">
              <a:extLst>
                <a:ext uri="{FF2B5EF4-FFF2-40B4-BE49-F238E27FC236}">
                  <a16:creationId xmlns:a16="http://schemas.microsoft.com/office/drawing/2014/main" id="{6E67533F-EFF8-1C96-3BF0-3E63F0C264FF}"/>
                </a:ext>
              </a:extLst>
            </p:cNvPr>
            <p:cNvSpPr/>
            <p:nvPr/>
          </p:nvSpPr>
          <p:spPr>
            <a:xfrm>
              <a:off x="4118915" y="1470451"/>
              <a:ext cx="1515762" cy="98176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Inpatient register   </a:t>
              </a:r>
            </a:p>
          </p:txBody>
        </p:sp>
        <p:sp>
          <p:nvSpPr>
            <p:cNvPr id="6" name="Oval 5">
              <a:extLst>
                <a:ext uri="{FF2B5EF4-FFF2-40B4-BE49-F238E27FC236}">
                  <a16:creationId xmlns:a16="http://schemas.microsoft.com/office/drawing/2014/main" id="{3E07A868-57EF-BAAA-948B-F829F373D86B}"/>
                </a:ext>
              </a:extLst>
            </p:cNvPr>
            <p:cNvSpPr/>
            <p:nvPr/>
          </p:nvSpPr>
          <p:spPr>
            <a:xfrm>
              <a:off x="5871518" y="1482808"/>
              <a:ext cx="1631092" cy="98176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Manual lab forms</a:t>
              </a:r>
            </a:p>
          </p:txBody>
        </p:sp>
        <p:sp>
          <p:nvSpPr>
            <p:cNvPr id="7" name="Oval 6">
              <a:extLst>
                <a:ext uri="{FF2B5EF4-FFF2-40B4-BE49-F238E27FC236}">
                  <a16:creationId xmlns:a16="http://schemas.microsoft.com/office/drawing/2014/main" id="{8A45248F-17B2-B051-AA7E-AAD809963756}"/>
                </a:ext>
              </a:extLst>
            </p:cNvPr>
            <p:cNvSpPr/>
            <p:nvPr/>
          </p:nvSpPr>
          <p:spPr>
            <a:xfrm>
              <a:off x="7739451" y="1482808"/>
              <a:ext cx="1631092" cy="98176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Manual AHD register</a:t>
              </a:r>
            </a:p>
          </p:txBody>
        </p:sp>
        <p:sp>
          <p:nvSpPr>
            <p:cNvPr id="8" name="Oval 7">
              <a:extLst>
                <a:ext uri="{FF2B5EF4-FFF2-40B4-BE49-F238E27FC236}">
                  <a16:creationId xmlns:a16="http://schemas.microsoft.com/office/drawing/2014/main" id="{24A86981-616C-E40C-E654-A1D640F3467F}"/>
                </a:ext>
              </a:extLst>
            </p:cNvPr>
            <p:cNvSpPr/>
            <p:nvPr/>
          </p:nvSpPr>
          <p:spPr>
            <a:xfrm>
              <a:off x="9642388" y="1470452"/>
              <a:ext cx="1631092" cy="98176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Patient files / cards</a:t>
              </a:r>
            </a:p>
          </p:txBody>
        </p:sp>
        <p:cxnSp>
          <p:nvCxnSpPr>
            <p:cNvPr id="9" name="Straight Arrow Connector 8">
              <a:extLst>
                <a:ext uri="{FF2B5EF4-FFF2-40B4-BE49-F238E27FC236}">
                  <a16:creationId xmlns:a16="http://schemas.microsoft.com/office/drawing/2014/main" id="{AD58F749-C25D-17EA-A90F-E9F9A029C500}"/>
                </a:ext>
              </a:extLst>
            </p:cNvPr>
            <p:cNvCxnSpPr>
              <a:cxnSpLocks/>
            </p:cNvCxnSpPr>
            <p:nvPr/>
          </p:nvCxnSpPr>
          <p:spPr>
            <a:xfrm>
              <a:off x="1390139" y="2476926"/>
              <a:ext cx="3285869" cy="1167712"/>
            </a:xfrm>
            <a:prstGeom prst="straightConnector1">
              <a:avLst/>
            </a:prstGeom>
            <a:solidFill>
              <a:schemeClr val="accent6">
                <a:lumMod val="75000"/>
              </a:schemeClr>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Arrow Connector 9">
              <a:extLst>
                <a:ext uri="{FF2B5EF4-FFF2-40B4-BE49-F238E27FC236}">
                  <a16:creationId xmlns:a16="http://schemas.microsoft.com/office/drawing/2014/main" id="{65E81DB7-1797-4494-403E-8D1796B9AD17}"/>
                </a:ext>
              </a:extLst>
            </p:cNvPr>
            <p:cNvCxnSpPr>
              <a:cxnSpLocks/>
            </p:cNvCxnSpPr>
            <p:nvPr/>
          </p:nvCxnSpPr>
          <p:spPr>
            <a:xfrm>
              <a:off x="3263214" y="2417929"/>
              <a:ext cx="1578379" cy="675525"/>
            </a:xfrm>
            <a:prstGeom prst="straightConnector1">
              <a:avLst/>
            </a:prstGeom>
            <a:solidFill>
              <a:schemeClr val="accent6">
                <a:lumMod val="75000"/>
              </a:schemeClr>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Arrow Connector 10">
              <a:extLst>
                <a:ext uri="{FF2B5EF4-FFF2-40B4-BE49-F238E27FC236}">
                  <a16:creationId xmlns:a16="http://schemas.microsoft.com/office/drawing/2014/main" id="{8006513A-8F43-7432-517D-3CEFA52E17EC}"/>
                </a:ext>
              </a:extLst>
            </p:cNvPr>
            <p:cNvCxnSpPr>
              <a:cxnSpLocks/>
            </p:cNvCxnSpPr>
            <p:nvPr/>
          </p:nvCxnSpPr>
          <p:spPr>
            <a:xfrm>
              <a:off x="4988012" y="2452212"/>
              <a:ext cx="677722" cy="597482"/>
            </a:xfrm>
            <a:prstGeom prst="straightConnector1">
              <a:avLst/>
            </a:prstGeom>
            <a:solidFill>
              <a:schemeClr val="accent6">
                <a:lumMod val="75000"/>
              </a:schemeClr>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Arrow Connector 11">
              <a:extLst>
                <a:ext uri="{FF2B5EF4-FFF2-40B4-BE49-F238E27FC236}">
                  <a16:creationId xmlns:a16="http://schemas.microsoft.com/office/drawing/2014/main" id="{6EE2A05B-AFBE-E8D1-D688-2494EFD61EB3}"/>
                </a:ext>
              </a:extLst>
            </p:cNvPr>
            <p:cNvCxnSpPr>
              <a:cxnSpLocks/>
            </p:cNvCxnSpPr>
            <p:nvPr/>
          </p:nvCxnSpPr>
          <p:spPr>
            <a:xfrm flipH="1">
              <a:off x="6240809" y="2430287"/>
              <a:ext cx="262967" cy="630495"/>
            </a:xfrm>
            <a:prstGeom prst="straightConnector1">
              <a:avLst/>
            </a:prstGeom>
            <a:solidFill>
              <a:schemeClr val="accent6">
                <a:lumMod val="75000"/>
              </a:schemeClr>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Arrow Connector 12">
              <a:extLst>
                <a:ext uri="{FF2B5EF4-FFF2-40B4-BE49-F238E27FC236}">
                  <a16:creationId xmlns:a16="http://schemas.microsoft.com/office/drawing/2014/main" id="{C0DC90F0-E7E2-2373-9FF8-FF4B1A2FD784}"/>
                </a:ext>
              </a:extLst>
            </p:cNvPr>
            <p:cNvCxnSpPr>
              <a:cxnSpLocks/>
            </p:cNvCxnSpPr>
            <p:nvPr/>
          </p:nvCxnSpPr>
          <p:spPr>
            <a:xfrm flipH="1">
              <a:off x="7020179" y="2464569"/>
              <a:ext cx="1304157" cy="622322"/>
            </a:xfrm>
            <a:prstGeom prst="straightConnector1">
              <a:avLst/>
            </a:prstGeom>
            <a:solidFill>
              <a:schemeClr val="accent6">
                <a:lumMod val="75000"/>
              </a:schemeClr>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Arrow Connector 13">
              <a:extLst>
                <a:ext uri="{FF2B5EF4-FFF2-40B4-BE49-F238E27FC236}">
                  <a16:creationId xmlns:a16="http://schemas.microsoft.com/office/drawing/2014/main" id="{13322122-E329-9BF0-305E-6C9AEF536A3F}"/>
                </a:ext>
              </a:extLst>
            </p:cNvPr>
            <p:cNvCxnSpPr>
              <a:cxnSpLocks/>
            </p:cNvCxnSpPr>
            <p:nvPr/>
          </p:nvCxnSpPr>
          <p:spPr>
            <a:xfrm flipH="1">
              <a:off x="7439275" y="2454397"/>
              <a:ext cx="2955846" cy="1316713"/>
            </a:xfrm>
            <a:prstGeom prst="straightConnector1">
              <a:avLst/>
            </a:prstGeom>
            <a:solidFill>
              <a:schemeClr val="accent6">
                <a:lumMod val="75000"/>
              </a:schemeClr>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pic>
          <p:nvPicPr>
            <p:cNvPr id="15" name="Picture 2" descr="Dashboard Images - Free Download on Freepik">
              <a:extLst>
                <a:ext uri="{FF2B5EF4-FFF2-40B4-BE49-F238E27FC236}">
                  <a16:creationId xmlns:a16="http://schemas.microsoft.com/office/drawing/2014/main" id="{357674B2-6883-086E-D52E-539997814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6690" y="3674680"/>
              <a:ext cx="3191396" cy="21258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dhis2 picture">
              <a:extLst>
                <a:ext uri="{FF2B5EF4-FFF2-40B4-BE49-F238E27FC236}">
                  <a16:creationId xmlns:a16="http://schemas.microsoft.com/office/drawing/2014/main" id="{AB033762-B375-5411-3078-FE5F586B8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952" y="3796481"/>
              <a:ext cx="2812963" cy="200925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FD3A0299-4D1C-C2A6-F646-283DEA53C9D9}"/>
                </a:ext>
              </a:extLst>
            </p:cNvPr>
            <p:cNvCxnSpPr/>
            <p:nvPr/>
          </p:nvCxnSpPr>
          <p:spPr>
            <a:xfrm>
              <a:off x="4118915" y="5436973"/>
              <a:ext cx="3927775" cy="0"/>
            </a:xfrm>
            <a:prstGeom prst="straightConnector1">
              <a:avLst/>
            </a:prstGeom>
            <a:solidFill>
              <a:schemeClr val="accent6">
                <a:lumMod val="75000"/>
              </a:schemeClr>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Arrow Connector 17">
              <a:extLst>
                <a:ext uri="{FF2B5EF4-FFF2-40B4-BE49-F238E27FC236}">
                  <a16:creationId xmlns:a16="http://schemas.microsoft.com/office/drawing/2014/main" id="{6BFD21DA-4A96-979C-45C0-C1E6AE14C297}"/>
                </a:ext>
              </a:extLst>
            </p:cNvPr>
            <p:cNvCxnSpPr/>
            <p:nvPr/>
          </p:nvCxnSpPr>
          <p:spPr>
            <a:xfrm flipH="1">
              <a:off x="4111711" y="4479324"/>
              <a:ext cx="1752602" cy="0"/>
            </a:xfrm>
            <a:prstGeom prst="straightConnector1">
              <a:avLst/>
            </a:prstGeom>
            <a:solidFill>
              <a:schemeClr val="accent6">
                <a:lumMod val="75000"/>
              </a:schemeClr>
            </a:solid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pic>
          <p:nvPicPr>
            <p:cNvPr id="19" name="Picture 8" descr="Report Templates">
              <a:extLst>
                <a:ext uri="{FF2B5EF4-FFF2-40B4-BE49-F238E27FC236}">
                  <a16:creationId xmlns:a16="http://schemas.microsoft.com/office/drawing/2014/main" id="{60ACA855-BEBA-A5F7-3CC6-745AF4488B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837" y="3086891"/>
              <a:ext cx="2600325" cy="1752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1" name="Title 20">
            <a:extLst>
              <a:ext uri="{FF2B5EF4-FFF2-40B4-BE49-F238E27FC236}">
                <a16:creationId xmlns:a16="http://schemas.microsoft.com/office/drawing/2014/main" id="{E843D947-03FF-2F09-6175-420AEE4100E5}"/>
              </a:ext>
            </a:extLst>
          </p:cNvPr>
          <p:cNvSpPr>
            <a:spLocks noGrp="1"/>
          </p:cNvSpPr>
          <p:nvPr>
            <p:ph type="title"/>
          </p:nvPr>
        </p:nvSpPr>
        <p:spPr>
          <a:xfrm>
            <a:off x="1606181" y="32576"/>
            <a:ext cx="7359029" cy="1316713"/>
          </a:xfrm>
        </p:spPr>
        <p:txBody>
          <a:bodyPr>
            <a:normAutofit fontScale="90000"/>
          </a:bodyPr>
          <a:lstStyle/>
          <a:p>
            <a:r>
              <a:rPr lang="en-US" sz="3600" dirty="0"/>
              <a:t>Recommended Data Flow, Data Management, Data Analytics: R2 </a:t>
            </a:r>
          </a:p>
        </p:txBody>
      </p:sp>
      <p:pic>
        <p:nvPicPr>
          <p:cNvPr id="24" name="Picture 23">
            <a:extLst>
              <a:ext uri="{FF2B5EF4-FFF2-40B4-BE49-F238E27FC236}">
                <a16:creationId xmlns:a16="http://schemas.microsoft.com/office/drawing/2014/main" id="{380D96BA-CAC5-1E81-8682-8A5FEFFCD0EF}"/>
              </a:ext>
            </a:extLst>
          </p:cNvPr>
          <p:cNvPicPr>
            <a:picLocks noChangeAspect="1"/>
          </p:cNvPicPr>
          <p:nvPr/>
        </p:nvPicPr>
        <p:blipFill>
          <a:blip r:embed="rId5"/>
          <a:stretch>
            <a:fillRect/>
          </a:stretch>
        </p:blipFill>
        <p:spPr>
          <a:xfrm>
            <a:off x="6409933" y="6178342"/>
            <a:ext cx="2024725" cy="607418"/>
          </a:xfrm>
          <a:prstGeom prst="rect">
            <a:avLst/>
          </a:prstGeom>
        </p:spPr>
      </p:pic>
      <p:sp>
        <p:nvSpPr>
          <p:cNvPr id="22" name="Rectangle: Rounded Corners 21">
            <a:extLst>
              <a:ext uri="{FF2B5EF4-FFF2-40B4-BE49-F238E27FC236}">
                <a16:creationId xmlns:a16="http://schemas.microsoft.com/office/drawing/2014/main" id="{62CF1024-5505-A355-1228-CA22E059DA88}"/>
              </a:ext>
            </a:extLst>
          </p:cNvPr>
          <p:cNvSpPr/>
          <p:nvPr/>
        </p:nvSpPr>
        <p:spPr>
          <a:xfrm>
            <a:off x="114300" y="103718"/>
            <a:ext cx="1305981" cy="638598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spcBef>
                <a:spcPct val="0"/>
              </a:spcBef>
            </a:pPr>
            <a:r>
              <a:rPr lang="en-US" dirty="0">
                <a:ea typeface="Calibri"/>
                <a:cs typeface="Calibri"/>
              </a:rPr>
              <a:t>Data to be pulled from various sources into an AHD summary report in MS Excel which is imported into the DHIS2 instance, from which data are visualized on Power BI dashboard</a:t>
            </a:r>
          </a:p>
        </p:txBody>
      </p:sp>
      <p:sp>
        <p:nvSpPr>
          <p:cNvPr id="20" name="Rectangle: Rounded Corners 19">
            <a:extLst>
              <a:ext uri="{FF2B5EF4-FFF2-40B4-BE49-F238E27FC236}">
                <a16:creationId xmlns:a16="http://schemas.microsoft.com/office/drawing/2014/main" id="{7307EF6C-D009-62AE-6505-2F924B350269}"/>
              </a:ext>
            </a:extLst>
          </p:cNvPr>
          <p:cNvSpPr/>
          <p:nvPr/>
        </p:nvSpPr>
        <p:spPr>
          <a:xfrm>
            <a:off x="5720210" y="4747061"/>
            <a:ext cx="2600325" cy="286128"/>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AHD Summary report form</a:t>
            </a:r>
          </a:p>
        </p:txBody>
      </p:sp>
      <p:sp>
        <p:nvSpPr>
          <p:cNvPr id="23" name="Rectangle: Rounded Corners 22">
            <a:extLst>
              <a:ext uri="{FF2B5EF4-FFF2-40B4-BE49-F238E27FC236}">
                <a16:creationId xmlns:a16="http://schemas.microsoft.com/office/drawing/2014/main" id="{2EF51FCE-7FFC-47A6-EAF5-F991154A2F51}"/>
              </a:ext>
            </a:extLst>
          </p:cNvPr>
          <p:cNvSpPr/>
          <p:nvPr/>
        </p:nvSpPr>
        <p:spPr>
          <a:xfrm>
            <a:off x="2240695" y="5671599"/>
            <a:ext cx="2812962" cy="416003"/>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DHIS2 Instance for AHD data management </a:t>
            </a:r>
          </a:p>
        </p:txBody>
      </p:sp>
      <p:sp>
        <p:nvSpPr>
          <p:cNvPr id="25" name="Rectangle: Rounded Corners 24">
            <a:extLst>
              <a:ext uri="{FF2B5EF4-FFF2-40B4-BE49-F238E27FC236}">
                <a16:creationId xmlns:a16="http://schemas.microsoft.com/office/drawing/2014/main" id="{3DA312B2-E260-34BC-346A-38CC809309AB}"/>
              </a:ext>
            </a:extLst>
          </p:cNvPr>
          <p:cNvSpPr/>
          <p:nvPr/>
        </p:nvSpPr>
        <p:spPr>
          <a:xfrm>
            <a:off x="9260745" y="5685595"/>
            <a:ext cx="2600325" cy="296105"/>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Power BI Dashboards</a:t>
            </a:r>
          </a:p>
        </p:txBody>
      </p:sp>
      <p:sp>
        <p:nvSpPr>
          <p:cNvPr id="27" name="Rectangle 26">
            <a:extLst>
              <a:ext uri="{FF2B5EF4-FFF2-40B4-BE49-F238E27FC236}">
                <a16:creationId xmlns:a16="http://schemas.microsoft.com/office/drawing/2014/main" id="{72EF4636-C084-19F0-90A9-895B6B80E4B2}"/>
              </a:ext>
            </a:extLst>
          </p:cNvPr>
          <p:cNvSpPr/>
          <p:nvPr/>
        </p:nvSpPr>
        <p:spPr>
          <a:xfrm>
            <a:off x="8965210" y="-19595"/>
            <a:ext cx="3305515" cy="132343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Enabling data management &amp; data flow from health facilities for data analysis &amp; use at national and global levels; building on existing national data systems; upgrading as needed </a:t>
            </a:r>
          </a:p>
        </p:txBody>
      </p:sp>
    </p:spTree>
    <p:extLst>
      <p:ext uri="{BB962C8B-B14F-4D97-AF65-F5344CB8AC3E}">
        <p14:creationId xmlns:p14="http://schemas.microsoft.com/office/powerpoint/2010/main" val="708431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FEF0FC-ABA3-9ECA-4CBB-61D1E2CB27A3}"/>
              </a:ext>
            </a:extLst>
          </p:cNvPr>
          <p:cNvSpPr>
            <a:spLocks noGrp="1"/>
          </p:cNvSpPr>
          <p:nvPr>
            <p:ph type="title"/>
          </p:nvPr>
        </p:nvSpPr>
        <p:spPr>
          <a:xfrm>
            <a:off x="1760402" y="520700"/>
            <a:ext cx="10056709" cy="838199"/>
          </a:xfrm>
        </p:spPr>
        <p:txBody>
          <a:bodyPr anchor="t">
            <a:normAutofit/>
          </a:bodyPr>
          <a:lstStyle/>
          <a:p>
            <a:r>
              <a:rPr lang="en-US" sz="3600" dirty="0"/>
              <a:t>Global Data Access: R3</a:t>
            </a:r>
          </a:p>
        </p:txBody>
      </p:sp>
      <p:pic>
        <p:nvPicPr>
          <p:cNvPr id="10" name="Picture 9">
            <a:extLst>
              <a:ext uri="{FF2B5EF4-FFF2-40B4-BE49-F238E27FC236}">
                <a16:creationId xmlns:a16="http://schemas.microsoft.com/office/drawing/2014/main" id="{038B5592-5414-AA94-49CE-35A5E9EB5169}"/>
              </a:ext>
            </a:extLst>
          </p:cNvPr>
          <p:cNvPicPr>
            <a:picLocks noChangeAspect="1"/>
          </p:cNvPicPr>
          <p:nvPr/>
        </p:nvPicPr>
        <p:blipFill>
          <a:blip r:embed="rId2"/>
          <a:stretch>
            <a:fillRect/>
          </a:stretch>
        </p:blipFill>
        <p:spPr>
          <a:xfrm>
            <a:off x="1755596" y="1358899"/>
            <a:ext cx="10104325" cy="4728560"/>
          </a:xfrm>
          <a:prstGeom prst="rect">
            <a:avLst/>
          </a:prstGeom>
          <a:noFill/>
        </p:spPr>
      </p:pic>
      <p:pic>
        <p:nvPicPr>
          <p:cNvPr id="13" name="Picture 12">
            <a:extLst>
              <a:ext uri="{FF2B5EF4-FFF2-40B4-BE49-F238E27FC236}">
                <a16:creationId xmlns:a16="http://schemas.microsoft.com/office/drawing/2014/main" id="{09688191-1A0D-3F9B-0377-6684E6AA4D46}"/>
              </a:ext>
            </a:extLst>
          </p:cNvPr>
          <p:cNvPicPr>
            <a:picLocks noChangeAspect="1"/>
          </p:cNvPicPr>
          <p:nvPr/>
        </p:nvPicPr>
        <p:blipFill>
          <a:blip r:embed="rId3"/>
          <a:stretch>
            <a:fillRect/>
          </a:stretch>
        </p:blipFill>
        <p:spPr>
          <a:xfrm>
            <a:off x="6096000" y="6212407"/>
            <a:ext cx="2024725" cy="607418"/>
          </a:xfrm>
          <a:prstGeom prst="rect">
            <a:avLst/>
          </a:prstGeom>
        </p:spPr>
      </p:pic>
      <p:sp>
        <p:nvSpPr>
          <p:cNvPr id="5" name="Rectangle: Rounded Corners 4">
            <a:extLst>
              <a:ext uri="{FF2B5EF4-FFF2-40B4-BE49-F238E27FC236}">
                <a16:creationId xmlns:a16="http://schemas.microsoft.com/office/drawing/2014/main" id="{29C537AF-9EFD-90CE-758D-9535AFFC80DE}"/>
              </a:ext>
            </a:extLst>
          </p:cNvPr>
          <p:cNvSpPr/>
          <p:nvPr/>
        </p:nvSpPr>
        <p:spPr>
          <a:xfrm>
            <a:off x="156633" y="368301"/>
            <a:ext cx="1263648" cy="6121399"/>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spcBef>
                <a:spcPct val="0"/>
              </a:spcBef>
            </a:pPr>
            <a:r>
              <a:rPr lang="en-US" dirty="0">
                <a:ea typeface="Calibri"/>
                <a:cs typeface="Calibri"/>
              </a:rPr>
              <a:t>Through the Glaser Analytics Platform, all EGPAF data reports, global and country program reports are accessible to all staff. AHD data are also accessible through the GAP</a:t>
            </a:r>
          </a:p>
        </p:txBody>
      </p:sp>
      <p:sp>
        <p:nvSpPr>
          <p:cNvPr id="4" name="TextBox 3">
            <a:extLst>
              <a:ext uri="{FF2B5EF4-FFF2-40B4-BE49-F238E27FC236}">
                <a16:creationId xmlns:a16="http://schemas.microsoft.com/office/drawing/2014/main" id="{D3E612CE-1A98-009A-C15E-DCDC3C624DAB}"/>
              </a:ext>
            </a:extLst>
          </p:cNvPr>
          <p:cNvSpPr txBox="1"/>
          <p:nvPr/>
        </p:nvSpPr>
        <p:spPr>
          <a:xfrm>
            <a:off x="5334000" y="3311541"/>
            <a:ext cx="6096000" cy="369332"/>
          </a:xfrm>
          <a:prstGeom prst="rect">
            <a:avLst/>
          </a:prstGeom>
          <a:solidFill>
            <a:schemeClr val="accent6">
              <a:lumMod val="40000"/>
              <a:lumOff val="60000"/>
            </a:schemeClr>
          </a:solidFill>
        </p:spPr>
        <p:txBody>
          <a:bodyPr wrap="square">
            <a:spAutoFit/>
          </a:bodyPr>
          <a:lstStyle/>
          <a:p>
            <a:pPr algn="ctr"/>
            <a:r>
              <a:rPr lang="en-US" sz="1800" dirty="0"/>
              <a:t>Example: Glaser Analytic Platform</a:t>
            </a:r>
            <a:endParaRPr lang="en-US" dirty="0"/>
          </a:p>
        </p:txBody>
      </p:sp>
    </p:spTree>
    <p:extLst>
      <p:ext uri="{BB962C8B-B14F-4D97-AF65-F5344CB8AC3E}">
        <p14:creationId xmlns:p14="http://schemas.microsoft.com/office/powerpoint/2010/main" val="2498648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93C27-1D54-E894-F82A-A6D79006EA62}"/>
              </a:ext>
            </a:extLst>
          </p:cNvPr>
          <p:cNvSpPr>
            <a:spLocks noGrp="1"/>
          </p:cNvSpPr>
          <p:nvPr>
            <p:ph type="title"/>
          </p:nvPr>
        </p:nvSpPr>
        <p:spPr>
          <a:xfrm>
            <a:off x="1964317" y="150495"/>
            <a:ext cx="9144456" cy="838199"/>
          </a:xfrm>
        </p:spPr>
        <p:txBody>
          <a:bodyPr>
            <a:noAutofit/>
          </a:bodyPr>
          <a:lstStyle/>
          <a:p>
            <a:r>
              <a:rPr lang="en-US" sz="3600" dirty="0"/>
              <a:t>EGPAF AHD Indicators: R4 </a:t>
            </a:r>
          </a:p>
        </p:txBody>
      </p:sp>
      <p:sp>
        <p:nvSpPr>
          <p:cNvPr id="4" name="TextBox 3">
            <a:extLst>
              <a:ext uri="{FF2B5EF4-FFF2-40B4-BE49-F238E27FC236}">
                <a16:creationId xmlns:a16="http://schemas.microsoft.com/office/drawing/2014/main" id="{BEBB4A0C-7C32-1816-6D21-503CB29FEF97}"/>
              </a:ext>
            </a:extLst>
          </p:cNvPr>
          <p:cNvSpPr txBox="1"/>
          <p:nvPr/>
        </p:nvSpPr>
        <p:spPr>
          <a:xfrm>
            <a:off x="1709418" y="923300"/>
            <a:ext cx="5257800" cy="2677656"/>
          </a:xfrm>
          <a:prstGeom prst="rect">
            <a:avLst/>
          </a:prstGeom>
          <a:solidFill>
            <a:schemeClr val="accent6">
              <a:lumMod val="60000"/>
              <a:lumOff val="40000"/>
            </a:schemeClr>
          </a:solidFill>
        </p:spPr>
        <p:txBody>
          <a:bodyPr wrap="square" lIns="91440" tIns="45720" rIns="91440" bIns="45720" anchor="t">
            <a:spAutoFit/>
          </a:bodyPr>
          <a:lstStyle/>
          <a:p>
            <a:pPr algn="l" rtl="0" fontAlgn="base">
              <a:buFont typeface="+mj-lt"/>
              <a:buAutoNum type="arabicPeriod"/>
            </a:pPr>
            <a:r>
              <a:rPr lang="en-US" sz="1400" b="1" i="0" dirty="0">
                <a:solidFill>
                  <a:srgbClr val="212529"/>
                </a:solidFill>
                <a:effectLst/>
              </a:rPr>
              <a:t>  AHD Screening: CD4 Testing and WHO Staging</a:t>
            </a:r>
            <a:r>
              <a:rPr lang="en-US" sz="1400" b="0" i="0" dirty="0">
                <a:solidFill>
                  <a:srgbClr val="212529"/>
                </a:solidFill>
                <a:effectLst/>
              </a:rPr>
              <a:t> </a:t>
            </a:r>
            <a:endParaRPr lang="en-US" sz="1400" b="0" i="0" dirty="0">
              <a:solidFill>
                <a:srgbClr val="000000"/>
              </a:solidFill>
              <a:effectLst/>
            </a:endParaRPr>
          </a:p>
          <a:p>
            <a:pPr marL="285750" indent="-171450" fontAlgn="base">
              <a:buFont typeface="Arial" panose="020B0604020202020204" pitchFamily="34" charset="0"/>
              <a:buChar char="•"/>
            </a:pPr>
            <a:r>
              <a:rPr lang="en-US" sz="1400" dirty="0">
                <a:solidFill>
                  <a:srgbClr val="212529"/>
                </a:solidFill>
              </a:rPr>
              <a:t>PLHIV</a:t>
            </a:r>
            <a:r>
              <a:rPr lang="en-US" sz="1400" b="0" i="0" dirty="0">
                <a:solidFill>
                  <a:srgbClr val="212529"/>
                </a:solidFill>
                <a:effectLst/>
              </a:rPr>
              <a:t> eligible for AHD screening (Newly diagnosed HIV+ patients, HVL patients, RTT patients, Other per your guidelines), </a:t>
            </a:r>
            <a:endParaRPr lang="en-US" sz="1400" b="0" i="0" dirty="0">
              <a:solidFill>
                <a:srgbClr val="000000"/>
              </a:solidFill>
              <a:effectLst/>
            </a:endParaRPr>
          </a:p>
          <a:p>
            <a:pPr marL="285750" indent="-171450" fontAlgn="base">
              <a:buFont typeface="Arial" panose="020B0604020202020204" pitchFamily="34" charset="0"/>
              <a:buChar char="•"/>
            </a:pPr>
            <a:r>
              <a:rPr lang="en-US" sz="1400" dirty="0">
                <a:solidFill>
                  <a:srgbClr val="000000"/>
                </a:solidFill>
              </a:rPr>
              <a:t>PLHIV</a:t>
            </a:r>
            <a:r>
              <a:rPr lang="en-US" sz="1400" b="0" i="0" dirty="0">
                <a:solidFill>
                  <a:srgbClr val="000000"/>
                </a:solidFill>
                <a:effectLst/>
              </a:rPr>
              <a:t> screened for AHD by CD4 count (includes those who are screened by both CD4 and WHO staging), </a:t>
            </a:r>
          </a:p>
          <a:p>
            <a:pPr marL="285750" indent="-171450" fontAlgn="base">
              <a:buFont typeface="Arial" panose="020B0604020202020204" pitchFamily="34" charset="0"/>
              <a:buChar char="•"/>
            </a:pPr>
            <a:r>
              <a:rPr lang="en-US" sz="1400" dirty="0">
                <a:solidFill>
                  <a:srgbClr val="000000"/>
                </a:solidFill>
              </a:rPr>
              <a:t>PLHIV</a:t>
            </a:r>
            <a:r>
              <a:rPr lang="en-US" sz="1400" b="0" i="0" dirty="0">
                <a:solidFill>
                  <a:srgbClr val="000000"/>
                </a:solidFill>
                <a:effectLst/>
              </a:rPr>
              <a:t> screened by WHO staging only (No CD4), </a:t>
            </a:r>
            <a:endParaRPr lang="en-US" sz="1400" b="0" i="0" dirty="0">
              <a:solidFill>
                <a:srgbClr val="000000"/>
              </a:solidFill>
              <a:effectLst/>
              <a:ea typeface="Calibri"/>
              <a:cs typeface="Calibri"/>
            </a:endParaRPr>
          </a:p>
          <a:p>
            <a:pPr marL="285750" indent="-171450" fontAlgn="base">
              <a:buFont typeface="Arial" panose="020B0604020202020204" pitchFamily="34" charset="0"/>
              <a:buChar char="•"/>
            </a:pPr>
            <a:r>
              <a:rPr lang="en-US" sz="1400" dirty="0">
                <a:solidFill>
                  <a:srgbClr val="000000"/>
                </a:solidFill>
              </a:rPr>
              <a:t>PLHIV</a:t>
            </a:r>
            <a:r>
              <a:rPr lang="en-US" sz="1400" b="0" i="0" dirty="0">
                <a:solidFill>
                  <a:srgbClr val="000000"/>
                </a:solidFill>
                <a:effectLst/>
              </a:rPr>
              <a:t> diagnosed with AHD by CD4 (&lt;200) (includes those who are screened by both CD4 and WHO staging), </a:t>
            </a:r>
          </a:p>
          <a:p>
            <a:pPr marL="285750" indent="-171450" fontAlgn="base">
              <a:buFont typeface="Arial" panose="020B0604020202020204" pitchFamily="34" charset="0"/>
              <a:buChar char="•"/>
            </a:pPr>
            <a:r>
              <a:rPr lang="en-US" sz="1400" dirty="0">
                <a:solidFill>
                  <a:srgbClr val="000000"/>
                </a:solidFill>
              </a:rPr>
              <a:t>PLHIV</a:t>
            </a:r>
            <a:r>
              <a:rPr lang="en-US" sz="1400" b="0" i="0" dirty="0">
                <a:solidFill>
                  <a:srgbClr val="000000"/>
                </a:solidFill>
                <a:effectLst/>
              </a:rPr>
              <a:t> diagnosed with AHD by WHO Staging only</a:t>
            </a:r>
            <a:r>
              <a:rPr lang="en-US" sz="1400" dirty="0">
                <a:solidFill>
                  <a:srgbClr val="000000"/>
                </a:solidFill>
              </a:rPr>
              <a:t> (Stage 3/4),</a:t>
            </a:r>
            <a:r>
              <a:rPr lang="en-US" sz="1400" b="0" i="0" dirty="0">
                <a:solidFill>
                  <a:srgbClr val="000000"/>
                </a:solidFill>
                <a:effectLst/>
              </a:rPr>
              <a:t> </a:t>
            </a:r>
            <a:endParaRPr lang="en-US" sz="1400" b="0" i="0" dirty="0">
              <a:solidFill>
                <a:srgbClr val="000000"/>
              </a:solidFill>
              <a:effectLst/>
              <a:ea typeface="Calibri"/>
              <a:cs typeface="Calibri"/>
            </a:endParaRPr>
          </a:p>
          <a:p>
            <a:pPr marL="285750" indent="-171450" fontAlgn="base">
              <a:buFont typeface="Arial" panose="020B0604020202020204" pitchFamily="34" charset="0"/>
              <a:buChar char="•"/>
            </a:pPr>
            <a:r>
              <a:rPr lang="en-US" sz="1400" dirty="0">
                <a:solidFill>
                  <a:srgbClr val="000000"/>
                </a:solidFill>
              </a:rPr>
              <a:t>PLHIV</a:t>
            </a:r>
            <a:r>
              <a:rPr lang="en-US" sz="1400" b="0" i="0" dirty="0">
                <a:solidFill>
                  <a:srgbClr val="000000"/>
                </a:solidFill>
                <a:effectLst/>
              </a:rPr>
              <a:t> </a:t>
            </a:r>
            <a:r>
              <a:rPr lang="en-US" sz="1400" dirty="0">
                <a:solidFill>
                  <a:srgbClr val="000000"/>
                </a:solidFill>
              </a:rPr>
              <a:t>considered</a:t>
            </a:r>
            <a:r>
              <a:rPr lang="en-US" sz="1400" b="0" i="0" dirty="0">
                <a:solidFill>
                  <a:srgbClr val="000000"/>
                </a:solidFill>
                <a:effectLst/>
              </a:rPr>
              <a:t> AHD </a:t>
            </a:r>
            <a:r>
              <a:rPr lang="en-US" sz="1400" dirty="0">
                <a:solidFill>
                  <a:srgbClr val="000000"/>
                </a:solidFill>
              </a:rPr>
              <a:t>clients without</a:t>
            </a:r>
            <a:r>
              <a:rPr lang="en-US" sz="1400" b="0" i="0" dirty="0">
                <a:solidFill>
                  <a:srgbClr val="000000"/>
                </a:solidFill>
                <a:effectLst/>
              </a:rPr>
              <a:t> CD4 count or WHO staging, </a:t>
            </a:r>
          </a:p>
          <a:p>
            <a:pPr marL="285750" indent="-171450" fontAlgn="base">
              <a:buFont typeface="Arial" panose="020B0604020202020204" pitchFamily="34" charset="0"/>
              <a:buChar char="•"/>
            </a:pPr>
            <a:r>
              <a:rPr lang="en-US" sz="1400" b="0" i="0" dirty="0">
                <a:solidFill>
                  <a:srgbClr val="000000"/>
                </a:solidFill>
                <a:effectLst/>
              </a:rPr>
              <a:t>Total </a:t>
            </a:r>
            <a:r>
              <a:rPr lang="en-US" sz="1400" dirty="0">
                <a:solidFill>
                  <a:srgbClr val="000000"/>
                </a:solidFill>
              </a:rPr>
              <a:t>PLHIV</a:t>
            </a:r>
            <a:r>
              <a:rPr lang="en-US" sz="1400" b="0" i="0" dirty="0">
                <a:solidFill>
                  <a:srgbClr val="000000"/>
                </a:solidFill>
                <a:effectLst/>
              </a:rPr>
              <a:t> diagnosed with AHD (sum of last 3 groups), </a:t>
            </a:r>
            <a:endParaRPr lang="en-US" sz="1400" b="0" i="0" dirty="0">
              <a:solidFill>
                <a:srgbClr val="000000"/>
              </a:solidFill>
              <a:effectLst/>
              <a:cs typeface="Calibri"/>
            </a:endParaRPr>
          </a:p>
        </p:txBody>
      </p:sp>
      <p:sp>
        <p:nvSpPr>
          <p:cNvPr id="6" name="TextBox 5">
            <a:extLst>
              <a:ext uri="{FF2B5EF4-FFF2-40B4-BE49-F238E27FC236}">
                <a16:creationId xmlns:a16="http://schemas.microsoft.com/office/drawing/2014/main" id="{CC88620B-C6E5-3182-8395-16DC3090AEE4}"/>
              </a:ext>
            </a:extLst>
          </p:cNvPr>
          <p:cNvSpPr txBox="1"/>
          <p:nvPr/>
        </p:nvSpPr>
        <p:spPr>
          <a:xfrm>
            <a:off x="7126865" y="923300"/>
            <a:ext cx="4893683" cy="2031325"/>
          </a:xfrm>
          <a:prstGeom prst="rect">
            <a:avLst/>
          </a:prstGeom>
          <a:solidFill>
            <a:schemeClr val="tx2">
              <a:lumMod val="20000"/>
              <a:lumOff val="80000"/>
            </a:schemeClr>
          </a:solidFill>
        </p:spPr>
        <p:txBody>
          <a:bodyPr wrap="square" lIns="91440" tIns="45720" rIns="91440" bIns="45720" anchor="t">
            <a:spAutoFit/>
          </a:bodyPr>
          <a:lstStyle/>
          <a:p>
            <a:pPr algn="l" rtl="0" fontAlgn="base">
              <a:buFont typeface="+mj-lt"/>
              <a:buAutoNum type="arabicPeriod" startAt="3"/>
            </a:pPr>
            <a:r>
              <a:rPr lang="en-US" sz="1400" b="1" i="0" dirty="0">
                <a:solidFill>
                  <a:srgbClr val="212529"/>
                </a:solidFill>
                <a:effectLst/>
              </a:rPr>
              <a:t>  Cryptococcal Meningitis Diagnosis and Treatment </a:t>
            </a:r>
            <a:r>
              <a:rPr lang="en-US" sz="1400" b="0" i="0" dirty="0">
                <a:solidFill>
                  <a:srgbClr val="212529"/>
                </a:solidFill>
                <a:effectLst/>
              </a:rPr>
              <a:t> </a:t>
            </a:r>
            <a:endParaRPr lang="en-US" sz="1400" b="0" i="0" dirty="0">
              <a:solidFill>
                <a:srgbClr val="000000"/>
              </a:solidFill>
              <a:effectLst/>
            </a:endParaRPr>
          </a:p>
          <a:p>
            <a:pPr marL="285750" indent="-114300" algn="l" rtl="0" fontAlgn="base">
              <a:buFont typeface="Arial" panose="020B0604020202020204" pitchFamily="34" charset="0"/>
              <a:buChar char="•"/>
            </a:pPr>
            <a:r>
              <a:rPr lang="en-US" sz="1400" b="0" i="0" dirty="0">
                <a:solidFill>
                  <a:srgbClr val="212529"/>
                </a:solidFill>
                <a:effectLst/>
              </a:rPr>
              <a:t>Total </a:t>
            </a:r>
            <a:r>
              <a:rPr lang="en-US" sz="1400" dirty="0">
                <a:solidFill>
                  <a:srgbClr val="212529"/>
                </a:solidFill>
              </a:rPr>
              <a:t>PLHIV</a:t>
            </a:r>
            <a:r>
              <a:rPr lang="en-US" sz="1400" b="0" i="0" dirty="0">
                <a:solidFill>
                  <a:srgbClr val="212529"/>
                </a:solidFill>
                <a:effectLst/>
              </a:rPr>
              <a:t> diagnosed with AHD, </a:t>
            </a:r>
            <a:endParaRPr lang="en-US" sz="1400" b="0" i="0" dirty="0">
              <a:solidFill>
                <a:srgbClr val="000000"/>
              </a:solidFill>
              <a:effectLst/>
            </a:endParaRPr>
          </a:p>
          <a:p>
            <a:pPr marL="285750" indent="-114300" fontAlgn="base">
              <a:buFont typeface="Arial" panose="020B0604020202020204" pitchFamily="34" charset="0"/>
              <a:buChar char="•"/>
            </a:pPr>
            <a:r>
              <a:rPr lang="en-US" sz="1400" dirty="0">
                <a:solidFill>
                  <a:srgbClr val="000000"/>
                </a:solidFill>
              </a:rPr>
              <a:t>P</a:t>
            </a:r>
            <a:r>
              <a:rPr lang="en-US" sz="1400" dirty="0">
                <a:solidFill>
                  <a:srgbClr val="212529"/>
                </a:solidFill>
              </a:rPr>
              <a:t>LHIV</a:t>
            </a:r>
            <a:r>
              <a:rPr lang="en-US" sz="1400" dirty="0">
                <a:solidFill>
                  <a:srgbClr val="000000"/>
                </a:solidFill>
              </a:rPr>
              <a:t> </a:t>
            </a:r>
            <a:r>
              <a:rPr lang="en-US" sz="1400" b="0" i="0" dirty="0">
                <a:solidFill>
                  <a:srgbClr val="000000"/>
                </a:solidFill>
                <a:effectLst/>
              </a:rPr>
              <a:t>tested with Serum </a:t>
            </a:r>
            <a:r>
              <a:rPr lang="en-US" sz="1400" b="0" i="0" dirty="0" err="1">
                <a:solidFill>
                  <a:srgbClr val="000000"/>
                </a:solidFill>
                <a:effectLst/>
              </a:rPr>
              <a:t>CrAg</a:t>
            </a:r>
            <a:r>
              <a:rPr lang="en-US" sz="1400" b="0" i="0" dirty="0">
                <a:solidFill>
                  <a:srgbClr val="000000"/>
                </a:solidFill>
                <a:effectLst/>
              </a:rPr>
              <a:t>, </a:t>
            </a:r>
          </a:p>
          <a:p>
            <a:pPr marL="285750" indent="-114300" fontAlgn="base">
              <a:buFont typeface="Arial" panose="020B0604020202020204" pitchFamily="34" charset="0"/>
              <a:buChar char="•"/>
            </a:pPr>
            <a:r>
              <a:rPr lang="en-US" sz="1400" dirty="0">
                <a:solidFill>
                  <a:srgbClr val="000000"/>
                </a:solidFill>
              </a:rPr>
              <a:t>P</a:t>
            </a:r>
            <a:r>
              <a:rPr lang="en-US" sz="1400" dirty="0">
                <a:solidFill>
                  <a:srgbClr val="212529"/>
                </a:solidFill>
              </a:rPr>
              <a:t>LHIV</a:t>
            </a:r>
            <a:r>
              <a:rPr lang="en-US" sz="1400" dirty="0">
                <a:solidFill>
                  <a:srgbClr val="000000"/>
                </a:solidFill>
              </a:rPr>
              <a:t> </a:t>
            </a:r>
            <a:r>
              <a:rPr lang="en-US" sz="1400" b="0" i="0" dirty="0">
                <a:solidFill>
                  <a:srgbClr val="000000"/>
                </a:solidFill>
                <a:effectLst/>
              </a:rPr>
              <a:t>tested positive to Serum </a:t>
            </a:r>
            <a:r>
              <a:rPr lang="en-US" sz="1400" b="0" i="0" dirty="0" err="1">
                <a:solidFill>
                  <a:srgbClr val="000000"/>
                </a:solidFill>
                <a:effectLst/>
              </a:rPr>
              <a:t>CrAg</a:t>
            </a:r>
            <a:r>
              <a:rPr lang="en-US" sz="1400" b="0" i="0" dirty="0">
                <a:solidFill>
                  <a:srgbClr val="000000"/>
                </a:solidFill>
                <a:effectLst/>
              </a:rPr>
              <a:t>, </a:t>
            </a:r>
          </a:p>
          <a:p>
            <a:pPr marL="285750" indent="-114300" fontAlgn="base">
              <a:buFont typeface="Arial" panose="020B0604020202020204" pitchFamily="34" charset="0"/>
              <a:buChar char="•"/>
            </a:pPr>
            <a:r>
              <a:rPr lang="en-US" sz="1400" dirty="0">
                <a:solidFill>
                  <a:srgbClr val="000000"/>
                </a:solidFill>
              </a:rPr>
              <a:t>P</a:t>
            </a:r>
            <a:r>
              <a:rPr lang="en-US" sz="1400" dirty="0">
                <a:solidFill>
                  <a:srgbClr val="212529"/>
                </a:solidFill>
              </a:rPr>
              <a:t>LHIV</a:t>
            </a:r>
            <a:r>
              <a:rPr lang="en-US" sz="1400" dirty="0">
                <a:solidFill>
                  <a:srgbClr val="000000"/>
                </a:solidFill>
              </a:rPr>
              <a:t> </a:t>
            </a:r>
            <a:r>
              <a:rPr lang="en-US" sz="1400" b="0" i="0" dirty="0">
                <a:solidFill>
                  <a:srgbClr val="000000"/>
                </a:solidFill>
                <a:effectLst/>
              </a:rPr>
              <a:t>tested with CSF </a:t>
            </a:r>
            <a:r>
              <a:rPr lang="en-US" sz="1400" b="0" i="0" dirty="0" err="1">
                <a:solidFill>
                  <a:srgbClr val="000000"/>
                </a:solidFill>
                <a:effectLst/>
              </a:rPr>
              <a:t>CrAg</a:t>
            </a:r>
            <a:r>
              <a:rPr lang="en-US" sz="1400" b="0" i="0" dirty="0">
                <a:solidFill>
                  <a:srgbClr val="000000"/>
                </a:solidFill>
                <a:effectLst/>
              </a:rPr>
              <a:t>, </a:t>
            </a:r>
          </a:p>
          <a:p>
            <a:pPr marL="285750" indent="-114300" fontAlgn="base">
              <a:buFont typeface="Arial" panose="020B0604020202020204" pitchFamily="34" charset="0"/>
              <a:buChar char="•"/>
            </a:pPr>
            <a:r>
              <a:rPr lang="en-US" sz="1400" dirty="0">
                <a:solidFill>
                  <a:srgbClr val="000000"/>
                </a:solidFill>
              </a:rPr>
              <a:t>P</a:t>
            </a:r>
            <a:r>
              <a:rPr lang="en-US" sz="1400" dirty="0">
                <a:solidFill>
                  <a:srgbClr val="212529"/>
                </a:solidFill>
              </a:rPr>
              <a:t>LHIV</a:t>
            </a:r>
            <a:r>
              <a:rPr lang="en-US" sz="1400" dirty="0">
                <a:solidFill>
                  <a:srgbClr val="000000"/>
                </a:solidFill>
              </a:rPr>
              <a:t> </a:t>
            </a:r>
            <a:r>
              <a:rPr lang="en-US" sz="1400" b="0" i="0" dirty="0">
                <a:solidFill>
                  <a:srgbClr val="000000"/>
                </a:solidFill>
                <a:effectLst/>
              </a:rPr>
              <a:t>tested positive to CSF </a:t>
            </a:r>
            <a:r>
              <a:rPr lang="en-US" sz="1400" b="0" i="0" dirty="0" err="1">
                <a:solidFill>
                  <a:srgbClr val="000000"/>
                </a:solidFill>
                <a:effectLst/>
              </a:rPr>
              <a:t>CrAg</a:t>
            </a:r>
            <a:r>
              <a:rPr lang="en-US" sz="1400" b="0" i="0" dirty="0">
                <a:solidFill>
                  <a:srgbClr val="000000"/>
                </a:solidFill>
                <a:effectLst/>
              </a:rPr>
              <a:t> </a:t>
            </a:r>
          </a:p>
          <a:p>
            <a:pPr marL="285750" indent="-114300" fontAlgn="base">
              <a:buFont typeface="Arial" panose="020B0604020202020204" pitchFamily="34" charset="0"/>
              <a:buChar char="•"/>
            </a:pPr>
            <a:r>
              <a:rPr lang="en-US" sz="1400" dirty="0">
                <a:solidFill>
                  <a:srgbClr val="000000"/>
                </a:solidFill>
              </a:rPr>
              <a:t>P</a:t>
            </a:r>
            <a:r>
              <a:rPr lang="en-US" sz="1400" dirty="0">
                <a:solidFill>
                  <a:srgbClr val="212529"/>
                </a:solidFill>
              </a:rPr>
              <a:t>LHIV</a:t>
            </a:r>
            <a:r>
              <a:rPr lang="en-US" sz="1400" dirty="0">
                <a:solidFill>
                  <a:srgbClr val="000000"/>
                </a:solidFill>
              </a:rPr>
              <a:t> </a:t>
            </a:r>
            <a:r>
              <a:rPr lang="en-US" sz="1400" b="0" i="0" dirty="0">
                <a:solidFill>
                  <a:srgbClr val="000000"/>
                </a:solidFill>
                <a:effectLst/>
              </a:rPr>
              <a:t>started CM treatment,  </a:t>
            </a:r>
          </a:p>
          <a:p>
            <a:pPr marL="285750" indent="-114300" algn="l" rtl="0" fontAlgn="base">
              <a:buFont typeface="Arial" panose="020B0604020202020204" pitchFamily="34" charset="0"/>
              <a:buChar char="•"/>
            </a:pPr>
            <a:r>
              <a:rPr lang="en-US" sz="1400" b="0" i="0" dirty="0">
                <a:solidFill>
                  <a:srgbClr val="000000"/>
                </a:solidFill>
                <a:effectLst/>
              </a:rPr>
              <a:t>CM treatment outcomes (Induction phase, consolidation phase)</a:t>
            </a:r>
          </a:p>
        </p:txBody>
      </p:sp>
      <p:pic>
        <p:nvPicPr>
          <p:cNvPr id="7" name="Picture 6">
            <a:extLst>
              <a:ext uri="{FF2B5EF4-FFF2-40B4-BE49-F238E27FC236}">
                <a16:creationId xmlns:a16="http://schemas.microsoft.com/office/drawing/2014/main" id="{850AA94C-459C-F5DA-5C90-CBB7A684FBCF}"/>
              </a:ext>
            </a:extLst>
          </p:cNvPr>
          <p:cNvPicPr>
            <a:picLocks noChangeAspect="1"/>
          </p:cNvPicPr>
          <p:nvPr/>
        </p:nvPicPr>
        <p:blipFill>
          <a:blip r:embed="rId2"/>
          <a:stretch>
            <a:fillRect/>
          </a:stretch>
        </p:blipFill>
        <p:spPr>
          <a:xfrm>
            <a:off x="5954856" y="6197055"/>
            <a:ext cx="2024725" cy="607418"/>
          </a:xfrm>
          <a:prstGeom prst="rect">
            <a:avLst/>
          </a:prstGeom>
        </p:spPr>
      </p:pic>
      <p:sp>
        <p:nvSpPr>
          <p:cNvPr id="3" name="TextBox 2">
            <a:extLst>
              <a:ext uri="{FF2B5EF4-FFF2-40B4-BE49-F238E27FC236}">
                <a16:creationId xmlns:a16="http://schemas.microsoft.com/office/drawing/2014/main" id="{DF197651-E417-FE55-190F-E1860C409144}"/>
              </a:ext>
            </a:extLst>
          </p:cNvPr>
          <p:cNvSpPr txBox="1"/>
          <p:nvPr/>
        </p:nvSpPr>
        <p:spPr>
          <a:xfrm>
            <a:off x="1709418" y="3775621"/>
            <a:ext cx="5257800" cy="2246769"/>
          </a:xfrm>
          <a:prstGeom prst="rect">
            <a:avLst/>
          </a:prstGeom>
          <a:solidFill>
            <a:schemeClr val="accent1">
              <a:lumMod val="40000"/>
              <a:lumOff val="60000"/>
            </a:schemeClr>
          </a:solidFill>
        </p:spPr>
        <p:txBody>
          <a:bodyPr wrap="square" lIns="91440" tIns="45720" rIns="91440" bIns="45720" anchor="t">
            <a:spAutoFit/>
          </a:bodyPr>
          <a:lstStyle/>
          <a:p>
            <a:pPr marL="114300" fontAlgn="base"/>
            <a:endParaRPr lang="en-US" sz="1400" b="0" i="0" dirty="0">
              <a:solidFill>
                <a:srgbClr val="000000"/>
              </a:solidFill>
              <a:effectLst/>
            </a:endParaRPr>
          </a:p>
          <a:p>
            <a:pPr fontAlgn="base"/>
            <a:r>
              <a:rPr lang="en-US" sz="1400" b="1" dirty="0">
                <a:solidFill>
                  <a:srgbClr val="212529"/>
                </a:solidFill>
              </a:rPr>
              <a:t>2. </a:t>
            </a:r>
            <a:r>
              <a:rPr lang="en-US" sz="1400" b="1" i="0" dirty="0">
                <a:solidFill>
                  <a:srgbClr val="212529"/>
                </a:solidFill>
                <a:effectLst/>
              </a:rPr>
              <a:t> Tuberculosis Diagnosis</a:t>
            </a:r>
            <a:r>
              <a:rPr lang="en-US" sz="1400" b="1" dirty="0">
                <a:solidFill>
                  <a:srgbClr val="212529"/>
                </a:solidFill>
              </a:rPr>
              <a:t>, </a:t>
            </a:r>
            <a:r>
              <a:rPr lang="en-US" sz="1400" b="1" i="0" dirty="0">
                <a:solidFill>
                  <a:srgbClr val="212529"/>
                </a:solidFill>
                <a:effectLst/>
              </a:rPr>
              <a:t>Treatment </a:t>
            </a:r>
            <a:r>
              <a:rPr lang="en-US" sz="1400" b="1" dirty="0">
                <a:solidFill>
                  <a:srgbClr val="212529"/>
                </a:solidFill>
              </a:rPr>
              <a:t>and Outcomes</a:t>
            </a:r>
            <a:r>
              <a:rPr lang="en-US" sz="1400" dirty="0">
                <a:solidFill>
                  <a:srgbClr val="212529"/>
                </a:solidFill>
              </a:rPr>
              <a:t> </a:t>
            </a:r>
            <a:endParaRPr lang="en-US" sz="1400" b="0" i="0" dirty="0">
              <a:solidFill>
                <a:srgbClr val="000000"/>
              </a:solidFill>
              <a:effectLst/>
              <a:ea typeface="Calibri" panose="020F0502020204030204"/>
              <a:cs typeface="Calibri" panose="020F0502020204030204"/>
            </a:endParaRPr>
          </a:p>
          <a:p>
            <a:pPr marL="228600" indent="-114300" fontAlgn="base">
              <a:buFont typeface="Arial" panose="020B0604020202020204" pitchFamily="34" charset="0"/>
              <a:buChar char="•"/>
            </a:pPr>
            <a:r>
              <a:rPr lang="en-US" sz="1400" b="0" i="0" dirty="0">
                <a:solidFill>
                  <a:srgbClr val="000000"/>
                </a:solidFill>
                <a:effectLst/>
              </a:rPr>
              <a:t>Total </a:t>
            </a:r>
            <a:r>
              <a:rPr lang="en-US" sz="1400" dirty="0">
                <a:solidFill>
                  <a:srgbClr val="000000"/>
                </a:solidFill>
              </a:rPr>
              <a:t>PLHIV</a:t>
            </a:r>
            <a:r>
              <a:rPr lang="en-US" sz="1400" b="0" i="0" dirty="0">
                <a:solidFill>
                  <a:srgbClr val="000000"/>
                </a:solidFill>
                <a:effectLst/>
              </a:rPr>
              <a:t> diagnosed with AHD, </a:t>
            </a:r>
            <a:endParaRPr lang="en-US" sz="1400" b="0" i="0" dirty="0">
              <a:solidFill>
                <a:srgbClr val="000000"/>
              </a:solidFill>
              <a:effectLst/>
              <a:ea typeface="Calibri"/>
              <a:cs typeface="Calibri"/>
            </a:endParaRPr>
          </a:p>
          <a:p>
            <a:pPr marL="228600" indent="-114300" fontAlgn="base">
              <a:buFont typeface="Arial" panose="020B0604020202020204" pitchFamily="34" charset="0"/>
              <a:buChar char="•"/>
            </a:pPr>
            <a:r>
              <a:rPr lang="en-US" sz="1400" dirty="0">
                <a:solidFill>
                  <a:srgbClr val="000000"/>
                </a:solidFill>
              </a:rPr>
              <a:t>PLHIV</a:t>
            </a:r>
            <a:r>
              <a:rPr lang="en-US" sz="1400" b="0" i="0" dirty="0">
                <a:solidFill>
                  <a:srgbClr val="000000"/>
                </a:solidFill>
                <a:effectLst/>
              </a:rPr>
              <a:t> diagnosed for TB (by type of test – TB Lam, GeneXpert, Chest Xray, other), </a:t>
            </a:r>
          </a:p>
          <a:p>
            <a:pPr marL="228600" indent="-114300" fontAlgn="base">
              <a:buFont typeface="Arial" panose="020B0604020202020204" pitchFamily="34" charset="0"/>
              <a:buChar char="•"/>
            </a:pPr>
            <a:r>
              <a:rPr lang="en-US" sz="1400" dirty="0">
                <a:solidFill>
                  <a:srgbClr val="000000"/>
                </a:solidFill>
              </a:rPr>
              <a:t>PLHIV</a:t>
            </a:r>
            <a:r>
              <a:rPr lang="en-US" sz="1400" b="0" i="0" dirty="0">
                <a:solidFill>
                  <a:srgbClr val="000000"/>
                </a:solidFill>
                <a:effectLst/>
              </a:rPr>
              <a:t> diagnosed with TB, </a:t>
            </a:r>
            <a:endParaRPr lang="en-US" sz="1400" b="0" i="0" dirty="0">
              <a:solidFill>
                <a:srgbClr val="000000"/>
              </a:solidFill>
              <a:effectLst/>
              <a:ea typeface="Calibri"/>
              <a:cs typeface="Calibri"/>
            </a:endParaRPr>
          </a:p>
          <a:p>
            <a:pPr marL="228600" indent="-114300" fontAlgn="base">
              <a:buFont typeface="Arial" panose="020B0604020202020204" pitchFamily="34" charset="0"/>
              <a:buChar char="•"/>
            </a:pPr>
            <a:r>
              <a:rPr lang="en-US" sz="1400" dirty="0">
                <a:solidFill>
                  <a:srgbClr val="000000"/>
                </a:solidFill>
              </a:rPr>
              <a:t>PLHIV</a:t>
            </a:r>
            <a:r>
              <a:rPr lang="en-US" sz="1400" b="0" i="0" dirty="0">
                <a:solidFill>
                  <a:srgbClr val="000000"/>
                </a:solidFill>
                <a:effectLst/>
              </a:rPr>
              <a:t> started TB treatment, </a:t>
            </a:r>
            <a:endParaRPr lang="en-US" sz="1400" b="0" i="0" dirty="0">
              <a:solidFill>
                <a:srgbClr val="000000"/>
              </a:solidFill>
              <a:effectLst/>
              <a:ea typeface="Calibri" panose="020F0502020204030204"/>
              <a:cs typeface="Calibri" panose="020F0502020204030204"/>
            </a:endParaRPr>
          </a:p>
          <a:p>
            <a:pPr marL="228600" indent="-114300" fontAlgn="base">
              <a:buFont typeface="Arial" panose="020B0604020202020204" pitchFamily="34" charset="0"/>
              <a:buChar char="•"/>
            </a:pPr>
            <a:r>
              <a:rPr lang="en-US" sz="1400" b="0" i="0" dirty="0">
                <a:solidFill>
                  <a:srgbClr val="000000"/>
                </a:solidFill>
                <a:effectLst/>
              </a:rPr>
              <a:t>TB treatment outcomes (cohort data where patients with each outcome are counted at 9 -12 months after start of treatment per country TB treatment regimens), </a:t>
            </a:r>
          </a:p>
        </p:txBody>
      </p:sp>
      <p:sp>
        <p:nvSpPr>
          <p:cNvPr id="5" name="TextBox 4">
            <a:extLst>
              <a:ext uri="{FF2B5EF4-FFF2-40B4-BE49-F238E27FC236}">
                <a16:creationId xmlns:a16="http://schemas.microsoft.com/office/drawing/2014/main" id="{B8DB38F3-DBBC-D951-EF08-1F65D755850E}"/>
              </a:ext>
            </a:extLst>
          </p:cNvPr>
          <p:cNvSpPr txBox="1"/>
          <p:nvPr/>
        </p:nvSpPr>
        <p:spPr>
          <a:xfrm>
            <a:off x="7126864" y="3049879"/>
            <a:ext cx="4893683" cy="1384995"/>
          </a:xfrm>
          <a:prstGeom prst="rect">
            <a:avLst/>
          </a:prstGeom>
          <a:solidFill>
            <a:schemeClr val="accent4">
              <a:lumMod val="40000"/>
              <a:lumOff val="60000"/>
            </a:schemeClr>
          </a:solidFill>
        </p:spPr>
        <p:txBody>
          <a:bodyPr wrap="square" lIns="91440" tIns="45720" rIns="91440" bIns="45720" anchor="t">
            <a:spAutoFit/>
          </a:bodyPr>
          <a:lstStyle/>
          <a:p>
            <a:pPr algn="l" rtl="0" fontAlgn="base"/>
            <a:r>
              <a:rPr lang="en-US" sz="1400" b="1" dirty="0">
                <a:solidFill>
                  <a:srgbClr val="212529"/>
                </a:solidFill>
              </a:rPr>
              <a:t>4. </a:t>
            </a:r>
            <a:r>
              <a:rPr lang="en-US" sz="1400" b="1" i="0" dirty="0">
                <a:solidFill>
                  <a:srgbClr val="212529"/>
                </a:solidFill>
                <a:effectLst/>
              </a:rPr>
              <a:t>Diagnosis and Treatment of Other OIs</a:t>
            </a:r>
            <a:r>
              <a:rPr lang="en-US" sz="1400" b="0" i="0" dirty="0">
                <a:solidFill>
                  <a:srgbClr val="212529"/>
                </a:solidFill>
                <a:effectLst/>
              </a:rPr>
              <a:t> </a:t>
            </a:r>
            <a:endParaRPr lang="en-US" sz="1400" b="0" i="0" dirty="0">
              <a:solidFill>
                <a:srgbClr val="000000"/>
              </a:solidFill>
              <a:effectLst/>
            </a:endParaRPr>
          </a:p>
          <a:p>
            <a:pPr marL="285750" indent="-114300" algn="l" rtl="0" fontAlgn="base">
              <a:buFont typeface="Arial" panose="020B0604020202020204" pitchFamily="34" charset="0"/>
              <a:buChar char="•"/>
            </a:pPr>
            <a:r>
              <a:rPr lang="en-US" sz="1400" b="0" i="0" dirty="0">
                <a:solidFill>
                  <a:srgbClr val="000000"/>
                </a:solidFill>
                <a:effectLst/>
              </a:rPr>
              <a:t>Total </a:t>
            </a:r>
            <a:r>
              <a:rPr lang="en-US" sz="1400" dirty="0">
                <a:solidFill>
                  <a:srgbClr val="000000"/>
                </a:solidFill>
              </a:rPr>
              <a:t>P</a:t>
            </a:r>
            <a:r>
              <a:rPr lang="en-US" sz="1400" dirty="0">
                <a:solidFill>
                  <a:srgbClr val="212529"/>
                </a:solidFill>
              </a:rPr>
              <a:t>LHIV</a:t>
            </a:r>
            <a:r>
              <a:rPr lang="en-US" sz="1400" b="0" i="0" dirty="0">
                <a:solidFill>
                  <a:srgbClr val="000000"/>
                </a:solidFill>
                <a:effectLst/>
              </a:rPr>
              <a:t> diagnosed with AHD, </a:t>
            </a:r>
            <a:endParaRPr lang="en-US" sz="1400" b="0" i="0" dirty="0">
              <a:solidFill>
                <a:srgbClr val="000000"/>
              </a:solidFill>
              <a:effectLst/>
              <a:ea typeface="Calibri"/>
              <a:cs typeface="Calibri"/>
            </a:endParaRPr>
          </a:p>
          <a:p>
            <a:pPr marL="285750" indent="-114300" fontAlgn="base">
              <a:buFont typeface="Arial" panose="020B0604020202020204" pitchFamily="34" charset="0"/>
              <a:buChar char="•"/>
            </a:pPr>
            <a:r>
              <a:rPr lang="en-US" sz="1400" dirty="0">
                <a:solidFill>
                  <a:srgbClr val="000000"/>
                </a:solidFill>
              </a:rPr>
              <a:t>P</a:t>
            </a:r>
            <a:r>
              <a:rPr lang="en-US" sz="1400" dirty="0">
                <a:solidFill>
                  <a:srgbClr val="212529"/>
                </a:solidFill>
              </a:rPr>
              <a:t>LHIV</a:t>
            </a:r>
            <a:r>
              <a:rPr lang="en-US" sz="1400" dirty="0">
                <a:solidFill>
                  <a:srgbClr val="000000"/>
                </a:solidFill>
              </a:rPr>
              <a:t> </a:t>
            </a:r>
            <a:r>
              <a:rPr lang="en-US" sz="1400" b="0" i="0" dirty="0">
                <a:solidFill>
                  <a:srgbClr val="000000"/>
                </a:solidFill>
                <a:effectLst/>
              </a:rPr>
              <a:t>screened for other OIs by type of OI (Severe bacterial infections, Pneumonias, Capos Sarcoma, malnutrition, other), </a:t>
            </a:r>
          </a:p>
          <a:p>
            <a:pPr marL="285750" indent="-114300" fontAlgn="base">
              <a:buFont typeface="Arial" panose="020B0604020202020204" pitchFamily="34" charset="0"/>
              <a:buChar char="•"/>
            </a:pPr>
            <a:r>
              <a:rPr lang="en-US" sz="1400" dirty="0">
                <a:solidFill>
                  <a:srgbClr val="000000"/>
                </a:solidFill>
              </a:rPr>
              <a:t>P</a:t>
            </a:r>
            <a:r>
              <a:rPr lang="en-US" sz="1400" dirty="0">
                <a:solidFill>
                  <a:srgbClr val="212529"/>
                </a:solidFill>
              </a:rPr>
              <a:t>LHIV</a:t>
            </a:r>
            <a:r>
              <a:rPr lang="en-US" sz="1400" dirty="0">
                <a:solidFill>
                  <a:srgbClr val="000000"/>
                </a:solidFill>
              </a:rPr>
              <a:t> </a:t>
            </a:r>
            <a:r>
              <a:rPr lang="en-US" sz="1400" b="0" i="0" dirty="0">
                <a:solidFill>
                  <a:srgbClr val="000000"/>
                </a:solidFill>
                <a:effectLst/>
              </a:rPr>
              <a:t>started treatment for the respective OIs diagnosed, </a:t>
            </a:r>
            <a:endParaRPr lang="en-US" sz="1400" b="0" i="0" dirty="0">
              <a:solidFill>
                <a:srgbClr val="000000"/>
              </a:solidFill>
              <a:effectLst/>
              <a:ea typeface="Calibri"/>
              <a:cs typeface="Calibri"/>
            </a:endParaRPr>
          </a:p>
        </p:txBody>
      </p:sp>
      <p:sp>
        <p:nvSpPr>
          <p:cNvPr id="8" name="TextBox 7">
            <a:extLst>
              <a:ext uri="{FF2B5EF4-FFF2-40B4-BE49-F238E27FC236}">
                <a16:creationId xmlns:a16="http://schemas.microsoft.com/office/drawing/2014/main" id="{89E533BE-7538-2C9B-6488-F4699334E8AC}"/>
              </a:ext>
            </a:extLst>
          </p:cNvPr>
          <p:cNvSpPr txBox="1"/>
          <p:nvPr/>
        </p:nvSpPr>
        <p:spPr>
          <a:xfrm>
            <a:off x="7126864" y="4540730"/>
            <a:ext cx="4893683" cy="1600438"/>
          </a:xfrm>
          <a:prstGeom prst="rect">
            <a:avLst/>
          </a:prstGeom>
          <a:solidFill>
            <a:schemeClr val="accent2">
              <a:lumMod val="40000"/>
              <a:lumOff val="60000"/>
            </a:schemeClr>
          </a:solidFill>
        </p:spPr>
        <p:txBody>
          <a:bodyPr wrap="square" lIns="91440" tIns="45720" rIns="91440" bIns="45720" anchor="t">
            <a:spAutoFit/>
          </a:bodyPr>
          <a:lstStyle/>
          <a:p>
            <a:pPr algn="l" rtl="0" fontAlgn="base"/>
            <a:r>
              <a:rPr lang="en-US" sz="1400" b="1" i="0" dirty="0">
                <a:solidFill>
                  <a:srgbClr val="212529"/>
                </a:solidFill>
                <a:effectLst/>
              </a:rPr>
              <a:t>5.  AHD Follow-Up Outcomes </a:t>
            </a:r>
            <a:r>
              <a:rPr lang="en-US" sz="1400" b="0" i="0" dirty="0">
                <a:solidFill>
                  <a:srgbClr val="212529"/>
                </a:solidFill>
                <a:effectLst/>
              </a:rPr>
              <a:t> </a:t>
            </a:r>
            <a:endParaRPr lang="en-US" sz="1400" b="0" i="0" dirty="0">
              <a:solidFill>
                <a:srgbClr val="000000"/>
              </a:solidFill>
              <a:effectLst/>
            </a:endParaRPr>
          </a:p>
          <a:p>
            <a:pPr marL="285750" indent="-114300" algn="l" rtl="0" fontAlgn="base">
              <a:buFont typeface="Arial" panose="020B0604020202020204" pitchFamily="34" charset="0"/>
              <a:buChar char="•"/>
            </a:pPr>
            <a:r>
              <a:rPr lang="en-US" sz="1400" b="0" i="0" dirty="0">
                <a:solidFill>
                  <a:srgbClr val="000000"/>
                </a:solidFill>
                <a:effectLst/>
              </a:rPr>
              <a:t>AHD </a:t>
            </a:r>
            <a:r>
              <a:rPr lang="en-US" sz="1400" dirty="0">
                <a:solidFill>
                  <a:srgbClr val="000000"/>
                </a:solidFill>
              </a:rPr>
              <a:t>clients</a:t>
            </a:r>
            <a:r>
              <a:rPr lang="en-US" sz="1400" b="0" i="0" dirty="0">
                <a:solidFill>
                  <a:srgbClr val="000000"/>
                </a:solidFill>
                <a:effectLst/>
              </a:rPr>
              <a:t> with a follow-up VL test and received results after AHD diagnosis,  </a:t>
            </a:r>
          </a:p>
          <a:p>
            <a:pPr marL="285750" indent="-114300" algn="l" rtl="0" fontAlgn="base">
              <a:buFont typeface="Arial" panose="020B0604020202020204" pitchFamily="34" charset="0"/>
              <a:buChar char="•"/>
            </a:pPr>
            <a:r>
              <a:rPr lang="en-US" sz="1400" b="0" i="0" dirty="0">
                <a:solidFill>
                  <a:srgbClr val="000000"/>
                </a:solidFill>
                <a:effectLst/>
              </a:rPr>
              <a:t>AHD care outcomes at 6 (Alive and in care, Died, Discharged from AHD care, Lost to follow-up) </a:t>
            </a:r>
          </a:p>
          <a:p>
            <a:pPr marL="285750" indent="-114300" algn="l" rtl="0" fontAlgn="base">
              <a:buFont typeface="Arial" panose="020B0604020202020204" pitchFamily="34" charset="0"/>
              <a:buChar char="•"/>
            </a:pPr>
            <a:r>
              <a:rPr lang="en-US" sz="1400" b="0" i="0" dirty="0">
                <a:solidFill>
                  <a:srgbClr val="000000"/>
                </a:solidFill>
                <a:effectLst/>
              </a:rPr>
              <a:t>AHD care outcomes at 12 months (Alive and in care, Died, Discharged from AHD care, Lost to follow-up) </a:t>
            </a:r>
          </a:p>
        </p:txBody>
      </p:sp>
    </p:spTree>
    <p:extLst>
      <p:ext uri="{BB962C8B-B14F-4D97-AF65-F5344CB8AC3E}">
        <p14:creationId xmlns:p14="http://schemas.microsoft.com/office/powerpoint/2010/main" val="3991958904"/>
      </p:ext>
    </p:extLst>
  </p:cSld>
  <p:clrMapOvr>
    <a:masterClrMapping/>
  </p:clrMapOvr>
</p:sld>
</file>

<file path=ppt/theme/theme1.xml><?xml version="1.0" encoding="utf-8"?>
<a:theme xmlns:a="http://schemas.openxmlformats.org/drawingml/2006/main" name="Theme1">
  <a:themeElements>
    <a:clrScheme name="Custom 1">
      <a:dk1>
        <a:srgbClr val="000000"/>
      </a:dk1>
      <a:lt1>
        <a:srgbClr val="FFFFFF"/>
      </a:lt1>
      <a:dk2>
        <a:srgbClr val="022069"/>
      </a:dk2>
      <a:lt2>
        <a:srgbClr val="DBDCDC"/>
      </a:lt2>
      <a:accent1>
        <a:srgbClr val="00B5DE"/>
      </a:accent1>
      <a:accent2>
        <a:srgbClr val="FDB913"/>
      </a:accent2>
      <a:accent3>
        <a:srgbClr val="00B8A5"/>
      </a:accent3>
      <a:accent4>
        <a:srgbClr val="F04E58"/>
      </a:accent4>
      <a:accent5>
        <a:srgbClr val="975CA5"/>
      </a:accent5>
      <a:accent6>
        <a:srgbClr val="70AD47"/>
      </a:accent6>
      <a:hlink>
        <a:srgbClr val="0071CE"/>
      </a:hlink>
      <a:folHlink>
        <a:srgbClr val="6CACE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5D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0F1C20AD-2B43-49A8-A44D-73243EC4F3F0}" vid="{6ABE10FF-601A-43BC-92B5-D5492DD334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C34909B95E261B4EAE15CA4127ACE4BF" ma:contentTypeVersion="20" ma:contentTypeDescription="NGO Document content type" ma:contentTypeScope="" ma:versionID="a7c2ca31feea3b5b386b3e62d65b35a5">
  <xsd:schema xmlns:xsd="http://www.w3.org/2001/XMLSchema" xmlns:xs="http://www.w3.org/2001/XMLSchema" xmlns:p="http://schemas.microsoft.com/office/2006/metadata/properties" xmlns:ns2="c629780e-db83-45bc-a257-7c8c4fd6b9cb" xmlns:ns3="13d8cb44-f7b4-4e4c-94ec-92fa8e254e0f" targetNamespace="http://schemas.microsoft.com/office/2006/metadata/properties" ma:root="true" ma:fieldsID="2b27f6106a5f53809397b7b64b6aaec9" ns2:_="" ns3:_="">
    <xsd:import namespace="c629780e-db83-45bc-a257-7c8c4fd6b9cb"/>
    <xsd:import namespace="13d8cb44-f7b4-4e4c-94ec-92fa8e254e0f"/>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2:SharedWithUsers" minOccurs="0"/>
                <xsd:element ref="ns2:SharedWithDetails" minOccurs="0"/>
                <xsd:element ref="ns3:MediaLengthInSeconds"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descriptio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description=""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d8cb44-f7b4-4e4c-94ec-92fa8e254e0f"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lcf76f155ced4ddcb4097134ff3c332f xmlns="13d8cb44-f7b4-4e4c-94ec-92fa8e254e0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D8941B-7AD2-4AF2-8F92-8B9266CC1D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9780e-db83-45bc-a257-7c8c4fd6b9cb"/>
    <ds:schemaRef ds:uri="13d8cb44-f7b4-4e4c-94ec-92fa8e254e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0978B8-74BD-4ABE-8747-4338AF74F122}">
  <ds:schemaRefs>
    <ds:schemaRef ds:uri="http://schemas.microsoft.com/office/2006/documentManagement/types"/>
    <ds:schemaRef ds:uri="http://purl.org/dc/elements/1.1/"/>
    <ds:schemaRef ds:uri="http://purl.org/dc/terms/"/>
    <ds:schemaRef ds:uri="http://purl.org/dc/dcmitype/"/>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13d8cb44-f7b4-4e4c-94ec-92fa8e254e0f"/>
    <ds:schemaRef ds:uri="c629780e-db83-45bc-a257-7c8c4fd6b9cb"/>
  </ds:schemaRefs>
</ds:datastoreItem>
</file>

<file path=customXml/itemProps3.xml><?xml version="1.0" encoding="utf-8"?>
<ds:datastoreItem xmlns:ds="http://schemas.openxmlformats.org/officeDocument/2006/customXml" ds:itemID="{1404C719-C8BD-4BD3-B99B-ACAE57CC69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1149</Words>
  <Application>Microsoft Office PowerPoint</Application>
  <PresentationFormat>Widescreen</PresentationFormat>
  <Paragraphs>158</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Century Gothic</vt:lpstr>
      <vt:lpstr>Segoe UI</vt:lpstr>
      <vt:lpstr>Theme1</vt:lpstr>
      <vt:lpstr>Monitoring and Evaluation of AHD: EGPAF Experience</vt:lpstr>
      <vt:lpstr>Outline</vt:lpstr>
      <vt:lpstr>AHD Work in EGPAF</vt:lpstr>
      <vt:lpstr>AHD Work in EGPAF</vt:lpstr>
      <vt:lpstr>Scope of AHD Work</vt:lpstr>
      <vt:lpstr>M&amp;E Approach in the Framework: R1</vt:lpstr>
      <vt:lpstr>Recommended Data Flow, Data Management, Data Analytics: R2 </vt:lpstr>
      <vt:lpstr>Global Data Access: R3</vt:lpstr>
      <vt:lpstr>EGPAF AHD Indicators: R4 </vt:lpstr>
      <vt:lpstr>EGPAF AHD Reporting, Sept 2023</vt:lpstr>
      <vt:lpstr>AHD Data Use: Malawi Example</vt:lpstr>
      <vt:lpstr>Challenges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Sachathep, Karampreet K.</dc:creator>
  <cp:lastModifiedBy>Matildah Chisenga</cp:lastModifiedBy>
  <cp:revision>600</cp:revision>
  <cp:lastPrinted>2021-07-21T14:19:26Z</cp:lastPrinted>
  <dcterms:created xsi:type="dcterms:W3CDTF">2022-06-22T19:43:12Z</dcterms:created>
  <dcterms:modified xsi:type="dcterms:W3CDTF">2023-11-08T17:29:30Z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0x01010033CF86A3E53F48B7ADBBC140A8AF8FA700C34909B95E261B4EAE15CA4127ACE4BF</vt:lpwstr>
  </property>
  <property fmtid="{D5CDD505-2E9C-101B-9397-08002B2CF9AE}" pid="3" name="NGOOnlineKeywords">
    <vt:lpwstr/>
  </property>
  <property fmtid="{D5CDD505-2E9C-101B-9397-08002B2CF9AE}" pid="4" name="NGOOnlineDocumentType">
    <vt:lpwstr/>
  </property>
  <property fmtid="{D5CDD505-2E9C-101B-9397-08002B2CF9AE}" pid="5" name="MediaServiceImageTags">
    <vt:lpwstr/>
  </property>
</Properties>
</file>