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4" r:id="rId4"/>
  </p:sldMasterIdLst>
  <p:notesMasterIdLst>
    <p:notesMasterId r:id="rId17"/>
  </p:notesMasterIdLst>
  <p:handoutMasterIdLst>
    <p:handoutMasterId r:id="rId18"/>
  </p:handoutMasterIdLst>
  <p:sldIdLst>
    <p:sldId id="258" r:id="rId5"/>
    <p:sldId id="271" r:id="rId6"/>
    <p:sldId id="262" r:id="rId7"/>
    <p:sldId id="266" r:id="rId8"/>
    <p:sldId id="263" r:id="rId9"/>
    <p:sldId id="267" r:id="rId10"/>
    <p:sldId id="265" r:id="rId11"/>
    <p:sldId id="264" r:id="rId12"/>
    <p:sldId id="260" r:id="rId13"/>
    <p:sldId id="270" r:id="rId14"/>
    <p:sldId id="269" r:id="rId15"/>
    <p:sldId id="268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5B74D-C6AA-7813-1038-42A34373460A}" name="Preko, Peter O." initials="PPO" userId="S::pp2332@cumc.columbia.edu::09b434a3-0724-4a4a-a3db-c6e79374c44c" providerId="AD"/>
  <p188:author id="{DA60A059-2766-1759-4616-E1A4FFEEFBBE}" name="Dr M'BEA Jean-Jacques (ICAP)" initials="I" userId="Dr M'BEA Jean-Jacques (ICAP)" providerId="None"/>
  <p188:author id="{99D67C86-1AC0-5FC9-18F5-7D832F90D689}" name="Reidy, William" initials="RW" userId="S::wr2205@cumc.columbia.edu::5d2980a7-2b1c-4421-a380-76eac4cb68a2" providerId="AD"/>
  <p188:author id="{B32E8789-10A4-684C-B33A-B97E63F02EE6}" name="Preko, Peter O." initials="PPO" userId="Preko, Peter O." providerId="None"/>
  <p188:author id="{A831D7A1-5A01-49E3-9784-3957FEE80FBB}" name="Miriam Rabkin" initials="MR" userId="S::mr84@icapatcolumbia.onmicrosoft.com::0b2a40ec-35c6-4271-8153-e1180cf9ffa9" providerId="AD"/>
  <p188:author id="{4B71A7D0-3BB1-92C3-6752-E2F284681FE8}" name="Msukwa, Martin" initials="MM" userId="S::mkm2209@cumc.columbia.edu::3ce16427-2644-475c-b20b-7ae77633333b" providerId="AD"/>
  <p188:author id="{E0B616E2-4D48-E507-D5DA-6765847CE058}" name="Rabkin, Miriam" initials="RM" userId="S::mr84@cumc.columbia.edu::d1905312-b639-4098-81f6-74c337c4b0e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onica Negrete" initials="MN [2]" lastIdx="1" clrIdx="6">
    <p:extLst>
      <p:ext uri="{19B8F6BF-5375-455C-9EA6-DF929625EA0E}">
        <p15:presenceInfo xmlns:p15="http://schemas.microsoft.com/office/powerpoint/2012/main" userId="Monica Negrete" providerId="None"/>
      </p:ext>
    </p:extLst>
  </p:cmAuthor>
  <p:cmAuthor id="1" name="Mirriah" initials="M" lastIdx="15" clrIdx="0">
    <p:extLst>
      <p:ext uri="{19B8F6BF-5375-455C-9EA6-DF929625EA0E}">
        <p15:presenceInfo xmlns:p15="http://schemas.microsoft.com/office/powerpoint/2012/main" userId="Mirriah" providerId="None"/>
      </p:ext>
    </p:extLst>
  </p:cmAuthor>
  <p:cmAuthor id="8" name="Vitale, Mirriah A." initials="VMA" lastIdx="28" clrIdx="7">
    <p:extLst>
      <p:ext uri="{19B8F6BF-5375-455C-9EA6-DF929625EA0E}">
        <p15:presenceInfo xmlns:p15="http://schemas.microsoft.com/office/powerpoint/2012/main" userId="S::mv2540@cumc.columbia.edu::ac73314b-03ab-4c50-8db0-5df536fd8cc3" providerId="AD"/>
      </p:ext>
    </p:extLst>
  </p:cmAuthor>
  <p:cmAuthor id="2" name="Thais Ferreira" initials="TF" lastIdx="2" clrIdx="1">
    <p:extLst>
      <p:ext uri="{19B8F6BF-5375-455C-9EA6-DF929625EA0E}">
        <p15:presenceInfo xmlns:p15="http://schemas.microsoft.com/office/powerpoint/2012/main" userId="S::tcf2114@ICAPatColumbia.onmicrosoft.com::00ab9d32-d5e7-49ba-86f6-b7f0631c45b9" providerId="AD"/>
      </p:ext>
    </p:extLst>
  </p:cmAuthor>
  <p:cmAuthor id="9" name="Hamilton Mutemba" initials="HM" lastIdx="10" clrIdx="8">
    <p:extLst>
      <p:ext uri="{19B8F6BF-5375-455C-9EA6-DF929625EA0E}">
        <p15:presenceInfo xmlns:p15="http://schemas.microsoft.com/office/powerpoint/2012/main" userId="S::hm2827@icapatcolumbia.onmicrosoft.com::30ce4146-d861-4577-8316-b7969df0eb33" providerId="AD"/>
      </p:ext>
    </p:extLst>
  </p:cmAuthor>
  <p:cmAuthor id="3" name="Eduarda Pimentel de Gusmao" initials="EPdG" lastIdx="47" clrIdx="2">
    <p:extLst>
      <p:ext uri="{19B8F6BF-5375-455C-9EA6-DF929625EA0E}">
        <p15:presenceInfo xmlns:p15="http://schemas.microsoft.com/office/powerpoint/2012/main" userId="S::ep2538@ICAPatColumbia.onmicrosoft.com::75d5ad34-5e00-45c2-8e22-b1b33aa13fd8" providerId="AD"/>
      </p:ext>
    </p:extLst>
  </p:cmAuthor>
  <p:cmAuthor id="10" name="Buene, Manuel" initials="BM" lastIdx="7" clrIdx="9">
    <p:extLst>
      <p:ext uri="{19B8F6BF-5375-455C-9EA6-DF929625EA0E}">
        <p15:presenceInfo xmlns:p15="http://schemas.microsoft.com/office/powerpoint/2012/main" userId="Buene, Manuel" providerId="None"/>
      </p:ext>
    </p:extLst>
  </p:cmAuthor>
  <p:cmAuthor id="4" name="Pimentel De Gusmao, Eduarda" initials="PDGE [2]" lastIdx="89" clrIdx="3">
    <p:extLst>
      <p:ext uri="{19B8F6BF-5375-455C-9EA6-DF929625EA0E}">
        <p15:presenceInfo xmlns:p15="http://schemas.microsoft.com/office/powerpoint/2012/main" userId="Pimentel De Gusmao, Eduarda" providerId="None"/>
      </p:ext>
    </p:extLst>
  </p:cmAuthor>
  <p:cmAuthor id="11" name="Horacio Caliche-MD" initials="HC" lastIdx="2" clrIdx="10"/>
  <p:cmAuthor id="5" name="Monica Negrete" initials="MN" lastIdx="33" clrIdx="4">
    <p:extLst>
      <p:ext uri="{19B8F6BF-5375-455C-9EA6-DF929625EA0E}">
        <p15:presenceInfo xmlns:p15="http://schemas.microsoft.com/office/powerpoint/2012/main" userId="9f4759fc7266b2e1" providerId="Windows Live"/>
      </p:ext>
    </p:extLst>
  </p:cmAuthor>
  <p:cmAuthor id="6" name="Langa, Bina" initials="LB" lastIdx="1" clrIdx="5">
    <p:extLst>
      <p:ext uri="{19B8F6BF-5375-455C-9EA6-DF929625EA0E}">
        <p15:presenceInfo xmlns:p15="http://schemas.microsoft.com/office/powerpoint/2012/main" userId="S::brl2136@cumc.columbia.edu::8e87eb9a-447e-4d76-b31d-8f90e74bde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169"/>
    <a:srgbClr val="7B8CAA"/>
    <a:srgbClr val="898989"/>
    <a:srgbClr val="7BBCAA"/>
    <a:srgbClr val="737D84"/>
    <a:srgbClr val="FFFFFF"/>
    <a:srgbClr val="00B5DE"/>
    <a:srgbClr val="000000"/>
    <a:srgbClr val="8A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4"/>
    <p:restoredTop sz="94661"/>
  </p:normalViewPr>
  <p:slideViewPr>
    <p:cSldViewPr snapToGrid="0">
      <p:cViewPr varScale="1">
        <p:scale>
          <a:sx n="92" d="100"/>
          <a:sy n="92" d="100"/>
        </p:scale>
        <p:origin x="200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1513793492407E-2"/>
          <c:y val="3.6557072667515671E-2"/>
          <c:w val="0.88473415630897179"/>
          <c:h val="0.8724437837492145"/>
        </c:manualLayout>
      </c:layout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Termino TPI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1.6787396812875936E-2"/>
                  <c:y val="-1.8188464718137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C5-6144-B919-86F70FE0C3E8}"/>
                </c:ext>
              </c:extLst>
            </c:dLbl>
            <c:dLbl>
              <c:idx val="1"/>
              <c:layout>
                <c:manualLayout>
                  <c:x val="1.7768198981749334E-2"/>
                  <c:y val="-1.474142841747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C5-6144-B919-86F70FE0C3E8}"/>
                </c:ext>
              </c:extLst>
            </c:dLbl>
            <c:dLbl>
              <c:idx val="2"/>
              <c:layout>
                <c:manualLayout>
                  <c:x val="1.8863537316667706E-2"/>
                  <c:y val="9.0942323590687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C5-6144-B919-86F70FE0C3E8}"/>
                </c:ext>
              </c:extLst>
            </c:dLbl>
            <c:dLbl>
              <c:idx val="3"/>
              <c:layout>
                <c:manualLayout>
                  <c:x val="1.9321854475073764E-2"/>
                  <c:y val="-4.5471161795345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C5-6144-B919-86F70FE0C3E8}"/>
                </c:ext>
              </c:extLst>
            </c:dLbl>
            <c:dLbl>
              <c:idx val="4"/>
              <c:layout>
                <c:manualLayout>
                  <c:x val="2.2149552321422981E-2"/>
                  <c:y val="-2.339634490628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C5-6144-B919-86F70FE0C3E8}"/>
                </c:ext>
              </c:extLst>
            </c:dLbl>
            <c:dLbl>
              <c:idx val="5"/>
              <c:layout>
                <c:manualLayout>
                  <c:x val="1.8620751693612995E-2"/>
                  <c:y val="-0.25236494796416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5C5-6144-B919-86F70FE0C3E8}"/>
                </c:ext>
              </c:extLst>
            </c:dLbl>
            <c:dLbl>
              <c:idx val="6"/>
              <c:layout>
                <c:manualLayout>
                  <c:x val="1.7525413358694425E-2"/>
                  <c:y val="-0.38877843335019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C5-6144-B919-86F70FE0C3E8}"/>
                </c:ext>
              </c:extLst>
            </c:dLbl>
            <c:dLbl>
              <c:idx val="7"/>
              <c:layout>
                <c:manualLayout>
                  <c:x val="1.6430075023776174E-2"/>
                  <c:y val="-0.322845248746947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C5-6144-B919-86F70FE0C3E8}"/>
                </c:ext>
              </c:extLst>
            </c:dLbl>
            <c:dLbl>
              <c:idx val="8"/>
              <c:layout>
                <c:manualLayout>
                  <c:x val="2.0811428363449819E-2"/>
                  <c:y val="-0.30920390020834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C5-6144-B919-86F70FE0C3E8}"/>
                </c:ext>
              </c:extLst>
            </c:dLbl>
            <c:dLbl>
              <c:idx val="9"/>
              <c:layout>
                <c:manualLayout>
                  <c:x val="1.6430075023776011E-2"/>
                  <c:y val="-0.14550771774510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C5-6144-B919-86F70FE0C3E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Q2FY19</c:v>
                </c:pt>
                <c:pt idx="1">
                  <c:v>Q4FY19</c:v>
                </c:pt>
                <c:pt idx="2">
                  <c:v>Q2FY20</c:v>
                </c:pt>
                <c:pt idx="3">
                  <c:v>Q4FY20</c:v>
                </c:pt>
                <c:pt idx="4">
                  <c:v>Q2 FY21</c:v>
                </c:pt>
                <c:pt idx="5">
                  <c:v>Q4 FY21</c:v>
                </c:pt>
                <c:pt idx="6">
                  <c:v>Q2 FY22</c:v>
                </c:pt>
                <c:pt idx="7">
                  <c:v>Q4 FY22</c:v>
                </c:pt>
                <c:pt idx="8">
                  <c:v>Q2 FY23</c:v>
                </c:pt>
                <c:pt idx="9">
                  <c:v>Q4 FY23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0.32415877164325385</c:v>
                </c:pt>
                <c:pt idx="1">
                  <c:v>0.3008914696982089</c:v>
                </c:pt>
                <c:pt idx="2">
                  <c:v>0.48773684716745214</c:v>
                </c:pt>
                <c:pt idx="3">
                  <c:v>0.60686853297784549</c:v>
                </c:pt>
                <c:pt idx="4">
                  <c:v>0.85503369005152596</c:v>
                </c:pt>
                <c:pt idx="5">
                  <c:v>0.83210955710955714</c:v>
                </c:pt>
                <c:pt idx="6">
                  <c:v>0.83484364729082539</c:v>
                </c:pt>
                <c:pt idx="7">
                  <c:v>0.86986887877976982</c:v>
                </c:pt>
                <c:pt idx="8">
                  <c:v>0.86485598510568396</c:v>
                </c:pt>
                <c:pt idx="9">
                  <c:v>0.7982358195623046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C5-6144-B919-86F70FE0C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3694287"/>
        <c:axId val="1658478591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TB Prev D</c:v>
                </c:pt>
              </c:strCache>
            </c:strRef>
          </c:tx>
          <c:spPr>
            <a:solidFill>
              <a:srgbClr val="022169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209922046723188E-3"/>
                  <c:y val="2.0021791997679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C5-6144-B919-86F70FE0C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Q2FY19</c:v>
                </c:pt>
                <c:pt idx="1">
                  <c:v>Q4FY19</c:v>
                </c:pt>
                <c:pt idx="2">
                  <c:v>Q2FY20</c:v>
                </c:pt>
                <c:pt idx="3">
                  <c:v>Q4FY20</c:v>
                </c:pt>
                <c:pt idx="4">
                  <c:v>Q2 FY21</c:v>
                </c:pt>
                <c:pt idx="5">
                  <c:v>Q4 FY21</c:v>
                </c:pt>
                <c:pt idx="6">
                  <c:v>Q2 FY22</c:v>
                </c:pt>
                <c:pt idx="7">
                  <c:v>Q4 FY22</c:v>
                </c:pt>
                <c:pt idx="8">
                  <c:v>Q2 FY23</c:v>
                </c:pt>
                <c:pt idx="9">
                  <c:v>Q4 FY23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12244</c:v>
                </c:pt>
                <c:pt idx="1">
                  <c:v>12227</c:v>
                </c:pt>
                <c:pt idx="2" formatCode="General">
                  <c:v>10397</c:v>
                </c:pt>
                <c:pt idx="3">
                  <c:v>15753</c:v>
                </c:pt>
                <c:pt idx="4">
                  <c:v>20184</c:v>
                </c:pt>
                <c:pt idx="5" formatCode="General">
                  <c:v>34320</c:v>
                </c:pt>
                <c:pt idx="6">
                  <c:v>42596</c:v>
                </c:pt>
                <c:pt idx="7">
                  <c:v>37370</c:v>
                </c:pt>
                <c:pt idx="8">
                  <c:v>36524</c:v>
                </c:pt>
                <c:pt idx="9">
                  <c:v>26868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5C5-6144-B919-86F70FE0C3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 Prev 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8580450142657042E-3"/>
                  <c:y val="-2.2735580897672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5C5-6144-B919-86F70FE0C3E8}"/>
                </c:ext>
              </c:extLst>
            </c:dLbl>
            <c:dLbl>
              <c:idx val="1"/>
              <c:layout>
                <c:manualLayout>
                  <c:x val="6.57203000951046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C5-6144-B919-86F70FE0C3E8}"/>
                </c:ext>
              </c:extLst>
            </c:dLbl>
            <c:dLbl>
              <c:idx val="2"/>
              <c:layout>
                <c:manualLayout>
                  <c:x val="6.57203000951046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C5-6144-B919-86F70FE0C3E8}"/>
                </c:ext>
              </c:extLst>
            </c:dLbl>
            <c:dLbl>
              <c:idx val="3"/>
              <c:layout>
                <c:manualLayout>
                  <c:x val="8.7627066793472125E-3"/>
                  <c:y val="-6.8206742693016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C5-6144-B919-86F70FE0C3E8}"/>
                </c:ext>
              </c:extLst>
            </c:dLbl>
            <c:dLbl>
              <c:idx val="4"/>
              <c:layout>
                <c:manualLayout>
                  <c:x val="1.0953383349184114E-2"/>
                  <c:y val="2.27355808976723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C5-6144-B919-86F70FE0C3E8}"/>
                </c:ext>
              </c:extLst>
            </c:dLbl>
            <c:dLbl>
              <c:idx val="5"/>
              <c:layout>
                <c:manualLayout>
                  <c:x val="1.2048721684102526E-2"/>
                  <c:y val="-4.1681416805115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C5-6144-B919-86F70FE0C3E8}"/>
                </c:ext>
              </c:extLst>
            </c:dLbl>
            <c:dLbl>
              <c:idx val="6"/>
              <c:layout>
                <c:manualLayout>
                  <c:x val="1.09533833491841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5C5-6144-B919-86F70FE0C3E8}"/>
                </c:ext>
              </c:extLst>
            </c:dLbl>
            <c:dLbl>
              <c:idx val="7"/>
              <c:layout>
                <c:manualLayout>
                  <c:x val="9.85804501426554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5C5-6144-B919-86F70FE0C3E8}"/>
                </c:ext>
              </c:extLst>
            </c:dLbl>
            <c:dLbl>
              <c:idx val="8"/>
              <c:layout>
                <c:manualLayout>
                  <c:x val="1.0953383349184114E-2"/>
                  <c:y val="-4.1681416805115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5C5-6144-B919-86F70FE0C3E8}"/>
                </c:ext>
              </c:extLst>
            </c:dLbl>
            <c:dLbl>
              <c:idx val="9"/>
              <c:layout>
                <c:manualLayout>
                  <c:x val="9.8580450142655429E-3"/>
                  <c:y val="-4.5471161795345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C5-6144-B919-86F70FE0C3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Q2FY19</c:v>
                </c:pt>
                <c:pt idx="1">
                  <c:v>Q4FY19</c:v>
                </c:pt>
                <c:pt idx="2">
                  <c:v>Q2FY20</c:v>
                </c:pt>
                <c:pt idx="3">
                  <c:v>Q4FY20</c:v>
                </c:pt>
                <c:pt idx="4">
                  <c:v>Q2 FY21</c:v>
                </c:pt>
                <c:pt idx="5">
                  <c:v>Q4 FY21</c:v>
                </c:pt>
                <c:pt idx="6">
                  <c:v>Q2 FY22</c:v>
                </c:pt>
                <c:pt idx="7">
                  <c:v>Q4 FY22</c:v>
                </c:pt>
                <c:pt idx="8">
                  <c:v>Q2 FY23</c:v>
                </c:pt>
                <c:pt idx="9">
                  <c:v>Q4 FY23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3969</c:v>
                </c:pt>
                <c:pt idx="1">
                  <c:v>3679</c:v>
                </c:pt>
                <c:pt idx="2" formatCode="General">
                  <c:v>5071</c:v>
                </c:pt>
                <c:pt idx="3">
                  <c:v>9560</c:v>
                </c:pt>
                <c:pt idx="4">
                  <c:v>17258</c:v>
                </c:pt>
                <c:pt idx="5" formatCode="General">
                  <c:v>28558</c:v>
                </c:pt>
                <c:pt idx="6">
                  <c:v>35561</c:v>
                </c:pt>
                <c:pt idx="7">
                  <c:v>32507</c:v>
                </c:pt>
                <c:pt idx="8">
                  <c:v>31588</c:v>
                </c:pt>
                <c:pt idx="9">
                  <c:v>21447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5C5-6144-B919-86F70FE0C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81859487"/>
        <c:axId val="1234863215"/>
      </c:barChart>
      <c:catAx>
        <c:axId val="281859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4863215"/>
        <c:crosses val="autoZero"/>
        <c:auto val="1"/>
        <c:lblAlgn val="ctr"/>
        <c:lblOffset val="100"/>
        <c:noMultiLvlLbl val="0"/>
      </c:catAx>
      <c:valAx>
        <c:axId val="123486321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1859487"/>
        <c:crosses val="autoZero"/>
        <c:crossBetween val="between"/>
      </c:valAx>
      <c:valAx>
        <c:axId val="1658478591"/>
        <c:scaling>
          <c:orientation val="minMax"/>
          <c:max val="1"/>
        </c:scaling>
        <c:delete val="0"/>
        <c:axPos val="r"/>
        <c:numFmt formatCode="0%" sourceLinked="0"/>
        <c:majorTickMark val="cross"/>
        <c:minorTickMark val="none"/>
        <c:tickLblPos val="high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3694287"/>
        <c:crosses val="max"/>
        <c:crossBetween val="between"/>
      </c:valAx>
      <c:catAx>
        <c:axId val="115369428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8478591"/>
        <c:crossesAt val="0"/>
        <c:auto val="1"/>
        <c:lblAlgn val="ctr"/>
        <c:lblOffset val="100"/>
        <c:noMultiLvlLbl val="0"/>
      </c:cat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1D1B35-6FA9-8845-A3E6-B5BF73ACF6AB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F7E15F-D269-1649-8FFC-FE911534F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66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EDDDD-250C-482E-9DE6-C403974E4336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8A90D8-2647-4560-8208-F58DCE3DB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3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Aqui vou explicar como funciona e vou demonstrar com própria planilha “</a:t>
            </a:r>
            <a:r>
              <a:rPr lang="pt-PT" dirty="0" err="1"/>
              <a:t>excel</a:t>
            </a:r>
            <a:r>
              <a:rPr lang="pt-PT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80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Aqui é para colocar dois gráficos de tendência que mostram pacientes que iniciaram e Finalizaram TPT antes e depois da criação de planilha de triangulação de TPT, colega de M&amp;A está a gerar os gráficos e vai mandar ainda hoje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A90D8-2647-4560-8208-F58DCE3DB5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6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61EA97-C1FB-F74D-1AFE-DD54ACA90890}"/>
              </a:ext>
            </a:extLst>
          </p:cNvPr>
          <p:cNvSpPr/>
          <p:nvPr userDrawn="1"/>
        </p:nvSpPr>
        <p:spPr>
          <a:xfrm rot="10800000"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85095-3251-89CB-C14E-E7171E52A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1964" y="1886659"/>
            <a:ext cx="7162800" cy="1248208"/>
          </a:xfrm>
        </p:spPr>
        <p:txBody>
          <a:bodyPr anchor="b"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884A8-8F50-7FC7-2125-E143438CF79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1963" y="3260217"/>
            <a:ext cx="7162800" cy="124695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Name and Designation</a:t>
            </a:r>
          </a:p>
          <a:p>
            <a:pPr lvl="0"/>
            <a:r>
              <a:rPr lang="en-US"/>
              <a:t>Organization</a:t>
            </a:r>
          </a:p>
          <a:p>
            <a:pPr lvl="0"/>
            <a:r>
              <a:rPr lang="en-US"/>
              <a:t>Date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05A01A-91F6-41FD-A323-96F11FA6F8E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82270" y="2406331"/>
            <a:ext cx="0" cy="21012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A109FD5-109A-FDDB-314F-296DE4C8D050}"/>
              </a:ext>
            </a:extLst>
          </p:cNvPr>
          <p:cNvSpPr txBox="1"/>
          <p:nvPr userDrawn="1"/>
        </p:nvSpPr>
        <p:spPr>
          <a:xfrm>
            <a:off x="1458192" y="5014024"/>
            <a:ext cx="9275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CQUIN 7</a:t>
            </a:r>
            <a:r>
              <a:rPr lang="en-US" sz="2000" b="1" baseline="3000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2000" b="1" baseline="0">
                <a:solidFill>
                  <a:schemeClr val="bg1"/>
                </a:solidFill>
                <a:latin typeface="Century Gothic" panose="020B0502020202020204" pitchFamily="34" charset="0"/>
              </a:rPr>
              <a:t> Annual Meeting</a:t>
            </a:r>
          </a:p>
          <a:p>
            <a:pPr algn="ctr"/>
            <a:r>
              <a:rPr lang="en-US" sz="2000" baseline="0">
                <a:solidFill>
                  <a:schemeClr val="bg1"/>
                </a:solidFill>
                <a:latin typeface="+mn-lt"/>
              </a:rPr>
              <a:t>November 13 – 17, 2023 | Johannesburg, South Africa</a:t>
            </a:r>
          </a:p>
          <a:p>
            <a:endParaRPr lang="en-US" sz="2000" baseline="0">
              <a:solidFill>
                <a:schemeClr val="bg1"/>
              </a:solidFill>
            </a:endParaRPr>
          </a:p>
        </p:txBody>
      </p:sp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BBF5E5A6-E704-4A77-B98F-0C4F2654A8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069" t="3894" r="-1691" b="28843"/>
          <a:stretch/>
        </p:blipFill>
        <p:spPr>
          <a:xfrm>
            <a:off x="10171532" y="-116737"/>
            <a:ext cx="2180161" cy="1671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E62C95-284A-A1E9-397D-1DBD2CC296FB}"/>
              </a:ext>
            </a:extLst>
          </p:cNvPr>
          <p:cNvSpPr txBox="1"/>
          <p:nvPr userDrawn="1"/>
        </p:nvSpPr>
        <p:spPr>
          <a:xfrm>
            <a:off x="10152882" y="1391447"/>
            <a:ext cx="3022257" cy="25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12" name="Picture 11" descr="A group of flags in a row&#10;&#10;Description automatically generated">
            <a:extLst>
              <a:ext uri="{FF2B5EF4-FFF2-40B4-BE49-F238E27FC236}">
                <a16:creationId xmlns:a16="http://schemas.microsoft.com/office/drawing/2014/main" id="{08FA18B5-DAE6-4A5D-B567-FC03BB4A5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7BA1F5B-3F24-B0A4-28E9-5BE0EF992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44584" b="28843"/>
          <a:stretch/>
        </p:blipFill>
        <p:spPr>
          <a:xfrm>
            <a:off x="387339" y="-26185"/>
            <a:ext cx="2055944" cy="16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93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C02EE-9661-4A18-8A8F-B0942498E6ED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6000">
                <a:srgbClr val="022169">
                  <a:shade val="67500"/>
                  <a:satMod val="115000"/>
                </a:srgbClr>
              </a:gs>
              <a:gs pos="84000">
                <a:schemeClr val="tx2"/>
              </a:gs>
            </a:gsLst>
            <a:lin ang="7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80606FA-C36B-44EE-91CC-23E328C6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57" y="3681248"/>
            <a:ext cx="6387638" cy="96219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B746CDD-D828-4CA9-922F-39CA5C1B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858" y="1838673"/>
            <a:ext cx="6387639" cy="1827156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496835-195E-E9F4-3CBE-7C62F6DAC9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953" y="0"/>
            <a:ext cx="4696047" cy="6858000"/>
          </a:xfrm>
          <a:solidFill>
            <a:schemeClr val="bg1"/>
          </a:solidFill>
        </p:spPr>
        <p:txBody>
          <a:bodyPr anchor="ctr"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E000DA9-8AAE-12BF-3F8C-20C28B210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520732" y="5429322"/>
            <a:ext cx="2792797" cy="10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840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39DF82-A038-4DAB-A858-F7EBC5209F7E}"/>
              </a:ext>
            </a:extLst>
          </p:cNvPr>
          <p:cNvSpPr/>
          <p:nvPr/>
        </p:nvSpPr>
        <p:spPr>
          <a:xfrm>
            <a:off x="0" y="5936"/>
            <a:ext cx="12192000" cy="687755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4000">
                <a:srgbClr val="022169">
                  <a:shade val="67500"/>
                  <a:satMod val="115000"/>
                </a:srgbClr>
              </a:gs>
              <a:gs pos="85000">
                <a:schemeClr val="tx2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44262" y="3896069"/>
            <a:ext cx="7321061" cy="900863"/>
          </a:xfrm>
        </p:spPr>
        <p:txBody>
          <a:bodyPr anchor="t">
            <a:normAutofit/>
          </a:bodyPr>
          <a:lstStyle>
            <a:lvl1pPr algn="ctr">
              <a:defRPr sz="40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CDB90-7F95-46D7-9750-A473B620A4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18475" y="1074861"/>
            <a:ext cx="2355050" cy="235413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6B25C91F-F5A9-D697-8D03-6559B5F10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9236107" y="5572197"/>
            <a:ext cx="2792797" cy="10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0297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E28A67-3D2A-47FE-8FEE-BEDC483737C0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" y="0"/>
            <a:ext cx="6896098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spc="300">
                <a:solidFill>
                  <a:schemeClr val="bg2">
                    <a:lumMod val="9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81496" y="508000"/>
            <a:ext cx="4366006" cy="850899"/>
          </a:xfrm>
        </p:spPr>
        <p:txBody>
          <a:bodyPr anchor="t">
            <a:no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8C91-517A-E263-7CC8-86DAE9667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1495" y="1600200"/>
            <a:ext cx="4366006" cy="44831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bg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DE5F94F0-02CE-5E6A-C377-61D903AD8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7619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ntent +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861666C-989C-531F-168B-432D99E96F9A}"/>
              </a:ext>
            </a:extLst>
          </p:cNvPr>
          <p:cNvSpPr/>
          <p:nvPr/>
        </p:nvSpPr>
        <p:spPr>
          <a:xfrm rot="10800000">
            <a:off x="6896100" y="0"/>
            <a:ext cx="5295900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50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9" y="1610685"/>
            <a:ext cx="3959605" cy="4551088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“Click to edit Master text”</a:t>
            </a:r>
          </a:p>
          <a:p>
            <a:pPr lvl="0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12396" y="520700"/>
            <a:ext cx="6140742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B81281-E39B-231E-47D2-649DE2D920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1511300"/>
            <a:ext cx="6140450" cy="473868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close-up of logos&#10;&#10;Description automatically generated">
            <a:extLst>
              <a:ext uri="{FF2B5EF4-FFF2-40B4-BE49-F238E27FC236}">
                <a16:creationId xmlns:a16="http://schemas.microsoft.com/office/drawing/2014/main" id="{7B9A3B1F-38FC-416E-28B8-878000EAAB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527" t="3894" r="-1691" b="28843"/>
          <a:stretch/>
        </p:blipFill>
        <p:spPr>
          <a:xfrm>
            <a:off x="10113663" y="5939060"/>
            <a:ext cx="1856088" cy="7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952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F7FE98-6B0C-4514-B978-11C7B1F2E18D}"/>
              </a:ext>
            </a:extLst>
          </p:cNvPr>
          <p:cNvSpPr/>
          <p:nvPr/>
        </p:nvSpPr>
        <p:spPr>
          <a:xfrm>
            <a:off x="0" y="0"/>
            <a:ext cx="1535185" cy="6858000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9145008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968F065-DCC7-93C0-77AD-2E612574DE9D}"/>
              </a:ext>
            </a:extLst>
          </p:cNvPr>
          <p:cNvSpPr txBox="1">
            <a:spLocks/>
          </p:cNvSpPr>
          <p:nvPr userDrawn="1"/>
        </p:nvSpPr>
        <p:spPr>
          <a:xfrm>
            <a:off x="229697" y="640238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D5772C60-4CD3-9DC9-6414-C62596BDD6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62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64317" y="520700"/>
            <a:ext cx="9144456" cy="838199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0221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91C50-1E72-808D-96D0-D53D36DB48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64318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BCA9E357-0231-8ABC-6BB5-EC6336BF7E9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29761" y="1511300"/>
            <a:ext cx="4479012" cy="4738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76D47F-A017-297B-620F-5A2D353BD14E}"/>
              </a:ext>
            </a:extLst>
          </p:cNvPr>
          <p:cNvSpPr/>
          <p:nvPr/>
        </p:nvSpPr>
        <p:spPr>
          <a:xfrm>
            <a:off x="0" y="0"/>
            <a:ext cx="1535185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38000">
                <a:srgbClr val="022169">
                  <a:shade val="67500"/>
                  <a:satMod val="115000"/>
                </a:srgbClr>
              </a:gs>
              <a:gs pos="100000">
                <a:schemeClr val="tx2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F35657A-DB67-9AA4-B04E-7721C24E7EE3}"/>
              </a:ext>
            </a:extLst>
          </p:cNvPr>
          <p:cNvSpPr txBox="1">
            <a:spLocks/>
          </p:cNvSpPr>
          <p:nvPr userDrawn="1"/>
        </p:nvSpPr>
        <p:spPr>
          <a:xfrm>
            <a:off x="536259" y="6423609"/>
            <a:ext cx="63068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CQUIN 7th Annual Meeting | November 13-17, 2023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A175B4C3-E560-4608-98B5-373CC225BC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7532" y="6006026"/>
            <a:ext cx="2008177" cy="10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803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602BE2B-D6FC-BD84-6EF1-70643469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155" y="6244840"/>
            <a:ext cx="832363" cy="47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77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C0B78C7-C5AD-9DF1-173C-2F384849DA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0939D3-8BCC-4347-00B4-A376B8601A85}"/>
              </a:ext>
            </a:extLst>
          </p:cNvPr>
          <p:cNvSpPr/>
          <p:nvPr userDrawn="1"/>
        </p:nvSpPr>
        <p:spPr>
          <a:xfrm rot="10800000">
            <a:off x="0" y="707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022169">
                  <a:shade val="30000"/>
                  <a:satMod val="115000"/>
                </a:srgbClr>
              </a:gs>
              <a:gs pos="49000">
                <a:srgbClr val="022169">
                  <a:shade val="67500"/>
                  <a:satMod val="115000"/>
                </a:srgbClr>
              </a:gs>
              <a:gs pos="84000">
                <a:srgbClr val="022069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94840D39-5C51-3C61-4643-816F9E2288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3089" b="32737"/>
          <a:stretch/>
        </p:blipFill>
        <p:spPr>
          <a:xfrm>
            <a:off x="10002782" y="-271462"/>
            <a:ext cx="2299522" cy="1714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94A7E-AA0D-BDAB-E949-D6E608D1C044}"/>
              </a:ext>
            </a:extLst>
          </p:cNvPr>
          <p:cNvSpPr txBox="1"/>
          <p:nvPr userDrawn="1"/>
        </p:nvSpPr>
        <p:spPr>
          <a:xfrm>
            <a:off x="10149319" y="1423480"/>
            <a:ext cx="2912249" cy="259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t>www.cquin.icap.columbia.edu</a:t>
            </a:r>
          </a:p>
        </p:txBody>
      </p:sp>
      <p:pic>
        <p:nvPicPr>
          <p:cNvPr id="7" name="Picture 6" descr="A group of flags in a row&#10;&#10;Description automatically generated">
            <a:extLst>
              <a:ext uri="{FF2B5EF4-FFF2-40B4-BE49-F238E27FC236}">
                <a16:creationId xmlns:a16="http://schemas.microsoft.com/office/drawing/2014/main" id="{142E1DDD-1193-5B3C-38DE-84EBF72EBB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84888"/>
          <a:stretch/>
        </p:blipFill>
        <p:spPr>
          <a:xfrm>
            <a:off x="25522" y="5799652"/>
            <a:ext cx="12197656" cy="1036842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68537BA-7E15-6D29-C054-38A15673D1F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22" y="41083"/>
            <a:ext cx="3910452" cy="2033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BAA201-0679-C88E-8DCB-3BD4A09D1ED0}"/>
              </a:ext>
            </a:extLst>
          </p:cNvPr>
          <p:cNvSpPr txBox="1"/>
          <p:nvPr userDrawn="1"/>
        </p:nvSpPr>
        <p:spPr>
          <a:xfrm>
            <a:off x="4309197" y="2883047"/>
            <a:ext cx="511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Century Gothic" panose="020B0502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7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18AF1-BBDD-5C45-BD8A-357304E54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1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6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Century Gothic" panose="020B0502020202020204" pitchFamily="34" charset="0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94A7-28E9-5E50-2EFC-B01D8C0D1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073" y="1626303"/>
            <a:ext cx="7162800" cy="1248208"/>
          </a:xfrm>
        </p:spPr>
        <p:txBody>
          <a:bodyPr>
            <a:normAutofit fontScale="90000"/>
          </a:bodyPr>
          <a:lstStyle/>
          <a:p>
            <a:r>
              <a:rPr lang="en-US" dirty="0"/>
              <a:t>TPT Completion Tracking Worksheet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39257-BC1A-99B1-C0D8-E806B957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8073" y="4210843"/>
            <a:ext cx="2882790" cy="4387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Horacio Caliche, MD</a:t>
            </a:r>
          </a:p>
        </p:txBody>
      </p:sp>
    </p:spTree>
    <p:extLst>
      <p:ext uri="{BB962C8B-B14F-4D97-AF65-F5344CB8AC3E}">
        <p14:creationId xmlns:p14="http://schemas.microsoft.com/office/powerpoint/2010/main" val="47774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D18E733-051B-1D48-97F9-BA0C19E14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6764" y="1025237"/>
            <a:ext cx="9370331" cy="4793672"/>
          </a:xfrm>
        </p:spPr>
        <p:txBody>
          <a:bodyPr>
            <a:noAutofit/>
          </a:bodyPr>
          <a:lstStyle/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Involves</a:t>
            </a:r>
            <a:r>
              <a:rPr lang="pt-PT" sz="2100" dirty="0"/>
              <a:t> more </a:t>
            </a:r>
            <a:r>
              <a:rPr lang="pt-PT" sz="2100" dirty="0" err="1"/>
              <a:t>than</a:t>
            </a:r>
            <a:r>
              <a:rPr lang="pt-PT" sz="2100" dirty="0"/>
              <a:t> </a:t>
            </a:r>
            <a:r>
              <a:rPr lang="pt-PT" sz="2100" dirty="0" err="1"/>
              <a:t>two</a:t>
            </a:r>
            <a:r>
              <a:rPr lang="pt-PT" sz="2100" dirty="0"/>
              <a:t> </a:t>
            </a:r>
            <a:r>
              <a:rPr lang="pt-PT" sz="2100" dirty="0" err="1"/>
              <a:t>people</a:t>
            </a:r>
            <a:r>
              <a:rPr lang="pt-PT" sz="2100" dirty="0"/>
              <a:t> to complete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triangulation</a:t>
            </a:r>
            <a:r>
              <a:rPr lang="pt-PT" sz="2100" dirty="0"/>
              <a:t> </a:t>
            </a:r>
            <a:r>
              <a:rPr lang="pt-PT" sz="2100" dirty="0" err="1"/>
              <a:t>exercise</a:t>
            </a:r>
            <a:endParaRPr lang="pt-PT" sz="2100" dirty="0"/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Availability</a:t>
            </a:r>
            <a:r>
              <a:rPr lang="pt-PT" sz="2100" dirty="0"/>
              <a:t> </a:t>
            </a:r>
            <a:r>
              <a:rPr lang="pt-PT" sz="2100" dirty="0" err="1"/>
              <a:t>of</a:t>
            </a:r>
            <a:r>
              <a:rPr lang="pt-PT" sz="2100" dirty="0"/>
              <a:t> MC </a:t>
            </a:r>
            <a:r>
              <a:rPr lang="pt-PT" sz="2100" dirty="0" err="1"/>
              <a:t>of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eligibe</a:t>
            </a:r>
            <a:r>
              <a:rPr lang="pt-PT" sz="2100" dirty="0"/>
              <a:t> </a:t>
            </a:r>
            <a:r>
              <a:rPr lang="pt-PT" sz="2100" dirty="0" err="1"/>
              <a:t>patients</a:t>
            </a:r>
            <a:r>
              <a:rPr lang="pt-PT" sz="2100" dirty="0"/>
              <a:t> </a:t>
            </a:r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Spreadsheet</a:t>
            </a:r>
            <a:r>
              <a:rPr lang="pt-PT" sz="2100" dirty="0"/>
              <a:t> </a:t>
            </a:r>
            <a:r>
              <a:rPr lang="pt-PT" sz="2100" dirty="0" err="1"/>
              <a:t>relatively</a:t>
            </a:r>
            <a:r>
              <a:rPr lang="pt-PT" sz="2100" dirty="0"/>
              <a:t> </a:t>
            </a:r>
            <a:r>
              <a:rPr lang="pt-PT" sz="2100" dirty="0" err="1"/>
              <a:t>lengthy</a:t>
            </a:r>
            <a:endParaRPr lang="pt-PT" sz="2100" dirty="0"/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Incomplete</a:t>
            </a:r>
            <a:r>
              <a:rPr lang="pt-PT" sz="2100" dirty="0"/>
              <a:t> </a:t>
            </a:r>
            <a:r>
              <a:rPr lang="pt-PT" sz="2100" dirty="0" err="1"/>
              <a:t>update</a:t>
            </a:r>
            <a:r>
              <a:rPr lang="pt-PT" sz="2100" dirty="0"/>
              <a:t> </a:t>
            </a:r>
            <a:r>
              <a:rPr lang="pt-PT" sz="2100" dirty="0" err="1"/>
              <a:t>of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Open-MRS </a:t>
            </a:r>
            <a:r>
              <a:rPr lang="pt-PT" sz="2100" dirty="0" err="1"/>
              <a:t>Database</a:t>
            </a:r>
            <a:endParaRPr lang="pt-PT" sz="2100" dirty="0"/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Reduced</a:t>
            </a:r>
            <a:r>
              <a:rPr lang="pt-PT" sz="2100" dirty="0"/>
              <a:t> # </a:t>
            </a:r>
            <a:r>
              <a:rPr lang="pt-PT" sz="2100" dirty="0" err="1"/>
              <a:t>of</a:t>
            </a:r>
            <a:r>
              <a:rPr lang="pt-PT" sz="2100" dirty="0"/>
              <a:t> HF </a:t>
            </a:r>
            <a:r>
              <a:rPr lang="pt-PT" sz="2100" dirty="0" err="1"/>
              <a:t>reporting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information</a:t>
            </a:r>
            <a:r>
              <a:rPr lang="pt-PT" sz="2100" dirty="0"/>
              <a:t> </a:t>
            </a:r>
            <a:r>
              <a:rPr lang="pt-PT" sz="2100" dirty="0" err="1"/>
              <a:t>regarding</a:t>
            </a:r>
            <a:r>
              <a:rPr lang="pt-PT" sz="2100" dirty="0"/>
              <a:t> to TPT </a:t>
            </a:r>
            <a:r>
              <a:rPr lang="pt-PT" sz="2100" dirty="0" err="1"/>
              <a:t>tiangulation</a:t>
            </a:r>
            <a:endParaRPr lang="pt-PT" sz="2100" dirty="0"/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r>
              <a:rPr lang="pt-PT" sz="2100" dirty="0" err="1"/>
              <a:t>Delay</a:t>
            </a:r>
            <a:r>
              <a:rPr lang="pt-PT" sz="2100" dirty="0"/>
              <a:t> </a:t>
            </a:r>
            <a:r>
              <a:rPr lang="pt-PT" sz="2100" dirty="0" err="1"/>
              <a:t>on</a:t>
            </a:r>
            <a:r>
              <a:rPr lang="pt-PT" sz="2100" dirty="0"/>
              <a:t> </a:t>
            </a:r>
            <a:r>
              <a:rPr lang="pt-PT" sz="2100" dirty="0" err="1"/>
              <a:t>sending</a:t>
            </a:r>
            <a:r>
              <a:rPr lang="pt-PT" sz="2100" dirty="0"/>
              <a:t> </a:t>
            </a:r>
            <a:r>
              <a:rPr lang="pt-PT" sz="2100" dirty="0" err="1"/>
              <a:t>the</a:t>
            </a:r>
            <a:r>
              <a:rPr lang="pt-PT" sz="2100" dirty="0"/>
              <a:t> </a:t>
            </a:r>
            <a:r>
              <a:rPr lang="pt-PT" sz="2100" dirty="0" err="1"/>
              <a:t>report</a:t>
            </a:r>
            <a:r>
              <a:rPr lang="pt-PT" sz="2100" dirty="0"/>
              <a:t> </a:t>
            </a:r>
            <a:r>
              <a:rPr lang="pt-PT" sz="2100" dirty="0" err="1"/>
              <a:t>of</a:t>
            </a:r>
            <a:r>
              <a:rPr lang="pt-PT" sz="2100" dirty="0"/>
              <a:t> </a:t>
            </a:r>
            <a:r>
              <a:rPr lang="pt-PT" sz="2100" dirty="0" err="1"/>
              <a:t>triangulation</a:t>
            </a:r>
            <a:r>
              <a:rPr lang="pt-PT" sz="2100" dirty="0"/>
              <a:t> for </a:t>
            </a:r>
            <a:r>
              <a:rPr lang="pt-PT" sz="2100" dirty="0" err="1"/>
              <a:t>analysis</a:t>
            </a:r>
            <a:r>
              <a:rPr lang="pt-PT" sz="2100" dirty="0"/>
              <a:t> </a:t>
            </a:r>
            <a:r>
              <a:rPr lang="pt-PT" sz="2100" dirty="0" err="1"/>
              <a:t>and</a:t>
            </a:r>
            <a:r>
              <a:rPr lang="pt-PT" sz="2100" dirty="0"/>
              <a:t> feedback </a:t>
            </a:r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endParaRPr lang="pt-PT" sz="2100" dirty="0"/>
          </a:p>
          <a:p>
            <a:pPr marL="285750" indent="-285750">
              <a:lnSpc>
                <a:spcPct val="220000"/>
              </a:lnSpc>
              <a:buFont typeface="Courier New" panose="02070309020205020404" pitchFamily="49" charset="0"/>
              <a:buChar char="o"/>
            </a:pPr>
            <a:endParaRPr lang="pt-PT" sz="2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846364-5F1B-0E4B-A3BE-57088036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23" y="438912"/>
            <a:ext cx="6452007" cy="455168"/>
          </a:xfrm>
        </p:spPr>
        <p:txBody>
          <a:bodyPr/>
          <a:lstStyle/>
          <a:p>
            <a:r>
              <a:rPr lang="pt-PT" sz="3600" dirty="0" err="1"/>
              <a:t>Challenges</a:t>
            </a:r>
            <a:r>
              <a:rPr lang="pt-PT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1451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DFD07-11D1-4A47-9E74-49DCA92BFC1B}"/>
              </a:ext>
            </a:extLst>
          </p:cNvPr>
          <p:cNvSpPr txBox="1"/>
          <p:nvPr/>
        </p:nvSpPr>
        <p:spPr>
          <a:xfrm>
            <a:off x="1041400" y="300975"/>
            <a:ext cx="9918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TPT TRIANGULATION WORKSHEET TRACKING TOOL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939626-A857-5A43-956F-E31E41BC5AF5}"/>
              </a:ext>
            </a:extLst>
          </p:cNvPr>
          <p:cNvSpPr txBox="1"/>
          <p:nvPr/>
        </p:nvSpPr>
        <p:spPr>
          <a:xfrm>
            <a:off x="4780677" y="3035300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48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Q&amp;A?</a:t>
            </a:r>
          </a:p>
        </p:txBody>
      </p:sp>
    </p:spTree>
    <p:extLst>
      <p:ext uri="{BB962C8B-B14F-4D97-AF65-F5344CB8AC3E}">
        <p14:creationId xmlns:p14="http://schemas.microsoft.com/office/powerpoint/2010/main" val="20239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60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46364-5F1B-0E4B-A3BE-57088036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23" y="438912"/>
            <a:ext cx="6452007" cy="455168"/>
          </a:xfrm>
        </p:spPr>
        <p:txBody>
          <a:bodyPr/>
          <a:lstStyle/>
          <a:p>
            <a:r>
              <a:rPr lang="en-US" sz="3600" dirty="0"/>
              <a:t>Summary</a:t>
            </a:r>
            <a:r>
              <a:rPr lang="pt-PT" sz="3600" dirty="0"/>
              <a:t>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4A56508-B0E6-8A4B-8E00-4AD5596E4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7071" y="1836114"/>
            <a:ext cx="8164210" cy="45866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1- Context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2- Main objectives of TPT completion tool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2- Steps for TPT Triangulation MC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3- Steps for TPT eligible for completion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3- Demonstration of TPT triangulation tracking tool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4- Results of TPT Triangulation tracking tool</a:t>
            </a:r>
          </a:p>
          <a:p>
            <a:pPr>
              <a:lnSpc>
                <a:spcPct val="150000"/>
              </a:lnSpc>
            </a:pP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0653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EE5A29-DA14-5692-2A32-66062D1B9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2C0DAA-AEF7-D47F-9503-C7A7C852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3" y="241300"/>
            <a:ext cx="6140742" cy="838199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086E5-FABA-3325-65F3-F2CBCF70C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1101" y="870509"/>
            <a:ext cx="6140450" cy="537947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Mozambique</a:t>
            </a:r>
          </a:p>
          <a:p>
            <a:pPr algn="just"/>
            <a:endParaRPr lang="en-US" dirty="0"/>
          </a:p>
          <a:p>
            <a:pPr marL="1028700" lvl="1" algn="just"/>
            <a:r>
              <a:rPr lang="en-US" dirty="0"/>
              <a:t>Estimated HIV prevalence in Mozambique: 12.5% (INSIDA 2021)</a:t>
            </a:r>
          </a:p>
          <a:p>
            <a:pPr marL="1028700" lvl="1" algn="just"/>
            <a:r>
              <a:rPr lang="en-US" dirty="0"/>
              <a:t>PLHV in Mozambique estimated: 2.465.000 (</a:t>
            </a:r>
            <a:r>
              <a:rPr lang="en-US" dirty="0" err="1"/>
              <a:t>MoH</a:t>
            </a:r>
            <a:r>
              <a:rPr lang="en-US" dirty="0"/>
              <a:t> Semi-Annual Report) Spectrum 6.29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Nampula Province</a:t>
            </a:r>
          </a:p>
          <a:p>
            <a:pPr algn="just"/>
            <a:endParaRPr lang="en-US" dirty="0"/>
          </a:p>
          <a:p>
            <a:pPr marL="1028700" lvl="1" algn="just"/>
            <a:r>
              <a:rPr lang="en-US" dirty="0"/>
              <a:t>23 districts and 246 health units (HF)</a:t>
            </a:r>
          </a:p>
          <a:p>
            <a:pPr marL="1028700" lvl="1" algn="just"/>
            <a:r>
              <a:rPr lang="en-US" dirty="0"/>
              <a:t>ICAP supports comprehensive HIV/TB prevention, care and treatment (C&amp;T) services in 60HF and NCH in 19 districts through CDC/PEPFAR funds. </a:t>
            </a:r>
          </a:p>
          <a:p>
            <a:pPr marL="1028700" lvl="1" algn="just"/>
            <a:r>
              <a:rPr lang="en-US" dirty="0"/>
              <a:t>Estimated HIV prevalence: 10.0% (INSIDA 2021) </a:t>
            </a:r>
          </a:p>
          <a:p>
            <a:pPr marL="1028700" lvl="1" algn="just"/>
            <a:r>
              <a:rPr lang="en-US" dirty="0"/>
              <a:t>208,092 Currently on ART,  80% (21447/26868) TPT completion (PEPFAR, FY23)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E40288F-72EC-3843-8768-8A169FD70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00" y="0"/>
            <a:ext cx="536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FEF0FC-ABA3-9ECA-4CBB-61D1E2CB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594" y="25400"/>
            <a:ext cx="5140705" cy="850899"/>
          </a:xfrm>
        </p:spPr>
        <p:txBody>
          <a:bodyPr/>
          <a:lstStyle/>
          <a:p>
            <a:r>
              <a:rPr lang="en-US" sz="2400" dirty="0"/>
              <a:t>WHY TPT TRIANGULATION TOOL?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4142-B22A-DD4B-C11F-24E46219D9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1385" y="636422"/>
            <a:ext cx="5150763" cy="6013095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Overall Objective:</a:t>
            </a:r>
          </a:p>
          <a:p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Define procedures to improve registration of variables for the TB_PREV indicator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Implement the </a:t>
            </a:r>
            <a:r>
              <a:rPr lang="en-US" dirty="0" err="1"/>
              <a:t>MoH</a:t>
            </a:r>
            <a:r>
              <a:rPr lang="en-US" dirty="0"/>
              <a:t> standards for the end of the TPI cycle during the reporting period,</a:t>
            </a:r>
          </a:p>
          <a:p>
            <a:r>
              <a:rPr lang="en-US" dirty="0"/>
              <a:t> </a:t>
            </a:r>
          </a:p>
          <a:p>
            <a:r>
              <a:rPr lang="en-US" u="sng" dirty="0"/>
              <a:t>SPECIFIC objectives: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Guide the ME staff on generation of the list of recipients of care who started IPT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Guide clinical and lay staff to use the lists produced by M&amp;E staff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Guide M&amp;E staff and clinical staff in filling in the TPT worksheet, outreach the patients for TPT completion, fill in the MC and update EMR (</a:t>
            </a:r>
            <a:r>
              <a:rPr lang="en-US" dirty="0" err="1"/>
              <a:t>OpenMRS</a:t>
            </a:r>
            <a:r>
              <a:rPr lang="en-US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Improve the TPT completion from 32% to 80% within two years.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4117BDB-D63A-B144-AB87-B0B9EE8AA7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9946" b="-25684"/>
          <a:stretch/>
        </p:blipFill>
        <p:spPr>
          <a:xfrm>
            <a:off x="0" y="88900"/>
            <a:ext cx="6911594" cy="6769100"/>
          </a:xfrm>
        </p:spPr>
      </p:pic>
    </p:spTree>
    <p:extLst>
      <p:ext uri="{BB962C8B-B14F-4D97-AF65-F5344CB8AC3E}">
        <p14:creationId xmlns:p14="http://schemas.microsoft.com/office/powerpoint/2010/main" val="2729632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108430"/>
            <a:ext cx="10104119" cy="771246"/>
          </a:xfrm>
        </p:spPr>
        <p:txBody>
          <a:bodyPr>
            <a:noAutofit/>
          </a:bodyPr>
          <a:lstStyle/>
          <a:p>
            <a:pPr algn="ctr"/>
            <a:r>
              <a:rPr lang="en-US" sz="2750" dirty="0"/>
              <a:t>STEPS OF USE</a:t>
            </a:r>
            <a:r>
              <a:rPr lang="en-US" sz="2750" dirty="0">
                <a:solidFill>
                  <a:schemeClr val="tx1"/>
                </a:solidFill>
              </a:rPr>
              <a:t> OF </a:t>
            </a:r>
            <a:r>
              <a:rPr lang="en-US" sz="2750" dirty="0"/>
              <a:t>THE TPT TERMINATION TRIANGULATION WORKSHEET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12E67B6-4532-5148-A9BC-3DC1EED46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29014"/>
              </p:ext>
            </p:extLst>
          </p:nvPr>
        </p:nvGraphicFramePr>
        <p:xfrm>
          <a:off x="1627632" y="971634"/>
          <a:ext cx="10301131" cy="514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308">
                  <a:extLst>
                    <a:ext uri="{9D8B030D-6E8A-4147-A177-3AD203B41FA5}">
                      <a16:colId xmlns:a16="http://schemas.microsoft.com/office/drawing/2014/main" val="2356847436"/>
                    </a:ext>
                  </a:extLst>
                </a:gridCol>
                <a:gridCol w="5453724">
                  <a:extLst>
                    <a:ext uri="{9D8B030D-6E8A-4147-A177-3AD203B41FA5}">
                      <a16:colId xmlns:a16="http://schemas.microsoft.com/office/drawing/2014/main" val="3568774915"/>
                    </a:ext>
                  </a:extLst>
                </a:gridCol>
                <a:gridCol w="4219099">
                  <a:extLst>
                    <a:ext uri="{9D8B030D-6E8A-4147-A177-3AD203B41FA5}">
                      <a16:colId xmlns:a16="http://schemas.microsoft.com/office/drawing/2014/main" val="1884250818"/>
                    </a:ext>
                  </a:extLst>
                </a:gridCol>
              </a:tblGrid>
              <a:tr h="345375">
                <a:tc>
                  <a:txBody>
                    <a:bodyPr/>
                    <a:lstStyle/>
                    <a:p>
                      <a:pPr algn="ctr"/>
                      <a:endParaRPr lang="en-M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Intervention</a:t>
                      </a:r>
                      <a:endParaRPr lang="en-M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Responsible</a:t>
                      </a:r>
                      <a:endParaRPr lang="en-MZ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38384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Generating the "lists of recipients of care who have started IPT” 6 months ago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Regional M&amp;E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823804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tracking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worksheet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Regional M&amp;E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381803"/>
                  </a:ext>
                </a:extLst>
              </a:tr>
              <a:tr h="345375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Master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availability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Z" sz="1700" b="0"/>
                        <a:t>Recep</a:t>
                      </a:r>
                      <a:r>
                        <a:rPr lang="en-US" sz="1700" b="0" dirty="0"/>
                        <a:t>t</a:t>
                      </a:r>
                      <a:r>
                        <a:rPr lang="en-MZ" sz="1700" b="0"/>
                        <a:t>ionis</a:t>
                      </a:r>
                      <a:r>
                        <a:rPr lang="en-US" sz="1700" b="0" dirty="0"/>
                        <a:t>t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770135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without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TPT date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Master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Card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Clinical officer at the HF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228918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Cross-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IPT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months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Clinical officer at the HF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429717"/>
                  </a:ext>
                </a:extLst>
              </a:tr>
              <a:tr h="404725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dirty="0" err="1">
                          <a:effectLst/>
                        </a:rPr>
                        <a:t>Filling</a:t>
                      </a:r>
                      <a:r>
                        <a:rPr lang="pt-PT" sz="1700" b="0" dirty="0">
                          <a:effectLst/>
                        </a:rPr>
                        <a:t> in </a:t>
                      </a:r>
                      <a:r>
                        <a:rPr lang="pt-PT" sz="1700" b="0" dirty="0" err="1">
                          <a:effectLst/>
                        </a:rPr>
                        <a:t>the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variables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on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the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spreadsheet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tracking</a:t>
                      </a:r>
                      <a:r>
                        <a:rPr lang="pt-PT" sz="1700" b="0" dirty="0">
                          <a:effectLst/>
                        </a:rPr>
                        <a:t> </a:t>
                      </a:r>
                      <a:r>
                        <a:rPr lang="pt-PT" sz="1700" b="0" dirty="0" err="1">
                          <a:effectLst/>
                        </a:rPr>
                        <a:t>tool</a:t>
                      </a:r>
                      <a:endParaRPr lang="en-MZ" sz="17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Clinical officer at the HF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27613"/>
                  </a:ext>
                </a:extLst>
              </a:tr>
              <a:tr h="600651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filled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spreadsheet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HF staff</a:t>
                      </a:r>
                      <a:endParaRPr lang="en-MZ" sz="1700" b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Clinical officer at the HF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838862"/>
                  </a:ext>
                </a:extLst>
              </a:tr>
              <a:tr h="427983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OpenMRS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HF</a:t>
                      </a:r>
                      <a:endParaRPr lang="en-MZ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Regional M&amp;E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893941"/>
                  </a:ext>
                </a:extLst>
              </a:tr>
              <a:tr h="382934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Re-verification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Regional M&amp;E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MZ" sz="17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412213"/>
                  </a:ext>
                </a:extLst>
              </a:tr>
              <a:tr h="404725">
                <a:tc>
                  <a:txBody>
                    <a:bodyPr/>
                    <a:lstStyle/>
                    <a:p>
                      <a:pPr algn="ctr"/>
                      <a:r>
                        <a:rPr lang="en-MZ" sz="17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Filling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missing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online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spreadsheet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MZ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Assistant</a:t>
                      </a:r>
                      <a:r>
                        <a:rPr lang="pt-PT" sz="17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Regional M&amp;E </a:t>
                      </a:r>
                      <a:r>
                        <a:rPr lang="pt-PT" sz="17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Officer</a:t>
                      </a:r>
                      <a:endParaRPr lang="en-MZ" sz="17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93908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C819D50-E57D-2F45-853E-A4D986A56A13}"/>
              </a:ext>
            </a:extLst>
          </p:cNvPr>
          <p:cNvSpPr txBox="1"/>
          <p:nvPr/>
        </p:nvSpPr>
        <p:spPr>
          <a:xfrm>
            <a:off x="1882021" y="6194105"/>
            <a:ext cx="4450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NOTE: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Interventions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above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takes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place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fortnightly</a:t>
            </a:r>
            <a:endParaRPr lang="pt-PT" sz="1400" b="1" dirty="0">
              <a:solidFill>
                <a:srgbClr val="022169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14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A581A-0376-2540-9C15-A92D232E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7400" y="508000"/>
            <a:ext cx="4940300" cy="850899"/>
          </a:xfrm>
        </p:spPr>
        <p:txBody>
          <a:bodyPr/>
          <a:lstStyle/>
          <a:p>
            <a:r>
              <a:rPr lang="pt-PT" dirty="0"/>
              <a:t>“</a:t>
            </a:r>
            <a:r>
              <a:rPr lang="pt-PT" dirty="0" err="1"/>
              <a:t>Tools</a:t>
            </a:r>
            <a:r>
              <a:rPr lang="pt-PT" dirty="0"/>
              <a:t>” for TPT </a:t>
            </a:r>
            <a:r>
              <a:rPr lang="pt-PT" dirty="0" err="1"/>
              <a:t>Triangulation</a:t>
            </a:r>
            <a:r>
              <a:rPr lang="pt-PT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21CA70-10B2-1541-A075-BBBF1604D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62899" y="1892300"/>
            <a:ext cx="3352801" cy="39243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PT" sz="2000" dirty="0" err="1"/>
              <a:t>OpenMRS</a:t>
            </a:r>
            <a:r>
              <a:rPr lang="pt-PT" sz="2000" dirty="0"/>
              <a:t> </a:t>
            </a:r>
            <a:r>
              <a:rPr lang="pt-PT" sz="2000" dirty="0" err="1"/>
              <a:t>database</a:t>
            </a:r>
            <a:r>
              <a:rPr lang="pt-PT" sz="2000" dirty="0"/>
              <a:t>,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PT" sz="2000" dirty="0"/>
              <a:t>INH </a:t>
            </a:r>
            <a:r>
              <a:rPr lang="pt-PT" sz="2000" dirty="0" err="1"/>
              <a:t>prescriptions</a:t>
            </a:r>
            <a:r>
              <a:rPr lang="pt-PT" sz="2000" dirty="0"/>
              <a:t>,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PT" sz="2000" dirty="0" err="1"/>
              <a:t>List</a:t>
            </a:r>
            <a:r>
              <a:rPr lang="pt-PT" sz="2000" dirty="0"/>
              <a:t> </a:t>
            </a:r>
            <a:r>
              <a:rPr lang="pt-PT" sz="2000" dirty="0" err="1"/>
              <a:t>of</a:t>
            </a:r>
            <a:r>
              <a:rPr lang="pt-PT" sz="2000" dirty="0"/>
              <a:t> </a:t>
            </a:r>
            <a:r>
              <a:rPr lang="pt-PT" sz="2000" dirty="0" err="1"/>
              <a:t>eligible</a:t>
            </a:r>
            <a:r>
              <a:rPr lang="pt-PT" sz="2000" dirty="0"/>
              <a:t> </a:t>
            </a:r>
            <a:r>
              <a:rPr lang="pt-PT" sz="2000" dirty="0" err="1"/>
              <a:t>patients</a:t>
            </a:r>
            <a:r>
              <a:rPr lang="pt-PT" sz="2000" dirty="0"/>
              <a:t>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PT" sz="2000" dirty="0"/>
              <a:t>TPT </a:t>
            </a:r>
            <a:r>
              <a:rPr lang="pt-PT" sz="2000" dirty="0" err="1"/>
              <a:t>report</a:t>
            </a:r>
            <a:endParaRPr lang="pt-PT" sz="20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PT" sz="2000" dirty="0"/>
              <a:t>Master </a:t>
            </a:r>
            <a:r>
              <a:rPr lang="pt-PT" sz="2000" dirty="0" err="1"/>
              <a:t>Card</a:t>
            </a:r>
            <a:endParaRPr lang="pt-PT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EA1547-5594-B243-8BC4-6E9DBCC0E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4723">
            <a:off x="379748" y="773060"/>
            <a:ext cx="4096631" cy="14855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9CAEA1-DF75-F44B-AE25-67660B5C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2828">
            <a:off x="11712" y="2100080"/>
            <a:ext cx="4096631" cy="167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702BBE-A36D-D04A-ACE8-CCEEF27E1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6076">
            <a:off x="2370375" y="2623090"/>
            <a:ext cx="4210931" cy="2092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73512-6C8C-FC44-A31D-C1FE8CE3C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27506">
            <a:off x="943696" y="4546730"/>
            <a:ext cx="4432900" cy="16193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ABB9B31-DE47-5040-99E4-D2A919607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4723">
            <a:off x="257014" y="847098"/>
            <a:ext cx="4096631" cy="148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66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C6D7C-1479-BDBC-292C-973015B2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108430"/>
            <a:ext cx="10104119" cy="59762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Generating a list of </a:t>
            </a:r>
            <a:r>
              <a:rPr lang="en-US" dirty="0" err="1"/>
              <a:t>RoC</a:t>
            </a:r>
            <a:r>
              <a:rPr lang="en-US" dirty="0"/>
              <a:t> who have started IPT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FC89D6-A729-136E-7DF4-FFACC5901D4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52F55-A2CD-934D-893A-040567936DF6}"/>
              </a:ext>
            </a:extLst>
          </p:cNvPr>
          <p:cNvSpPr txBox="1"/>
          <p:nvPr/>
        </p:nvSpPr>
        <p:spPr>
          <a:xfrm>
            <a:off x="1627632" y="949124"/>
            <a:ext cx="5953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Who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: Data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Assistant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/Regional M&amp;E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Officer</a:t>
            </a:r>
            <a:endParaRPr lang="pt-PT" sz="1400" b="1" dirty="0">
              <a:solidFill>
                <a:srgbClr val="022169"/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 algn="just"/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Consults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the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schedule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for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generating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the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"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list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of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patients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who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have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started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IPT" to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identify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the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day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on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which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the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list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will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be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generated</a:t>
            </a:r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.</a:t>
            </a:r>
          </a:p>
          <a:p>
            <a:pPr algn="just"/>
            <a:r>
              <a:rPr lang="pt-PT" sz="14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Opens </a:t>
            </a:r>
            <a:r>
              <a:rPr lang="pt-PT" sz="14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OpenMRS</a:t>
            </a:r>
            <a:endParaRPr lang="pt-PT" sz="1400" b="1" dirty="0">
              <a:solidFill>
                <a:srgbClr val="022169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EC7CB9-336F-AE4B-9C8A-A4DBDCA37D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1627632" y="2146299"/>
            <a:ext cx="6004864" cy="1286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F762D8-AC0F-6B4A-AEF7-A13E23FA5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848" y="3422389"/>
            <a:ext cx="3084654" cy="28275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DB642-4E05-C54F-B440-A3D1135BA49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01" y="4708510"/>
            <a:ext cx="7288129" cy="15414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98934AE-25FE-0643-939D-1FC4C04C7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570640"/>
              </p:ext>
            </p:extLst>
          </p:nvPr>
        </p:nvGraphicFramePr>
        <p:xfrm>
          <a:off x="7466631" y="1342322"/>
          <a:ext cx="4571999" cy="3352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825">
                  <a:extLst>
                    <a:ext uri="{9D8B030D-6E8A-4147-A177-3AD203B41FA5}">
                      <a16:colId xmlns:a16="http://schemas.microsoft.com/office/drawing/2014/main" val="553491640"/>
                    </a:ext>
                  </a:extLst>
                </a:gridCol>
                <a:gridCol w="1552856">
                  <a:extLst>
                    <a:ext uri="{9D8B030D-6E8A-4147-A177-3AD203B41FA5}">
                      <a16:colId xmlns:a16="http://schemas.microsoft.com/office/drawing/2014/main" val="2045357944"/>
                    </a:ext>
                  </a:extLst>
                </a:gridCol>
                <a:gridCol w="1524318">
                  <a:extLst>
                    <a:ext uri="{9D8B030D-6E8A-4147-A177-3AD203B41FA5}">
                      <a16:colId xmlns:a16="http://schemas.microsoft.com/office/drawing/2014/main" val="865805585"/>
                    </a:ext>
                  </a:extLst>
                </a:gridCol>
              </a:tblGrid>
              <a:tr h="6041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effectLst/>
                        </a:rPr>
                        <a:t>Day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and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month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of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generation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of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the</a:t>
                      </a:r>
                      <a:r>
                        <a:rPr lang="pt-PT" sz="1100" dirty="0">
                          <a:effectLst/>
                        </a:rPr>
                        <a:t> "</a:t>
                      </a:r>
                      <a:r>
                        <a:rPr lang="pt-PT" sz="1100" dirty="0" err="1">
                          <a:effectLst/>
                        </a:rPr>
                        <a:t>lists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of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patients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who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started</a:t>
                      </a:r>
                      <a:r>
                        <a:rPr lang="pt-PT" sz="1100" dirty="0">
                          <a:effectLst/>
                        </a:rPr>
                        <a:t> TPT"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effectLst/>
                        </a:rPr>
                        <a:t>Period</a:t>
                      </a:r>
                      <a:r>
                        <a:rPr lang="pt-PT" sz="1100" dirty="0">
                          <a:effectLst/>
                        </a:rPr>
                        <a:t> for </a:t>
                      </a:r>
                      <a:r>
                        <a:rPr lang="pt-PT" sz="1100" dirty="0" err="1">
                          <a:effectLst/>
                        </a:rPr>
                        <a:t>extracting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the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list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 err="1">
                          <a:effectLst/>
                        </a:rPr>
                        <a:t>Period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of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activities</a:t>
                      </a:r>
                      <a:r>
                        <a:rPr lang="pt-PT" sz="1100" dirty="0">
                          <a:effectLst/>
                        </a:rPr>
                        <a:t> to </a:t>
                      </a:r>
                      <a:r>
                        <a:rPr lang="pt-PT" sz="1100" dirty="0" err="1">
                          <a:effectLst/>
                        </a:rPr>
                        <a:t>review</a:t>
                      </a:r>
                      <a:r>
                        <a:rPr lang="pt-PT" sz="1100" dirty="0">
                          <a:effectLst/>
                        </a:rPr>
                        <a:t>, </a:t>
                      </a:r>
                      <a:r>
                        <a:rPr lang="pt-PT" sz="1100" dirty="0" err="1">
                          <a:effectLst/>
                        </a:rPr>
                        <a:t>triangulate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and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update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the</a:t>
                      </a:r>
                      <a:r>
                        <a:rPr lang="pt-PT" sz="1100" dirty="0">
                          <a:effectLst/>
                        </a:rPr>
                        <a:t> TPT </a:t>
                      </a:r>
                      <a:r>
                        <a:rPr lang="pt-PT" sz="1100" dirty="0" err="1">
                          <a:effectLst/>
                        </a:rPr>
                        <a:t>cycle</a:t>
                      </a:r>
                      <a:r>
                        <a:rPr lang="pt-PT" sz="1100" dirty="0">
                          <a:effectLst/>
                        </a:rPr>
                        <a:t> in </a:t>
                      </a:r>
                      <a:r>
                        <a:rPr lang="pt-PT" sz="1100" dirty="0" err="1">
                          <a:effectLst/>
                        </a:rPr>
                        <a:t>the</a:t>
                      </a:r>
                      <a:r>
                        <a:rPr lang="pt-PT" sz="1100" dirty="0">
                          <a:effectLst/>
                        </a:rPr>
                        <a:t> </a:t>
                      </a:r>
                      <a:r>
                        <a:rPr lang="pt-PT" sz="1100" dirty="0" err="1">
                          <a:effectLst/>
                        </a:rPr>
                        <a:t>sources</a:t>
                      </a:r>
                      <a:r>
                        <a:rPr lang="pt-PT" sz="1100" dirty="0">
                          <a:effectLst/>
                        </a:rPr>
                        <a:t> (MC, </a:t>
                      </a:r>
                      <a:r>
                        <a:rPr lang="pt-PT" sz="1100" dirty="0" err="1">
                          <a:effectLst/>
                        </a:rPr>
                        <a:t>OpenMRS</a:t>
                      </a:r>
                      <a:r>
                        <a:rPr lang="pt-PT" sz="1100" dirty="0">
                          <a:effectLst/>
                        </a:rPr>
                        <a:t>, </a:t>
                      </a:r>
                      <a:r>
                        <a:rPr lang="pt-PT" sz="1100" dirty="0" err="1">
                          <a:effectLst/>
                        </a:rPr>
                        <a:t>Spreadsheet</a:t>
                      </a:r>
                      <a:r>
                        <a:rPr lang="pt-PT" sz="1100" dirty="0">
                          <a:effectLst/>
                        </a:rPr>
                        <a:t> )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465272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02 </a:t>
                      </a:r>
                      <a:r>
                        <a:rPr lang="pt-PT" sz="1100" dirty="0" err="1">
                          <a:effectLst/>
                        </a:rPr>
                        <a:t>Oct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21/03/23-03/04/23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02/10/23-13/10/23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1256190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16 </a:t>
                      </a:r>
                      <a:r>
                        <a:rPr lang="pt-PT" sz="1100" dirty="0" err="1">
                          <a:effectLst/>
                        </a:rPr>
                        <a:t>Oct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21/03/23-17/04/23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16/10/23-27/10/23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294183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30 </a:t>
                      </a:r>
                      <a:r>
                        <a:rPr lang="pt-PT" sz="1100" dirty="0" err="1">
                          <a:effectLst/>
                        </a:rPr>
                        <a:t>Oct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21/03/23-02/05/23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30/10/23-10/11/23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1484583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13 </a:t>
                      </a:r>
                      <a:r>
                        <a:rPr lang="pt-PT" sz="1100" dirty="0" err="1">
                          <a:effectLst/>
                        </a:rPr>
                        <a:t>Nov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21/03/23-15/05/23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13/11/23-24/11/23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309115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27 </a:t>
                      </a:r>
                      <a:r>
                        <a:rPr lang="pt-PT" sz="1100" dirty="0" err="1">
                          <a:effectLst/>
                        </a:rPr>
                        <a:t>Nov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21/03/23-29/05/23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27/11/23-08/12/23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672473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11 </a:t>
                      </a:r>
                      <a:r>
                        <a:rPr lang="pt-PT" sz="1100" dirty="0" err="1">
                          <a:effectLst/>
                        </a:rPr>
                        <a:t>Dec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21/03/23-12/06/23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11/12/23-22/12/23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7706002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26 </a:t>
                      </a:r>
                      <a:r>
                        <a:rPr lang="pt-PT" sz="1100" dirty="0" err="1">
                          <a:effectLst/>
                        </a:rPr>
                        <a:t>Dec</a:t>
                      </a:r>
                      <a:r>
                        <a:rPr lang="pt-PT" sz="1100" dirty="0">
                          <a:effectLst/>
                        </a:rPr>
                        <a:t> 2023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21/03/23-27/05/23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26/12/23-05/01/24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22642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08 Jan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21/03/23-10/07/23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08/01/24-19/01/24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037203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22 Jan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21/03/23-24/07/23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22/01/24-02/02/24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092488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05 </a:t>
                      </a:r>
                      <a:r>
                        <a:rPr lang="pt-PT" sz="1100" dirty="0" err="1">
                          <a:effectLst/>
                        </a:rPr>
                        <a:t>Feb</a:t>
                      </a:r>
                      <a:r>
                        <a:rPr lang="pt-PT" sz="1100" dirty="0">
                          <a:effectLst/>
                        </a:rPr>
                        <a:t>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21/03/23-07/08/23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05/02/24-16/02/24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6244105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19 </a:t>
                      </a:r>
                      <a:r>
                        <a:rPr lang="pt-PT" sz="1100" dirty="0" err="1">
                          <a:effectLst/>
                        </a:rPr>
                        <a:t>Feb</a:t>
                      </a:r>
                      <a:r>
                        <a:rPr lang="pt-PT" sz="1100" dirty="0">
                          <a:effectLst/>
                        </a:rPr>
                        <a:t>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21/03/23-21/08/23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19/02/24-01/03/24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492117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04 Mar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21/03/23-04/09/23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04/03/24-15/03/24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6508075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18 Mar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21/03/23-18/09/23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18/03/24-22/03/24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0648888"/>
                  </a:ext>
                </a:extLst>
              </a:tr>
              <a:tr h="155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25 Mar 2024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21/03/23-26/09/23</a:t>
                      </a:r>
                      <a:endParaRPr kumimoji="0" lang="en-MZ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25/03/23-29/03/24</a:t>
                      </a:r>
                      <a:endParaRPr lang="en-M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230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602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DFD07-11D1-4A47-9E74-49DCA92BFC1B}"/>
              </a:ext>
            </a:extLst>
          </p:cNvPr>
          <p:cNvSpPr txBox="1"/>
          <p:nvPr/>
        </p:nvSpPr>
        <p:spPr>
          <a:xfrm>
            <a:off x="1879599" y="110475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TPT </a:t>
            </a:r>
            <a:r>
              <a:rPr lang="pt-PT" sz="32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Triangulation</a:t>
            </a:r>
            <a:r>
              <a:rPr lang="pt-PT" sz="32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32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Worksheet</a:t>
            </a:r>
            <a:r>
              <a:rPr lang="pt-PT" sz="32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32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Tracking</a:t>
            </a:r>
            <a:r>
              <a:rPr lang="pt-PT" sz="3200" b="1" dirty="0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 </a:t>
            </a:r>
            <a:r>
              <a:rPr lang="pt-PT" sz="3200" b="1" dirty="0" err="1">
                <a:solidFill>
                  <a:srgbClr val="022169"/>
                </a:solidFill>
                <a:latin typeface="Century Gothic" panose="020B0502020202020204" pitchFamily="34" charset="0"/>
                <a:ea typeface="+mj-ea"/>
                <a:cs typeface="Arial"/>
              </a:rPr>
              <a:t>Tool</a:t>
            </a:r>
            <a:endParaRPr lang="pt-PT" sz="3200" b="1" dirty="0">
              <a:solidFill>
                <a:srgbClr val="022169"/>
              </a:solidFill>
              <a:latin typeface="Century Gothic" panose="020B0502020202020204" pitchFamily="34" charset="0"/>
              <a:ea typeface="+mj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E9378-12F0-614C-A135-78F92C2B1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8" y="787400"/>
            <a:ext cx="10676823" cy="2066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DC1F34-508F-7A4D-A1F5-4F1779AA0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99" y="2853600"/>
            <a:ext cx="11328401" cy="2061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FE5950-1ED4-A14E-B5C8-2B025D38E3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1364"/>
            <a:ext cx="12192000" cy="20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>
            <a:extLst>
              <a:ext uri="{FF2B5EF4-FFF2-40B4-BE49-F238E27FC236}">
                <a16:creationId xmlns:a16="http://schemas.microsoft.com/office/drawing/2014/main" id="{B201DE3F-7101-0F49-B653-11CC0DB4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68" y="81265"/>
            <a:ext cx="10387687" cy="411707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800" dirty="0"/>
              <a:t>TPT COMPLETION-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</a:rPr>
              <a:t>TB Prev Quarterly Trend Q2Fy19 to Q4FY23 </a:t>
            </a:r>
            <a:endParaRPr lang="pt-PT" sz="2800" dirty="0">
              <a:solidFill>
                <a:schemeClr val="bg1">
                  <a:lumMod val="95000"/>
                </a:schemeClr>
              </a:solidFill>
              <a:latin typeface="+mn-lt"/>
              <a:ea typeface="+mn-ea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21FCAC-FA5D-2544-B027-11EB0B3475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8465425"/>
              </p:ext>
            </p:extLst>
          </p:nvPr>
        </p:nvGraphicFramePr>
        <p:xfrm>
          <a:off x="190195" y="492973"/>
          <a:ext cx="11594591" cy="558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74388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1">
      <a:dk1>
        <a:srgbClr val="000000"/>
      </a:dk1>
      <a:lt1>
        <a:srgbClr val="FFFFFF"/>
      </a:lt1>
      <a:dk2>
        <a:srgbClr val="022069"/>
      </a:dk2>
      <a:lt2>
        <a:srgbClr val="DBDCDC"/>
      </a:lt2>
      <a:accent1>
        <a:srgbClr val="00B5DE"/>
      </a:accent1>
      <a:accent2>
        <a:srgbClr val="FDB913"/>
      </a:accent2>
      <a:accent3>
        <a:srgbClr val="00B8A5"/>
      </a:accent3>
      <a:accent4>
        <a:srgbClr val="F04E58"/>
      </a:accent4>
      <a:accent5>
        <a:srgbClr val="975CA5"/>
      </a:accent5>
      <a:accent6>
        <a:srgbClr val="70AD47"/>
      </a:accent6>
      <a:hlink>
        <a:srgbClr val="0071CE"/>
      </a:hlink>
      <a:folHlink>
        <a:srgbClr val="6CACE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5D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F1C20AD-2B43-49A8-A44D-73243EC4F3F0}" vid="{6ABE10FF-601A-43BC-92B5-D5492DD334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9f2da93fcc74e869d070fd34a0597c4 xmlns="c629780e-db83-45bc-a257-7c8c4fd6b9cb">
      <Terms xmlns="http://schemas.microsoft.com/office/infopath/2007/PartnerControls"/>
    </i9f2da93fcc74e869d070fd34a0597c4>
    <FavoriteUsers xmlns="c629780e-db83-45bc-a257-7c8c4fd6b9cb" xsi:nil="true"/>
    <cc92bdb0fa944447acf309642a11bf0d xmlns="c629780e-db83-45bc-a257-7c8c4fd6b9cb">
      <Terms xmlns="http://schemas.microsoft.com/office/infopath/2007/PartnerControls"/>
    </cc92bdb0fa944447acf309642a11bf0d>
    <KeyEntities xmlns="c629780e-db83-45bc-a257-7c8c4fd6b9cb" xsi:nil="true"/>
    <TaxCatchAll xmlns="c629780e-db83-45bc-a257-7c8c4fd6b9cb" xsi:nil="true"/>
    <lcf76f155ced4ddcb4097134ff3c332f xmlns="13d8cb44-f7b4-4e4c-94ec-92fa8e254e0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GOOnlineDocument" ma:contentTypeID="0x01010033CF86A3E53F48B7ADBBC140A8AF8FA700C34909B95E261B4EAE15CA4127ACE4BF" ma:contentTypeVersion="20" ma:contentTypeDescription="NGO Document content type" ma:contentTypeScope="" ma:versionID="a7c2ca31feea3b5b386b3e62d65b35a5">
  <xsd:schema xmlns:xsd="http://www.w3.org/2001/XMLSchema" xmlns:xs="http://www.w3.org/2001/XMLSchema" xmlns:p="http://schemas.microsoft.com/office/2006/metadata/properties" xmlns:ns2="c629780e-db83-45bc-a257-7c8c4fd6b9cb" xmlns:ns3="13d8cb44-f7b4-4e4c-94ec-92fa8e254e0f" targetNamespace="http://schemas.microsoft.com/office/2006/metadata/properties" ma:root="true" ma:fieldsID="2b27f6106a5f53809397b7b64b6aaec9" ns2:_="" ns3:_="">
    <xsd:import namespace="c629780e-db83-45bc-a257-7c8c4fd6b9cb"/>
    <xsd:import namespace="13d8cb44-f7b4-4e4c-94ec-92fa8e254e0f"/>
    <xsd:element name="properties">
      <xsd:complexType>
        <xsd:sequence>
          <xsd:element name="documentManagement">
            <xsd:complexType>
              <xsd:all>
                <xsd:element ref="ns2:FavoriteUsers" minOccurs="0"/>
                <xsd:element ref="ns2:KeyEntities" minOccurs="0"/>
                <xsd:element ref="ns2:i9f2da93fcc74e869d070fd34a0597c4" minOccurs="0"/>
                <xsd:element ref="ns2:TaxCatchAll" minOccurs="0"/>
                <xsd:element ref="ns2:TaxCatchAllLabel" minOccurs="0"/>
                <xsd:element ref="ns2:cc92bdb0fa944447acf309642a11bf0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9780e-db83-45bc-a257-7c8c4fd6b9cb" elementFormDefault="qualified">
    <xsd:import namespace="http://schemas.microsoft.com/office/2006/documentManagement/types"/>
    <xsd:import namespace="http://schemas.microsoft.com/office/infopath/2007/PartnerControls"/>
    <xsd:element name="FavoriteUsers" ma:index="8" nillable="true" ma:displayName="F" ma:description="Store all users who mark this document as favorite" ma:hidden="true" ma:internalName="FavoriteUsers">
      <xsd:simpleType>
        <xsd:restriction base="dms:Text"/>
      </xsd:simpleType>
    </xsd:element>
    <xsd:element name="KeyEntities" ma:index="9" nillable="true" ma:displayName="K" ma:description="Store all entities which this document as a key" ma:hidden="true" ma:internalName="KeyEntities">
      <xsd:simpleType>
        <xsd:restriction base="dms:Text"/>
      </xsd:simpleType>
    </xsd:element>
    <xsd:element name="i9f2da93fcc74e869d070fd34a0597c4" ma:index="10" nillable="true" ma:taxonomy="true" ma:internalName="i9f2da93fcc74e869d070fd34a0597c4" ma:taxonomyFieldName="NGOOnlineDocumentType" ma:displayName="Document types" ma:fieldId="{29f2da93-fcc7-4e86-9d07-0fd34a0597c4}" ma:taxonomyMulti="true" ma:sspId="e492bf4d-7d24-4a02-9dd7-4d67ddc3dcfb" ma:termSetId="ab881ecd-e3fb-4592-9594-ea70170c21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205db0c-b838-4c53-becf-285510dc543a}" ma:internalName="TaxCatchAll" ma:showField="CatchAllData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205db0c-b838-4c53-becf-285510dc543a}" ma:internalName="TaxCatchAllLabel" ma:readOnly="true" ma:showField="CatchAllDataLabel" ma:web="c629780e-db83-45bc-a257-7c8c4fd6b9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c92bdb0fa944447acf309642a11bf0d" ma:index="14" nillable="true" ma:taxonomy="true" ma:internalName="cc92bdb0fa944447acf309642a11bf0d" ma:taxonomyFieldName="NGOOnlineKeywords" ma:displayName="Keywords" ma:fieldId="{cc92bdb0-fa94-4447-acf3-09642a11bf0d}" ma:taxonomyMulti="true" ma:sspId="e492bf4d-7d24-4a02-9dd7-4d67ddc3dcfb" ma:termSetId="7c9b2214-6d63-47c8-ad9c-de84cf58bf6c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8cb44-f7b4-4e4c-94ec-92fa8e254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e492bf4d-7d24-4a02-9dd7-4d67ddc3d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4C719-C8BD-4BD3-B99B-ACAE57CC69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0978B8-74BD-4ABE-8747-4338AF74F122}">
  <ds:schemaRefs>
    <ds:schemaRef ds:uri="http://schemas.microsoft.com/office/2006/documentManagement/types"/>
    <ds:schemaRef ds:uri="c629780e-db83-45bc-a257-7c8c4fd6b9cb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d8cb44-f7b4-4e4c-94ec-92fa8e254e0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D8941B-7AD2-4AF2-8F92-8B9266CC1DA3}">
  <ds:schemaRefs>
    <ds:schemaRef ds:uri="13d8cb44-f7b4-4e4c-94ec-92fa8e254e0f"/>
    <ds:schemaRef ds:uri="c629780e-db83-45bc-a257-7c8c4fd6b9c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2105</TotalTime>
  <Words>791</Words>
  <Application>Microsoft Macintosh PowerPoint</Application>
  <PresentationFormat>Widescreen</PresentationFormat>
  <Paragraphs>159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Times New Roman</vt:lpstr>
      <vt:lpstr>Theme1</vt:lpstr>
      <vt:lpstr>TPT Completion Tracking Worksheet </vt:lpstr>
      <vt:lpstr>Summary:</vt:lpstr>
      <vt:lpstr>Context</vt:lpstr>
      <vt:lpstr>WHY TPT TRIANGULATION TOOL?</vt:lpstr>
      <vt:lpstr>STEPS OF USE OF THE TPT TERMINATION TRIANGULATION WORKSHEET</vt:lpstr>
      <vt:lpstr>“Tools” for TPT Triangulation </vt:lpstr>
      <vt:lpstr>Generating a list of RoC who have started IPT</vt:lpstr>
      <vt:lpstr>PowerPoint Presentation</vt:lpstr>
      <vt:lpstr>TPT COMPLETION- TB Prev Quarterly Trend Q2Fy19 to Q4FY23 </vt:lpstr>
      <vt:lpstr>Challenges: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Intuser</dc:creator>
  <cp:lastModifiedBy>Horacio Caliche-MD</cp:lastModifiedBy>
  <cp:revision>39</cp:revision>
  <cp:lastPrinted>2021-07-21T14:19:26Z</cp:lastPrinted>
  <dcterms:created xsi:type="dcterms:W3CDTF">2022-06-22T19:43:12Z</dcterms:created>
  <dcterms:modified xsi:type="dcterms:W3CDTF">2023-10-27T21:19:55Z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0x01010033CF86A3E53F48B7ADBBC140A8AF8FA700C34909B95E261B4EAE15CA4127ACE4BF</vt:lpwstr>
  </property>
  <property fmtid="{D5CDD505-2E9C-101B-9397-08002B2CF9AE}" pid="3" name="NGOOnlineKeywords">
    <vt:lpwstr/>
  </property>
  <property fmtid="{D5CDD505-2E9C-101B-9397-08002B2CF9AE}" pid="4" name="NGOOnlineDocumentType">
    <vt:lpwstr/>
  </property>
  <property fmtid="{D5CDD505-2E9C-101B-9397-08002B2CF9AE}" pid="5" name="MediaServiceImageTags">
    <vt:lpwstr/>
  </property>
</Properties>
</file>