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E4E344_B0B3D7A1.xml" ContentType="application/vnd.ms-powerpoint.comments+xml"/>
  <Override PartName="/ppt/comments/modernComment_18F_842C327C.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4" r:id="rId4"/>
  </p:sldMasterIdLst>
  <p:notesMasterIdLst>
    <p:notesMasterId r:id="rId15"/>
  </p:notesMasterIdLst>
  <p:handoutMasterIdLst>
    <p:handoutMasterId r:id="rId16"/>
  </p:handoutMasterIdLst>
  <p:sldIdLst>
    <p:sldId id="2145706817" r:id="rId5"/>
    <p:sldId id="2145706823" r:id="rId6"/>
    <p:sldId id="262" r:id="rId7"/>
    <p:sldId id="2145706822" r:id="rId8"/>
    <p:sldId id="2145706819" r:id="rId9"/>
    <p:sldId id="402" r:id="rId10"/>
    <p:sldId id="2145706820" r:id="rId11"/>
    <p:sldId id="399" r:id="rId12"/>
    <p:sldId id="263" r:id="rId13"/>
    <p:sldId id="25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E384B-D12C-E455-22B5-DD35067591B5}" name="Pragashnee Murugan" initials="PM" userId="S::pmurugan@itpcglobal.org::7a75590d-4ae0-4a20-ad60-06430b188bbf" providerId="AD"/>
  <p188:author id="{2CF5B74D-C6AA-7813-1038-42A34373460A}" name="Preko, Peter O." initials="PPO" userId="S::pp2332@cumc.columbia.edu::09b434a3-0724-4a4a-a3db-c6e79374c44c" providerId="AD"/>
  <p188:author id="{DA60A059-2766-1759-4616-E1A4FFEEFBBE}" name="Dr M'BEA Jean-Jacques (ICAP)" initials="I" userId="Dr M'BEA Jean-Jacques (ICAP)" providerId="None"/>
  <p188:author id="{99D67C86-1AC0-5FC9-18F5-7D832F90D689}" name="Reidy, William" initials="RW" userId="S::wr2205@cumc.columbia.edu::5d2980a7-2b1c-4421-a380-76eac4cb68a2" providerId="AD"/>
  <p188:author id="{B32E8789-10A4-684C-B33A-B97E63F02EE6}" name="Preko, Peter O." initials="PPO" userId="Preko, Peter O." providerId="None"/>
  <p188:author id="{A831D7A1-5A01-49E3-9784-3957FEE80FBB}" name="Miriam Rabkin" initials="MR" userId="S::mr84@icapatcolumbia.onmicrosoft.com::0b2a40ec-35c6-4271-8153-e1180cf9ffa9" providerId="AD"/>
  <p188:author id="{F2DCFBB7-4CF5-962F-AD2A-68774C483222}" name="Rudo Kuwengwa" initials="RK" userId="S::rk3182@ICAPatColumbia.onmicrosoft.com::afa312e1-d648-4439-9bf7-e624b73ea1cc" providerId="AD"/>
  <p188:author id="{4B71A7D0-3BB1-92C3-6752-E2F284681FE8}" name="Msukwa, Martin" initials="MM" userId="S::mkm2209@cumc.columbia.edu::3ce16427-2644-475c-b20b-7ae77633333b" providerId="AD"/>
  <p188:author id="{E0B616E2-4D48-E507-D5DA-6765847CE058}" name="Rabkin, Miriam" initials="RM" userId="S::mr84@cumc.columbia.edu::d1905312-b639-4098-81f6-74c337c4b0e3" providerId="AD"/>
  <p188:author id="{7F14DAFC-5FD5-7843-67DE-2A0924D8CF29}" name="Nadia Rafif" initials="NR" userId="S::nrafif@itpcglobal.org::7c097000-09f5-4b65-bf87-5b4ecfade8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2169"/>
    <a:srgbClr val="7B8CAA"/>
    <a:srgbClr val="898989"/>
    <a:srgbClr val="7BBCAA"/>
    <a:srgbClr val="737D84"/>
    <a:srgbClr val="00B5DE"/>
    <a:srgbClr val="000000"/>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045" autoAdjust="0"/>
  </p:normalViewPr>
  <p:slideViewPr>
    <p:cSldViewPr snapToGrid="0">
      <p:cViewPr varScale="1">
        <p:scale>
          <a:sx n="68" d="100"/>
          <a:sy n="68" d="100"/>
        </p:scale>
        <p:origin x="1234" y="101"/>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8F_842C327C.xml><?xml version="1.0" encoding="utf-8"?>
<p188:cmLst xmlns:a="http://schemas.openxmlformats.org/drawingml/2006/main" xmlns:r="http://schemas.openxmlformats.org/officeDocument/2006/relationships" xmlns:p188="http://schemas.microsoft.com/office/powerpoint/2018/8/main">
  <p188:cm id="{F0466435-98DA-4211-A41A-6F5EA1759E02}" authorId="{397E384B-D12C-E455-22B5-DD35067591B5}" created="2023-11-01T11:57:21.450">
    <pc:sldMkLst xmlns:pc="http://schemas.microsoft.com/office/powerpoint/2013/main/command">
      <pc:docMk/>
      <pc:sldMk cId="2217489020" sldId="399"/>
    </pc:sldMkLst>
    <p188:replyLst>
      <p188:reply id="{4E8E1CEC-5A6D-064E-B0F1-3FFB66CCA3D2}" authorId="{7F14DAFC-5FD5-7843-67DE-2A0924D8CF29}" created="2023-11-01T20:39:53.368">
        <p188:txBody>
          <a:bodyPr/>
          <a:lstStyle/>
          <a:p>
            <a:r>
              <a:rPr lang="fr-FR"/>
              <a:t>Please delete</a:t>
            </a:r>
          </a:p>
        </p188:txBody>
      </p188:reply>
    </p188:replyLst>
    <p188:txBody>
      <a:bodyPr/>
      <a:lstStyle/>
      <a:p>
        <a:r>
          <a:rPr lang="en-ZA"/>
          <a:t>I think we can remove this slide and talk to the slide with the scoring and CQUIN CMM dashboard </a:t>
        </a:r>
      </a:p>
    </p188:txBody>
  </p188:cm>
</p188:cmLst>
</file>

<file path=ppt/comments/modernComment_7FE4E344_B0B3D7A1.xml><?xml version="1.0" encoding="utf-8"?>
<p188:cmLst xmlns:a="http://schemas.openxmlformats.org/drawingml/2006/main" xmlns:r="http://schemas.openxmlformats.org/officeDocument/2006/relationships" xmlns:p188="http://schemas.microsoft.com/office/powerpoint/2018/8/main">
  <p188:cm id="{3744F63F-8F9A-4236-997F-DFD471071A1C}" authorId="{F2DCFBB7-4CF5-962F-AD2A-68774C483222}" status="resolved" created="2023-10-30T08:23:13.627" complete="100000">
    <pc:sldMkLst xmlns:pc="http://schemas.microsoft.com/office/powerpoint/2013/main/command">
      <pc:docMk/>
      <pc:sldMk cId="2964576161" sldId="2145706817"/>
    </pc:sldMkLst>
    <p188:replyLst>
      <p188:reply id="{54FB88F7-EAB9-4640-938D-384319D968D3}" authorId="{397E384B-D12C-E455-22B5-DD35067591B5}" created="2023-11-01T11:55:45.254">
        <p188:txBody>
          <a:bodyPr/>
          <a:lstStyle/>
          <a:p>
            <a:r>
              <a:rPr lang="en-ZA"/>
              <a:t>Great will reference </a:t>
            </a:r>
          </a:p>
        </p188:txBody>
      </p188:reply>
    </p188:replyLst>
    <p188:txBody>
      <a:bodyPr/>
      <a:lstStyle/>
      <a:p>
        <a:r>
          <a:rPr lang="en-ZW"/>
          <a:t>This slide shows the updated CQUIN DART CMM scoring stages for the Community Engagement Domain just in case you may want to reference it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11/4/2023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11/4/2023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0" i="0" dirty="0">
                <a:effectLst/>
                <a:latin typeface="Lato Medium" panose="020F0502020204030203" pitchFamily="34" charset="0"/>
              </a:rPr>
              <a:t>The scale-up of high-quality differentiated service delivery (DSD) holds promise for improving the quality and efficiency of HIV services for recipients of care and people living with HIV</a:t>
            </a:r>
          </a:p>
          <a:p>
            <a:pPr marL="285750" indent="-285750">
              <a:buFont typeface="Arial" panose="020B0604020202020204" pitchFamily="34" charset="0"/>
              <a:buChar char="•"/>
            </a:pPr>
            <a:r>
              <a:rPr lang="en-US" b="0" i="0" dirty="0">
                <a:effectLst/>
                <a:latin typeface="Lato Medium" panose="020F0502020204030203" pitchFamily="34" charset="0"/>
              </a:rPr>
              <a:t>CAN members contribute to amplifying the community voice and ensuring that people living with HIV, including recipients of care and their advocates, participate in the design, implementation, and evaluation of DSD initiatives at country and regional levels.</a:t>
            </a:r>
          </a:p>
          <a:p>
            <a:pPr marL="285750" indent="-285750">
              <a:buFont typeface="Arial" panose="020B0604020202020204" pitchFamily="34" charset="0"/>
              <a:buChar char="•"/>
            </a:pPr>
            <a:r>
              <a:rPr lang="en-US" b="0" i="0" dirty="0">
                <a:effectLst/>
                <a:latin typeface="Lato Medium" panose="020F0502020204030203" pitchFamily="34" charset="0"/>
              </a:rPr>
              <a:t>To identify existing gaps and to co-create solutions for meaningful engagement of people living with HIV and communities in DSD initiatives, the CAN developed a community engagement tracking tool—which is currently being rolled out in their contexts</a:t>
            </a:r>
            <a:r>
              <a:rPr lang="en-US" b="0" i="0" dirty="0">
                <a:solidFill>
                  <a:srgbClr val="28335D"/>
                </a:solidFill>
                <a:effectLst/>
                <a:latin typeface="Lato Medium" panose="020F0502020204030203" pitchFamily="34" charset="0"/>
              </a:rPr>
              <a:t>.</a:t>
            </a:r>
            <a:endParaRPr lang="en-US" dirty="0"/>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123662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3</a:t>
            </a:fld>
            <a:endParaRPr lang="en-US"/>
          </a:p>
        </p:txBody>
      </p:sp>
    </p:spTree>
    <p:extLst>
      <p:ext uri="{BB962C8B-B14F-4D97-AF65-F5344CB8AC3E}">
        <p14:creationId xmlns:p14="http://schemas.microsoft.com/office/powerpoint/2010/main" val="33013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countries cannot achieve dark green on the CQUIN DART CMM unless they have matured in the majority of the CE toolkit indicators even in your talking points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78A90D8-2647-4560-8208-F58DCE3DB525}" type="slidenum">
              <a:rPr lang="en-US" smtClean="0"/>
              <a:t>5</a:t>
            </a:fld>
            <a:endParaRPr lang="en-US"/>
          </a:p>
        </p:txBody>
      </p:sp>
    </p:spTree>
    <p:extLst>
      <p:ext uri="{BB962C8B-B14F-4D97-AF65-F5344CB8AC3E}">
        <p14:creationId xmlns:p14="http://schemas.microsoft.com/office/powerpoint/2010/main" val="303518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Although CE is a core domain in the main CQUIN dashboard, the </a:t>
            </a:r>
            <a:r>
              <a:rPr lang="en-US" sz="1200" i="1" u="sng" dirty="0">
                <a:solidFill>
                  <a:schemeClr val="tx1"/>
                </a:solidFill>
              </a:rPr>
              <a:t>scoring matrix below is used in the CAN CE tracking tool</a:t>
            </a:r>
            <a:r>
              <a:rPr lang="en-US" sz="1200" i="1" dirty="0">
                <a:solidFill>
                  <a:schemeClr val="tx1"/>
                </a:solidFill>
              </a:rPr>
              <a:t> </a:t>
            </a:r>
            <a:r>
              <a:rPr lang="en-US" sz="1200" dirty="0">
                <a:solidFill>
                  <a:schemeClr val="tx1"/>
                </a:solidFill>
              </a:rPr>
              <a:t>and </a:t>
            </a:r>
            <a:r>
              <a:rPr lang="en-US" sz="1200" b="1" dirty="0">
                <a:solidFill>
                  <a:schemeClr val="tx1"/>
                </a:solidFill>
              </a:rPr>
              <a:t>complements</a:t>
            </a:r>
            <a:r>
              <a:rPr lang="en-US" sz="1200" dirty="0">
                <a:solidFill>
                  <a:schemeClr val="tx1"/>
                </a:solidFill>
              </a:rPr>
              <a:t> the general CQUIN dashboard that countries use to assess the maturity of their national DSD programs. </a:t>
            </a:r>
            <a:r>
              <a:rPr lang="en-US" sz="1800" dirty="0">
                <a:effectLst/>
                <a:latin typeface="Segoe UI" panose="020B0502040204020203" pitchFamily="34" charset="0"/>
              </a:rPr>
              <a:t>This slide shows the updated CQUIN DART CMM scoring stages for the Community Engagement Domain just in case you may want to reference it </a:t>
            </a:r>
            <a:endParaRPr lang="en-US" sz="1200" dirty="0">
              <a:solidFill>
                <a:schemeClr val="tx1"/>
              </a:solidFill>
            </a:endParaRPr>
          </a:p>
          <a:p>
            <a:endParaRPr lang="fr-FR" dirty="0"/>
          </a:p>
        </p:txBody>
      </p:sp>
      <p:sp>
        <p:nvSpPr>
          <p:cNvPr id="4" name="Slide Number Placeholder 3"/>
          <p:cNvSpPr>
            <a:spLocks noGrp="1"/>
          </p:cNvSpPr>
          <p:nvPr>
            <p:ph type="sldNum" sz="quarter" idx="5"/>
          </p:nvPr>
        </p:nvSpPr>
        <p:spPr/>
        <p:txBody>
          <a:bodyPr/>
          <a:lstStyle/>
          <a:p>
            <a:fld id="{B78A90D8-2647-4560-8208-F58DCE3DB525}" type="slidenum">
              <a:rPr lang="en-US" smtClean="0"/>
              <a:t>7</a:t>
            </a:fld>
            <a:endParaRPr lang="en-US"/>
          </a:p>
        </p:txBody>
      </p:sp>
    </p:spTree>
    <p:extLst>
      <p:ext uri="{BB962C8B-B14F-4D97-AF65-F5344CB8AC3E}">
        <p14:creationId xmlns:p14="http://schemas.microsoft.com/office/powerpoint/2010/main" val="127873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Excel Format across all levels and areas of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Reporting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9</a:t>
            </a:fld>
            <a:endParaRPr lang="en-US"/>
          </a:p>
        </p:txBody>
      </p:sp>
    </p:spTree>
    <p:extLst>
      <p:ext uri="{BB962C8B-B14F-4D97-AF65-F5344CB8AC3E}">
        <p14:creationId xmlns:p14="http://schemas.microsoft.com/office/powerpoint/2010/main" val="926085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Title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61EA97-C1FB-F74D-1AFE-DD54ACA90890}"/>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885095-3251-89CB-C14E-E7171E52ACE8}"/>
              </a:ext>
            </a:extLst>
          </p:cNvPr>
          <p:cNvSpPr>
            <a:spLocks noGrp="1"/>
          </p:cNvSpPr>
          <p:nvPr>
            <p:ph type="title" hasCustomPrompt="1"/>
          </p:nvPr>
        </p:nvSpPr>
        <p:spPr>
          <a:xfrm>
            <a:off x="3241964" y="1886659"/>
            <a:ext cx="7162800" cy="1248208"/>
          </a:xfrm>
        </p:spPr>
        <p:txBody>
          <a:bodyPr anchor="b">
            <a:normAutofit/>
          </a:bodyPr>
          <a:lstStyle>
            <a:lvl1pPr>
              <a:defRPr sz="4000" b="1" i="0" baseline="0">
                <a:solidFill>
                  <a:schemeClr val="bg1"/>
                </a:solidFill>
                <a:latin typeface="Calibri" panose="020F0502020204030204" pitchFamily="34" charset="0"/>
              </a:defRPr>
            </a:lvl1pPr>
          </a:lstStyle>
          <a:p>
            <a:r>
              <a:rPr lang="en-US"/>
              <a:t>Title</a:t>
            </a:r>
          </a:p>
        </p:txBody>
      </p:sp>
      <p:sp>
        <p:nvSpPr>
          <p:cNvPr id="3" name="Text Placeholder 2">
            <a:extLst>
              <a:ext uri="{FF2B5EF4-FFF2-40B4-BE49-F238E27FC236}">
                <a16:creationId xmlns:a16="http://schemas.microsoft.com/office/drawing/2014/main" id="{3EF884A8-8F50-7FC7-2125-E143438CF796}"/>
              </a:ext>
            </a:extLst>
          </p:cNvPr>
          <p:cNvSpPr>
            <a:spLocks noGrp="1"/>
          </p:cNvSpPr>
          <p:nvPr>
            <p:ph type="body" idx="1" hasCustomPrompt="1"/>
          </p:nvPr>
        </p:nvSpPr>
        <p:spPr>
          <a:xfrm>
            <a:off x="3241963" y="3260217"/>
            <a:ext cx="7162800" cy="1246958"/>
          </a:xfrm>
        </p:spPr>
        <p:txBody>
          <a:bodyPr/>
          <a:lstStyle>
            <a:lvl1pPr marL="0" indent="0">
              <a:lnSpc>
                <a:spcPct val="100000"/>
              </a:lnSpc>
              <a:spcBef>
                <a:spcPts val="300"/>
              </a:spcBef>
              <a:buNone/>
              <a:defRPr sz="2400" baseline="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and Designation</a:t>
            </a:r>
          </a:p>
          <a:p>
            <a:pPr lvl="0"/>
            <a:r>
              <a:rPr lang="en-US"/>
              <a:t>Organization</a:t>
            </a:r>
          </a:p>
          <a:p>
            <a:pPr lvl="0"/>
            <a:r>
              <a:rPr lang="en-US"/>
              <a:t>Date</a:t>
            </a:r>
          </a:p>
        </p:txBody>
      </p:sp>
      <p:cxnSp>
        <p:nvCxnSpPr>
          <p:cNvPr id="8" name="Straight Connector 7">
            <a:extLst>
              <a:ext uri="{FF2B5EF4-FFF2-40B4-BE49-F238E27FC236}">
                <a16:creationId xmlns:a16="http://schemas.microsoft.com/office/drawing/2014/main" id="{0305A01A-91F6-41FD-A323-96F11FA6F8E0}"/>
              </a:ext>
            </a:extLst>
          </p:cNvPr>
          <p:cNvCxnSpPr>
            <a:cxnSpLocks/>
          </p:cNvCxnSpPr>
          <p:nvPr userDrawn="1"/>
        </p:nvCxnSpPr>
        <p:spPr bwMode="auto">
          <a:xfrm>
            <a:off x="3082270" y="2406331"/>
            <a:ext cx="0" cy="2101280"/>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A109FD5-109A-FDDB-314F-296DE4C8D050}"/>
              </a:ext>
            </a:extLst>
          </p:cNvPr>
          <p:cNvSpPr txBox="1"/>
          <p:nvPr userDrawn="1"/>
        </p:nvSpPr>
        <p:spPr>
          <a:xfrm>
            <a:off x="1458192" y="5014024"/>
            <a:ext cx="9275615" cy="1015663"/>
          </a:xfrm>
          <a:prstGeom prst="rect">
            <a:avLst/>
          </a:prstGeom>
          <a:noFill/>
        </p:spPr>
        <p:txBody>
          <a:bodyPr wrap="square" rtlCol="0">
            <a:spAutoFit/>
          </a:bodyPr>
          <a:lstStyle/>
          <a:p>
            <a:pPr algn="ctr"/>
            <a:r>
              <a:rPr lang="en-US" sz="2000" b="1" baseline="0">
                <a:solidFill>
                  <a:schemeClr val="bg1"/>
                </a:solidFill>
                <a:latin typeface="Century Gothic" panose="020B0502020202020204" pitchFamily="34" charset="0"/>
              </a:rPr>
              <a:t>CQUIN 7</a:t>
            </a:r>
            <a:r>
              <a:rPr lang="en-US" sz="2000" b="1" baseline="30000">
                <a:solidFill>
                  <a:schemeClr val="bg1"/>
                </a:solidFill>
                <a:latin typeface="Century Gothic" panose="020B0502020202020204" pitchFamily="34" charset="0"/>
              </a:rPr>
              <a:t>th</a:t>
            </a:r>
            <a:r>
              <a:rPr lang="en-US" sz="2000" b="1" baseline="0">
                <a:solidFill>
                  <a:schemeClr val="bg1"/>
                </a:solidFill>
                <a:latin typeface="Century Gothic" panose="020B0502020202020204" pitchFamily="34" charset="0"/>
              </a:rPr>
              <a:t> Annual Meeting</a:t>
            </a:r>
          </a:p>
          <a:p>
            <a:pPr algn="ctr"/>
            <a:r>
              <a:rPr lang="en-US" sz="2000" baseline="0">
                <a:solidFill>
                  <a:schemeClr val="bg1"/>
                </a:solidFill>
                <a:latin typeface="+mn-lt"/>
              </a:rPr>
              <a:t>November 13 – 17, 2023 | Johannesburg, South Africa</a:t>
            </a:r>
          </a:p>
          <a:p>
            <a:endParaRPr lang="en-US" sz="2000" baseline="0">
              <a:solidFill>
                <a:schemeClr val="bg1"/>
              </a:solidFill>
            </a:endParaRPr>
          </a:p>
        </p:txBody>
      </p:sp>
      <p:pic>
        <p:nvPicPr>
          <p:cNvPr id="7" name="Picture 6" descr="A close-up of logos&#10;&#10;Description automatically generated">
            <a:extLst>
              <a:ext uri="{FF2B5EF4-FFF2-40B4-BE49-F238E27FC236}">
                <a16:creationId xmlns:a16="http://schemas.microsoft.com/office/drawing/2014/main" id="{BBF5E5A6-E704-4A77-B98F-0C4F2654A8EA}"/>
              </a:ext>
            </a:extLst>
          </p:cNvPr>
          <p:cNvPicPr>
            <a:picLocks noChangeAspect="1"/>
          </p:cNvPicPr>
          <p:nvPr userDrawn="1"/>
        </p:nvPicPr>
        <p:blipFill rotWithShape="1">
          <a:blip r:embed="rId2"/>
          <a:srcRect l="56069" t="3894" r="-1691" b="28843"/>
          <a:stretch/>
        </p:blipFill>
        <p:spPr>
          <a:xfrm>
            <a:off x="10171532" y="-116737"/>
            <a:ext cx="2180161" cy="1671420"/>
          </a:xfrm>
          <a:prstGeom prst="rect">
            <a:avLst/>
          </a:prstGeom>
        </p:spPr>
      </p:pic>
      <p:sp>
        <p:nvSpPr>
          <p:cNvPr id="10" name="TextBox 9">
            <a:extLst>
              <a:ext uri="{FF2B5EF4-FFF2-40B4-BE49-F238E27FC236}">
                <a16:creationId xmlns:a16="http://schemas.microsoft.com/office/drawing/2014/main" id="{CBE62C95-284A-A1E9-397D-1DBD2CC296FB}"/>
              </a:ext>
            </a:extLst>
          </p:cNvPr>
          <p:cNvSpPr txBox="1"/>
          <p:nvPr userDrawn="1"/>
        </p:nvSpPr>
        <p:spPr>
          <a:xfrm>
            <a:off x="10152882" y="1391447"/>
            <a:ext cx="3022257" cy="253596"/>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12" name="Picture 11" descr="A group of flags in a row&#10;&#10;Description automatically generated">
            <a:extLst>
              <a:ext uri="{FF2B5EF4-FFF2-40B4-BE49-F238E27FC236}">
                <a16:creationId xmlns:a16="http://schemas.microsoft.com/office/drawing/2014/main" id="{08FA18B5-DAE6-4A5D-B567-FC03BB4A587F}"/>
              </a:ext>
            </a:extLst>
          </p:cNvPr>
          <p:cNvPicPr>
            <a:picLocks noChangeAspect="1"/>
          </p:cNvPicPr>
          <p:nvPr userDrawn="1"/>
        </p:nvPicPr>
        <p:blipFill rotWithShape="1">
          <a:blip r:embed="rId3"/>
          <a:srcRect t="84888"/>
          <a:stretch/>
        </p:blipFill>
        <p:spPr>
          <a:xfrm>
            <a:off x="25522" y="5799652"/>
            <a:ext cx="12197656" cy="1036842"/>
          </a:xfrm>
          <a:prstGeom prst="rect">
            <a:avLst/>
          </a:prstGeom>
        </p:spPr>
      </p:pic>
      <p:pic>
        <p:nvPicPr>
          <p:cNvPr id="4" name="Picture 3" descr="A close-up of logos&#10;&#10;Description automatically generated">
            <a:extLst>
              <a:ext uri="{FF2B5EF4-FFF2-40B4-BE49-F238E27FC236}">
                <a16:creationId xmlns:a16="http://schemas.microsoft.com/office/drawing/2014/main" id="{67BA1F5B-3F24-B0A4-28E9-5BE0EF992BB6}"/>
              </a:ext>
            </a:extLst>
          </p:cNvPr>
          <p:cNvPicPr>
            <a:picLocks noChangeAspect="1"/>
          </p:cNvPicPr>
          <p:nvPr userDrawn="1"/>
        </p:nvPicPr>
        <p:blipFill rotWithShape="1">
          <a:blip r:embed="rId2"/>
          <a:srcRect l="10527" t="3894" r="44584" b="28843"/>
          <a:stretch/>
        </p:blipFill>
        <p:spPr>
          <a:xfrm>
            <a:off x="387339" y="-26185"/>
            <a:ext cx="2055944" cy="1601912"/>
          </a:xfrm>
          <a:prstGeom prst="rect">
            <a:avLst/>
          </a:prstGeom>
        </p:spPr>
      </p:pic>
    </p:spTree>
    <p:extLst>
      <p:ext uri="{BB962C8B-B14F-4D97-AF65-F5344CB8AC3E}">
        <p14:creationId xmlns:p14="http://schemas.microsoft.com/office/powerpoint/2010/main" val="12932935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4D02-138B-364A-849D-325A3C758A44}"/>
              </a:ext>
            </a:extLst>
          </p:cNvPr>
          <p:cNvSpPr>
            <a:spLocks noGrp="1"/>
          </p:cNvSpPr>
          <p:nvPr>
            <p:ph type="title"/>
          </p:nvPr>
        </p:nvSpPr>
        <p:spPr/>
        <p:txBody>
          <a:bodyPr/>
          <a:lstStyle>
            <a:lvl1pPr>
              <a:defRPr>
                <a:solidFill>
                  <a:srgbClr val="642DB0"/>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FE8E5F6-55FC-9141-87F7-52655D4A4D3F}"/>
              </a:ext>
            </a:extLst>
          </p:cNvPr>
          <p:cNvSpPr>
            <a:spLocks noGrp="1"/>
          </p:cNvSpPr>
          <p:nvPr>
            <p:ph idx="1"/>
          </p:nvPr>
        </p:nvSpPr>
        <p:spPr/>
        <p:txBody>
          <a:bodyPr/>
          <a:lstStyle>
            <a:lvl1pPr>
              <a:defRPr>
                <a:solidFill>
                  <a:srgbClr val="642DB0"/>
                </a:solidFill>
              </a:defRPr>
            </a:lvl1pPr>
            <a:lvl2pPr>
              <a:defRPr>
                <a:solidFill>
                  <a:srgbClr val="642DB0"/>
                </a:solidFill>
              </a:defRPr>
            </a:lvl2pPr>
            <a:lvl3pPr>
              <a:defRPr>
                <a:solidFill>
                  <a:srgbClr val="642DB0"/>
                </a:solidFill>
              </a:defRPr>
            </a:lvl3pPr>
            <a:lvl4pPr>
              <a:defRPr>
                <a:solidFill>
                  <a:srgbClr val="642DB0"/>
                </a:solidFill>
              </a:defRPr>
            </a:lvl4pPr>
            <a:lvl5pPr>
              <a:defRPr>
                <a:solidFill>
                  <a:srgbClr val="642DB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picture containing text, clipart&#10;&#10;Description automatically generated">
            <a:extLst>
              <a:ext uri="{FF2B5EF4-FFF2-40B4-BE49-F238E27FC236}">
                <a16:creationId xmlns:a16="http://schemas.microsoft.com/office/drawing/2014/main" id="{FED53A2F-24EA-A940-BDA6-006C26BF62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5079"/>
          <a:stretch/>
        </p:blipFill>
        <p:spPr>
          <a:xfrm>
            <a:off x="77739" y="5851757"/>
            <a:ext cx="760110" cy="921310"/>
          </a:xfrm>
          <a:prstGeom prst="rect">
            <a:avLst/>
          </a:prstGeom>
        </p:spPr>
      </p:pic>
    </p:spTree>
    <p:extLst>
      <p:ext uri="{BB962C8B-B14F-4D97-AF65-F5344CB8AC3E}">
        <p14:creationId xmlns:p14="http://schemas.microsoft.com/office/powerpoint/2010/main" val="315418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p:nvSpPr>
        <p:spPr>
          <a:xfrm>
            <a:off x="0" y="1"/>
            <a:ext cx="12192000" cy="6857999"/>
          </a:xfrm>
          <a:prstGeom prst="rect">
            <a:avLst/>
          </a:prstGeom>
          <a:gradFill flip="none" rotWithShape="1">
            <a:gsLst>
              <a:gs pos="0">
                <a:srgbClr val="022169">
                  <a:shade val="30000"/>
                  <a:satMod val="115000"/>
                </a:srgbClr>
              </a:gs>
              <a:gs pos="46000">
                <a:srgbClr val="022169">
                  <a:shade val="67500"/>
                  <a:satMod val="115000"/>
                </a:srgbClr>
              </a:gs>
              <a:gs pos="84000">
                <a:schemeClr val="tx2"/>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a:solidFill>
            <a:schemeClr val="bg1"/>
          </a:solidFill>
        </p:spPr>
        <p:txBody>
          <a:bodyPr anchor="ctr"/>
          <a:lstStyle>
            <a:lvl1pPr algn="ctr">
              <a:defRPr spc="300">
                <a:solidFill>
                  <a:schemeClr val="bg1"/>
                </a:solidFill>
              </a:defRPr>
            </a:lvl1pPr>
          </a:lstStyle>
          <a:p>
            <a:r>
              <a:rPr lang="en-US"/>
              <a:t>Click icon to add picture</a:t>
            </a:r>
          </a:p>
        </p:txBody>
      </p:sp>
      <p:pic>
        <p:nvPicPr>
          <p:cNvPr id="4" name="Picture 3" descr="A close-up of logos&#10;&#10;Description automatically generated">
            <a:extLst>
              <a:ext uri="{FF2B5EF4-FFF2-40B4-BE49-F238E27FC236}">
                <a16:creationId xmlns:a16="http://schemas.microsoft.com/office/drawing/2014/main" id="{BE000DA9-8AAE-12BF-3F8C-20C28B210CEA}"/>
              </a:ext>
            </a:extLst>
          </p:cNvPr>
          <p:cNvPicPr>
            <a:picLocks noChangeAspect="1"/>
          </p:cNvPicPr>
          <p:nvPr userDrawn="1"/>
        </p:nvPicPr>
        <p:blipFill rotWithShape="1">
          <a:blip r:embed="rId2"/>
          <a:srcRect l="10527" t="3894" r="-1691" b="28843"/>
          <a:stretch/>
        </p:blipFill>
        <p:spPr>
          <a:xfrm>
            <a:off x="520732" y="5429322"/>
            <a:ext cx="2792797" cy="1071491"/>
          </a:xfrm>
          <a:prstGeom prst="rect">
            <a:avLst/>
          </a:prstGeom>
        </p:spPr>
      </p:pic>
    </p:spTree>
    <p:extLst>
      <p:ext uri="{BB962C8B-B14F-4D97-AF65-F5344CB8AC3E}">
        <p14:creationId xmlns:p14="http://schemas.microsoft.com/office/powerpoint/2010/main" val="390848401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p:nvSpPr>
        <p:spPr>
          <a:xfrm>
            <a:off x="0" y="5936"/>
            <a:ext cx="12192000" cy="6877559"/>
          </a:xfrm>
          <a:prstGeom prst="rect">
            <a:avLst/>
          </a:prstGeom>
          <a:gradFill flip="none" rotWithShape="1">
            <a:gsLst>
              <a:gs pos="0">
                <a:srgbClr val="022169">
                  <a:shade val="30000"/>
                  <a:satMod val="115000"/>
                </a:srgbClr>
              </a:gs>
              <a:gs pos="54000">
                <a:srgbClr val="022169">
                  <a:shade val="67500"/>
                  <a:satMod val="115000"/>
                </a:srgbClr>
              </a:gs>
              <a:gs pos="85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close-up of logos&#10;&#10;Description automatically generated">
            <a:extLst>
              <a:ext uri="{FF2B5EF4-FFF2-40B4-BE49-F238E27FC236}">
                <a16:creationId xmlns:a16="http://schemas.microsoft.com/office/drawing/2014/main" id="{6B25C91F-F5A9-D697-8D03-6559B5F10023}"/>
              </a:ext>
            </a:extLst>
          </p:cNvPr>
          <p:cNvPicPr>
            <a:picLocks noChangeAspect="1"/>
          </p:cNvPicPr>
          <p:nvPr userDrawn="1"/>
        </p:nvPicPr>
        <p:blipFill rotWithShape="1">
          <a:blip r:embed="rId2"/>
          <a:srcRect l="10527" t="3894" r="-1691" b="28843"/>
          <a:stretch/>
        </p:blipFill>
        <p:spPr>
          <a:xfrm>
            <a:off x="9236107" y="5572197"/>
            <a:ext cx="2792797" cy="1000053"/>
          </a:xfrm>
          <a:prstGeom prst="rect">
            <a:avLst/>
          </a:prstGeom>
        </p:spPr>
      </p:pic>
    </p:spTree>
    <p:extLst>
      <p:ext uri="{BB962C8B-B14F-4D97-AF65-F5344CB8AC3E}">
        <p14:creationId xmlns:p14="http://schemas.microsoft.com/office/powerpoint/2010/main" val="6551029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Photo +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DE5F94F0-02CE-5E6A-C377-61D903AD8BCD}"/>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40661761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7B9A3B1F-38FC-416E-28B8-878000EAABD2}"/>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19816195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p:nvSpPr>
        <p:spPr>
          <a:xfrm>
            <a:off x="0" y="0"/>
            <a:ext cx="1535185" cy="6858000"/>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
            <a:extLst>
              <a:ext uri="{FF2B5EF4-FFF2-40B4-BE49-F238E27FC236}">
                <a16:creationId xmlns:a16="http://schemas.microsoft.com/office/drawing/2014/main" id="{E968F065-DCC7-93C0-77AD-2E612574DE9D}"/>
              </a:ext>
            </a:extLst>
          </p:cNvPr>
          <p:cNvSpPr txBox="1">
            <a:spLocks/>
          </p:cNvSpPr>
          <p:nvPr userDrawn="1"/>
        </p:nvSpPr>
        <p:spPr>
          <a:xfrm>
            <a:off x="229697"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D5772C60-4CD3-9DC9-6414-C62596BDD688}"/>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54289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176D47F-A017-297B-620F-5A2D353BD14E}"/>
              </a:ext>
            </a:extLst>
          </p:cNvPr>
          <p:cNvSpPr/>
          <p:nvPr/>
        </p:nvSpPr>
        <p:spPr>
          <a:xfrm>
            <a:off x="0" y="0"/>
            <a:ext cx="1535185" cy="6857999"/>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2F35657A-DB67-9AA4-B04E-7721C24E7EE3}"/>
              </a:ext>
            </a:extLst>
          </p:cNvPr>
          <p:cNvSpPr txBox="1">
            <a:spLocks/>
          </p:cNvSpPr>
          <p:nvPr userDrawn="1"/>
        </p:nvSpPr>
        <p:spPr>
          <a:xfrm>
            <a:off x="536259" y="642360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A175B4C3-E560-4608-98B5-373CC225BC05}"/>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391918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4023927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C68537BA-7E15-6D29-C054-38A15673D1F9}"/>
              </a:ext>
            </a:extLst>
          </p:cNvPr>
          <p:cNvPicPr>
            <a:picLocks noChangeAspect="1"/>
          </p:cNvPicPr>
          <p:nvPr userDrawn="1"/>
        </p:nvPicPr>
        <p:blipFill>
          <a:blip r:embed="rId5"/>
          <a:stretch>
            <a:fillRect/>
          </a:stretch>
        </p:blipFill>
        <p:spPr>
          <a:xfrm>
            <a:off x="25522" y="41083"/>
            <a:ext cx="3910452" cy="2033434"/>
          </a:xfrm>
          <a:prstGeom prst="rect">
            <a:avLst/>
          </a:prstGeom>
        </p:spPr>
      </p:pic>
      <p:sp>
        <p:nvSpPr>
          <p:cNvPr id="2" name="TextBox 1">
            <a:extLst>
              <a:ext uri="{FF2B5EF4-FFF2-40B4-BE49-F238E27FC236}">
                <a16:creationId xmlns:a16="http://schemas.microsoft.com/office/drawing/2014/main" id="{ACBAA201-0679-C88E-8DCB-3BD4A09D1ED0}"/>
              </a:ext>
            </a:extLst>
          </p:cNvPr>
          <p:cNvSpPr txBox="1"/>
          <p:nvPr userDrawn="1"/>
        </p:nvSpPr>
        <p:spPr>
          <a:xfrm>
            <a:off x="4309197" y="2883047"/>
            <a:ext cx="5112328" cy="830997"/>
          </a:xfrm>
          <a:prstGeom prst="rect">
            <a:avLst/>
          </a:prstGeom>
          <a:noFill/>
        </p:spPr>
        <p:txBody>
          <a:bodyPr wrap="square" rtlCol="0">
            <a:spAutoFit/>
          </a:bodyPr>
          <a:lstStyle/>
          <a:p>
            <a:r>
              <a:rPr lang="en-US" sz="480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35772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1253812883"/>
      </p:ext>
    </p:extLst>
  </p:cSld>
  <p:clrMap bg1="lt1" tx1="dk1" bg2="lt2" tx2="dk2" accent1="accent1" accent2="accent2" accent3="accent3" accent4="accent4" accent5="accent5" accent6="accent6" hlink="hlink" folHlink="folHlink"/>
  <p:sldLayoutIdLst>
    <p:sldLayoutId id="2147483713" r:id="rId1"/>
    <p:sldLayoutId id="2147483706" r:id="rId2"/>
    <p:sldLayoutId id="2147483707" r:id="rId3"/>
    <p:sldLayoutId id="2147483708" r:id="rId4"/>
    <p:sldLayoutId id="2147483709" r:id="rId5"/>
    <p:sldLayoutId id="2147483710" r:id="rId6"/>
    <p:sldLayoutId id="2147483711" r:id="rId7"/>
    <p:sldLayoutId id="2147483712" r:id="rId8"/>
    <p:sldLayoutId id="2147483716" r:id="rId9"/>
    <p:sldLayoutId id="2147483717" r:id="rId10"/>
  </p:sldLayoutIdLst>
  <p:hf hdr="0" ftr="0" dt="0"/>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E4E344_B0B3D7A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microsoft.com/office/2018/10/relationships/comments" Target="../comments/modernComment_18F_842C327C.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94A7-28E9-5E50-2EFC-B01D8C0D10B0}"/>
              </a:ext>
            </a:extLst>
          </p:cNvPr>
          <p:cNvSpPr>
            <a:spLocks noGrp="1"/>
          </p:cNvSpPr>
          <p:nvPr>
            <p:ph type="title"/>
          </p:nvPr>
        </p:nvSpPr>
        <p:spPr>
          <a:xfrm>
            <a:off x="3168073" y="1660809"/>
            <a:ext cx="7162800" cy="1248208"/>
          </a:xfrm>
        </p:spPr>
        <p:txBody>
          <a:bodyPr>
            <a:normAutofit fontScale="90000"/>
          </a:bodyPr>
          <a:lstStyle/>
          <a:p>
            <a:r>
              <a:rPr lang="en-US" dirty="0"/>
              <a:t>Community Engagement (CE) Monitoring Tool 2.0</a:t>
            </a:r>
          </a:p>
        </p:txBody>
      </p:sp>
      <p:sp>
        <p:nvSpPr>
          <p:cNvPr id="4" name="Text Placeholder 3">
            <a:extLst>
              <a:ext uri="{FF2B5EF4-FFF2-40B4-BE49-F238E27FC236}">
                <a16:creationId xmlns:a16="http://schemas.microsoft.com/office/drawing/2014/main" id="{B7D39257-BC1A-99B1-C0D8-E806B957C64E}"/>
              </a:ext>
            </a:extLst>
          </p:cNvPr>
          <p:cNvSpPr>
            <a:spLocks noGrp="1"/>
          </p:cNvSpPr>
          <p:nvPr>
            <p:ph type="body" idx="1"/>
          </p:nvPr>
        </p:nvSpPr>
        <p:spPr>
          <a:xfrm>
            <a:off x="3241964" y="2994518"/>
            <a:ext cx="7162800" cy="1246958"/>
          </a:xfrm>
        </p:spPr>
        <p:txBody>
          <a:bodyPr/>
          <a:lstStyle/>
          <a:p>
            <a:r>
              <a:rPr lang="en-US" dirty="0"/>
              <a:t>Pragashnee Murugan, International Treatment Preparedness Coalition (ITPC), Program Officer </a:t>
            </a:r>
          </a:p>
        </p:txBody>
      </p:sp>
    </p:spTree>
    <p:extLst>
      <p:ext uri="{BB962C8B-B14F-4D97-AF65-F5344CB8AC3E}">
        <p14:creationId xmlns:p14="http://schemas.microsoft.com/office/powerpoint/2010/main" val="355779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07B326-F5EB-0339-EB04-96CA2D24AD59}"/>
              </a:ext>
            </a:extLst>
          </p:cNvPr>
          <p:cNvSpPr txBox="1"/>
          <p:nvPr/>
        </p:nvSpPr>
        <p:spPr>
          <a:xfrm>
            <a:off x="813705" y="4136571"/>
            <a:ext cx="10830607" cy="1200329"/>
          </a:xfrm>
          <a:prstGeom prst="rect">
            <a:avLst/>
          </a:prstGeom>
          <a:noFill/>
        </p:spPr>
        <p:txBody>
          <a:bodyPr wrap="square" rtlCol="0">
            <a:spAutoFit/>
          </a:bodyPr>
          <a:lstStyle/>
          <a:p>
            <a:r>
              <a:rPr lang="en-ZA" sz="3600" i="1" dirty="0">
                <a:solidFill>
                  <a:schemeClr val="bg1"/>
                </a:solidFill>
              </a:rPr>
              <a:t>CE Webpage: https://</a:t>
            </a:r>
            <a:r>
              <a:rPr lang="en-ZA" sz="3600" i="1" dirty="0" err="1">
                <a:solidFill>
                  <a:schemeClr val="bg1"/>
                </a:solidFill>
              </a:rPr>
              <a:t>itpcglobal.org</a:t>
            </a:r>
            <a:r>
              <a:rPr lang="en-ZA" sz="3600" i="1" dirty="0">
                <a:solidFill>
                  <a:schemeClr val="bg1"/>
                </a:solidFill>
              </a:rPr>
              <a:t>/activism/community-engagement/</a:t>
            </a:r>
          </a:p>
        </p:txBody>
      </p:sp>
    </p:spTree>
    <p:extLst>
      <p:ext uri="{BB962C8B-B14F-4D97-AF65-F5344CB8AC3E}">
        <p14:creationId xmlns:p14="http://schemas.microsoft.com/office/powerpoint/2010/main" val="210145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001DF-EFDB-7863-EDB2-AEE1985D57C8}"/>
              </a:ext>
            </a:extLst>
          </p:cNvPr>
          <p:cNvSpPr>
            <a:spLocks noGrp="1"/>
          </p:cNvSpPr>
          <p:nvPr>
            <p:ph type="body" sz="half" idx="2"/>
          </p:nvPr>
        </p:nvSpPr>
        <p:spPr/>
        <p:txBody>
          <a:bodyPr/>
          <a:lstStyle/>
          <a:p>
            <a:endParaRPr lang="fr-FR"/>
          </a:p>
        </p:txBody>
      </p:sp>
      <p:sp>
        <p:nvSpPr>
          <p:cNvPr id="5" name="Title 2">
            <a:extLst>
              <a:ext uri="{FF2B5EF4-FFF2-40B4-BE49-F238E27FC236}">
                <a16:creationId xmlns:a16="http://schemas.microsoft.com/office/drawing/2014/main" id="{D1706774-D9D0-CD6E-BB99-CC9A874BCEE6}"/>
              </a:ext>
            </a:extLst>
          </p:cNvPr>
          <p:cNvSpPr txBox="1">
            <a:spLocks/>
          </p:cNvSpPr>
          <p:nvPr/>
        </p:nvSpPr>
        <p:spPr>
          <a:xfrm>
            <a:off x="457201" y="204239"/>
            <a:ext cx="6295938" cy="9839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a:latin typeface="+mn-lt"/>
              </a:rPr>
              <a:t>Monitoring Community Engagement: Amplifying the Voice of Communities</a:t>
            </a:r>
            <a:endParaRPr lang="en-US" dirty="0">
              <a:latin typeface="+mn-lt"/>
            </a:endParaRPr>
          </a:p>
        </p:txBody>
      </p:sp>
      <p:sp>
        <p:nvSpPr>
          <p:cNvPr id="6" name="Text Placeholder 3">
            <a:extLst>
              <a:ext uri="{FF2B5EF4-FFF2-40B4-BE49-F238E27FC236}">
                <a16:creationId xmlns:a16="http://schemas.microsoft.com/office/drawing/2014/main" id="{DD6DF4F0-3961-7840-1643-BFCFF9BA6424}"/>
              </a:ext>
            </a:extLst>
          </p:cNvPr>
          <p:cNvSpPr txBox="1">
            <a:spLocks/>
          </p:cNvSpPr>
          <p:nvPr/>
        </p:nvSpPr>
        <p:spPr>
          <a:xfrm>
            <a:off x="314326" y="1456355"/>
            <a:ext cx="6295938" cy="4859748"/>
          </a:xfrm>
          <a:prstGeom prst="rect">
            <a:avLst/>
          </a:prstGeom>
        </p:spPr>
        <p:txBody>
          <a:bodyPr>
            <a:normAutofit fontScale="92500"/>
          </a:bodyPr>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spcBef>
                <a:spcPts val="1000"/>
              </a:spcBef>
              <a:spcAft>
                <a:spcPts val="0"/>
              </a:spcAft>
              <a:buFont typeface="Arial" panose="020B0604020202020204" pitchFamily="34" charset="0"/>
              <a:buNone/>
              <a:defRPr/>
            </a:pPr>
            <a:r>
              <a:rPr lang="en-US" sz="2400" i="1" dirty="0">
                <a:ea typeface="Verdana" panose="020B0604030504040204" pitchFamily="34" charset="0"/>
                <a:cs typeface="Verdana" panose="020B0604030504040204" pitchFamily="34" charset="0"/>
              </a:rPr>
              <a:t>Objective: </a:t>
            </a:r>
            <a:r>
              <a:rPr lang="en-US" sz="2400" b="0" dirty="0">
                <a:ea typeface="Verdana" panose="020B0604030504040204" pitchFamily="34" charset="0"/>
                <a:cs typeface="Verdana" panose="020B0604030504040204" pitchFamily="34" charset="0"/>
              </a:rPr>
              <a:t>promote community engagement across various levels (policy, programmatic, community) and areas (design, implementation, M&amp;E)</a:t>
            </a:r>
          </a:p>
          <a:p>
            <a:pPr marL="259118" indent="-259118" defTabSz="914400">
              <a:lnSpc>
                <a:spcPct val="90000"/>
              </a:lnSpc>
              <a:spcBef>
                <a:spcPts val="1000"/>
              </a:spcBef>
              <a:spcAft>
                <a:spcPts val="0"/>
              </a:spcAft>
              <a:buFont typeface="Arial" panose="020B0604020202020204" pitchFamily="34" charset="0"/>
              <a:buChar char="•"/>
              <a:defRPr/>
            </a:pPr>
            <a:r>
              <a:rPr lang="en-US" sz="2400" b="0" dirty="0">
                <a:solidFill>
                  <a:prstClr val="black">
                    <a:lumMod val="65000"/>
                    <a:lumOff val="35000"/>
                  </a:prstClr>
                </a:solidFill>
                <a:ea typeface="Verdana" panose="020B0604030504040204" pitchFamily="34" charset="0"/>
                <a:cs typeface="Verdana" panose="020B0604030504040204" pitchFamily="34" charset="0"/>
              </a:rPr>
              <a:t>A </a:t>
            </a:r>
            <a:r>
              <a:rPr lang="en-US" sz="2400" b="0" dirty="0">
                <a:solidFill>
                  <a:srgbClr val="00B5DE"/>
                </a:solidFill>
                <a:ea typeface="Verdana" panose="020B0604030504040204" pitchFamily="34" charset="0"/>
                <a:cs typeface="Verdana" panose="020B0604030504040204" pitchFamily="34" charset="0"/>
              </a:rPr>
              <a:t>community engagement tracking tool </a:t>
            </a:r>
            <a:r>
              <a:rPr lang="en-US" sz="2400" b="0" dirty="0">
                <a:ea typeface="Verdana" panose="020B0604030504040204" pitchFamily="34" charset="0"/>
                <a:cs typeface="Verdana" panose="020B0604030504040204" pitchFamily="34" charset="0"/>
              </a:rPr>
              <a:t>was developed for communities, by communities. It covered multi-level assessment areas of policy, programs and community</a:t>
            </a:r>
          </a:p>
          <a:p>
            <a:pPr marL="259118" indent="-259118" defTabSz="914400">
              <a:lnSpc>
                <a:spcPct val="90000"/>
              </a:lnSpc>
              <a:spcBef>
                <a:spcPts val="1000"/>
              </a:spcBef>
              <a:spcAft>
                <a:spcPts val="0"/>
              </a:spcAft>
              <a:buFont typeface="Arial" panose="020B0604020202020204" pitchFamily="34" charset="0"/>
              <a:buChar char="•"/>
              <a:defRPr/>
            </a:pPr>
            <a:r>
              <a:rPr lang="en-US" sz="2400" b="0" dirty="0">
                <a:solidFill>
                  <a:srgbClr val="00B5DE"/>
                </a:solidFill>
                <a:ea typeface="Verdana" panose="020B0604030504040204" pitchFamily="34" charset="0"/>
                <a:cs typeface="Verdana" panose="020B0604030504040204" pitchFamily="34" charset="0"/>
              </a:rPr>
              <a:t>Application of CLM model: </a:t>
            </a:r>
            <a:r>
              <a:rPr lang="en-US" sz="2400" b="0" dirty="0">
                <a:solidFill>
                  <a:srgbClr val="000000"/>
                </a:solidFill>
                <a:ea typeface="Verdana" panose="020B0604030504040204" pitchFamily="34" charset="0"/>
                <a:cs typeface="Verdana" panose="020B0604030504040204" pitchFamily="34" charset="0"/>
              </a:rPr>
              <a:t>indicator development &gt;data collection &gt; data analysis &gt; advocacy and engagement for redress</a:t>
            </a:r>
          </a:p>
          <a:p>
            <a:pPr marL="259118" indent="-259118" defTabSz="914400">
              <a:lnSpc>
                <a:spcPct val="90000"/>
              </a:lnSpc>
              <a:spcBef>
                <a:spcPts val="1000"/>
              </a:spcBef>
              <a:spcAft>
                <a:spcPts val="0"/>
              </a:spcAft>
              <a:buFont typeface="Arial" panose="020B0604020202020204" pitchFamily="34" charset="0"/>
              <a:buChar char="•"/>
              <a:defRPr/>
            </a:pPr>
            <a:r>
              <a:rPr lang="en-US" sz="2400" b="0" dirty="0">
                <a:solidFill>
                  <a:srgbClr val="000000"/>
                </a:solidFill>
                <a:ea typeface="Verdana" panose="020B0604030504040204" pitchFamily="34" charset="0"/>
                <a:cs typeface="Verdana" panose="020B0604030504040204" pitchFamily="34" charset="0"/>
              </a:rPr>
              <a:t>Move from </a:t>
            </a:r>
            <a:r>
              <a:rPr lang="en-US" sz="2400" b="0" dirty="0">
                <a:solidFill>
                  <a:srgbClr val="E5322D"/>
                </a:solidFill>
                <a:ea typeface="Verdana" panose="020B0604030504040204" pitchFamily="34" charset="0"/>
                <a:cs typeface="Verdana" panose="020B0604030504040204" pitchFamily="34" charset="0"/>
              </a:rPr>
              <a:t>communities not being involved and no plans </a:t>
            </a:r>
            <a:r>
              <a:rPr lang="en-US" sz="2400" b="0" dirty="0">
                <a:solidFill>
                  <a:srgbClr val="000000"/>
                </a:solidFill>
                <a:ea typeface="Verdana" panose="020B0604030504040204" pitchFamily="34" charset="0"/>
                <a:cs typeface="Verdana" panose="020B0604030504040204" pitchFamily="34" charset="0"/>
              </a:rPr>
              <a:t>for involvement </a:t>
            </a:r>
            <a:r>
              <a:rPr lang="en-US" sz="2400" b="0" dirty="0">
                <a:solidFill>
                  <a:prstClr val="black">
                    <a:lumMod val="50000"/>
                    <a:lumOff val="50000"/>
                  </a:prstClr>
                </a:solidFill>
                <a:ea typeface="Verdana" panose="020B0604030504040204" pitchFamily="34" charset="0"/>
                <a:cs typeface="Verdana" panose="020B0604030504040204" pitchFamily="34" charset="0"/>
              </a:rPr>
              <a:t>(</a:t>
            </a:r>
            <a:r>
              <a:rPr lang="en-US" sz="2400" b="0" dirty="0">
                <a:solidFill>
                  <a:srgbClr val="E5322D"/>
                </a:solidFill>
                <a:ea typeface="Verdana" panose="020B0604030504040204" pitchFamily="34" charset="0"/>
                <a:cs typeface="Verdana" panose="020B0604030504040204" pitchFamily="34" charset="0"/>
              </a:rPr>
              <a:t>red</a:t>
            </a:r>
            <a:r>
              <a:rPr lang="en-US" sz="2400" b="0" dirty="0">
                <a:solidFill>
                  <a:prstClr val="black">
                    <a:lumMod val="50000"/>
                    <a:lumOff val="50000"/>
                  </a:prstClr>
                </a:solidFill>
                <a:ea typeface="Verdana" panose="020B0604030504040204" pitchFamily="34" charset="0"/>
                <a:cs typeface="Verdana" panose="020B0604030504040204" pitchFamily="34" charset="0"/>
              </a:rPr>
              <a:t>) to </a:t>
            </a:r>
            <a:r>
              <a:rPr lang="en-US" sz="2400" b="0" dirty="0">
                <a:solidFill>
                  <a:srgbClr val="00B050"/>
                </a:solidFill>
                <a:ea typeface="Verdana" panose="020B0604030504040204" pitchFamily="34" charset="0"/>
                <a:cs typeface="Verdana" panose="020B0604030504040204" pitchFamily="34" charset="0"/>
              </a:rPr>
              <a:t>meaningful engagement </a:t>
            </a:r>
            <a:r>
              <a:rPr lang="en-US" sz="2400" b="0" dirty="0">
                <a:solidFill>
                  <a:srgbClr val="000000"/>
                </a:solidFill>
                <a:ea typeface="Verdana" panose="020B0604030504040204" pitchFamily="34" charset="0"/>
                <a:cs typeface="Verdana" panose="020B0604030504040204" pitchFamily="34" charset="0"/>
              </a:rPr>
              <a:t>in implementation, evaluation and oversight </a:t>
            </a:r>
            <a:r>
              <a:rPr lang="en-US" sz="2400" b="0" dirty="0">
                <a:solidFill>
                  <a:prstClr val="black">
                    <a:lumMod val="50000"/>
                    <a:lumOff val="50000"/>
                  </a:prstClr>
                </a:solidFill>
                <a:ea typeface="Verdana" panose="020B0604030504040204" pitchFamily="34" charset="0"/>
                <a:cs typeface="Verdana" panose="020B0604030504040204" pitchFamily="34" charset="0"/>
              </a:rPr>
              <a:t>(</a:t>
            </a:r>
            <a:r>
              <a:rPr lang="en-US" sz="2400" b="0" dirty="0">
                <a:solidFill>
                  <a:srgbClr val="00B050"/>
                </a:solidFill>
                <a:ea typeface="Verdana" panose="020B0604030504040204" pitchFamily="34" charset="0"/>
                <a:cs typeface="Verdana" panose="020B0604030504040204" pitchFamily="34" charset="0"/>
              </a:rPr>
              <a:t>green</a:t>
            </a:r>
            <a:r>
              <a:rPr lang="en-US" sz="2400" b="0" dirty="0">
                <a:solidFill>
                  <a:prstClr val="black">
                    <a:lumMod val="50000"/>
                    <a:lumOff val="50000"/>
                  </a:prstClr>
                </a:solidFill>
                <a:ea typeface="Verdana" panose="020B0604030504040204" pitchFamily="34" charset="0"/>
                <a:cs typeface="Verdana" panose="020B0604030504040204" pitchFamily="34" charset="0"/>
              </a:rPr>
              <a:t>)</a:t>
            </a:r>
          </a:p>
          <a:p>
            <a:endParaRPr lang="en-US" dirty="0"/>
          </a:p>
        </p:txBody>
      </p:sp>
      <p:sp>
        <p:nvSpPr>
          <p:cNvPr id="7" name="Text Placeholder 1">
            <a:extLst>
              <a:ext uri="{FF2B5EF4-FFF2-40B4-BE49-F238E27FC236}">
                <a16:creationId xmlns:a16="http://schemas.microsoft.com/office/drawing/2014/main" id="{FA87CBB8-7BF2-61FC-D28E-081A8A36DC2E}"/>
              </a:ext>
            </a:extLst>
          </p:cNvPr>
          <p:cNvSpPr txBox="1">
            <a:spLocks/>
          </p:cNvSpPr>
          <p:nvPr/>
        </p:nvSpPr>
        <p:spPr>
          <a:xfrm>
            <a:off x="7619998" y="1610684"/>
            <a:ext cx="3959605" cy="4551087"/>
          </a:xfrm>
          <a:prstGeom prst="rect">
            <a:avLst/>
          </a:prstGeom>
          <a:solidFill>
            <a:srgbClr val="022169"/>
          </a:solidFill>
        </p:spPr>
        <p:txBody>
          <a:bodyPr vert="horz" lIns="91440" tIns="45720" rIns="91440" bIns="45720" rtlCol="0">
            <a:normAutofit/>
          </a:bodyPr>
          <a:lstStyle>
            <a:lvl1pPr marL="0" indent="0" algn="ctr" defTabSz="457200" rtl="0" eaLnBrk="1" latinLnBrk="0" hangingPunct="1">
              <a:lnSpc>
                <a:spcPct val="100000"/>
              </a:lnSpc>
              <a:spcBef>
                <a:spcPts val="0"/>
              </a:spcBef>
              <a:spcAft>
                <a:spcPts val="600"/>
              </a:spcAft>
              <a:buFont typeface="Arial"/>
              <a:buNone/>
              <a:defRPr sz="1800" b="1" kern="1200">
                <a:solidFill>
                  <a:schemeClr val="bg1">
                    <a:lumMod val="95000"/>
                  </a:schemeClr>
                </a:solidFill>
                <a:latin typeface="+mn-lt"/>
                <a:ea typeface="+mn-ea"/>
                <a:cs typeface="Arial"/>
              </a:defRPr>
            </a:lvl1pPr>
            <a:lvl2pPr marL="457200" indent="0" algn="l" defTabSz="4572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914400" indent="0" algn="l" defTabSz="457200" rtl="0" eaLnBrk="1" latinLnBrk="0" hangingPunct="1">
              <a:lnSpc>
                <a:spcPct val="100000"/>
              </a:lnSpc>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1371600" indent="0" algn="l" defTabSz="457200" rtl="0" eaLnBrk="1" latinLnBrk="0" hangingPunct="1">
              <a:lnSpc>
                <a:spcPct val="100000"/>
              </a:lnSpc>
              <a:spcBef>
                <a:spcPts val="0"/>
              </a:spcBef>
              <a:spcAft>
                <a:spcPts val="600"/>
              </a:spcAft>
              <a:buFont typeface="Arial" panose="020B0604020202020204" pitchFamily="34" charset="0"/>
              <a:buNone/>
              <a:defRPr sz="900" kern="1200">
                <a:solidFill>
                  <a:schemeClr val="tx1"/>
                </a:solidFill>
                <a:latin typeface="+mn-lt"/>
                <a:ea typeface="+mn-ea"/>
                <a:cs typeface="+mn-cs"/>
              </a:defRPr>
            </a:lvl4pPr>
            <a:lvl5pPr marL="1828800" indent="0" algn="l" defTabSz="457200" rtl="0" eaLnBrk="1" latinLnBrk="0" hangingPunct="1">
              <a:lnSpc>
                <a:spcPct val="100000"/>
              </a:lnSpc>
              <a:spcBef>
                <a:spcPts val="0"/>
              </a:spcBef>
              <a:spcAft>
                <a:spcPts val="600"/>
              </a:spcAft>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400" i="1" dirty="0"/>
              <a:t>Community engagement </a:t>
            </a:r>
            <a:r>
              <a:rPr lang="en-US" sz="2000" i="1" dirty="0"/>
              <a:t>is…</a:t>
            </a:r>
          </a:p>
          <a:p>
            <a:endParaRPr lang="en-US" sz="2000" i="1" dirty="0"/>
          </a:p>
          <a:p>
            <a:r>
              <a:rPr lang="en-US" sz="2000" i="1" dirty="0"/>
              <a:t>“…a structured, supported, meaningful and accountable process that ensures </a:t>
            </a:r>
            <a:r>
              <a:rPr lang="en-US" sz="2000" i="1" dirty="0">
                <a:solidFill>
                  <a:srgbClr val="00B5DE"/>
                </a:solidFill>
              </a:rPr>
              <a:t>that people living with HIV have a SEAT and a VOICE</a:t>
            </a:r>
            <a:r>
              <a:rPr lang="en-US" sz="2000" i="1" dirty="0">
                <a:solidFill>
                  <a:srgbClr val="C00000"/>
                </a:solidFill>
              </a:rPr>
              <a:t> </a:t>
            </a:r>
            <a:r>
              <a:rPr lang="en-US" sz="2000" i="1" dirty="0"/>
              <a:t>in decision-making, planning, implementation, monitoring and evaluation, in order to achieve access to quality HIV care for all.”</a:t>
            </a:r>
            <a:endParaRPr lang="en-US" sz="2000" dirty="0"/>
          </a:p>
          <a:p>
            <a:endParaRPr lang="en-US" dirty="0"/>
          </a:p>
        </p:txBody>
      </p:sp>
    </p:spTree>
    <p:extLst>
      <p:ext uri="{BB962C8B-B14F-4D97-AF65-F5344CB8AC3E}">
        <p14:creationId xmlns:p14="http://schemas.microsoft.com/office/powerpoint/2010/main" val="170234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E5A29-DA14-5692-2A32-66062D1B91C1}"/>
              </a:ext>
            </a:extLst>
          </p:cNvPr>
          <p:cNvSpPr>
            <a:spLocks noGrp="1"/>
          </p:cNvSpPr>
          <p:nvPr>
            <p:ph type="body" sz="half" idx="2"/>
          </p:nvPr>
        </p:nvSpPr>
        <p:spPr/>
        <p:txBody>
          <a:bodyPr/>
          <a:lstStyle/>
          <a:p>
            <a:endParaRPr lang="en-US" dirty="0"/>
          </a:p>
        </p:txBody>
      </p:sp>
      <p:sp>
        <p:nvSpPr>
          <p:cNvPr id="3" name="Title 2">
            <a:extLst>
              <a:ext uri="{FF2B5EF4-FFF2-40B4-BE49-F238E27FC236}">
                <a16:creationId xmlns:a16="http://schemas.microsoft.com/office/drawing/2014/main" id="{CE2C0DAA-AEF7-D47F-9503-C7A7C852EAA9}"/>
              </a:ext>
            </a:extLst>
          </p:cNvPr>
          <p:cNvSpPr>
            <a:spLocks noGrp="1"/>
          </p:cNvSpPr>
          <p:nvPr>
            <p:ph type="title"/>
          </p:nvPr>
        </p:nvSpPr>
        <p:spPr/>
        <p:txBody>
          <a:bodyPr/>
          <a:lstStyle/>
          <a:p>
            <a:r>
              <a:rPr lang="en-US" dirty="0"/>
              <a:t>Objectives of the CE Framework </a:t>
            </a:r>
          </a:p>
        </p:txBody>
      </p:sp>
      <p:sp>
        <p:nvSpPr>
          <p:cNvPr id="4" name="Text Placeholder 3">
            <a:extLst>
              <a:ext uri="{FF2B5EF4-FFF2-40B4-BE49-F238E27FC236}">
                <a16:creationId xmlns:a16="http://schemas.microsoft.com/office/drawing/2014/main" id="{FEE086E5-FABA-3325-65F3-F2CBCF70C565}"/>
              </a:ext>
            </a:extLst>
          </p:cNvPr>
          <p:cNvSpPr>
            <a:spLocks noGrp="1"/>
          </p:cNvSpPr>
          <p:nvPr>
            <p:ph type="body" sz="quarter" idx="10"/>
          </p:nvPr>
        </p:nvSpPr>
        <p:spPr/>
        <p:txBody>
          <a:bodyPr>
            <a:normAutofit fontScale="85000" lnSpcReduction="20000"/>
          </a:bodyPr>
          <a:lstStyle/>
          <a:p>
            <a:pPr marL="342900" lvl="0" indent="-342900" algn="just">
              <a:lnSpc>
                <a:spcPct val="107000"/>
              </a:lnSpc>
              <a:buFont typeface="Symbol" panose="05050102010706020507" pitchFamily="18" charset="2"/>
              <a:buChar char=""/>
            </a:pP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Ensure people living with HIV’s </a:t>
            </a: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views are understood and considered </a:t>
            </a: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developing DSD guidelines, strategies, policies and during DSD implementation. </a:t>
            </a:r>
            <a:endParaRPr lang="en-K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Ensure the people living with HIV and their advocates have the opportunity to </a:t>
            </a: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participate in the development of DSD models </a:t>
            </a: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through inclusive and equitable engagement practices</a:t>
            </a:r>
            <a:endParaRPr lang="en-K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Strengthen community forums </a:t>
            </a: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creating opportunities for people living with HIV and their advocates to get involved with, and have their </a:t>
            </a: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on DSD implementation</a:t>
            </a:r>
            <a:endParaRPr lang="en-K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Improve the </a:t>
            </a: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relationship and level of trust between the people living with HIV and ministries of health and other stakeholders</a:t>
            </a: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by ensuring that people living with HIV and their advocates are informed about and involved in DSD program activities. </a:t>
            </a:r>
            <a:endParaRPr lang="en-K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Enhance the </a:t>
            </a: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coordination, planning, and promotion </a:t>
            </a: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 community engagement activities. </a:t>
            </a:r>
            <a:endParaRPr lang="en-K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Strengthen </a:t>
            </a:r>
            <a:r>
              <a:rPr lang="en-ZW"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feedback and communication from the ministry of health and other stakeholders </a:t>
            </a:r>
            <a:r>
              <a:rPr lang="en-ZW"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that recipients of care and their advocates know when and how their input has been considered to inform decisions.</a:t>
            </a:r>
            <a:endParaRPr lang="en-K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Placeholder 5" descr="A person writing on a paper">
            <a:extLst>
              <a:ext uri="{FF2B5EF4-FFF2-40B4-BE49-F238E27FC236}">
                <a16:creationId xmlns:a16="http://schemas.microsoft.com/office/drawing/2014/main" id="{DB3A0B6D-994D-E035-4F15-850AAD7713EB}"/>
              </a:ext>
            </a:extLst>
          </p:cNvPr>
          <p:cNvPicPr>
            <a:picLocks noChangeAspect="1"/>
          </p:cNvPicPr>
          <p:nvPr/>
        </p:nvPicPr>
        <p:blipFill>
          <a:blip r:embed="rId3"/>
          <a:srcRect l="21723" r="21723"/>
          <a:stretch>
            <a:fillRect/>
          </a:stretch>
        </p:blipFill>
        <p:spPr>
          <a:xfrm>
            <a:off x="7472362" y="1511300"/>
            <a:ext cx="4586288" cy="4650473"/>
          </a:xfrm>
          <a:prstGeom prst="rect">
            <a:avLst/>
          </a:prstGeom>
        </p:spPr>
      </p:pic>
    </p:spTree>
    <p:extLst>
      <p:ext uri="{BB962C8B-B14F-4D97-AF65-F5344CB8AC3E}">
        <p14:creationId xmlns:p14="http://schemas.microsoft.com/office/powerpoint/2010/main" val="19021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12E9CC-D2B4-142D-B92B-5511CB168FA0}"/>
              </a:ext>
            </a:extLst>
          </p:cNvPr>
          <p:cNvSpPr>
            <a:spLocks noGrp="1"/>
          </p:cNvSpPr>
          <p:nvPr>
            <p:ph type="title"/>
          </p:nvPr>
        </p:nvSpPr>
        <p:spPr>
          <a:xfrm>
            <a:off x="1964316" y="520700"/>
            <a:ext cx="9465683" cy="838199"/>
          </a:xfrm>
        </p:spPr>
        <p:txBody>
          <a:bodyPr>
            <a:noAutofit/>
          </a:bodyPr>
          <a:lstStyle/>
          <a:p>
            <a:r>
              <a:rPr lang="en-US" dirty="0"/>
              <a:t>CE MONITORING TOOL IMPROVEMENT FROM  1.0 to 3.0 </a:t>
            </a:r>
          </a:p>
        </p:txBody>
      </p:sp>
      <p:sp>
        <p:nvSpPr>
          <p:cNvPr id="8" name="Content Placeholder 2">
            <a:extLst>
              <a:ext uri="{FF2B5EF4-FFF2-40B4-BE49-F238E27FC236}">
                <a16:creationId xmlns:a16="http://schemas.microsoft.com/office/drawing/2014/main" id="{BC9A64CE-A4BB-AA6B-0DB4-F80B57C920C3}"/>
              </a:ext>
            </a:extLst>
          </p:cNvPr>
          <p:cNvSpPr>
            <a:spLocks noGrp="1"/>
          </p:cNvSpPr>
          <p:nvPr>
            <p:ph sz="quarter" idx="11"/>
          </p:nvPr>
        </p:nvSpPr>
        <p:spPr>
          <a:xfrm>
            <a:off x="1964318" y="1511300"/>
            <a:ext cx="9145008" cy="4738688"/>
          </a:xfrm>
        </p:spPr>
        <p:txBody>
          <a:bodyPr>
            <a:normAutofit fontScale="77500" lnSpcReduction="20000"/>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Streamline indicators </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by removing sub-disaggregation in the indicators % of DSD M&amp;E activities where </a:t>
            </a:r>
            <a:r>
              <a:rPr kumimoji="0" lang="en-US" sz="2300" b="0" i="0" u="none" strike="noStrike" kern="1200" cap="none" spc="0" normalizeH="0" baseline="0" noProof="0" dirty="0" err="1">
                <a:ln>
                  <a:noFill/>
                </a:ln>
                <a:solidFill>
                  <a:srgbClr val="000000">
                    <a:lumMod val="85000"/>
                    <a:lumOff val="15000"/>
                  </a:srgbClr>
                </a:solidFill>
                <a:effectLst/>
                <a:uLnTx/>
                <a:uFillTx/>
                <a:latin typeface="Calibri" panose="020F0502020204030204"/>
                <a:ea typeface="+mn-ea"/>
                <a:cs typeface="Arial"/>
              </a:rPr>
              <a:t>RoC</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 participated and # of communication materials produced by </a:t>
            </a:r>
            <a:r>
              <a:rPr kumimoji="0" lang="en-US" sz="2300" b="0" i="0" u="none" strike="noStrike" kern="1200" cap="none" spc="0" normalizeH="0" baseline="0" noProof="0" dirty="0" err="1">
                <a:ln>
                  <a:noFill/>
                </a:ln>
                <a:solidFill>
                  <a:srgbClr val="000000">
                    <a:lumMod val="85000"/>
                    <a:lumOff val="15000"/>
                  </a:srgbClr>
                </a:solidFill>
                <a:effectLst/>
                <a:uLnTx/>
                <a:uFillTx/>
                <a:latin typeface="Calibri" panose="020F0502020204030204"/>
                <a:ea typeface="+mn-ea"/>
                <a:cs typeface="Arial"/>
              </a:rPr>
              <a:t>RoC</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 to educate communities about policies, results of evaluations/assessments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Separate</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 the policy, program, and community level</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Include</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 an example completed sheet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Explain</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 each indicator and provide example for each indicator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Predefine the scope </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of the data (national, sub-national, health facility level) to guide data collectors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Remove</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 the numeric indicators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Improve the color-scoring </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methodology by differentiating between activities that have no CE, activities that have not yet started in a country, and indicators where data is not available to better understand the nuances between low levels of engagement.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Integrate the grey option </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to the scoring system (activity not started or information unavailable) in the tracking tool to facilitate areas for future data collection and analysis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Integrate an option in the tool </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where countries can clearly specify if the activity is currently being implemented in a country was already implemented before the reporting period</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Develop a manual </a:t>
            </a:r>
            <a:r>
              <a:rPr kumimoji="0" lang="en-US" sz="23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Arial"/>
              </a:rPr>
              <a:t>to complement version 2.0 </a:t>
            </a:r>
          </a:p>
          <a:p>
            <a:endParaRPr lang="en-US" dirty="0"/>
          </a:p>
        </p:txBody>
      </p:sp>
    </p:spTree>
    <p:extLst>
      <p:ext uri="{BB962C8B-B14F-4D97-AF65-F5344CB8AC3E}">
        <p14:creationId xmlns:p14="http://schemas.microsoft.com/office/powerpoint/2010/main" val="424055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8B18A77F-3012-2F16-0365-254756A8FC91}"/>
              </a:ext>
            </a:extLst>
          </p:cNvPr>
          <p:cNvSpPr>
            <a:spLocks noGrp="1"/>
          </p:cNvSpPr>
          <p:nvPr>
            <p:ph type="title"/>
          </p:nvPr>
        </p:nvSpPr>
        <p:spPr>
          <a:xfrm>
            <a:off x="7381496" y="508000"/>
            <a:ext cx="4366006" cy="850899"/>
          </a:xfrm>
        </p:spPr>
        <p:txBody>
          <a:bodyPr/>
          <a:lstStyle/>
          <a:p>
            <a:r>
              <a:rPr lang="en-US" dirty="0"/>
              <a:t>List of Indicators </a:t>
            </a:r>
          </a:p>
        </p:txBody>
      </p:sp>
      <p:sp>
        <p:nvSpPr>
          <p:cNvPr id="13" name="Text Placeholder 3">
            <a:extLst>
              <a:ext uri="{FF2B5EF4-FFF2-40B4-BE49-F238E27FC236}">
                <a16:creationId xmlns:a16="http://schemas.microsoft.com/office/drawing/2014/main" id="{066B6AE7-7F11-59B3-E5EF-7C1104548D93}"/>
              </a:ext>
            </a:extLst>
          </p:cNvPr>
          <p:cNvSpPr>
            <a:spLocks noGrp="1"/>
          </p:cNvSpPr>
          <p:nvPr>
            <p:ph type="body" sz="quarter" idx="10"/>
          </p:nvPr>
        </p:nvSpPr>
        <p:spPr>
          <a:xfrm>
            <a:off x="7381496" y="1358899"/>
            <a:ext cx="4366006" cy="4613276"/>
          </a:xfrm>
        </p:spPr>
        <p:txBody>
          <a:bodyPr>
            <a:normAutofit lnSpcReduction="10000"/>
          </a:bodyPr>
          <a:lstStyle/>
          <a:p>
            <a:pPr marL="259099" indent="-259099" defTabSz="914335">
              <a:buFont typeface="Arial" panose="020B0604020202020204" pitchFamily="34" charset="0"/>
              <a:buChar char="•"/>
            </a:pPr>
            <a:r>
              <a:rPr lang="en-ZA" sz="1500" b="0" dirty="0">
                <a:latin typeface="Calibri" panose="020F0502020204030204"/>
              </a:rPr>
              <a:t>2019: 19–indicator Community Engagement (CE) tracking tool finalized and piloted in the DRC and Kenya, generating insightful results and interest in community engagement</a:t>
            </a:r>
          </a:p>
          <a:p>
            <a:pPr marL="259099" indent="-259099" defTabSz="914335">
              <a:buFont typeface="Arial" panose="020B0604020202020204" pitchFamily="34" charset="0"/>
              <a:buChar char="•"/>
            </a:pPr>
            <a:endParaRPr lang="en-US" sz="1500" b="0" dirty="0">
              <a:latin typeface="Calibri" panose="020F0502020204030204"/>
            </a:endParaRPr>
          </a:p>
          <a:p>
            <a:pPr marL="259099" indent="-259099" defTabSz="914335">
              <a:buFont typeface="Arial" panose="020B0604020202020204" pitchFamily="34" charset="0"/>
              <a:buChar char="•"/>
            </a:pPr>
            <a:r>
              <a:rPr lang="en-US" sz="1500" b="0" dirty="0">
                <a:latin typeface="Calibri" panose="020F0502020204030204"/>
              </a:rPr>
              <a:t>2022: Roll out by 19 members of the Community Advocacy Network (CAN) in their respective countries. Information retroactively collected for the period of 1 June 2021 – 31 May 2022. Data collection between July-November 2022.</a:t>
            </a:r>
          </a:p>
          <a:p>
            <a:pPr marL="259099" indent="-259099" defTabSz="914335">
              <a:buFont typeface="Arial" panose="020B0604020202020204" pitchFamily="34" charset="0"/>
              <a:buChar char="•"/>
            </a:pPr>
            <a:endParaRPr lang="en-US" sz="1500" b="0" dirty="0">
              <a:latin typeface="Calibri" panose="020F0502020204030204"/>
            </a:endParaRPr>
          </a:p>
          <a:p>
            <a:pPr marL="259099" indent="-259099" defTabSz="914335">
              <a:buFont typeface="Arial" panose="020B0604020202020204" pitchFamily="34" charset="0"/>
              <a:buChar char="•"/>
            </a:pPr>
            <a:r>
              <a:rPr lang="en-US" sz="1500" b="0" dirty="0">
                <a:latin typeface="Calibri" panose="020F0502020204030204"/>
              </a:rPr>
              <a:t>2023: Revamped the CE tool and rolled out in 22 countries (June 2023), based on country feedback about the 2022 exercise</a:t>
            </a:r>
          </a:p>
          <a:p>
            <a:pPr defTabSz="914335"/>
            <a:endParaRPr lang="en-US" sz="1500" b="0" dirty="0">
              <a:latin typeface="Calibri" panose="020F0502020204030204"/>
            </a:endParaRPr>
          </a:p>
          <a:p>
            <a:pPr marL="259099" indent="-259099" defTabSz="914335">
              <a:buFont typeface="Arial" panose="020B0604020202020204" pitchFamily="34" charset="0"/>
              <a:buChar char="•"/>
            </a:pPr>
            <a:r>
              <a:rPr lang="en-US" sz="1500" b="0" dirty="0">
                <a:latin typeface="Calibri" panose="020F0502020204030204"/>
              </a:rPr>
              <a:t>A supplement to the ICAP CQUIN DART CMM dashboard, completed by ministries, program implementers, and communities.</a:t>
            </a:r>
          </a:p>
          <a:p>
            <a:endParaRPr lang="en-US" b="0" dirty="0"/>
          </a:p>
        </p:txBody>
      </p:sp>
      <p:graphicFrame>
        <p:nvGraphicFramePr>
          <p:cNvPr id="9" name="Table 8">
            <a:extLst>
              <a:ext uri="{FF2B5EF4-FFF2-40B4-BE49-F238E27FC236}">
                <a16:creationId xmlns:a16="http://schemas.microsoft.com/office/drawing/2014/main" id="{7D28DBB4-B164-F120-819A-68A82D501165}"/>
              </a:ext>
            </a:extLst>
          </p:cNvPr>
          <p:cNvGraphicFramePr>
            <a:graphicFrameLocks noGrp="1"/>
          </p:cNvGraphicFramePr>
          <p:nvPr/>
        </p:nvGraphicFramePr>
        <p:xfrm>
          <a:off x="76200" y="-27470"/>
          <a:ext cx="7206343" cy="7101840"/>
        </p:xfrm>
        <a:graphic>
          <a:graphicData uri="http://schemas.openxmlformats.org/drawingml/2006/table">
            <a:tbl>
              <a:tblPr firstRow="1" bandRow="1"/>
              <a:tblGrid>
                <a:gridCol w="503660">
                  <a:extLst>
                    <a:ext uri="{9D8B030D-6E8A-4147-A177-3AD203B41FA5}">
                      <a16:colId xmlns:a16="http://schemas.microsoft.com/office/drawing/2014/main" val="3653957889"/>
                    </a:ext>
                  </a:extLst>
                </a:gridCol>
                <a:gridCol w="2277212">
                  <a:extLst>
                    <a:ext uri="{9D8B030D-6E8A-4147-A177-3AD203B41FA5}">
                      <a16:colId xmlns:a16="http://schemas.microsoft.com/office/drawing/2014/main" val="1663899469"/>
                    </a:ext>
                  </a:extLst>
                </a:gridCol>
                <a:gridCol w="2342269">
                  <a:extLst>
                    <a:ext uri="{9D8B030D-6E8A-4147-A177-3AD203B41FA5}">
                      <a16:colId xmlns:a16="http://schemas.microsoft.com/office/drawing/2014/main" val="3757398359"/>
                    </a:ext>
                  </a:extLst>
                </a:gridCol>
                <a:gridCol w="2083202">
                  <a:extLst>
                    <a:ext uri="{9D8B030D-6E8A-4147-A177-3AD203B41FA5}">
                      <a16:colId xmlns:a16="http://schemas.microsoft.com/office/drawing/2014/main" val="2589639094"/>
                    </a:ext>
                  </a:extLst>
                </a:gridCol>
              </a:tblGrid>
              <a:tr h="498303">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endParaRPr lang="en-US" sz="120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algn="ctr"/>
                      <a:r>
                        <a:rPr lang="en-US" sz="1600" b="1" dirty="0">
                          <a:solidFill>
                            <a:schemeClr val="bg1"/>
                          </a:solidFill>
                        </a:rPr>
                        <a:t>POLICY LEVEL (6)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algn="ctr"/>
                      <a:r>
                        <a:rPr lang="en-US" sz="1600" b="1" dirty="0">
                          <a:solidFill>
                            <a:schemeClr val="bg1"/>
                          </a:solidFill>
                        </a:rPr>
                        <a:t>PROGRAM LEVEL (7)</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algn="ctr"/>
                      <a:r>
                        <a:rPr lang="en-US" sz="1600" b="1" dirty="0">
                          <a:solidFill>
                            <a:schemeClr val="bg1"/>
                          </a:solidFill>
                        </a:rPr>
                        <a:t>COMMUNITY LEVEL (6)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50000"/>
                      </a:sysClr>
                    </a:solidFill>
                  </a:tcPr>
                </a:tc>
                <a:extLst>
                  <a:ext uri="{0D108BD9-81ED-4DB2-BD59-A6C34878D82A}">
                    <a16:rowId xmlns:a16="http://schemas.microsoft.com/office/drawing/2014/main" val="30404677"/>
                  </a:ext>
                </a:extLst>
              </a:tr>
              <a:tr h="1652268">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algn="ctr"/>
                      <a:r>
                        <a:rPr lang="en-US" sz="1800" b="1" dirty="0"/>
                        <a:t>DESIGN</a:t>
                      </a:r>
                    </a:p>
                  </a:txBody>
                  <a:tcPr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lvl="0" indent="-310942" algn="l" defTabSz="829178" rtl="0" eaLnBrk="1" latinLnBrk="0" hangingPunct="1">
                        <a:buFont typeface="+mj-lt"/>
                        <a:buAutoNum type="arabicPeriod"/>
                      </a:pPr>
                      <a:r>
                        <a:rPr lang="en-US" sz="1000" kern="1200" dirty="0">
                          <a:solidFill>
                            <a:srgbClr val="0070C0"/>
                          </a:solidFill>
                          <a:latin typeface="Arial" panose="020B0604020202020204" pitchFamily="34" charset="0"/>
                          <a:ea typeface="+mn-ea"/>
                          <a:cs typeface="Arial" panose="020B0604020202020204" pitchFamily="34" charset="0"/>
                        </a:rPr>
                        <a:t>% of technical working group (TWG) and task team (TT) meetings on DSD where </a:t>
                      </a:r>
                      <a:r>
                        <a:rPr lang="en-US" sz="1000" kern="1200" dirty="0" err="1">
                          <a:solidFill>
                            <a:srgbClr val="0070C0"/>
                          </a:solidFill>
                          <a:latin typeface="Arial" panose="020B0604020202020204" pitchFamily="34" charset="0"/>
                          <a:ea typeface="+mn-ea"/>
                          <a:cs typeface="Arial" panose="020B0604020202020204" pitchFamily="34" charset="0"/>
                        </a:rPr>
                        <a:t>RoC</a:t>
                      </a:r>
                      <a:r>
                        <a:rPr lang="en-US" sz="1000" kern="1200" dirty="0">
                          <a:solidFill>
                            <a:srgbClr val="0070C0"/>
                          </a:solidFill>
                          <a:latin typeface="Arial" panose="020B0604020202020204" pitchFamily="34" charset="0"/>
                          <a:ea typeface="+mn-ea"/>
                          <a:cs typeface="Arial" panose="020B0604020202020204" pitchFamily="34" charset="0"/>
                        </a:rPr>
                        <a:t>/community members participated during the reporting period</a:t>
                      </a:r>
                      <a:endParaRPr lang="en-ZA" sz="1000" kern="1200" dirty="0">
                        <a:solidFill>
                          <a:srgbClr val="0070C0"/>
                        </a:solidFill>
                        <a:latin typeface="Arial" panose="020B0604020202020204" pitchFamily="34" charset="0"/>
                        <a:ea typeface="+mn-ea"/>
                        <a:cs typeface="Arial" panose="020B0604020202020204" pitchFamily="34" charset="0"/>
                      </a:endParaRPr>
                    </a:p>
                    <a:p>
                      <a:pPr marL="310942" lvl="0" indent="-310942" algn="l" defTabSz="829178" rtl="0" eaLnBrk="1" latinLnBrk="0" hangingPunct="1">
                        <a:buFont typeface="+mj-lt"/>
                        <a:buAutoNum type="arabicPeriod"/>
                      </a:pPr>
                      <a:r>
                        <a:rPr lang="en-US" sz="1000" kern="1200" dirty="0">
                          <a:solidFill>
                            <a:srgbClr val="0070C0"/>
                          </a:solidFill>
                          <a:latin typeface="Arial" panose="020B0604020202020204" pitchFamily="34" charset="0"/>
                          <a:ea typeface="+mn-ea"/>
                          <a:cs typeface="Arial" panose="020B0604020202020204" pitchFamily="34" charset="0"/>
                        </a:rPr>
                        <a:t>% of policy validation exercises where </a:t>
                      </a:r>
                      <a:r>
                        <a:rPr lang="en-US" sz="1000" kern="1200" dirty="0" err="1">
                          <a:solidFill>
                            <a:srgbClr val="0070C0"/>
                          </a:solidFill>
                          <a:latin typeface="Arial" panose="020B0604020202020204" pitchFamily="34" charset="0"/>
                          <a:ea typeface="+mn-ea"/>
                          <a:cs typeface="Arial" panose="020B0604020202020204" pitchFamily="34" charset="0"/>
                        </a:rPr>
                        <a:t>RoC</a:t>
                      </a:r>
                      <a:r>
                        <a:rPr lang="en-US" sz="1000" kern="1200" dirty="0">
                          <a:solidFill>
                            <a:srgbClr val="0070C0"/>
                          </a:solidFill>
                          <a:latin typeface="Arial" panose="020B0604020202020204" pitchFamily="34" charset="0"/>
                          <a:ea typeface="+mn-ea"/>
                          <a:cs typeface="Arial" panose="020B0604020202020204" pitchFamily="34" charset="0"/>
                        </a:rPr>
                        <a:t>/community members participated</a:t>
                      </a:r>
                      <a:endParaRPr lang="en-ZA" sz="1000" kern="1200" dirty="0">
                        <a:solidFill>
                          <a:srgbClr val="0070C0"/>
                        </a:solidFill>
                        <a:latin typeface="Arial" panose="020B0604020202020204" pitchFamily="34" charset="0"/>
                        <a:ea typeface="+mn-ea"/>
                        <a:cs typeface="Arial" panose="020B0604020202020204" pitchFamily="34" charset="0"/>
                      </a:endParaRPr>
                    </a:p>
                    <a:p>
                      <a:pPr marL="310942" indent="-310942" algn="l" defTabSz="829178" rtl="0" eaLnBrk="1" latinLnBrk="0" hangingPunct="1">
                        <a:buFont typeface="+mj-lt"/>
                        <a:buAutoNum type="arabicPeriod"/>
                      </a:pPr>
                      <a:r>
                        <a:rPr lang="en-US" sz="1000" kern="1200" dirty="0">
                          <a:solidFill>
                            <a:srgbClr val="0070C0"/>
                          </a:solidFill>
                          <a:latin typeface="Arial" panose="020B0604020202020204" pitchFamily="34" charset="0"/>
                          <a:ea typeface="+mn-ea"/>
                          <a:cs typeface="Arial" panose="020B0604020202020204" pitchFamily="34" charset="0"/>
                        </a:rPr>
                        <a:t>% of online DSD TWG and TT platforms that include </a:t>
                      </a:r>
                      <a:r>
                        <a:rPr lang="en-US" sz="1000" kern="1200" dirty="0" err="1">
                          <a:solidFill>
                            <a:srgbClr val="0070C0"/>
                          </a:solidFill>
                          <a:latin typeface="Arial" panose="020B0604020202020204" pitchFamily="34" charset="0"/>
                          <a:ea typeface="+mn-ea"/>
                          <a:cs typeface="Arial" panose="020B0604020202020204" pitchFamily="34" charset="0"/>
                        </a:rPr>
                        <a:t>RoC</a:t>
                      </a:r>
                      <a:r>
                        <a:rPr lang="en-US" sz="1000" kern="1200" dirty="0">
                          <a:solidFill>
                            <a:srgbClr val="0070C0"/>
                          </a:solidFill>
                          <a:latin typeface="Arial" panose="020B0604020202020204" pitchFamily="34" charset="0"/>
                          <a:ea typeface="+mn-ea"/>
                          <a:cs typeface="Arial" panose="020B0604020202020204" pitchFamily="34" charset="0"/>
                        </a:rPr>
                        <a:t>/community members</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lvl="0" indent="-310942" algn="l" defTabSz="829178" rtl="0" eaLnBrk="1" latinLnBrk="0" hangingPunct="1">
                        <a:buFont typeface="+mj-lt"/>
                        <a:buAutoNum type="arabicPeriod"/>
                      </a:pPr>
                      <a:r>
                        <a:rPr lang="en-US" sz="1000" kern="1200" dirty="0">
                          <a:solidFill>
                            <a:srgbClr val="0070C0"/>
                          </a:solidFill>
                          <a:latin typeface="Arial" panose="020B0604020202020204" pitchFamily="34" charset="0"/>
                          <a:ea typeface="+mn-ea"/>
                          <a:cs typeface="Arial" panose="020B0604020202020204" pitchFamily="34" charset="0"/>
                        </a:rPr>
                        <a:t>% of meetings focused on DSD program design where </a:t>
                      </a:r>
                      <a:r>
                        <a:rPr lang="en-US" sz="1000" kern="1200" dirty="0" err="1">
                          <a:solidFill>
                            <a:srgbClr val="0070C0"/>
                          </a:solidFill>
                          <a:latin typeface="Arial" panose="020B0604020202020204" pitchFamily="34" charset="0"/>
                          <a:ea typeface="+mn-ea"/>
                          <a:cs typeface="Arial" panose="020B0604020202020204" pitchFamily="34" charset="0"/>
                        </a:rPr>
                        <a:t>RoC</a:t>
                      </a:r>
                      <a:r>
                        <a:rPr lang="en-US" sz="1000" kern="1200" dirty="0">
                          <a:solidFill>
                            <a:srgbClr val="0070C0"/>
                          </a:solidFill>
                          <a:latin typeface="Arial" panose="020B0604020202020204" pitchFamily="34" charset="0"/>
                          <a:ea typeface="+mn-ea"/>
                          <a:cs typeface="Arial" panose="020B0604020202020204" pitchFamily="34" charset="0"/>
                        </a:rPr>
                        <a:t>/community members participated</a:t>
                      </a:r>
                      <a:endParaRPr lang="en-ZA" sz="1000" kern="1200" dirty="0">
                        <a:solidFill>
                          <a:srgbClr val="0070C0"/>
                        </a:solidFill>
                        <a:latin typeface="Arial" panose="020B0604020202020204" pitchFamily="34" charset="0"/>
                        <a:ea typeface="+mn-ea"/>
                        <a:cs typeface="Arial" panose="020B0604020202020204" pitchFamily="34" charset="0"/>
                      </a:endParaRPr>
                    </a:p>
                    <a:p>
                      <a:pPr marL="310942" lvl="0" indent="-310942" algn="l" defTabSz="829178" rtl="0" eaLnBrk="1" latinLnBrk="0" hangingPunct="1">
                        <a:buFont typeface="+mj-lt"/>
                        <a:buAutoNum type="arabicPeriod"/>
                      </a:pPr>
                      <a:r>
                        <a:rPr lang="en-US" sz="1000" kern="1200" dirty="0">
                          <a:solidFill>
                            <a:srgbClr val="0070C0"/>
                          </a:solidFill>
                          <a:latin typeface="Arial" panose="020B0604020202020204" pitchFamily="34" charset="0"/>
                          <a:ea typeface="+mn-ea"/>
                          <a:cs typeface="Arial" panose="020B0604020202020204" pitchFamily="34" charset="0"/>
                        </a:rPr>
                        <a:t>% of DSD planning meetings where </a:t>
                      </a:r>
                      <a:r>
                        <a:rPr lang="en-US" sz="1000" kern="1200" dirty="0" err="1">
                          <a:solidFill>
                            <a:srgbClr val="0070C0"/>
                          </a:solidFill>
                          <a:latin typeface="Arial" panose="020B0604020202020204" pitchFamily="34" charset="0"/>
                          <a:ea typeface="+mn-ea"/>
                          <a:cs typeface="Arial" panose="020B0604020202020204" pitchFamily="34" charset="0"/>
                        </a:rPr>
                        <a:t>RoC</a:t>
                      </a:r>
                      <a:r>
                        <a:rPr lang="en-US" sz="1000" kern="1200" dirty="0">
                          <a:solidFill>
                            <a:srgbClr val="0070C0"/>
                          </a:solidFill>
                          <a:latin typeface="Arial" panose="020B0604020202020204" pitchFamily="34" charset="0"/>
                          <a:ea typeface="+mn-ea"/>
                          <a:cs typeface="Arial" panose="020B0604020202020204" pitchFamily="34" charset="0"/>
                        </a:rPr>
                        <a:t>/community members provided recommendations on prioritization of DSD models </a:t>
                      </a:r>
                      <a:endParaRPr lang="en-ZA" sz="1000" kern="1200" dirty="0">
                        <a:solidFill>
                          <a:srgbClr val="0070C0"/>
                        </a:solidFill>
                        <a:latin typeface="Arial" panose="020B0604020202020204" pitchFamily="34" charset="0"/>
                        <a:ea typeface="+mn-ea"/>
                        <a:cs typeface="Arial" panose="020B0604020202020204" pitchFamily="34" charset="0"/>
                      </a:endParaRPr>
                    </a:p>
                    <a:p>
                      <a:endParaRPr lang="en-US" sz="1000" dirty="0"/>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marR="0" lvl="0" indent="-310942" algn="l" defTabSz="829178"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rgbClr val="0070C0"/>
                          </a:solidFill>
                          <a:latin typeface="Arial" panose="020B0604020202020204" pitchFamily="34" charset="0"/>
                          <a:ea typeface="+mn-ea"/>
                          <a:cs typeface="Arial" panose="020B0604020202020204" pitchFamily="34" charset="0"/>
                        </a:rPr>
                        <a:t>% of thematic working group meetings where </a:t>
                      </a:r>
                      <a:r>
                        <a:rPr lang="en-US" sz="1000" kern="1200" dirty="0" err="1">
                          <a:solidFill>
                            <a:srgbClr val="0070C0"/>
                          </a:solidFill>
                          <a:latin typeface="Arial" panose="020B0604020202020204" pitchFamily="34" charset="0"/>
                          <a:ea typeface="+mn-ea"/>
                          <a:cs typeface="Arial" panose="020B0604020202020204" pitchFamily="34" charset="0"/>
                        </a:rPr>
                        <a:t>RoC</a:t>
                      </a:r>
                      <a:r>
                        <a:rPr lang="en-US" sz="1000" kern="1200" dirty="0">
                          <a:solidFill>
                            <a:srgbClr val="0070C0"/>
                          </a:solidFill>
                          <a:latin typeface="Arial" panose="020B0604020202020204" pitchFamily="34" charset="0"/>
                          <a:ea typeface="+mn-ea"/>
                          <a:cs typeface="Arial" panose="020B0604020202020204" pitchFamily="34" charset="0"/>
                        </a:rPr>
                        <a:t>/community members presented</a:t>
                      </a:r>
                      <a:endParaRPr lang="en-ZA" sz="1000" kern="1200" dirty="0">
                        <a:solidFill>
                          <a:srgbClr val="0070C0"/>
                        </a:solidFill>
                        <a:latin typeface="Arial" panose="020B0604020202020204" pitchFamily="34" charset="0"/>
                        <a:ea typeface="+mn-ea"/>
                        <a:cs typeface="Arial" panose="020B0604020202020204" pitchFamily="34" charset="0"/>
                      </a:endParaRPr>
                    </a:p>
                    <a:p>
                      <a:pPr marL="414589" indent="-414589">
                        <a:buFont typeface="+mj-lt"/>
                        <a:buAutoNum type="arabicPeriod"/>
                      </a:pPr>
                      <a:endParaRPr lang="en-US" sz="1000" dirty="0">
                        <a:solidFill>
                          <a:srgbClr val="0070C0"/>
                        </a:solidFill>
                        <a:latin typeface="Arial" panose="020B0604020202020204" pitchFamily="34" charset="0"/>
                        <a:cs typeface="Arial" panose="020B0604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779052376"/>
                  </a:ext>
                </a:extLst>
              </a:tr>
              <a:tr h="2045665">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algn="ctr"/>
                      <a:r>
                        <a:rPr lang="en-US" sz="1600" b="1" dirty="0"/>
                        <a:t>IMPLEMENTATION</a:t>
                      </a:r>
                    </a:p>
                  </a:txBody>
                  <a:tcPr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lvl="0" indent="-310942" algn="l" defTabSz="829178" rtl="0" eaLnBrk="1" latinLnBrk="0" hangingPunct="1">
                        <a:buFont typeface="+mj-lt"/>
                        <a:buAutoNum type="arabicPeriod"/>
                      </a:pPr>
                      <a:r>
                        <a:rPr lang="en-US" sz="1000" kern="1200" dirty="0">
                          <a:solidFill>
                            <a:srgbClr val="FD771C"/>
                          </a:solidFill>
                          <a:latin typeface="Arial" panose="020B0604020202020204" pitchFamily="34" charset="0"/>
                          <a:ea typeface="+mn-ea"/>
                          <a:cs typeface="Arial" panose="020B0604020202020204" pitchFamily="34" charset="0"/>
                        </a:rPr>
                        <a:t>% of government-developed DSD policy communication materials that acknowledged input from national networks of PLHIV</a:t>
                      </a:r>
                      <a:endParaRPr lang="en-ZA" sz="1000" kern="1200" dirty="0">
                        <a:solidFill>
                          <a:srgbClr val="FD771C"/>
                        </a:solidFill>
                        <a:latin typeface="Arial" panose="020B0604020202020204" pitchFamily="34" charset="0"/>
                        <a:ea typeface="+mn-ea"/>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marR="0" lvl="0" indent="-310942" algn="l" defTabSz="829178"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rgbClr val="FD771C"/>
                          </a:solidFill>
                          <a:latin typeface="Arial" panose="020B0604020202020204" pitchFamily="34" charset="0"/>
                          <a:ea typeface="+mn-ea"/>
                          <a:cs typeface="Arial" panose="020B0604020202020204" pitchFamily="34" charset="0"/>
                        </a:rPr>
                        <a:t>% of DSD health facility trainings that include </a:t>
                      </a:r>
                      <a:r>
                        <a:rPr lang="en-US" sz="1000" kern="1200" dirty="0" err="1">
                          <a:solidFill>
                            <a:srgbClr val="FD771C"/>
                          </a:solidFill>
                          <a:latin typeface="Arial" panose="020B0604020202020204" pitchFamily="34" charset="0"/>
                          <a:ea typeface="+mn-ea"/>
                          <a:cs typeface="Arial" panose="020B0604020202020204" pitchFamily="34" charset="0"/>
                        </a:rPr>
                        <a:t>RoC</a:t>
                      </a:r>
                      <a:r>
                        <a:rPr lang="en-US" sz="1000" kern="1200" dirty="0">
                          <a:solidFill>
                            <a:srgbClr val="FD771C"/>
                          </a:solidFill>
                          <a:latin typeface="Arial" panose="020B0604020202020204" pitchFamily="34" charset="0"/>
                          <a:ea typeface="+mn-ea"/>
                          <a:cs typeface="Arial" panose="020B0604020202020204" pitchFamily="34" charset="0"/>
                        </a:rPr>
                        <a:t>/community members as planners, facilitators and participants</a:t>
                      </a:r>
                      <a:endParaRPr lang="en-ZA" sz="1000" kern="1200" dirty="0">
                        <a:solidFill>
                          <a:srgbClr val="FD771C"/>
                        </a:solidFill>
                        <a:latin typeface="Arial" panose="020B0604020202020204" pitchFamily="34" charset="0"/>
                        <a:ea typeface="+mn-ea"/>
                        <a:cs typeface="Arial" panose="020B0604020202020204" pitchFamily="34" charset="0"/>
                      </a:endParaRPr>
                    </a:p>
                    <a:p>
                      <a:endParaRPr lang="en-US" sz="10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marR="0" lvl="0" indent="-310942" algn="l" defTabSz="829178"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rgbClr val="FD771C"/>
                          </a:solidFill>
                          <a:latin typeface="Arial" panose="020B0604020202020204" pitchFamily="34" charset="0"/>
                          <a:ea typeface="+mn-ea"/>
                          <a:cs typeface="Arial" panose="020B0604020202020204" pitchFamily="34" charset="0"/>
                        </a:rPr>
                        <a:t>% of DSD sensitization/demand creation activities led by or actively involving </a:t>
                      </a:r>
                      <a:r>
                        <a:rPr lang="en-US" sz="1000" kern="1200" dirty="0" err="1">
                          <a:solidFill>
                            <a:srgbClr val="FD771C"/>
                          </a:solidFill>
                          <a:latin typeface="Arial" panose="020B0604020202020204" pitchFamily="34" charset="0"/>
                          <a:ea typeface="+mn-ea"/>
                          <a:cs typeface="Arial" panose="020B0604020202020204" pitchFamily="34" charset="0"/>
                        </a:rPr>
                        <a:t>RoC</a:t>
                      </a:r>
                      <a:r>
                        <a:rPr lang="en-US" sz="1000" kern="1200" dirty="0">
                          <a:solidFill>
                            <a:srgbClr val="FD771C"/>
                          </a:solidFill>
                          <a:latin typeface="Arial" panose="020B0604020202020204" pitchFamily="34" charset="0"/>
                          <a:ea typeface="+mn-ea"/>
                          <a:cs typeface="Arial" panose="020B0604020202020204" pitchFamily="34" charset="0"/>
                        </a:rPr>
                        <a:t>/community members </a:t>
                      </a:r>
                      <a:endParaRPr lang="en-ZA" sz="1000" kern="1200" dirty="0">
                        <a:solidFill>
                          <a:srgbClr val="FD771C"/>
                        </a:solidFill>
                        <a:latin typeface="Arial" panose="020B0604020202020204" pitchFamily="34" charset="0"/>
                        <a:ea typeface="+mn-ea"/>
                        <a:cs typeface="Arial" panose="020B0604020202020204" pitchFamily="34" charset="0"/>
                      </a:endParaRPr>
                    </a:p>
                    <a:p>
                      <a:pPr marL="310942" marR="0" lvl="0" indent="-310942" algn="l" defTabSz="829178"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rgbClr val="FD771C"/>
                          </a:solidFill>
                          <a:latin typeface="Arial" panose="020B0604020202020204" pitchFamily="34" charset="0"/>
                          <a:ea typeface="+mn-ea"/>
                          <a:cs typeface="Arial" panose="020B0604020202020204" pitchFamily="34" charset="0"/>
                        </a:rPr>
                        <a:t>% of health facilities with DSD where </a:t>
                      </a:r>
                      <a:r>
                        <a:rPr lang="en-US" sz="1000" kern="1200" dirty="0" err="1">
                          <a:solidFill>
                            <a:srgbClr val="FD771C"/>
                          </a:solidFill>
                          <a:latin typeface="Arial" panose="020B0604020202020204" pitchFamily="34" charset="0"/>
                          <a:ea typeface="+mn-ea"/>
                          <a:cs typeface="Arial" panose="020B0604020202020204" pitchFamily="34" charset="0"/>
                        </a:rPr>
                        <a:t>RoC</a:t>
                      </a:r>
                      <a:r>
                        <a:rPr lang="en-US" sz="1000" kern="1200" dirty="0">
                          <a:solidFill>
                            <a:srgbClr val="FD771C"/>
                          </a:solidFill>
                          <a:latin typeface="Arial" panose="020B0604020202020204" pitchFamily="34" charset="0"/>
                          <a:ea typeface="+mn-ea"/>
                          <a:cs typeface="Arial" panose="020B0604020202020204" pitchFamily="34" charset="0"/>
                        </a:rPr>
                        <a:t> work as service providers</a:t>
                      </a:r>
                      <a:endParaRPr lang="en-ZA" sz="1000" kern="1200" dirty="0">
                        <a:solidFill>
                          <a:srgbClr val="FD771C"/>
                        </a:solidFill>
                        <a:latin typeface="Arial" panose="020B0604020202020204" pitchFamily="34" charset="0"/>
                        <a:ea typeface="+mn-ea"/>
                        <a:cs typeface="Arial" panose="020B0604020202020204" pitchFamily="34" charset="0"/>
                      </a:endParaRPr>
                    </a:p>
                    <a:p>
                      <a:pPr marL="310942" marR="0" lvl="0" indent="-310942" algn="l" defTabSz="829178"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rgbClr val="FD771C"/>
                          </a:solidFill>
                          <a:latin typeface="Arial" panose="020B0604020202020204" pitchFamily="34" charset="0"/>
                          <a:ea typeface="+mn-ea"/>
                          <a:cs typeface="Arial" panose="020B0604020202020204" pitchFamily="34" charset="0"/>
                        </a:rPr>
                        <a:t>% of peer educators who attended health education learning sessions</a:t>
                      </a:r>
                      <a:endParaRPr lang="en-ZA" sz="1000" kern="1200" dirty="0">
                        <a:solidFill>
                          <a:srgbClr val="FD771C"/>
                        </a:solidFill>
                        <a:latin typeface="Arial" panose="020B0604020202020204" pitchFamily="34" charset="0"/>
                        <a:ea typeface="+mn-ea"/>
                        <a:cs typeface="Arial" panose="020B0604020202020204" pitchFamily="34" charset="0"/>
                      </a:endParaRPr>
                    </a:p>
                    <a:p>
                      <a:pPr marL="310942" marR="0" lvl="0" indent="-310942" algn="l" defTabSz="829178"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rgbClr val="FD771C"/>
                          </a:solidFill>
                          <a:latin typeface="Arial" panose="020B0604020202020204" pitchFamily="34" charset="0"/>
                          <a:ea typeface="+mn-ea"/>
                          <a:cs typeface="Arial" panose="020B0604020202020204" pitchFamily="34" charset="0"/>
                        </a:rPr>
                        <a:t>% of </a:t>
                      </a:r>
                      <a:r>
                        <a:rPr lang="en-US" sz="1000" kern="1200" dirty="0" err="1">
                          <a:solidFill>
                            <a:srgbClr val="FD771C"/>
                          </a:solidFill>
                          <a:latin typeface="Arial" panose="020B0604020202020204" pitchFamily="34" charset="0"/>
                          <a:ea typeface="+mn-ea"/>
                          <a:cs typeface="Arial" panose="020B0604020202020204" pitchFamily="34" charset="0"/>
                        </a:rPr>
                        <a:t>RoC</a:t>
                      </a:r>
                      <a:r>
                        <a:rPr lang="en-US" sz="1000" kern="1200" dirty="0">
                          <a:solidFill>
                            <a:srgbClr val="FD771C"/>
                          </a:solidFill>
                          <a:latin typeface="Arial" panose="020B0604020202020204" pitchFamily="34" charset="0"/>
                          <a:ea typeface="+mn-ea"/>
                          <a:cs typeface="Arial" panose="020B0604020202020204" pitchFamily="34" charset="0"/>
                        </a:rPr>
                        <a:t>/community members who attended health education learning sessions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925414913"/>
                  </a:ext>
                </a:extLst>
              </a:tr>
              <a:tr h="1914533">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algn="ctr"/>
                      <a:r>
                        <a:rPr lang="en-US" sz="1400" b="1" dirty="0"/>
                        <a:t>MONITORING &amp; EVALUATION</a:t>
                      </a:r>
                    </a:p>
                  </a:txBody>
                  <a:tcPr vert="vert27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lvl="0" indent="-310942" algn="l" defTabSz="829178" rtl="0" eaLnBrk="1" latinLnBrk="0" hangingPunct="1">
                        <a:buFont typeface="+mj-lt"/>
                        <a:buAutoNum type="arabicPeriod"/>
                      </a:pPr>
                      <a:r>
                        <a:rPr lang="en-US" sz="1000" kern="1200" dirty="0">
                          <a:solidFill>
                            <a:srgbClr val="00B050"/>
                          </a:solidFill>
                          <a:latin typeface="Arial" panose="020B0604020202020204" pitchFamily="34" charset="0"/>
                          <a:ea typeface="+mn-ea"/>
                          <a:cs typeface="Arial" panose="020B0604020202020204" pitchFamily="34" charset="0"/>
                        </a:rPr>
                        <a:t>% of DSD-related M&amp;E meetings that include </a:t>
                      </a:r>
                      <a:r>
                        <a:rPr lang="en-US" sz="1000" kern="1200" dirty="0" err="1">
                          <a:solidFill>
                            <a:srgbClr val="00B050"/>
                          </a:solidFill>
                          <a:latin typeface="Arial" panose="020B0604020202020204" pitchFamily="34" charset="0"/>
                          <a:ea typeface="+mn-ea"/>
                          <a:cs typeface="Arial" panose="020B0604020202020204" pitchFamily="34" charset="0"/>
                        </a:rPr>
                        <a:t>RoC</a:t>
                      </a:r>
                      <a:r>
                        <a:rPr lang="en-US" sz="1000" kern="1200" dirty="0">
                          <a:solidFill>
                            <a:srgbClr val="00B050"/>
                          </a:solidFill>
                          <a:latin typeface="Arial" panose="020B0604020202020204" pitchFamily="34" charset="0"/>
                          <a:ea typeface="+mn-ea"/>
                          <a:cs typeface="Arial" panose="020B0604020202020204" pitchFamily="34" charset="0"/>
                        </a:rPr>
                        <a:t>/community members</a:t>
                      </a:r>
                      <a:endParaRPr lang="en-ZA" sz="1000" kern="1200" dirty="0">
                        <a:solidFill>
                          <a:srgbClr val="00B050"/>
                        </a:solidFill>
                        <a:latin typeface="Arial" panose="020B0604020202020204" pitchFamily="34" charset="0"/>
                        <a:ea typeface="+mn-ea"/>
                        <a:cs typeface="Arial" panose="020B0604020202020204" pitchFamily="34" charset="0"/>
                      </a:endParaRPr>
                    </a:p>
                    <a:p>
                      <a:pPr marL="310942" indent="-310942" algn="l" defTabSz="829178" rtl="0" eaLnBrk="1" latinLnBrk="0" hangingPunct="1">
                        <a:buFont typeface="+mj-lt"/>
                        <a:buAutoNum type="arabicPeriod"/>
                      </a:pPr>
                      <a:r>
                        <a:rPr lang="en-US" sz="1000" kern="1200" dirty="0">
                          <a:solidFill>
                            <a:srgbClr val="00B050"/>
                          </a:solidFill>
                          <a:latin typeface="Arial" panose="020B0604020202020204" pitchFamily="34" charset="0"/>
                          <a:ea typeface="+mn-ea"/>
                          <a:cs typeface="Arial" panose="020B0604020202020204" pitchFamily="34" charset="0"/>
                        </a:rPr>
                        <a:t>% of DSD impact assessment/evaluations where </a:t>
                      </a:r>
                      <a:r>
                        <a:rPr lang="en-US" sz="1000" kern="1200" dirty="0" err="1">
                          <a:solidFill>
                            <a:srgbClr val="00B050"/>
                          </a:solidFill>
                          <a:latin typeface="Arial" panose="020B0604020202020204" pitchFamily="34" charset="0"/>
                          <a:ea typeface="+mn-ea"/>
                          <a:cs typeface="Arial" panose="020B0604020202020204" pitchFamily="34" charset="0"/>
                        </a:rPr>
                        <a:t>RoC</a:t>
                      </a:r>
                      <a:r>
                        <a:rPr lang="en-US" sz="1000" kern="1200" dirty="0">
                          <a:solidFill>
                            <a:srgbClr val="00B050"/>
                          </a:solidFill>
                          <a:latin typeface="Arial" panose="020B0604020202020204" pitchFamily="34" charset="0"/>
                          <a:ea typeface="+mn-ea"/>
                          <a:cs typeface="Arial" panose="020B0604020202020204" pitchFamily="34" charset="0"/>
                        </a:rPr>
                        <a:t>/community members participated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lvl="0" indent="-310942" algn="l" defTabSz="829178" rtl="0" eaLnBrk="1" latinLnBrk="0" hangingPunct="1">
                        <a:buFont typeface="+mj-lt"/>
                        <a:buAutoNum type="arabicPeriod"/>
                      </a:pPr>
                      <a:r>
                        <a:rPr lang="en-US" sz="1000" kern="1200" dirty="0">
                          <a:solidFill>
                            <a:srgbClr val="00B050"/>
                          </a:solidFill>
                          <a:latin typeface="Arial" panose="020B0604020202020204" pitchFamily="34" charset="0"/>
                          <a:ea typeface="+mn-ea"/>
                          <a:cs typeface="Arial" panose="020B0604020202020204" pitchFamily="34" charset="0"/>
                        </a:rPr>
                        <a:t>% of DSD M&amp;E tools development meetings where </a:t>
                      </a:r>
                      <a:r>
                        <a:rPr lang="en-US" sz="1000" kern="1200" dirty="0" err="1">
                          <a:solidFill>
                            <a:srgbClr val="00B050"/>
                          </a:solidFill>
                          <a:latin typeface="Arial" panose="020B0604020202020204" pitchFamily="34" charset="0"/>
                          <a:ea typeface="+mn-ea"/>
                          <a:cs typeface="Arial" panose="020B0604020202020204" pitchFamily="34" charset="0"/>
                        </a:rPr>
                        <a:t>RoC</a:t>
                      </a:r>
                      <a:r>
                        <a:rPr lang="en-US" sz="1000" kern="1200" dirty="0">
                          <a:solidFill>
                            <a:srgbClr val="00B050"/>
                          </a:solidFill>
                          <a:latin typeface="Arial" panose="020B0604020202020204" pitchFamily="34" charset="0"/>
                          <a:ea typeface="+mn-ea"/>
                          <a:cs typeface="Arial" panose="020B0604020202020204" pitchFamily="34" charset="0"/>
                        </a:rPr>
                        <a:t>/community members participated</a:t>
                      </a:r>
                      <a:endParaRPr lang="en-ZA" sz="1000" kern="1200" dirty="0">
                        <a:solidFill>
                          <a:srgbClr val="00B050"/>
                        </a:solidFill>
                        <a:latin typeface="Arial" panose="020B0604020202020204" pitchFamily="34" charset="0"/>
                        <a:ea typeface="+mn-ea"/>
                        <a:cs typeface="Arial" panose="020B0604020202020204" pitchFamily="34" charset="0"/>
                      </a:endParaRPr>
                    </a:p>
                    <a:p>
                      <a:pPr marL="310942" lvl="0" indent="-310942" algn="l" defTabSz="829178" rtl="0" eaLnBrk="1" latinLnBrk="0" hangingPunct="1">
                        <a:buFont typeface="+mj-lt"/>
                        <a:buAutoNum type="arabicPeriod"/>
                      </a:pPr>
                      <a:r>
                        <a:rPr lang="en-US" sz="1000" kern="1200" dirty="0">
                          <a:solidFill>
                            <a:srgbClr val="00B050"/>
                          </a:solidFill>
                          <a:latin typeface="Arial" panose="020B0604020202020204" pitchFamily="34" charset="0"/>
                          <a:ea typeface="+mn-ea"/>
                          <a:cs typeface="Arial" panose="020B0604020202020204" pitchFamily="34" charset="0"/>
                        </a:rPr>
                        <a:t>% of DSD supportive supervision visits that include </a:t>
                      </a:r>
                      <a:r>
                        <a:rPr lang="en-US" sz="1000" kern="1200" dirty="0" err="1">
                          <a:solidFill>
                            <a:srgbClr val="00B050"/>
                          </a:solidFill>
                          <a:latin typeface="Arial" panose="020B0604020202020204" pitchFamily="34" charset="0"/>
                          <a:ea typeface="+mn-ea"/>
                          <a:cs typeface="Arial" panose="020B0604020202020204" pitchFamily="34" charset="0"/>
                        </a:rPr>
                        <a:t>RoC</a:t>
                      </a:r>
                      <a:r>
                        <a:rPr lang="en-US" sz="1000" kern="1200" dirty="0">
                          <a:solidFill>
                            <a:srgbClr val="00B050"/>
                          </a:solidFill>
                          <a:latin typeface="Arial" panose="020B0604020202020204" pitchFamily="34" charset="0"/>
                          <a:ea typeface="+mn-ea"/>
                          <a:cs typeface="Arial" panose="020B0604020202020204" pitchFamily="34" charset="0"/>
                        </a:rPr>
                        <a:t>/community members</a:t>
                      </a:r>
                      <a:endParaRPr lang="en-ZA" sz="1000" kern="1200" dirty="0">
                        <a:solidFill>
                          <a:srgbClr val="00B050"/>
                        </a:solidFill>
                        <a:latin typeface="Arial" panose="020B0604020202020204" pitchFamily="34" charset="0"/>
                        <a:ea typeface="+mn-ea"/>
                        <a:cs typeface="Arial" panose="020B0604020202020204" pitchFamily="34" charset="0"/>
                      </a:endParaRPr>
                    </a:p>
                    <a:p>
                      <a:pPr marL="310942" lvl="0" indent="-310942" algn="l" defTabSz="829178" rtl="0" eaLnBrk="1" latinLnBrk="0" hangingPunct="1">
                        <a:buFont typeface="+mj-lt"/>
                        <a:buAutoNum type="arabicPeriod"/>
                      </a:pPr>
                      <a:r>
                        <a:rPr lang="en-US" sz="1000" kern="1200" dirty="0">
                          <a:solidFill>
                            <a:srgbClr val="00B050"/>
                          </a:solidFill>
                          <a:latin typeface="Arial" panose="020B0604020202020204" pitchFamily="34" charset="0"/>
                          <a:ea typeface="+mn-ea"/>
                          <a:cs typeface="Arial" panose="020B0604020202020204" pitchFamily="34" charset="0"/>
                        </a:rPr>
                        <a:t>% of CQUIN Capability Maturity Model self-assessments conducted by MoH where </a:t>
                      </a:r>
                      <a:r>
                        <a:rPr lang="en-US" sz="1000" kern="1200" dirty="0" err="1">
                          <a:solidFill>
                            <a:srgbClr val="00B050"/>
                          </a:solidFill>
                          <a:latin typeface="Arial" panose="020B0604020202020204" pitchFamily="34" charset="0"/>
                          <a:ea typeface="+mn-ea"/>
                          <a:cs typeface="Arial" panose="020B0604020202020204" pitchFamily="34" charset="0"/>
                        </a:rPr>
                        <a:t>RoC</a:t>
                      </a:r>
                      <a:r>
                        <a:rPr lang="en-US" sz="1000" kern="1200" dirty="0">
                          <a:solidFill>
                            <a:srgbClr val="00B050"/>
                          </a:solidFill>
                          <a:latin typeface="Arial" panose="020B0604020202020204" pitchFamily="34" charset="0"/>
                          <a:ea typeface="+mn-ea"/>
                          <a:cs typeface="Arial" panose="020B0604020202020204" pitchFamily="34" charset="0"/>
                        </a:rPr>
                        <a:t>/community members participated and led on community engagement domain</a:t>
                      </a:r>
                      <a:endParaRPr lang="en-ZA" sz="1000" kern="1200" dirty="0">
                        <a:solidFill>
                          <a:srgbClr val="00B050"/>
                        </a:solidFill>
                        <a:latin typeface="Arial" panose="020B0604020202020204" pitchFamily="34" charset="0"/>
                        <a:ea typeface="+mn-ea"/>
                        <a:cs typeface="Arial" panose="020B0604020202020204" pitchFamily="34" charset="0"/>
                      </a:endParaRPr>
                    </a:p>
                    <a:p>
                      <a:pPr marL="310942" indent="-310942" algn="l" defTabSz="829178" rtl="0" eaLnBrk="1" latinLnBrk="0" hangingPunct="1">
                        <a:buFont typeface="+mj-lt"/>
                        <a:buAutoNum type="arabicPeriod"/>
                      </a:pPr>
                      <a:endParaRPr lang="en-US" sz="1000" kern="1200" dirty="0">
                        <a:solidFill>
                          <a:srgbClr val="00B050"/>
                        </a:solidFill>
                        <a:latin typeface="Arial" panose="020B0604020202020204" pitchFamily="34" charset="0"/>
                        <a:ea typeface="+mn-ea"/>
                        <a:cs typeface="Arial" panose="020B0604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829178" rtl="0" eaLnBrk="1" latinLnBrk="0" hangingPunct="1">
                        <a:defRPr sz="1632" kern="1200">
                          <a:solidFill>
                            <a:schemeClr val="tx1"/>
                          </a:solidFill>
                          <a:latin typeface="Calibri" panose="020F0502020204030204"/>
                        </a:defRPr>
                      </a:lvl1pPr>
                      <a:lvl2pPr marL="414589" algn="l" defTabSz="829178" rtl="0" eaLnBrk="1" latinLnBrk="0" hangingPunct="1">
                        <a:defRPr sz="1632" kern="1200">
                          <a:solidFill>
                            <a:schemeClr val="tx1"/>
                          </a:solidFill>
                          <a:latin typeface="Calibri" panose="020F0502020204030204"/>
                        </a:defRPr>
                      </a:lvl2pPr>
                      <a:lvl3pPr marL="829178" algn="l" defTabSz="829178" rtl="0" eaLnBrk="1" latinLnBrk="0" hangingPunct="1">
                        <a:defRPr sz="1632" kern="1200">
                          <a:solidFill>
                            <a:schemeClr val="tx1"/>
                          </a:solidFill>
                          <a:latin typeface="Calibri" panose="020F0502020204030204"/>
                        </a:defRPr>
                      </a:lvl3pPr>
                      <a:lvl4pPr marL="1243767" algn="l" defTabSz="829178" rtl="0" eaLnBrk="1" latinLnBrk="0" hangingPunct="1">
                        <a:defRPr sz="1632" kern="1200">
                          <a:solidFill>
                            <a:schemeClr val="tx1"/>
                          </a:solidFill>
                          <a:latin typeface="Calibri" panose="020F0502020204030204"/>
                        </a:defRPr>
                      </a:lvl4pPr>
                      <a:lvl5pPr marL="1658356" algn="l" defTabSz="829178" rtl="0" eaLnBrk="1" latinLnBrk="0" hangingPunct="1">
                        <a:defRPr sz="1632" kern="1200">
                          <a:solidFill>
                            <a:schemeClr val="tx1"/>
                          </a:solidFill>
                          <a:latin typeface="Calibri" panose="020F0502020204030204"/>
                        </a:defRPr>
                      </a:lvl5pPr>
                      <a:lvl6pPr marL="2072945" algn="l" defTabSz="829178" rtl="0" eaLnBrk="1" latinLnBrk="0" hangingPunct="1">
                        <a:defRPr sz="1632" kern="1200">
                          <a:solidFill>
                            <a:schemeClr val="tx1"/>
                          </a:solidFill>
                          <a:latin typeface="Calibri" panose="020F0502020204030204"/>
                        </a:defRPr>
                      </a:lvl6pPr>
                      <a:lvl7pPr marL="2487534" algn="l" defTabSz="829178" rtl="0" eaLnBrk="1" latinLnBrk="0" hangingPunct="1">
                        <a:defRPr sz="1632" kern="1200">
                          <a:solidFill>
                            <a:schemeClr val="tx1"/>
                          </a:solidFill>
                          <a:latin typeface="Calibri" panose="020F0502020204030204"/>
                        </a:defRPr>
                      </a:lvl7pPr>
                      <a:lvl8pPr marL="2902123" algn="l" defTabSz="829178" rtl="0" eaLnBrk="1" latinLnBrk="0" hangingPunct="1">
                        <a:defRPr sz="1632" kern="1200">
                          <a:solidFill>
                            <a:schemeClr val="tx1"/>
                          </a:solidFill>
                          <a:latin typeface="Calibri" panose="020F0502020204030204"/>
                        </a:defRPr>
                      </a:lvl8pPr>
                      <a:lvl9pPr marL="3316712" algn="l" defTabSz="829178" rtl="0" eaLnBrk="1" latinLnBrk="0" hangingPunct="1">
                        <a:defRPr sz="1632" kern="1200">
                          <a:solidFill>
                            <a:schemeClr val="tx1"/>
                          </a:solidFill>
                          <a:latin typeface="Calibri" panose="020F0502020204030204"/>
                        </a:defRPr>
                      </a:lvl9pPr>
                    </a:lstStyle>
                    <a:p>
                      <a:pPr marL="310942" indent="-310942" algn="l" defTabSz="829178" rtl="0" eaLnBrk="1" latinLnBrk="0" hangingPunct="1">
                        <a:buFont typeface="+mj-lt"/>
                        <a:buAutoNum type="arabicPeriod"/>
                      </a:pPr>
                      <a:r>
                        <a:rPr lang="en-US" sz="1000" kern="1200" dirty="0">
                          <a:solidFill>
                            <a:srgbClr val="00B050"/>
                          </a:solidFill>
                          <a:latin typeface="Arial" panose="020B0604020202020204" pitchFamily="34" charset="0"/>
                          <a:ea typeface="+mn-ea"/>
                          <a:cs typeface="Arial" panose="020B0604020202020204" pitchFamily="34" charset="0"/>
                        </a:rPr>
                        <a:t>% of health facilities offering DSD services where community scorecards and/or </a:t>
                      </a:r>
                      <a:r>
                        <a:rPr lang="en-US" sz="1000" kern="1200" dirty="0" err="1">
                          <a:solidFill>
                            <a:srgbClr val="00B050"/>
                          </a:solidFill>
                          <a:latin typeface="Arial" panose="020B0604020202020204" pitchFamily="34" charset="0"/>
                          <a:ea typeface="+mn-ea"/>
                          <a:cs typeface="Arial" panose="020B0604020202020204" pitchFamily="34" charset="0"/>
                        </a:rPr>
                        <a:t>RoC</a:t>
                      </a:r>
                      <a:r>
                        <a:rPr lang="en-US" sz="1000" kern="1200" dirty="0">
                          <a:solidFill>
                            <a:srgbClr val="00B050"/>
                          </a:solidFill>
                          <a:latin typeface="Arial" panose="020B0604020202020204" pitchFamily="34" charset="0"/>
                          <a:ea typeface="+mn-ea"/>
                          <a:cs typeface="Arial" panose="020B0604020202020204" pitchFamily="34" charset="0"/>
                        </a:rPr>
                        <a:t> satisfaction surveys are implemented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56195827"/>
                  </a:ext>
                </a:extLst>
              </a:tr>
            </a:tbl>
          </a:graphicData>
        </a:graphic>
      </p:graphicFrame>
    </p:spTree>
    <p:extLst>
      <p:ext uri="{BB962C8B-B14F-4D97-AF65-F5344CB8AC3E}">
        <p14:creationId xmlns:p14="http://schemas.microsoft.com/office/powerpoint/2010/main" val="138354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BF726F-EAC0-AF41-833D-E8344B937698}"/>
              </a:ext>
            </a:extLst>
          </p:cNvPr>
          <p:cNvSpPr>
            <a:spLocks noGrp="1"/>
          </p:cNvSpPr>
          <p:nvPr>
            <p:ph type="sldNum" sz="quarter" idx="4294967295"/>
          </p:nvPr>
        </p:nvSpPr>
        <p:spPr>
          <a:xfrm>
            <a:off x="9704224" y="5763945"/>
            <a:ext cx="2487537" cy="331096"/>
          </a:xfrm>
          <a:prstGeom prst="rect">
            <a:avLst/>
          </a:prstGeom>
        </p:spPr>
        <p:txBody>
          <a:bodyPr vert="horz" lIns="82918" tIns="41459" rIns="82918" bIns="41459" rtlCol="0" anchor="ctr"/>
          <a:lstStyle>
            <a:defPPr>
              <a:defRPr lang="en-US"/>
            </a:defPPr>
            <a:lvl1pPr marL="0" algn="r" defTabSz="829178" rtl="0" eaLnBrk="1" latinLnBrk="0" hangingPunct="1">
              <a:defRPr sz="1088" kern="1200">
                <a:solidFill>
                  <a:schemeClr val="tx1">
                    <a:tint val="75000"/>
                  </a:schemeClr>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pPr marL="0" marR="0" lvl="0" indent="0" algn="r" defTabSz="829178" rtl="0" eaLnBrk="1" fontAlgn="auto" latinLnBrk="0" hangingPunct="1">
              <a:lnSpc>
                <a:spcPct val="100000"/>
              </a:lnSpc>
              <a:spcBef>
                <a:spcPts val="0"/>
              </a:spcBef>
              <a:spcAft>
                <a:spcPts val="0"/>
              </a:spcAft>
              <a:buClrTx/>
              <a:buSzTx/>
              <a:buFontTx/>
              <a:buNone/>
              <a:tabLst/>
              <a:defRPr/>
            </a:pPr>
            <a:fld id="{7C3ABBCA-EEB9-4909-AB36-4546095AE386}" type="slidenum">
              <a:rPr kumimoji="0" lang="en-US" sz="1088"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6</a:t>
            </a:fld>
            <a:endParaRPr kumimoji="0" lang="en-US" sz="1088"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1088988-2EEB-458B-8999-60D4F8D0CDF4}"/>
              </a:ext>
            </a:extLst>
          </p:cNvPr>
          <p:cNvGrpSpPr/>
          <p:nvPr/>
        </p:nvGrpSpPr>
        <p:grpSpPr>
          <a:xfrm>
            <a:off x="4107" y="1514"/>
            <a:ext cx="10665334" cy="996853"/>
            <a:chOff x="3445669" y="1134017"/>
            <a:chExt cx="9267896" cy="972554"/>
          </a:xfrm>
        </p:grpSpPr>
        <p:sp>
          <p:nvSpPr>
            <p:cNvPr id="7" name="Parallelogram 6">
              <a:extLst>
                <a:ext uri="{FF2B5EF4-FFF2-40B4-BE49-F238E27FC236}">
                  <a16:creationId xmlns:a16="http://schemas.microsoft.com/office/drawing/2014/main" id="{8887C5EB-4AD9-4DB7-8B3B-F31DFC38ABB4}"/>
                </a:ext>
              </a:extLst>
            </p:cNvPr>
            <p:cNvSpPr/>
            <p:nvPr/>
          </p:nvSpPr>
          <p:spPr>
            <a:xfrm>
              <a:off x="3445669" y="1134017"/>
              <a:ext cx="9267896" cy="972551"/>
            </a:xfrm>
            <a:prstGeom prst="parallelogram">
              <a:avLst>
                <a:gd name="adj" fmla="val 7491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947B8CE8-C74D-4400-BE70-0E21C76DBB23}"/>
                </a:ext>
              </a:extLst>
            </p:cNvPr>
            <p:cNvSpPr/>
            <p:nvPr/>
          </p:nvSpPr>
          <p:spPr>
            <a:xfrm rot="5400000">
              <a:off x="3380477" y="1201499"/>
              <a:ext cx="970264" cy="83987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61DD192E-0464-3445-9316-E2C67590066D}"/>
              </a:ext>
            </a:extLst>
          </p:cNvPr>
          <p:cNvSpPr>
            <a:spLocks noGrp="1"/>
          </p:cNvSpPr>
          <p:nvPr>
            <p:ph type="title"/>
          </p:nvPr>
        </p:nvSpPr>
        <p:spPr>
          <a:xfrm>
            <a:off x="84454" y="-164108"/>
            <a:ext cx="10515888" cy="1324383"/>
          </a:xfrm>
        </p:spPr>
        <p:txBody>
          <a:bodyPr>
            <a:normAutofit/>
          </a:bodyPr>
          <a:lstStyle/>
          <a:p>
            <a:r>
              <a:rPr lang="en-US" b="1" dirty="0">
                <a:solidFill>
                  <a:schemeClr val="bg1"/>
                </a:solidFill>
              </a:rPr>
              <a:t>Community Engagement Tracking Tool</a:t>
            </a:r>
          </a:p>
        </p:txBody>
      </p:sp>
      <p:graphicFrame>
        <p:nvGraphicFramePr>
          <p:cNvPr id="2" name="Table 1">
            <a:extLst>
              <a:ext uri="{FF2B5EF4-FFF2-40B4-BE49-F238E27FC236}">
                <a16:creationId xmlns:a16="http://schemas.microsoft.com/office/drawing/2014/main" id="{A96DBE8A-9919-4F0A-AED8-76FB348E9DD7}"/>
              </a:ext>
            </a:extLst>
          </p:cNvPr>
          <p:cNvGraphicFramePr>
            <a:graphicFrameLocks noGrp="1"/>
          </p:cNvGraphicFramePr>
          <p:nvPr/>
        </p:nvGraphicFramePr>
        <p:xfrm>
          <a:off x="153552" y="1079660"/>
          <a:ext cx="11884895" cy="5693865"/>
        </p:xfrm>
        <a:graphic>
          <a:graphicData uri="http://schemas.openxmlformats.org/drawingml/2006/table">
            <a:tbl>
              <a:tblPr/>
              <a:tblGrid>
                <a:gridCol w="1202167">
                  <a:extLst>
                    <a:ext uri="{9D8B030D-6E8A-4147-A177-3AD203B41FA5}">
                      <a16:colId xmlns:a16="http://schemas.microsoft.com/office/drawing/2014/main" val="303063909"/>
                    </a:ext>
                  </a:extLst>
                </a:gridCol>
                <a:gridCol w="2286726">
                  <a:extLst>
                    <a:ext uri="{9D8B030D-6E8A-4147-A177-3AD203B41FA5}">
                      <a16:colId xmlns:a16="http://schemas.microsoft.com/office/drawing/2014/main" val="1927767823"/>
                    </a:ext>
                  </a:extLst>
                </a:gridCol>
                <a:gridCol w="2052530">
                  <a:extLst>
                    <a:ext uri="{9D8B030D-6E8A-4147-A177-3AD203B41FA5}">
                      <a16:colId xmlns:a16="http://schemas.microsoft.com/office/drawing/2014/main" val="1955222555"/>
                    </a:ext>
                  </a:extLst>
                </a:gridCol>
                <a:gridCol w="2334128">
                  <a:extLst>
                    <a:ext uri="{9D8B030D-6E8A-4147-A177-3AD203B41FA5}">
                      <a16:colId xmlns:a16="http://schemas.microsoft.com/office/drawing/2014/main" val="1197188317"/>
                    </a:ext>
                  </a:extLst>
                </a:gridCol>
                <a:gridCol w="1732079">
                  <a:extLst>
                    <a:ext uri="{9D8B030D-6E8A-4147-A177-3AD203B41FA5}">
                      <a16:colId xmlns:a16="http://schemas.microsoft.com/office/drawing/2014/main" val="343263871"/>
                    </a:ext>
                  </a:extLst>
                </a:gridCol>
                <a:gridCol w="2277265">
                  <a:extLst>
                    <a:ext uri="{9D8B030D-6E8A-4147-A177-3AD203B41FA5}">
                      <a16:colId xmlns:a16="http://schemas.microsoft.com/office/drawing/2014/main" val="3231293974"/>
                    </a:ext>
                  </a:extLst>
                </a:gridCol>
              </a:tblGrid>
              <a:tr h="358062">
                <a:tc gridSpan="6">
                  <a:txBody>
                    <a:bodyPr/>
                    <a:lstStyle/>
                    <a:p>
                      <a:pPr algn="ctr" fontAlgn="ctr"/>
                      <a:r>
                        <a:rPr lang="en-US" sz="1800" b="1" i="0" u="none" strike="noStrike" dirty="0">
                          <a:solidFill>
                            <a:srgbClr val="000000"/>
                          </a:solidFill>
                          <a:effectLst/>
                          <a:latin typeface="Calibri" panose="020F0502020204030204" pitchFamily="34" charset="0"/>
                        </a:rPr>
                        <a:t>Scoring Levels &amp; Definitions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1450003"/>
                  </a:ext>
                </a:extLst>
              </a:tr>
              <a:tr h="366616">
                <a:tc>
                  <a:txBody>
                    <a:bodyPr/>
                    <a:lstStyle/>
                    <a:p>
                      <a:pPr algn="l" fontAlgn="b"/>
                      <a:r>
                        <a:rPr lang="en-US" sz="1600" b="1" i="0" u="none" strike="noStrike">
                          <a:solidFill>
                            <a:srgbClr val="000000"/>
                          </a:solidFill>
                          <a:effectLst/>
                          <a:latin typeface="Calibri" panose="020F0502020204030204" pitchFamily="34" charset="0"/>
                        </a:rPr>
                        <a:t>Color score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5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5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05802804"/>
                  </a:ext>
                </a:extLst>
              </a:tr>
              <a:tr h="4091174">
                <a:tc>
                  <a:txBody>
                    <a:bodyPr/>
                    <a:lstStyle/>
                    <a:p>
                      <a:pPr algn="l" fontAlgn="t"/>
                      <a:r>
                        <a:rPr lang="en-US" sz="1600" b="1" i="0" u="none" strike="noStrike">
                          <a:solidFill>
                            <a:srgbClr val="000000"/>
                          </a:solidFill>
                          <a:effectLst/>
                          <a:latin typeface="Calibri" panose="020F0502020204030204" pitchFamily="34" charset="0"/>
                        </a:rPr>
                        <a:t>CE scoring descriptions (DSD Dashboard 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600" b="0" i="0" u="none" strike="noStrike" dirty="0">
                          <a:solidFill>
                            <a:srgbClr val="000000"/>
                          </a:solidFill>
                          <a:effectLst/>
                          <a:latin typeface="Calibri" panose="020F0502020204030204" pitchFamily="34" charset="0"/>
                        </a:rPr>
                        <a:t>Representatives from the community of people living with HIV (PLHIV) and civil society organizations (CSO) are not involved in any activities related to DSD and there are currently no plans to engage these groups*</a:t>
                      </a:r>
                      <a:br>
                        <a:rPr lang="en-US" sz="1600" b="0" i="0" u="none" strike="noStrike" dirty="0">
                          <a:solidFill>
                            <a:srgbClr val="000000"/>
                          </a:solidFill>
                          <a:effectLst/>
                          <a:latin typeface="Calibri" panose="020F0502020204030204" pitchFamily="34" charset="0"/>
                        </a:rPr>
                      </a:b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 use this color score if activity not developed / planned and therefore no CE or plans to engage communities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effectLst/>
                          <a:latin typeface="Calibri" panose="020F0502020204030204" pitchFamily="34" charset="0"/>
                        </a:rPr>
                        <a:t>PLHIV and CSO are not currently engaged in DSD activities, but engagement is planned or meetings and discussions are ongoing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PLHIV and CSO are meaningfully engaged in DSD implementation</a:t>
                      </a:r>
                      <a:br>
                        <a:rPr lang="en-US" sz="1600" b="0" i="0" u="none" strike="noStrike" dirty="0">
                          <a:solidFill>
                            <a:srgbClr val="000000"/>
                          </a:solidFill>
                          <a:effectLst/>
                          <a:latin typeface="Calibri" panose="020F0502020204030204" pitchFamily="34" charset="0"/>
                        </a:rPr>
                      </a:br>
                      <a:br>
                        <a:rPr lang="en-US" sz="1600" b="0" i="0" u="none" strike="noStrike" dirty="0">
                          <a:solidFill>
                            <a:srgbClr val="000000"/>
                          </a:solidFill>
                          <a:effectLst/>
                          <a:latin typeface="Calibri" panose="020F0502020204030204" pitchFamily="34" charset="0"/>
                        </a:rPr>
                      </a:br>
                      <a:endParaRPr lang="en-US" sz="1600" b="0" i="0" u="none" strike="noStrike" dirty="0">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PLHIV and CSO are meaningfully engaged in implementation and evaluation of DSDM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effectLst/>
                          <a:latin typeface="Calibri" panose="020F0502020204030204" pitchFamily="34" charset="0"/>
                        </a:rPr>
                        <a:t>PLHIV and CSO are meaningfully engaged in implementation and evaluation of DSD, as well as oversight of DSD policy (e.g., through inclusion in DSD task force or other group)</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415532"/>
                  </a:ext>
                </a:extLst>
              </a:tr>
              <a:tr h="511397">
                <a:tc>
                  <a:txBody>
                    <a:bodyPr/>
                    <a:lstStyle/>
                    <a:p>
                      <a:pPr algn="l" fontAlgn="b"/>
                      <a:r>
                        <a:rPr lang="en-US" sz="1600" b="1" i="0" u="none" strike="noStrike">
                          <a:solidFill>
                            <a:srgbClr val="000000"/>
                          </a:solidFill>
                          <a:effectLst/>
                          <a:latin typeface="Calibri" panose="020F0502020204030204" pitchFamily="34" charset="0"/>
                        </a:rPr>
                        <a:t>% definition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dirty="0">
                          <a:solidFill>
                            <a:srgbClr val="000000"/>
                          </a:solidFill>
                          <a:effectLst/>
                          <a:latin typeface="Calibri" panose="020F0502020204030204" pitchFamily="34" charset="0"/>
                        </a:rPr>
                        <a:t>If % is between 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If % is between 21-40%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If % is between 41-60%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If % is between 61-80%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If % is between 81-100%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455749"/>
                  </a:ext>
                </a:extLst>
              </a:tr>
              <a:tr h="366616">
                <a:tc>
                  <a:txBody>
                    <a:bodyPr/>
                    <a:lstStyle/>
                    <a:p>
                      <a:pPr algn="l" fontAlgn="b"/>
                      <a:r>
                        <a:rPr lang="en-US" sz="1600" b="1" i="0" u="none" strike="noStrike" dirty="0">
                          <a:solidFill>
                            <a:srgbClr val="000000"/>
                          </a:solidFill>
                          <a:effectLst/>
                          <a:latin typeface="Calibri" panose="020F0502020204030204" pitchFamily="34" charset="0"/>
                        </a:rPr>
                        <a:t>Score points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567195"/>
                  </a:ext>
                </a:extLst>
              </a:tr>
            </a:tbl>
          </a:graphicData>
        </a:graphic>
      </p:graphicFrame>
    </p:spTree>
    <p:extLst>
      <p:ext uri="{BB962C8B-B14F-4D97-AF65-F5344CB8AC3E}">
        <p14:creationId xmlns:p14="http://schemas.microsoft.com/office/powerpoint/2010/main" val="280981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B3ECD-3AF6-7F46-88E4-11DBFF74F311}"/>
              </a:ext>
            </a:extLst>
          </p:cNvPr>
          <p:cNvSpPr>
            <a:spLocks noGrp="1"/>
          </p:cNvSpPr>
          <p:nvPr>
            <p:ph idx="1"/>
          </p:nvPr>
        </p:nvSpPr>
        <p:spPr>
          <a:xfrm>
            <a:off x="530228" y="1325897"/>
            <a:ext cx="10515888" cy="1558933"/>
          </a:xfrm>
        </p:spPr>
        <p:txBody>
          <a:bodyPr>
            <a:normAutofit/>
          </a:bodyPr>
          <a:lstStyle/>
          <a:p>
            <a:pPr marL="0" indent="0">
              <a:buNone/>
            </a:pPr>
            <a:r>
              <a:rPr lang="en-US" sz="2800" dirty="0">
                <a:solidFill>
                  <a:schemeClr val="tx1"/>
                </a:solidFill>
              </a:rPr>
              <a:t>2023 UPDATED CQUIN DART CCM SCORING STAGES FOR THE COMMUNITY ENGAGEMENT DOMAIN</a:t>
            </a:r>
          </a:p>
        </p:txBody>
      </p:sp>
      <p:sp>
        <p:nvSpPr>
          <p:cNvPr id="3" name="Slide Number Placeholder 2">
            <a:extLst>
              <a:ext uri="{FF2B5EF4-FFF2-40B4-BE49-F238E27FC236}">
                <a16:creationId xmlns:a16="http://schemas.microsoft.com/office/drawing/2014/main" id="{B7BF726F-EAC0-AF41-833D-E8344B937698}"/>
              </a:ext>
            </a:extLst>
          </p:cNvPr>
          <p:cNvSpPr>
            <a:spLocks noGrp="1"/>
          </p:cNvSpPr>
          <p:nvPr>
            <p:ph type="sldNum" sz="quarter" idx="4294967295"/>
          </p:nvPr>
        </p:nvSpPr>
        <p:spPr>
          <a:xfrm>
            <a:off x="9704224" y="5763945"/>
            <a:ext cx="2487537" cy="331096"/>
          </a:xfrm>
          <a:prstGeom prst="rect">
            <a:avLst/>
          </a:prstGeom>
        </p:spPr>
        <p:txBody>
          <a:bodyPr vert="horz" lIns="82918" tIns="41459" rIns="82918" bIns="41459" rtlCol="0" anchor="ctr"/>
          <a:lstStyle>
            <a:defPPr>
              <a:defRPr lang="en-US"/>
            </a:defPPr>
            <a:lvl1pPr marL="0" algn="r" defTabSz="829178" rtl="0" eaLnBrk="1" latinLnBrk="0" hangingPunct="1">
              <a:defRPr sz="1088" kern="1200">
                <a:solidFill>
                  <a:schemeClr val="tx1">
                    <a:tint val="75000"/>
                  </a:schemeClr>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pPr marL="0" marR="0" lvl="0" indent="0" algn="r" defTabSz="829178" rtl="0" eaLnBrk="1" fontAlgn="auto" latinLnBrk="0" hangingPunct="1">
              <a:lnSpc>
                <a:spcPct val="100000"/>
              </a:lnSpc>
              <a:spcBef>
                <a:spcPts val="0"/>
              </a:spcBef>
              <a:spcAft>
                <a:spcPts val="0"/>
              </a:spcAft>
              <a:buClrTx/>
              <a:buSzTx/>
              <a:buFontTx/>
              <a:buNone/>
              <a:tabLst/>
              <a:defRPr/>
            </a:pPr>
            <a:fld id="{7C3ABBCA-EEB9-4909-AB36-4546095AE386}" type="slidenum">
              <a:rPr kumimoji="0" lang="en-US" sz="1088"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7</a:t>
            </a:fld>
            <a:endParaRPr kumimoji="0" lang="en-US" sz="1088"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1088988-2EEB-458B-8999-60D4F8D0CDF4}"/>
              </a:ext>
            </a:extLst>
          </p:cNvPr>
          <p:cNvGrpSpPr/>
          <p:nvPr/>
        </p:nvGrpSpPr>
        <p:grpSpPr>
          <a:xfrm>
            <a:off x="4107" y="1514"/>
            <a:ext cx="10665334" cy="996853"/>
            <a:chOff x="3445669" y="1134017"/>
            <a:chExt cx="9267896" cy="972554"/>
          </a:xfrm>
        </p:grpSpPr>
        <p:sp>
          <p:nvSpPr>
            <p:cNvPr id="7" name="Parallelogram 6">
              <a:extLst>
                <a:ext uri="{FF2B5EF4-FFF2-40B4-BE49-F238E27FC236}">
                  <a16:creationId xmlns:a16="http://schemas.microsoft.com/office/drawing/2014/main" id="{8887C5EB-4AD9-4DB7-8B3B-F31DFC38ABB4}"/>
                </a:ext>
              </a:extLst>
            </p:cNvPr>
            <p:cNvSpPr/>
            <p:nvPr/>
          </p:nvSpPr>
          <p:spPr>
            <a:xfrm>
              <a:off x="3445669" y="1134017"/>
              <a:ext cx="9267896" cy="972551"/>
            </a:xfrm>
            <a:prstGeom prst="parallelogram">
              <a:avLst>
                <a:gd name="adj" fmla="val 7491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947B8CE8-C74D-4400-BE70-0E21C76DBB23}"/>
                </a:ext>
              </a:extLst>
            </p:cNvPr>
            <p:cNvSpPr/>
            <p:nvPr/>
          </p:nvSpPr>
          <p:spPr>
            <a:xfrm rot="5400000">
              <a:off x="3380477" y="1201499"/>
              <a:ext cx="970264" cy="83987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61DD192E-0464-3445-9316-E2C67590066D}"/>
              </a:ext>
            </a:extLst>
          </p:cNvPr>
          <p:cNvSpPr>
            <a:spLocks noGrp="1"/>
          </p:cNvSpPr>
          <p:nvPr>
            <p:ph type="title"/>
          </p:nvPr>
        </p:nvSpPr>
        <p:spPr>
          <a:xfrm>
            <a:off x="84454" y="-164108"/>
            <a:ext cx="10515888" cy="1324383"/>
          </a:xfrm>
        </p:spPr>
        <p:txBody>
          <a:bodyPr>
            <a:normAutofit/>
          </a:bodyPr>
          <a:lstStyle/>
          <a:p>
            <a:r>
              <a:rPr lang="en-US" b="1" dirty="0">
                <a:solidFill>
                  <a:schemeClr val="bg1"/>
                </a:solidFill>
              </a:rPr>
              <a:t>Community Engagement Tracking Tool</a:t>
            </a:r>
          </a:p>
        </p:txBody>
      </p:sp>
      <p:pic>
        <p:nvPicPr>
          <p:cNvPr id="5" name="Picture 4">
            <a:extLst>
              <a:ext uri="{FF2B5EF4-FFF2-40B4-BE49-F238E27FC236}">
                <a16:creationId xmlns:a16="http://schemas.microsoft.com/office/drawing/2014/main" id="{6E7BC030-57AC-2D5C-1308-8BA15D12B085}"/>
              </a:ext>
            </a:extLst>
          </p:cNvPr>
          <p:cNvPicPr>
            <a:picLocks noChangeAspect="1"/>
          </p:cNvPicPr>
          <p:nvPr/>
        </p:nvPicPr>
        <p:blipFill>
          <a:blip r:embed="rId4"/>
          <a:stretch>
            <a:fillRect/>
          </a:stretch>
        </p:blipFill>
        <p:spPr>
          <a:xfrm>
            <a:off x="0" y="2486025"/>
            <a:ext cx="12290533" cy="3137998"/>
          </a:xfrm>
          <a:prstGeom prst="rect">
            <a:avLst/>
          </a:prstGeom>
        </p:spPr>
      </p:pic>
    </p:spTree>
    <p:extLst>
      <p:ext uri="{BB962C8B-B14F-4D97-AF65-F5344CB8AC3E}">
        <p14:creationId xmlns:p14="http://schemas.microsoft.com/office/powerpoint/2010/main" val="296457616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B3ECD-3AF6-7F46-88E4-11DBFF74F311}"/>
              </a:ext>
            </a:extLst>
          </p:cNvPr>
          <p:cNvSpPr>
            <a:spLocks noGrp="1"/>
          </p:cNvSpPr>
          <p:nvPr>
            <p:ph idx="1"/>
          </p:nvPr>
        </p:nvSpPr>
        <p:spPr>
          <a:xfrm>
            <a:off x="530228" y="1325897"/>
            <a:ext cx="10515888" cy="1558933"/>
          </a:xfrm>
        </p:spPr>
        <p:txBody>
          <a:bodyPr>
            <a:normAutofit/>
          </a:bodyPr>
          <a:lstStyle/>
          <a:p>
            <a:pPr marL="0" indent="0">
              <a:buNone/>
            </a:pPr>
            <a:r>
              <a:rPr lang="en-US" sz="2399" dirty="0">
                <a:solidFill>
                  <a:schemeClr val="tx1"/>
                </a:solidFill>
              </a:rPr>
              <a:t>Although CE is a core domain in the main CQUIN dashboard, the </a:t>
            </a:r>
            <a:r>
              <a:rPr lang="en-US" sz="2399" i="1" u="sng" dirty="0">
                <a:solidFill>
                  <a:schemeClr val="tx1"/>
                </a:solidFill>
              </a:rPr>
              <a:t>scoring matrix below is used in the CAN CE tracking tool</a:t>
            </a:r>
            <a:r>
              <a:rPr lang="en-US" sz="2399" i="1" dirty="0">
                <a:solidFill>
                  <a:schemeClr val="tx1"/>
                </a:solidFill>
              </a:rPr>
              <a:t> </a:t>
            </a:r>
            <a:r>
              <a:rPr lang="en-US" sz="2399" dirty="0">
                <a:solidFill>
                  <a:schemeClr val="tx1"/>
                </a:solidFill>
              </a:rPr>
              <a:t>and </a:t>
            </a:r>
            <a:r>
              <a:rPr lang="en-US" sz="2399" b="1" dirty="0">
                <a:solidFill>
                  <a:schemeClr val="tx1"/>
                </a:solidFill>
              </a:rPr>
              <a:t>complements</a:t>
            </a:r>
            <a:r>
              <a:rPr lang="en-US" sz="2399" dirty="0">
                <a:solidFill>
                  <a:schemeClr val="tx1"/>
                </a:solidFill>
              </a:rPr>
              <a:t> the general CQUIN dashboard that countries use to assess the maturity of their national DSD programs</a:t>
            </a:r>
          </a:p>
        </p:txBody>
      </p:sp>
      <p:sp>
        <p:nvSpPr>
          <p:cNvPr id="3" name="Slide Number Placeholder 2">
            <a:extLst>
              <a:ext uri="{FF2B5EF4-FFF2-40B4-BE49-F238E27FC236}">
                <a16:creationId xmlns:a16="http://schemas.microsoft.com/office/drawing/2014/main" id="{B7BF726F-EAC0-AF41-833D-E8344B937698}"/>
              </a:ext>
            </a:extLst>
          </p:cNvPr>
          <p:cNvSpPr>
            <a:spLocks noGrp="1"/>
          </p:cNvSpPr>
          <p:nvPr>
            <p:ph type="sldNum" sz="quarter" idx="4294967295"/>
          </p:nvPr>
        </p:nvSpPr>
        <p:spPr>
          <a:xfrm>
            <a:off x="9704224" y="5763945"/>
            <a:ext cx="2487537" cy="331096"/>
          </a:xfrm>
          <a:prstGeom prst="rect">
            <a:avLst/>
          </a:prstGeom>
        </p:spPr>
        <p:txBody>
          <a:bodyPr vert="horz" lIns="82918" tIns="41459" rIns="82918" bIns="41459" rtlCol="0" anchor="ctr"/>
          <a:lstStyle>
            <a:defPPr>
              <a:defRPr lang="en-US"/>
            </a:defPPr>
            <a:lvl1pPr marL="0" algn="r" defTabSz="829178" rtl="0" eaLnBrk="1" latinLnBrk="0" hangingPunct="1">
              <a:defRPr sz="1088" kern="1200">
                <a:solidFill>
                  <a:schemeClr val="tx1">
                    <a:tint val="75000"/>
                  </a:schemeClr>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pPr marL="0" marR="0" lvl="0" indent="0" algn="r" defTabSz="829178" rtl="0" eaLnBrk="1" fontAlgn="auto" latinLnBrk="0" hangingPunct="1">
              <a:lnSpc>
                <a:spcPct val="100000"/>
              </a:lnSpc>
              <a:spcBef>
                <a:spcPts val="0"/>
              </a:spcBef>
              <a:spcAft>
                <a:spcPts val="0"/>
              </a:spcAft>
              <a:buClrTx/>
              <a:buSzTx/>
              <a:buFontTx/>
              <a:buNone/>
              <a:tabLst/>
              <a:defRPr/>
            </a:pPr>
            <a:fld id="{7C3ABBCA-EEB9-4909-AB36-4546095AE386}" type="slidenum">
              <a:rPr kumimoji="0" lang="en-US" sz="1088"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8</a:t>
            </a:fld>
            <a:endParaRPr kumimoji="0" lang="en-US" sz="1088"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1088988-2EEB-458B-8999-60D4F8D0CDF4}"/>
              </a:ext>
            </a:extLst>
          </p:cNvPr>
          <p:cNvGrpSpPr/>
          <p:nvPr/>
        </p:nvGrpSpPr>
        <p:grpSpPr>
          <a:xfrm>
            <a:off x="4107" y="1514"/>
            <a:ext cx="10665334" cy="996853"/>
            <a:chOff x="3445669" y="1134017"/>
            <a:chExt cx="9267896" cy="972554"/>
          </a:xfrm>
        </p:grpSpPr>
        <p:sp>
          <p:nvSpPr>
            <p:cNvPr id="7" name="Parallelogram 6">
              <a:extLst>
                <a:ext uri="{FF2B5EF4-FFF2-40B4-BE49-F238E27FC236}">
                  <a16:creationId xmlns:a16="http://schemas.microsoft.com/office/drawing/2014/main" id="{8887C5EB-4AD9-4DB7-8B3B-F31DFC38ABB4}"/>
                </a:ext>
              </a:extLst>
            </p:cNvPr>
            <p:cNvSpPr/>
            <p:nvPr/>
          </p:nvSpPr>
          <p:spPr>
            <a:xfrm>
              <a:off x="3445669" y="1134017"/>
              <a:ext cx="9267896" cy="972551"/>
            </a:xfrm>
            <a:prstGeom prst="parallelogram">
              <a:avLst>
                <a:gd name="adj" fmla="val 7491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947B8CE8-C74D-4400-BE70-0E21C76DBB23}"/>
                </a:ext>
              </a:extLst>
            </p:cNvPr>
            <p:cNvSpPr/>
            <p:nvPr/>
          </p:nvSpPr>
          <p:spPr>
            <a:xfrm rot="5400000">
              <a:off x="3380477" y="1201499"/>
              <a:ext cx="970264" cy="83987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61DD192E-0464-3445-9316-E2C67590066D}"/>
              </a:ext>
            </a:extLst>
          </p:cNvPr>
          <p:cNvSpPr>
            <a:spLocks noGrp="1"/>
          </p:cNvSpPr>
          <p:nvPr>
            <p:ph type="title"/>
          </p:nvPr>
        </p:nvSpPr>
        <p:spPr>
          <a:xfrm>
            <a:off x="84454" y="-164108"/>
            <a:ext cx="10515888" cy="1324383"/>
          </a:xfrm>
        </p:spPr>
        <p:txBody>
          <a:bodyPr>
            <a:normAutofit/>
          </a:bodyPr>
          <a:lstStyle/>
          <a:p>
            <a:r>
              <a:rPr lang="en-US" b="1" dirty="0">
                <a:solidFill>
                  <a:schemeClr val="bg1"/>
                </a:solidFill>
              </a:rPr>
              <a:t>Community Engagement Tracking Tool</a:t>
            </a:r>
          </a:p>
        </p:txBody>
      </p:sp>
      <p:graphicFrame>
        <p:nvGraphicFramePr>
          <p:cNvPr id="9" name="Table 5">
            <a:extLst>
              <a:ext uri="{FF2B5EF4-FFF2-40B4-BE49-F238E27FC236}">
                <a16:creationId xmlns:a16="http://schemas.microsoft.com/office/drawing/2014/main" id="{46FC2EB8-5F37-4609-BE1B-7D91C1C537EE}"/>
              </a:ext>
            </a:extLst>
          </p:cNvPr>
          <p:cNvGraphicFramePr>
            <a:graphicFrameLocks noGrp="1"/>
          </p:cNvGraphicFramePr>
          <p:nvPr/>
        </p:nvGraphicFramePr>
        <p:xfrm>
          <a:off x="222650" y="2599821"/>
          <a:ext cx="11470306" cy="3109420"/>
        </p:xfrm>
        <a:graphic>
          <a:graphicData uri="http://schemas.openxmlformats.org/drawingml/2006/table">
            <a:tbl>
              <a:tblPr firstRow="1" bandRow="1"/>
              <a:tblGrid>
                <a:gridCol w="2447682">
                  <a:extLst>
                    <a:ext uri="{9D8B030D-6E8A-4147-A177-3AD203B41FA5}">
                      <a16:colId xmlns:a16="http://schemas.microsoft.com/office/drawing/2014/main" val="392989964"/>
                    </a:ext>
                  </a:extLst>
                </a:gridCol>
                <a:gridCol w="2140441">
                  <a:extLst>
                    <a:ext uri="{9D8B030D-6E8A-4147-A177-3AD203B41FA5}">
                      <a16:colId xmlns:a16="http://schemas.microsoft.com/office/drawing/2014/main" val="2635623268"/>
                    </a:ext>
                  </a:extLst>
                </a:gridCol>
                <a:gridCol w="2294061">
                  <a:extLst>
                    <a:ext uri="{9D8B030D-6E8A-4147-A177-3AD203B41FA5}">
                      <a16:colId xmlns:a16="http://schemas.microsoft.com/office/drawing/2014/main" val="2511480504"/>
                    </a:ext>
                  </a:extLst>
                </a:gridCol>
                <a:gridCol w="2294061">
                  <a:extLst>
                    <a:ext uri="{9D8B030D-6E8A-4147-A177-3AD203B41FA5}">
                      <a16:colId xmlns:a16="http://schemas.microsoft.com/office/drawing/2014/main" val="1123842841"/>
                    </a:ext>
                  </a:extLst>
                </a:gridCol>
                <a:gridCol w="2294061">
                  <a:extLst>
                    <a:ext uri="{9D8B030D-6E8A-4147-A177-3AD203B41FA5}">
                      <a16:colId xmlns:a16="http://schemas.microsoft.com/office/drawing/2014/main" val="1563856678"/>
                    </a:ext>
                  </a:extLst>
                </a:gridCol>
              </a:tblGrid>
              <a:tr h="4945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p>
                  </a:txBody>
                  <a:tcPr marL="82918" marR="82918" marT="41459" marB="4145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extLst>
                  <a:ext uri="{0D108BD9-81ED-4DB2-BD59-A6C34878D82A}">
                    <a16:rowId xmlns:a16="http://schemas.microsoft.com/office/drawing/2014/main" val="2345527538"/>
                  </a:ext>
                </a:extLst>
              </a:tr>
              <a:tr h="26149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Representatives from the community of people living with HIV (PLHIV) and civil society organizations (CSO) are </a:t>
                      </a:r>
                      <a:r>
                        <a:rPr lang="en-US" sz="1500" b="1" u="sng" kern="1200" dirty="0">
                          <a:solidFill>
                            <a:schemeClr val="dk1"/>
                          </a:solidFill>
                          <a:effectLst/>
                          <a:latin typeface="+mn-lt"/>
                          <a:ea typeface="+mn-ea"/>
                          <a:cs typeface="+mn-cs"/>
                        </a:rPr>
                        <a:t>not involved</a:t>
                      </a:r>
                      <a:r>
                        <a:rPr lang="en-US" sz="1500" b="1" u="none" kern="120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in any activities related to DSD and there are currently </a:t>
                      </a:r>
                      <a:r>
                        <a:rPr lang="en-US" sz="1500" b="1" u="sng" kern="1200" dirty="0">
                          <a:solidFill>
                            <a:schemeClr val="dk1"/>
                          </a:solidFill>
                          <a:effectLst/>
                          <a:latin typeface="+mn-lt"/>
                          <a:ea typeface="+mn-ea"/>
                          <a:cs typeface="+mn-cs"/>
                        </a:rPr>
                        <a:t>no plans </a:t>
                      </a:r>
                      <a:r>
                        <a:rPr lang="en-US" sz="1500" kern="1200" dirty="0">
                          <a:solidFill>
                            <a:schemeClr val="dk1"/>
                          </a:solidFill>
                          <a:effectLst/>
                          <a:latin typeface="+mn-lt"/>
                          <a:ea typeface="+mn-ea"/>
                          <a:cs typeface="+mn-cs"/>
                        </a:rPr>
                        <a:t>to engage these groups </a:t>
                      </a:r>
                      <a:endParaRPr lang="en-US" sz="1500" dirty="0"/>
                    </a:p>
                    <a:p>
                      <a:endParaRPr lang="en-US" sz="1500" dirty="0"/>
                    </a:p>
                  </a:txBody>
                  <a:tcPr marL="82918" marR="82918" marT="41459" marB="4145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PLHIV and CSO are </a:t>
                      </a:r>
                      <a:r>
                        <a:rPr lang="en-US" sz="1500" b="1" u="sng" kern="1200" dirty="0">
                          <a:solidFill>
                            <a:schemeClr val="dk1"/>
                          </a:solidFill>
                          <a:effectLst/>
                          <a:latin typeface="+mn-lt"/>
                          <a:ea typeface="+mn-ea"/>
                          <a:cs typeface="+mn-cs"/>
                        </a:rPr>
                        <a:t>not currently engaged</a:t>
                      </a:r>
                      <a:r>
                        <a:rPr lang="en-US" sz="1500" kern="1200" dirty="0">
                          <a:solidFill>
                            <a:schemeClr val="dk1"/>
                          </a:solidFill>
                          <a:effectLst/>
                          <a:latin typeface="+mn-lt"/>
                          <a:ea typeface="+mn-ea"/>
                          <a:cs typeface="+mn-cs"/>
                        </a:rPr>
                        <a:t> in DSD activities, </a:t>
                      </a:r>
                      <a:r>
                        <a:rPr lang="en-US" sz="1500" b="1" u="sng" kern="1200" dirty="0">
                          <a:solidFill>
                            <a:schemeClr val="dk1"/>
                          </a:solidFill>
                          <a:effectLst/>
                          <a:latin typeface="+mn-lt"/>
                          <a:ea typeface="+mn-ea"/>
                          <a:cs typeface="+mn-cs"/>
                        </a:rPr>
                        <a:t>but</a:t>
                      </a:r>
                      <a:r>
                        <a:rPr lang="en-US" sz="1500" kern="1200" dirty="0">
                          <a:solidFill>
                            <a:schemeClr val="dk1"/>
                          </a:solidFill>
                          <a:effectLst/>
                          <a:latin typeface="+mn-lt"/>
                          <a:ea typeface="+mn-ea"/>
                          <a:cs typeface="+mn-cs"/>
                        </a:rPr>
                        <a:t> </a:t>
                      </a:r>
                      <a:r>
                        <a:rPr lang="en-US" sz="1500" b="1" u="sng" kern="1200" dirty="0">
                          <a:solidFill>
                            <a:schemeClr val="dk1"/>
                          </a:solidFill>
                          <a:effectLst/>
                          <a:latin typeface="+mn-lt"/>
                          <a:ea typeface="+mn-ea"/>
                          <a:cs typeface="+mn-cs"/>
                        </a:rPr>
                        <a:t>engagement is planned</a:t>
                      </a:r>
                      <a:r>
                        <a:rPr lang="en-US" sz="1500" kern="1200" dirty="0">
                          <a:solidFill>
                            <a:schemeClr val="dk1"/>
                          </a:solidFill>
                          <a:effectLst/>
                          <a:latin typeface="+mn-lt"/>
                          <a:ea typeface="+mn-ea"/>
                          <a:cs typeface="+mn-cs"/>
                        </a:rPr>
                        <a:t>, or meetings and discussions are </a:t>
                      </a:r>
                      <a:r>
                        <a:rPr lang="en-US" sz="1500" b="1" u="sng" kern="1200" dirty="0">
                          <a:solidFill>
                            <a:schemeClr val="dk1"/>
                          </a:solidFill>
                          <a:effectLst/>
                          <a:latin typeface="+mn-lt"/>
                          <a:ea typeface="+mn-ea"/>
                          <a:cs typeface="+mn-cs"/>
                        </a:rPr>
                        <a:t>ongoing</a:t>
                      </a:r>
                      <a:r>
                        <a:rPr lang="en-US" sz="1500" kern="1200" dirty="0">
                          <a:solidFill>
                            <a:schemeClr val="dk1"/>
                          </a:solidFill>
                          <a:effectLst/>
                          <a:latin typeface="+mn-lt"/>
                          <a:ea typeface="+mn-ea"/>
                          <a:cs typeface="+mn-cs"/>
                        </a:rPr>
                        <a:t> </a:t>
                      </a:r>
                      <a:endParaRPr lang="en-US" sz="1500" dirty="0"/>
                    </a:p>
                    <a:p>
                      <a:endParaRPr lang="en-US" sz="1500" dirty="0"/>
                    </a:p>
                  </a:txBody>
                  <a:tcPr marL="82918" marR="82918" marT="41459" marB="4145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PLHIV and CSO are </a:t>
                      </a:r>
                      <a:r>
                        <a:rPr lang="en-US" sz="1500" b="1" u="sng" kern="1200" dirty="0">
                          <a:solidFill>
                            <a:schemeClr val="dk1"/>
                          </a:solidFill>
                          <a:effectLst/>
                          <a:latin typeface="+mn-lt"/>
                          <a:ea typeface="+mn-ea"/>
                          <a:cs typeface="+mn-cs"/>
                        </a:rPr>
                        <a:t>meaningfully engaged in DSD implementation </a:t>
                      </a:r>
                      <a:endParaRPr lang="en-US" sz="1500" b="1" u="sng" dirty="0"/>
                    </a:p>
                    <a:p>
                      <a:endParaRPr lang="en-US" sz="1500" dirty="0"/>
                    </a:p>
                  </a:txBody>
                  <a:tcPr marL="82918" marR="82918" marT="41459" marB="4145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PLHIV and CSO are meaningfully engaged in implementation </a:t>
                      </a:r>
                      <a:r>
                        <a:rPr lang="en-US" sz="1500" b="1" u="sng" kern="1200" dirty="0">
                          <a:solidFill>
                            <a:schemeClr val="dk1"/>
                          </a:solidFill>
                          <a:effectLst/>
                          <a:latin typeface="+mn-lt"/>
                          <a:ea typeface="+mn-ea"/>
                          <a:cs typeface="+mn-cs"/>
                        </a:rPr>
                        <a:t>and evaluation</a:t>
                      </a:r>
                      <a:r>
                        <a:rPr lang="en-US" sz="1500" kern="1200" dirty="0">
                          <a:solidFill>
                            <a:schemeClr val="dk1"/>
                          </a:solidFill>
                          <a:effectLst/>
                          <a:latin typeface="+mn-lt"/>
                          <a:ea typeface="+mn-ea"/>
                          <a:cs typeface="+mn-cs"/>
                        </a:rPr>
                        <a:t> of DSDM </a:t>
                      </a:r>
                      <a:endParaRPr lang="en-US" sz="1500" dirty="0"/>
                    </a:p>
                    <a:p>
                      <a:endParaRPr lang="en-US" sz="1500" dirty="0"/>
                    </a:p>
                  </a:txBody>
                  <a:tcPr marL="82918" marR="82918" marT="41459" marB="4145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PLHIV and CSO are meaningfully engaged in implementation and evaluation of DSD, as well as </a:t>
                      </a:r>
                      <a:r>
                        <a:rPr lang="en-US" sz="1500" b="1" i="0" u="sng" kern="1200" dirty="0">
                          <a:solidFill>
                            <a:schemeClr val="dk1"/>
                          </a:solidFill>
                          <a:effectLst/>
                          <a:latin typeface="+mn-lt"/>
                          <a:ea typeface="+mn-ea"/>
                          <a:cs typeface="+mn-cs"/>
                        </a:rPr>
                        <a:t>oversight</a:t>
                      </a:r>
                      <a:r>
                        <a:rPr lang="en-US" sz="1500" kern="1200" dirty="0">
                          <a:solidFill>
                            <a:schemeClr val="dk1"/>
                          </a:solidFill>
                          <a:effectLst/>
                          <a:latin typeface="+mn-lt"/>
                          <a:ea typeface="+mn-ea"/>
                          <a:cs typeface="+mn-cs"/>
                        </a:rPr>
                        <a:t> of DSD policy (e.g., through inclusion in DSD task force or other group) </a:t>
                      </a:r>
                      <a:endParaRPr lang="en-US" sz="1500" dirty="0"/>
                    </a:p>
                    <a:p>
                      <a:endParaRPr lang="en-US" sz="1500" dirty="0"/>
                    </a:p>
                  </a:txBody>
                  <a:tcPr marL="82918" marR="82918" marT="41459" marB="4145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635466024"/>
                  </a:ext>
                </a:extLst>
              </a:tr>
            </a:tbl>
          </a:graphicData>
        </a:graphic>
      </p:graphicFrame>
    </p:spTree>
    <p:extLst>
      <p:ext uri="{BB962C8B-B14F-4D97-AF65-F5344CB8AC3E}">
        <p14:creationId xmlns:p14="http://schemas.microsoft.com/office/powerpoint/2010/main" val="221748902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6D7C-1479-BDBC-292C-973015B23874}"/>
              </a:ext>
            </a:extLst>
          </p:cNvPr>
          <p:cNvSpPr>
            <a:spLocks noGrp="1"/>
          </p:cNvSpPr>
          <p:nvPr>
            <p:ph type="title"/>
          </p:nvPr>
        </p:nvSpPr>
        <p:spPr/>
        <p:txBody>
          <a:bodyPr/>
          <a:lstStyle/>
          <a:p>
            <a:r>
              <a:rPr lang="en-US" dirty="0"/>
              <a:t>How does it Work? </a:t>
            </a:r>
          </a:p>
        </p:txBody>
      </p:sp>
      <p:sp>
        <p:nvSpPr>
          <p:cNvPr id="3" name="Content Placeholder 2">
            <a:extLst>
              <a:ext uri="{FF2B5EF4-FFF2-40B4-BE49-F238E27FC236}">
                <a16:creationId xmlns:a16="http://schemas.microsoft.com/office/drawing/2014/main" id="{3F06F929-55B6-DD4D-0A13-EE66B185C200}"/>
              </a:ext>
            </a:extLst>
          </p:cNvPr>
          <p:cNvSpPr>
            <a:spLocks noGrp="1"/>
          </p:cNvSpPr>
          <p:nvPr>
            <p:ph sz="quarter" idx="11"/>
          </p:nvPr>
        </p:nvSpPr>
        <p:spPr/>
        <p:txBody>
          <a:bodyPr/>
          <a:lstStyle/>
          <a:p>
            <a:r>
              <a:rPr lang="en-US" dirty="0"/>
              <a:t>Data Collection</a:t>
            </a:r>
          </a:p>
          <a:p>
            <a:pPr marL="285750" indent="-285750">
              <a:buFont typeface="Arial" panose="020B0604020202020204" pitchFamily="34" charset="0"/>
              <a:buChar char="•"/>
            </a:pPr>
            <a:r>
              <a:rPr lang="en-US" b="0" dirty="0"/>
              <a:t>Step-Down Trainings with country data teams</a:t>
            </a:r>
          </a:p>
          <a:p>
            <a:pPr marL="285750" indent="-285750">
              <a:buFont typeface="Arial" panose="020B0604020202020204" pitchFamily="34" charset="0"/>
              <a:buChar char="•"/>
            </a:pPr>
            <a:r>
              <a:rPr lang="en-US" b="0" dirty="0"/>
              <a:t>Data sources, challenges, best practices </a:t>
            </a:r>
          </a:p>
          <a:p>
            <a:endParaRPr lang="en-US" dirty="0"/>
          </a:p>
          <a:p>
            <a:r>
              <a:rPr lang="en-US" dirty="0"/>
              <a:t>Data Analysis, Reporting </a:t>
            </a:r>
          </a:p>
          <a:p>
            <a:pPr marL="285750" indent="-285750">
              <a:buFont typeface="Arial" panose="020B0604020202020204" pitchFamily="34" charset="0"/>
              <a:buChar char="•"/>
            </a:pPr>
            <a:r>
              <a:rPr lang="en-US" b="0" dirty="0"/>
              <a:t>Rigorous process of data cleaning with country teams</a:t>
            </a:r>
          </a:p>
          <a:p>
            <a:pPr marL="285750" indent="-285750">
              <a:buFont typeface="Arial" panose="020B0604020202020204" pitchFamily="34" charset="0"/>
              <a:buChar char="•"/>
            </a:pPr>
            <a:r>
              <a:rPr lang="en-US" b="0" dirty="0"/>
              <a:t>Community does analysis and reporting</a:t>
            </a:r>
          </a:p>
          <a:p>
            <a:endParaRPr lang="en-US" dirty="0"/>
          </a:p>
          <a:p>
            <a:r>
              <a:rPr lang="en-US" dirty="0"/>
              <a:t>Advocacy</a:t>
            </a:r>
          </a:p>
          <a:p>
            <a:pPr marL="285750" indent="-285750">
              <a:buFont typeface="Arial" panose="020B0604020202020204" pitchFamily="34" charset="0"/>
              <a:buChar char="•"/>
            </a:pPr>
            <a:r>
              <a:rPr lang="en-US" b="0" dirty="0"/>
              <a:t>Community develops advocacy plans to improve CE in DSD, armed with data</a:t>
            </a:r>
          </a:p>
          <a:p>
            <a:pPr marL="285750" indent="-285750">
              <a:buFont typeface="Arial" panose="020B0604020202020204" pitchFamily="34" charset="0"/>
              <a:buChar char="•"/>
            </a:pPr>
            <a:endParaRPr lang="en-US" dirty="0"/>
          </a:p>
          <a:p>
            <a:endParaRPr lang="en-US" dirty="0"/>
          </a:p>
        </p:txBody>
      </p:sp>
      <p:pic>
        <p:nvPicPr>
          <p:cNvPr id="10" name="Content Placeholder 9">
            <a:extLst>
              <a:ext uri="{FF2B5EF4-FFF2-40B4-BE49-F238E27FC236}">
                <a16:creationId xmlns:a16="http://schemas.microsoft.com/office/drawing/2014/main" id="{482200BA-8278-3C28-A211-6F1ACBFBCC31}"/>
              </a:ext>
            </a:extLst>
          </p:cNvPr>
          <p:cNvPicPr>
            <a:picLocks noGrp="1" noChangeAspect="1"/>
          </p:cNvPicPr>
          <p:nvPr>
            <p:ph sz="quarter" idx="12"/>
          </p:nvPr>
        </p:nvPicPr>
        <p:blipFill>
          <a:blip r:embed="rId3"/>
          <a:stretch>
            <a:fillRect/>
          </a:stretch>
        </p:blipFill>
        <p:spPr>
          <a:xfrm>
            <a:off x="7011081" y="373062"/>
            <a:ext cx="4479925" cy="2793809"/>
          </a:xfrm>
        </p:spPr>
      </p:pic>
      <p:pic>
        <p:nvPicPr>
          <p:cNvPr id="5" name="Picture 4" descr="A group of people looking at a book&#10;&#10;Description automatically generated">
            <a:extLst>
              <a:ext uri="{FF2B5EF4-FFF2-40B4-BE49-F238E27FC236}">
                <a16:creationId xmlns:a16="http://schemas.microsoft.com/office/drawing/2014/main" id="{0A8CC67F-E973-5637-E61D-708F901DBE13}"/>
              </a:ext>
            </a:extLst>
          </p:cNvPr>
          <p:cNvPicPr>
            <a:picLocks noChangeAspect="1"/>
          </p:cNvPicPr>
          <p:nvPr/>
        </p:nvPicPr>
        <p:blipFill>
          <a:blip r:embed="rId4"/>
          <a:stretch>
            <a:fillRect/>
          </a:stretch>
        </p:blipFill>
        <p:spPr>
          <a:xfrm>
            <a:off x="7011081" y="3314509"/>
            <a:ext cx="2661890" cy="3245638"/>
          </a:xfrm>
          <a:prstGeom prst="rect">
            <a:avLst/>
          </a:prstGeom>
        </p:spPr>
      </p:pic>
    </p:spTree>
    <p:extLst>
      <p:ext uri="{BB962C8B-B14F-4D97-AF65-F5344CB8AC3E}">
        <p14:creationId xmlns:p14="http://schemas.microsoft.com/office/powerpoint/2010/main" val="2400144655"/>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F1C20AD-2B43-49A8-A44D-73243EC4F3F0}" vid="{6ABE10FF-601A-43BC-92B5-D5492DD334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13d8cb44-f7b4-4e4c-94ec-92fa8e254e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20" ma:contentTypeDescription="NGO Document content type" ma:contentTypeScope="" ma:versionID="a7c2ca31feea3b5b386b3e62d65b35a5">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2b27f6106a5f53809397b7b64b6aaec9"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4C719-C8BD-4BD3-B99B-ACAE57CC6941}">
  <ds:schemaRefs>
    <ds:schemaRef ds:uri="http://schemas.microsoft.com/sharepoint/v3/contenttype/forms"/>
  </ds:schemaRefs>
</ds:datastoreItem>
</file>

<file path=customXml/itemProps2.xml><?xml version="1.0" encoding="utf-8"?>
<ds:datastoreItem xmlns:ds="http://schemas.openxmlformats.org/officeDocument/2006/customXml" ds:itemID="{640978B8-74BD-4ABE-8747-4338AF74F122}">
  <ds:schemaRefs>
    <ds:schemaRef ds:uri="http://schemas.microsoft.com/office/2006/documentManagement/types"/>
    <ds:schemaRef ds:uri="c629780e-db83-45bc-a257-7c8c4fd6b9cb"/>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13d8cb44-f7b4-4e4c-94ec-92fa8e254e0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0D8941B-7AD2-4AF2-8F92-8B9266CC1DA3}">
  <ds:schemaRefs>
    <ds:schemaRef ds:uri="13d8cb44-f7b4-4e4c-94ec-92fa8e254e0f"/>
    <ds:schemaRef ds:uri="c629780e-db83-45bc-a257-7c8c4fd6b9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563</TotalTime>
  <Words>1617</Words>
  <Application>Microsoft Office PowerPoint</Application>
  <PresentationFormat>Widescreen</PresentationFormat>
  <Paragraphs>122</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Lato Medium</vt:lpstr>
      <vt:lpstr>Segoe UI</vt:lpstr>
      <vt:lpstr>Symbol</vt:lpstr>
      <vt:lpstr>Theme1</vt:lpstr>
      <vt:lpstr>Community Engagement (CE) Monitoring Tool 2.0</vt:lpstr>
      <vt:lpstr>PowerPoint Presentation</vt:lpstr>
      <vt:lpstr>Objectives of the CE Framework </vt:lpstr>
      <vt:lpstr>CE MONITORING TOOL IMPROVEMENT FROM  1.0 to 3.0 </vt:lpstr>
      <vt:lpstr>List of Indicators </vt:lpstr>
      <vt:lpstr>Community Engagement Tracking Tool</vt:lpstr>
      <vt:lpstr>Community Engagement Tracking Tool</vt:lpstr>
      <vt:lpstr>Community Engagement Tracking Tool</vt:lpstr>
      <vt:lpstr>How does it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Intuser</dc:creator>
  <cp:lastModifiedBy>Syowai, Maureen</cp:lastModifiedBy>
  <cp:revision>16</cp:revision>
  <cp:lastPrinted>2021-07-21T14:19:26Z</cp:lastPrinted>
  <dcterms:created xsi:type="dcterms:W3CDTF">2022-06-22T19:43:12Z</dcterms:created>
  <dcterms:modified xsi:type="dcterms:W3CDTF">2023-11-04T21:53:00Z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