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  <p:sldMasterId id="2147483718" r:id="rId5"/>
  </p:sldMasterIdLst>
  <p:notesMasterIdLst>
    <p:notesMasterId r:id="rId22"/>
  </p:notesMasterIdLst>
  <p:handoutMasterIdLst>
    <p:handoutMasterId r:id="rId23"/>
  </p:handoutMasterIdLst>
  <p:sldIdLst>
    <p:sldId id="258" r:id="rId6"/>
    <p:sldId id="2145707162" r:id="rId7"/>
    <p:sldId id="2145707171" r:id="rId8"/>
    <p:sldId id="2145707172" r:id="rId9"/>
    <p:sldId id="2145707076" r:id="rId10"/>
    <p:sldId id="2145707169" r:id="rId11"/>
    <p:sldId id="2145707165" r:id="rId12"/>
    <p:sldId id="2145707019" r:id="rId13"/>
    <p:sldId id="2145707173" r:id="rId14"/>
    <p:sldId id="2145707175" r:id="rId15"/>
    <p:sldId id="2145707167" r:id="rId16"/>
    <p:sldId id="2145707176" r:id="rId17"/>
    <p:sldId id="2145707178" r:id="rId18"/>
    <p:sldId id="2145707168" r:id="rId19"/>
    <p:sldId id="2145707177" r:id="rId20"/>
    <p:sldId id="2145707151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8C95D869-93F1-A976-25AD-84C449ECBFCD}" name="Momanyi, Lazarus" initials="LM" userId="S::lm3570@cumc.columbia.edu::08a43974-3714-4821-9cc4-300605c41046" providerId="AD"/>
  <p188:author id="{A8206382-E005-CD87-C35E-478A9F3A580C}" name="Maureen Syowai" initials="MS" userId="S::ms4063@icapatcolumbia.onmicrosoft.com::aacc7125-15f0-4149-9418-5740466a48dd" providerId="AD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CAA"/>
    <a:srgbClr val="00B5DE"/>
    <a:srgbClr val="022169"/>
    <a:srgbClr val="000000"/>
    <a:srgbClr val="7B8CAA"/>
    <a:srgbClr val="898989"/>
    <a:srgbClr val="737D84"/>
    <a:srgbClr val="FFFFFF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86" d="100"/>
          <a:sy n="86" d="100"/>
        </p:scale>
        <p:origin x="48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396"/>
    </p:cViewPr>
  </p:sorterViewPr>
  <p:notesViewPr>
    <p:cSldViewPr snapToGrid="0">
      <p:cViewPr varScale="1">
        <p:scale>
          <a:sx n="51" d="100"/>
          <a:sy n="51" d="100"/>
        </p:scale>
        <p:origin x="1816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/>
              <a:t>WLHIV</a:t>
            </a:r>
            <a:r>
              <a:rPr lang="en-GB" sz="1400" b="1" baseline="0" dirty="0"/>
              <a:t> Current on ART</a:t>
            </a:r>
            <a:endParaRPr lang="en-GB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802935570356066"/>
          <c:y val="0.1745339022398848"/>
          <c:w val="0.77902254640589641"/>
          <c:h val="0.4479094804941505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19050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BB-49C1-9B91-30E2832795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'FP documented within last visit'!$B$3:$C$3</c:f>
              <c:strCache>
                <c:ptCount val="2"/>
                <c:pt idx="0">
                  <c:v>Current on ART  (Female)</c:v>
                </c:pt>
                <c:pt idx="1">
                  <c:v>WLHIV of Child Bearing Age (15 - 49 Yrs)</c:v>
                </c:pt>
              </c:strCache>
            </c:strRef>
          </c:cat>
          <c:val>
            <c:numRef>
              <c:f>'FP documented within last visit'!$B$4:$C$4</c:f>
              <c:numCache>
                <c:formatCode>#,##0</c:formatCode>
                <c:ptCount val="2"/>
                <c:pt idx="0">
                  <c:v>823602</c:v>
                </c:pt>
                <c:pt idx="1">
                  <c:v>582069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B-49C1-9B91-30E283279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6061599"/>
        <c:axId val="1799204591"/>
      </c:barChart>
      <c:catAx>
        <c:axId val="24606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204591"/>
        <c:crosses val="autoZero"/>
        <c:auto val="1"/>
        <c:lblAlgn val="ctr"/>
        <c:lblOffset val="100"/>
        <c:noMultiLvlLbl val="0"/>
      </c:catAx>
      <c:valAx>
        <c:axId val="179920459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061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B5DE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/>
              <a:t>WLHIV</a:t>
            </a:r>
            <a:r>
              <a:rPr lang="en-GB" sz="1600" b="1" baseline="0" dirty="0"/>
              <a:t> on FP by Method</a:t>
            </a:r>
            <a:endParaRPr lang="en-GB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81-4289-93C9-2D1E5D1135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81-4289-93C9-2D1E5D1135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81-4289-93C9-2D1E5D1135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81-4289-93C9-2D1E5D11355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81-4289-93C9-2D1E5D11355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81-4289-93C9-2D1E5D11355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81-4289-93C9-2D1E5D11355A}"/>
              </c:ext>
            </c:extLst>
          </c:dPt>
          <c:dLbls>
            <c:dLbl>
              <c:idx val="2"/>
              <c:layout>
                <c:manualLayout>
                  <c:x val="-8.6651137357830268E-2"/>
                  <c:y val="-0.13236038203557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81-4289-93C9-2D1E5D113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'FP documented within last visit'!$D$4:$D$10</c:f>
              <c:strCache>
                <c:ptCount val="7"/>
                <c:pt idx="0">
                  <c:v>Emergency Pill</c:v>
                </c:pt>
                <c:pt idx="1">
                  <c:v>Oral Contraceptives</c:v>
                </c:pt>
                <c:pt idx="2">
                  <c:v>Implant</c:v>
                </c:pt>
                <c:pt idx="3">
                  <c:v>Intrauterine Device</c:v>
                </c:pt>
                <c:pt idx="4">
                  <c:v>Lactational Amenorrhea</c:v>
                </c:pt>
                <c:pt idx="5">
                  <c:v>Tubal Ligation</c:v>
                </c:pt>
                <c:pt idx="6">
                  <c:v>Condoms</c:v>
                </c:pt>
              </c:strCache>
            </c:strRef>
          </c:cat>
          <c:val>
            <c:numRef>
              <c:f>'FP documented within last visit'!$E$4:$E$10</c:f>
              <c:numCache>
                <c:formatCode>_-* #,##0_-;\-* #,##0_-;_-* "-"??_-;_-@_-</c:formatCode>
                <c:ptCount val="7"/>
                <c:pt idx="0">
                  <c:v>2</c:v>
                </c:pt>
                <c:pt idx="1">
                  <c:v>35</c:v>
                </c:pt>
                <c:pt idx="2">
                  <c:v>2728</c:v>
                </c:pt>
                <c:pt idx="3">
                  <c:v>358</c:v>
                </c:pt>
                <c:pt idx="4">
                  <c:v>102</c:v>
                </c:pt>
                <c:pt idx="5">
                  <c:v>205</c:v>
                </c:pt>
                <c:pt idx="6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81-4289-93C9-2D1E5D113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47428470502397"/>
          <c:y val="0.73053348436853482"/>
          <c:w val="0.81537341417270126"/>
          <c:h val="0.17459352764419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Women</a:t>
            </a:r>
            <a:r>
              <a:rPr lang="en-GB" b="1" baseline="0" dirty="0"/>
              <a:t> Living with HIV on ART (15 – 49 Years by DSD Model</a:t>
            </a:r>
            <a:endParaRPr lang="en-GB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'FP documented within last visit'!$H$4:$H$8</c:f>
              <c:strCache>
                <c:ptCount val="5"/>
                <c:pt idx="0">
                  <c:v>Conventional</c:v>
                </c:pt>
                <c:pt idx="1">
                  <c:v>Fast Track</c:v>
                </c:pt>
                <c:pt idx="2">
                  <c:v>Facility ART Distribution Group</c:v>
                </c:pt>
                <c:pt idx="3">
                  <c:v>Peer Led CAG</c:v>
                </c:pt>
                <c:pt idx="4">
                  <c:v>HCW Led CAG</c:v>
                </c:pt>
              </c:strCache>
            </c:strRef>
          </c:cat>
          <c:val>
            <c:numRef>
              <c:f>'FP documented within last visit'!$I$4:$I$8</c:f>
              <c:numCache>
                <c:formatCode>#,##0</c:formatCode>
                <c:ptCount val="5"/>
                <c:pt idx="0">
                  <c:v>211112</c:v>
                </c:pt>
                <c:pt idx="1">
                  <c:v>209256</c:v>
                </c:pt>
                <c:pt idx="2">
                  <c:v>33436</c:v>
                </c:pt>
                <c:pt idx="3">
                  <c:v>19440</c:v>
                </c:pt>
                <c:pt idx="4" formatCode="General">
                  <c:v>6986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F-4312-84EE-452C720C8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36"/>
        <c:axId val="1949081455"/>
        <c:axId val="1799204095"/>
      </c:barChart>
      <c:catAx>
        <c:axId val="194908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204095"/>
        <c:crosses val="autoZero"/>
        <c:auto val="1"/>
        <c:lblAlgn val="ctr"/>
        <c:lblOffset val="100"/>
        <c:noMultiLvlLbl val="0"/>
      </c:catAx>
      <c:valAx>
        <c:axId val="179920409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908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Designation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 dirty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1" y="100082"/>
            <a:ext cx="9687340" cy="814318"/>
          </a:xfrm>
        </p:spPr>
        <p:txBody>
          <a:bodyPr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3" y="1152939"/>
            <a:ext cx="10187609" cy="50240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59D29-942C-4B2E-9A47-8BC0AB96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3E48-487C-418D-926C-F8F0C54E3131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71C29E-D3F1-463B-95D3-3DB268D96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FA23-A9FE-44C4-AFEC-C60F80AD1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59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EB Garamond"/>
                <a:ea typeface="EB Garamond"/>
                <a:cs typeface="EB Garamond"/>
                <a:sym typeface="EB Garamon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6743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 and Designation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 dirty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 dirty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81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1670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66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“Click to edit Master text”</a:t>
            </a:r>
          </a:p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5390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055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985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 userDrawn="1"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7B8CAA"/>
              </a:gs>
              <a:gs pos="50000">
                <a:srgbClr val="7B8CAA"/>
              </a:gs>
              <a:gs pos="100000">
                <a:srgbClr val="7B8CAA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696286"/>
            <a:ext cx="9144456" cy="545286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rgbClr val="02216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64317" y="1348285"/>
            <a:ext cx="9144456" cy="45510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baseline="0"/>
            </a:lvl2pPr>
            <a:lvl3pPr marL="914400" indent="0">
              <a:lnSpc>
                <a:spcPct val="100000"/>
              </a:lnSpc>
              <a:buNone/>
              <a:defRPr sz="20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7D6322-8B41-9EDF-E061-65663E97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82250"/>
            <a:ext cx="1188918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776ED-6760-2596-F2D5-06B0AECD12C9}"/>
              </a:ext>
            </a:extLst>
          </p:cNvPr>
          <p:cNvSpPr/>
          <p:nvPr userDrawn="1"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rgbClr val="022069"/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CB39C-47C9-0FE8-588F-35D6ADA2B4F6}"/>
              </a:ext>
            </a:extLst>
          </p:cNvPr>
          <p:cNvSpPr txBox="1">
            <a:spLocks/>
          </p:cNvSpPr>
          <p:nvPr userDrawn="1"/>
        </p:nvSpPr>
        <p:spPr>
          <a:xfrm>
            <a:off x="444005" y="6367962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313648F-9AF4-7009-B099-6089399B0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356350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022169"/>
              </a:gs>
              <a:gs pos="50000">
                <a:srgbClr val="022169"/>
              </a:gs>
              <a:gs pos="100000">
                <a:srgbClr val="022169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5EB44C2-0E14-E8BE-A3DF-0B474624BA47}"/>
              </a:ext>
            </a:extLst>
          </p:cNvPr>
          <p:cNvSpPr txBox="1">
            <a:spLocks/>
          </p:cNvSpPr>
          <p:nvPr userDrawn="1"/>
        </p:nvSpPr>
        <p:spPr>
          <a:xfrm>
            <a:off x="2622234" y="6348362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3408"/>
            <a:ext cx="10515596" cy="615361"/>
          </a:xfrm>
        </p:spPr>
        <p:txBody>
          <a:bodyPr anchor="t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342176"/>
            <a:ext cx="10515596" cy="466643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buNone/>
              <a:defRPr sz="20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7120AA-A86C-F45A-BCCE-83214C5CD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2209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1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509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“Click to edit Master text”</a:t>
            </a:r>
          </a:p>
          <a:p>
            <a:pPr lvl="0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98FB-024F-FCA1-25AB-EE946C01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9235" y="6253613"/>
            <a:ext cx="1184563" cy="365125"/>
          </a:xfrm>
        </p:spPr>
        <p:txBody>
          <a:bodyPr/>
          <a:lstStyle/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B84E-A6C3-8BD7-10D0-8641B4CECE37}"/>
              </a:ext>
            </a:extLst>
          </p:cNvPr>
          <p:cNvSpPr/>
          <p:nvPr userDrawn="1"/>
        </p:nvSpPr>
        <p:spPr>
          <a:xfrm>
            <a:off x="0" y="1"/>
            <a:ext cx="12192000" cy="992401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rgbClr val="02216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4D388-93FF-804B-BCE4-33966B41B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2" y="6197446"/>
            <a:ext cx="816161" cy="4774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BD0879-16B9-ED4B-BBC7-4250200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8418"/>
            <a:ext cx="10515596" cy="615361"/>
          </a:xfrm>
        </p:spPr>
        <p:txBody>
          <a:bodyPr anchor="ctr">
            <a:norm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B62AD7-39A1-C679-37D0-FFCAFC57453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8203" y="1250819"/>
            <a:ext cx="10515596" cy="475778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2pPr>
            <a:lvl3pPr marL="9144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37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7" r:id="rId9"/>
    <p:sldLayoutId id="2147483730" r:id="rId10"/>
    <p:sldLayoutId id="214748373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647" y="1936018"/>
            <a:ext cx="6894753" cy="12482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Tools Lab Session: 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Leveraging on Electronic Medical Records (EMR) Systems for HIV/FP M</a:t>
            </a:r>
            <a:r>
              <a:rPr lang="en-US" sz="3600">
                <a:latin typeface="+mj-lt"/>
              </a:rPr>
              <a:t>&amp;E: </a:t>
            </a:r>
            <a:r>
              <a:rPr lang="en-US" sz="31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Kenya Case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3753" y="3475655"/>
            <a:ext cx="7690673" cy="124695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Dr. Lazarus Momanyi – DSD Coordinator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>
                <a:latin typeface="+mj-lt"/>
              </a:rPr>
              <a:t>Dr. Liilly Nyagah - SI Section Manager</a:t>
            </a:r>
          </a:p>
          <a:p>
            <a:r>
              <a:rPr lang="en-US" sz="2200" dirty="0">
                <a:latin typeface="+mj-lt"/>
              </a:rPr>
              <a:t>Kenya MoH NASCOP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AAF831D-6771-0E80-7B10-6038B03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0" y="271466"/>
            <a:ext cx="9687340" cy="814318"/>
          </a:xfrm>
          <a:solidFill>
            <a:srgbClr val="022169"/>
          </a:solidFill>
        </p:spPr>
        <p:txBody>
          <a:bodyPr>
            <a:noAutofit/>
          </a:bodyPr>
          <a:lstStyle/>
          <a:p>
            <a:pPr algn="ctr"/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Clinical Encounter Form (Green Card) : History - 2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D8E70-58F4-FED7-B16F-503BD6389E63}"/>
              </a:ext>
            </a:extLst>
          </p:cNvPr>
          <p:cNvSpPr/>
          <p:nvPr/>
        </p:nvSpPr>
        <p:spPr>
          <a:xfrm>
            <a:off x="128337" y="271466"/>
            <a:ext cx="978568" cy="814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9B5AC-D9B3-F1EB-F242-17E170DF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2" y="1519821"/>
            <a:ext cx="11880273" cy="441575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52216-1323-850E-B4A3-0268393C8734}"/>
              </a:ext>
            </a:extLst>
          </p:cNvPr>
          <p:cNvSpPr txBox="1"/>
          <p:nvPr/>
        </p:nvSpPr>
        <p:spPr>
          <a:xfrm>
            <a:off x="7558341" y="2257676"/>
            <a:ext cx="4523874" cy="3108543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History Part 2: </a:t>
            </a:r>
            <a:r>
              <a:rPr lang="en-GB" sz="2800" dirty="0"/>
              <a:t>Includes Sexual Reproductive History </a:t>
            </a:r>
          </a:p>
          <a:p>
            <a:r>
              <a:rPr lang="en-GB" sz="2800" dirty="0"/>
              <a:t>    (a) Menses, LMP, If Pregnant, If Breastfeeding</a:t>
            </a:r>
          </a:p>
          <a:p>
            <a:r>
              <a:rPr lang="en-GB" sz="2800" dirty="0"/>
              <a:t>    (b) Pregnancy Intention Assessment: </a:t>
            </a:r>
            <a:r>
              <a:rPr lang="en-GB" sz="2800" dirty="0">
                <a:solidFill>
                  <a:srgbClr val="0070C0"/>
                </a:solidFill>
              </a:rPr>
              <a:t>Wants to get pregnant in next 3 months?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4863AF-6B90-912A-EFA6-8DC7A42DC881}"/>
              </a:ext>
            </a:extLst>
          </p:cNvPr>
          <p:cNvCxnSpPr>
            <a:cxnSpLocks/>
          </p:cNvCxnSpPr>
          <p:nvPr/>
        </p:nvCxnSpPr>
        <p:spPr>
          <a:xfrm flipH="1">
            <a:off x="4272127" y="2839453"/>
            <a:ext cx="3286214" cy="0"/>
          </a:xfrm>
          <a:prstGeom prst="straightConnector1">
            <a:avLst/>
          </a:prstGeom>
          <a:ln w="50800">
            <a:solidFill>
              <a:srgbClr val="0221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62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AAF831D-6771-0E80-7B10-6038B03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870" y="199277"/>
            <a:ext cx="9640259" cy="963776"/>
          </a:xfrm>
          <a:solidFill>
            <a:srgbClr val="022169"/>
          </a:solidFill>
        </p:spPr>
        <p:txBody>
          <a:bodyPr>
            <a:noAutofit/>
          </a:bodyPr>
          <a:lstStyle/>
          <a:p>
            <a:pPr algn="ctr"/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Kenya EMR: Clinical Encounter Form (Green Card): History - 3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D8E70-58F4-FED7-B16F-503BD6389E63}"/>
              </a:ext>
            </a:extLst>
          </p:cNvPr>
          <p:cNvSpPr/>
          <p:nvPr/>
        </p:nvSpPr>
        <p:spPr>
          <a:xfrm>
            <a:off x="128337" y="271466"/>
            <a:ext cx="978568" cy="814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D9A6D-E62B-AC5A-BB5A-C6FB9EC1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5" y="1331678"/>
            <a:ext cx="8218870" cy="5327045"/>
          </a:xfrm>
          <a:prstGeom prst="rect">
            <a:avLst/>
          </a:prstGeom>
          <a:ln>
            <a:solidFill>
              <a:srgbClr val="022169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4A396-2537-EA61-CB54-57FC327E8D50}"/>
              </a:ext>
            </a:extLst>
          </p:cNvPr>
          <p:cNvSpPr txBox="1"/>
          <p:nvPr/>
        </p:nvSpPr>
        <p:spPr>
          <a:xfrm>
            <a:off x="8010759" y="4208712"/>
            <a:ext cx="3716020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Family planning Status </a:t>
            </a:r>
            <a:r>
              <a:rPr lang="en-GB" sz="2800" dirty="0"/>
              <a:t>Documented</a:t>
            </a:r>
            <a:endParaRPr lang="en-GB" sz="3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FFB259-CFFA-8FB1-F27E-333ECE07DA14}"/>
              </a:ext>
            </a:extLst>
          </p:cNvPr>
          <p:cNvCxnSpPr>
            <a:cxnSpLocks/>
          </p:cNvCxnSpPr>
          <p:nvPr/>
        </p:nvCxnSpPr>
        <p:spPr>
          <a:xfrm flipH="1">
            <a:off x="2919663" y="4685765"/>
            <a:ext cx="5091096" cy="0"/>
          </a:xfrm>
          <a:prstGeom prst="straightConnector1">
            <a:avLst/>
          </a:prstGeom>
          <a:ln w="50800">
            <a:solidFill>
              <a:srgbClr val="0221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12425-BD1E-10FD-B0F0-BD2811366D1D}"/>
              </a:ext>
            </a:extLst>
          </p:cNvPr>
          <p:cNvSpPr txBox="1"/>
          <p:nvPr/>
        </p:nvSpPr>
        <p:spPr>
          <a:xfrm>
            <a:off x="8010759" y="5419362"/>
            <a:ext cx="3716020" cy="1384995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If not using family planning, </a:t>
            </a:r>
            <a:r>
              <a:rPr lang="en-GB" sz="2800" dirty="0"/>
              <a:t>reason entered</a:t>
            </a:r>
            <a:endParaRPr lang="en-GB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3BB569-5ABC-236A-0E13-0945C0063A2C}"/>
              </a:ext>
            </a:extLst>
          </p:cNvPr>
          <p:cNvSpPr/>
          <p:nvPr/>
        </p:nvSpPr>
        <p:spPr>
          <a:xfrm>
            <a:off x="128337" y="5983707"/>
            <a:ext cx="3272589" cy="695415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611AD5-2C39-4302-73EE-15A8FCCB0538}"/>
              </a:ext>
            </a:extLst>
          </p:cNvPr>
          <p:cNvCxnSpPr>
            <a:cxnSpLocks/>
          </p:cNvCxnSpPr>
          <p:nvPr/>
        </p:nvCxnSpPr>
        <p:spPr>
          <a:xfrm flipH="1">
            <a:off x="3400926" y="6331414"/>
            <a:ext cx="4609833" cy="0"/>
          </a:xfrm>
          <a:prstGeom prst="straightConnector1">
            <a:avLst/>
          </a:prstGeom>
          <a:ln w="50800">
            <a:solidFill>
              <a:srgbClr val="0221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71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AAF831D-6771-0E80-7B10-6038B03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870" y="199277"/>
            <a:ext cx="9640259" cy="963776"/>
          </a:xfrm>
          <a:solidFill>
            <a:srgbClr val="022169"/>
          </a:solidFill>
        </p:spPr>
        <p:txBody>
          <a:bodyPr>
            <a:noAutofit/>
          </a:bodyPr>
          <a:lstStyle/>
          <a:p>
            <a:pPr algn="ctr"/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Clinical Encounter Form (Green Card) : History - 4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D8E70-58F4-FED7-B16F-503BD6389E63}"/>
              </a:ext>
            </a:extLst>
          </p:cNvPr>
          <p:cNvSpPr/>
          <p:nvPr/>
        </p:nvSpPr>
        <p:spPr>
          <a:xfrm>
            <a:off x="128337" y="271466"/>
            <a:ext cx="978568" cy="814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3D2C6-4B4E-BAC6-6A15-41253381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457023"/>
            <a:ext cx="11024758" cy="4851881"/>
          </a:xfrm>
          <a:prstGeom prst="rect">
            <a:avLst/>
          </a:prstGeom>
          <a:ln>
            <a:solidFill>
              <a:srgbClr val="022169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EBC69-EA53-B53D-570B-56EE6B2CB3E9}"/>
              </a:ext>
            </a:extLst>
          </p:cNvPr>
          <p:cNvSpPr txBox="1"/>
          <p:nvPr/>
        </p:nvSpPr>
        <p:spPr>
          <a:xfrm>
            <a:off x="6741516" y="3371234"/>
            <a:ext cx="5171663" cy="2677656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If woman is On FP OR Wants FP: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/>
              <a:t>FP method already on or method chosen after by woman counselling (in newly initiating method) entered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6986BE-1C02-77DA-946B-310B582740BB}"/>
              </a:ext>
            </a:extLst>
          </p:cNvPr>
          <p:cNvCxnSpPr>
            <a:cxnSpLocks/>
          </p:cNvCxnSpPr>
          <p:nvPr/>
        </p:nvCxnSpPr>
        <p:spPr>
          <a:xfrm flipH="1">
            <a:off x="3962400" y="4710062"/>
            <a:ext cx="2779116" cy="0"/>
          </a:xfrm>
          <a:prstGeom prst="straightConnector1">
            <a:avLst/>
          </a:prstGeom>
          <a:ln w="50800">
            <a:solidFill>
              <a:srgbClr val="0221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6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824" y="2342147"/>
            <a:ext cx="9181323" cy="214964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anchor="t"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END of Back Up Slides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(To be only used if Live Demo from Kenya HMIS Encounters Challenges)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AAF831D-6771-0E80-7B10-6038B03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870" y="199277"/>
            <a:ext cx="9640259" cy="963776"/>
          </a:xfrm>
          <a:solidFill>
            <a:srgbClr val="022169"/>
          </a:solidFill>
        </p:spPr>
        <p:txBody>
          <a:bodyPr>
            <a:noAutofit/>
          </a:bodyPr>
          <a:lstStyle/>
          <a:p>
            <a:pPr algn="ctr"/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Example of NDWH Data Outputs (FP Among WLHIV on ART)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215555-6FC6-CB5A-E263-3D666A54B3A8}"/>
              </a:ext>
            </a:extLst>
          </p:cNvPr>
          <p:cNvGraphicFramePr>
            <a:graphicFrameLocks/>
          </p:cNvGraphicFramePr>
          <p:nvPr/>
        </p:nvGraphicFramePr>
        <p:xfrm>
          <a:off x="435463" y="1334435"/>
          <a:ext cx="5186252" cy="259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AC7583-94A3-C0FE-1297-424D7745173A}"/>
              </a:ext>
            </a:extLst>
          </p:cNvPr>
          <p:cNvGraphicFramePr>
            <a:graphicFrameLocks/>
          </p:cNvGraphicFramePr>
          <p:nvPr/>
        </p:nvGraphicFramePr>
        <p:xfrm>
          <a:off x="5911516" y="1459830"/>
          <a:ext cx="6095999" cy="385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30754A-6C4F-3B4A-8A40-07872BC55397}"/>
              </a:ext>
            </a:extLst>
          </p:cNvPr>
          <p:cNvGraphicFramePr>
            <a:graphicFrameLocks/>
          </p:cNvGraphicFramePr>
          <p:nvPr/>
        </p:nvGraphicFramePr>
        <p:xfrm>
          <a:off x="435463" y="4178967"/>
          <a:ext cx="5186252" cy="247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558CAF-4D3E-41CB-C1A5-7669134203D5}"/>
              </a:ext>
            </a:extLst>
          </p:cNvPr>
          <p:cNvSpPr txBox="1"/>
          <p:nvPr/>
        </p:nvSpPr>
        <p:spPr>
          <a:xfrm>
            <a:off x="9689431" y="6365155"/>
            <a:ext cx="286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Source: Kenya NDWH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4D2AA4-61AC-8B3A-C26B-FCF6B749743E}"/>
              </a:ext>
            </a:extLst>
          </p:cNvPr>
          <p:cNvSpPr txBox="1"/>
          <p:nvPr/>
        </p:nvSpPr>
        <p:spPr>
          <a:xfrm>
            <a:off x="5911516" y="5575936"/>
            <a:ext cx="609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Implant (75%) and IUD (10%) 2 most preferred methods (n=7,886)</a:t>
            </a:r>
          </a:p>
        </p:txBody>
      </p:sp>
    </p:spTree>
    <p:extLst>
      <p:ext uri="{BB962C8B-B14F-4D97-AF65-F5344CB8AC3E}">
        <p14:creationId xmlns:p14="http://schemas.microsoft.com/office/powerpoint/2010/main" val="283549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783" y="398788"/>
            <a:ext cx="8993733" cy="600997"/>
          </a:xfrm>
          <a:solidFill>
            <a:srgbClr val="022169"/>
          </a:solidFill>
          <a:ln>
            <a:solidFill>
              <a:srgbClr val="002060"/>
            </a:solidFill>
          </a:ln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Gaps &amp; Opportunities : Leveraging on EMR for FP/HIV M&amp;E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E46AA-B42A-9DA1-C3C4-3B749D2BDB1D}"/>
              </a:ext>
            </a:extLst>
          </p:cNvPr>
          <p:cNvSpPr txBox="1"/>
          <p:nvPr/>
        </p:nvSpPr>
        <p:spPr>
          <a:xfrm>
            <a:off x="2080236" y="1459832"/>
            <a:ext cx="3037196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Challenges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Incomplete documentation of the SRH/FP data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E2F88-23B5-36DE-4572-E9CF9D5DDF4C}"/>
              </a:ext>
            </a:extLst>
          </p:cNvPr>
          <p:cNvSpPr txBox="1"/>
          <p:nvPr/>
        </p:nvSpPr>
        <p:spPr>
          <a:xfrm>
            <a:off x="5710990" y="1315453"/>
            <a:ext cx="6160168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Opportunities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Sensitization of HCWs on utility of form; to promote accuracy and completeness of reporting (quality of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Create dashboards at NDWH that can integrate with data on DSD models for WLHIV to compute uptake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Promote data use by including data analysis in review meetings  </a:t>
            </a:r>
          </a:p>
        </p:txBody>
      </p:sp>
    </p:spTree>
    <p:extLst>
      <p:ext uri="{BB962C8B-B14F-4D97-AF65-F5344CB8AC3E}">
        <p14:creationId xmlns:p14="http://schemas.microsoft.com/office/powerpoint/2010/main" val="331308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AF1-BBDD-5C45-BD8A-357304E54C0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2" y="193104"/>
            <a:ext cx="10515596" cy="615361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latin typeface="+mn-lt"/>
              </a:rPr>
              <a:t>Acknowledgement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7A379A-8F1B-6B5B-7B31-E9DBEA20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65" y="1353498"/>
            <a:ext cx="2415954" cy="2415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99D286-869D-6C23-E40C-12CBFFCA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09" y="1736666"/>
            <a:ext cx="3347887" cy="195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B95BFD-9F37-5900-5F38-E57F6927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14" y="1736666"/>
            <a:ext cx="2112921" cy="1805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7DA70-9CFD-C721-D257-F843BABF4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974" y="4387066"/>
            <a:ext cx="2686026" cy="1510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925355-6D17-4E53-0539-BF50FE5AB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650" y="4258337"/>
            <a:ext cx="2056918" cy="17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4417F-ACF5-1AAC-841A-D69E882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AF1-BBDD-5C45-BD8A-357304E54C07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58DCC1-DD43-5A0A-0828-B72A14CA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57279"/>
            <a:ext cx="10515596" cy="61536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+mj-lt"/>
                <a:ea typeface="Calibri"/>
                <a:cs typeface="Calibri"/>
              </a:rPr>
              <a:t>Background </a:t>
            </a:r>
            <a:endParaRPr lang="en-ZW" sz="3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B4304-4ACB-437D-8CCF-5B6FB17C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257" y="2919092"/>
            <a:ext cx="7184023" cy="282027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D41266-E600-2509-6A4B-60FA58AAF9B5}"/>
              </a:ext>
            </a:extLst>
          </p:cNvPr>
          <p:cNvSpPr/>
          <p:nvPr/>
        </p:nvSpPr>
        <p:spPr>
          <a:xfrm>
            <a:off x="5117691" y="4992166"/>
            <a:ext cx="5825613" cy="2949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1A696A-6E19-A083-908C-BCD1DA0F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2" y="1245182"/>
            <a:ext cx="3143689" cy="45059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B277B0-52AC-8F12-7B5F-CB66BA4753B2}"/>
              </a:ext>
            </a:extLst>
          </p:cNvPr>
          <p:cNvSpPr txBox="1"/>
          <p:nvPr/>
        </p:nvSpPr>
        <p:spPr>
          <a:xfrm>
            <a:off x="189271" y="5907758"/>
            <a:ext cx="1181345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Kenya HIV Treatment Guidelines 2022 provide for pregnancy and intention assessment, counselling and provision of choice-based family planning for WLHIV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728C1E-B732-E87A-4DB8-594D58673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82" y="1148131"/>
            <a:ext cx="5965775" cy="154200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73A81F-083A-DC54-0743-25131CAF1132}"/>
              </a:ext>
            </a:extLst>
          </p:cNvPr>
          <p:cNvSpPr/>
          <p:nvPr/>
        </p:nvSpPr>
        <p:spPr>
          <a:xfrm>
            <a:off x="6378680" y="1055743"/>
            <a:ext cx="1651818" cy="16949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94C5DB-6D91-BA2D-AE78-90121AEC8728}"/>
              </a:ext>
            </a:extLst>
          </p:cNvPr>
          <p:cNvCxnSpPr>
            <a:cxnSpLocks/>
          </p:cNvCxnSpPr>
          <p:nvPr/>
        </p:nvCxnSpPr>
        <p:spPr>
          <a:xfrm>
            <a:off x="3791236" y="3872062"/>
            <a:ext cx="422730" cy="3594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D89C28-36B6-DB9B-1CE7-3B39235F6BD3}"/>
              </a:ext>
            </a:extLst>
          </p:cNvPr>
          <p:cNvCxnSpPr>
            <a:cxnSpLocks/>
          </p:cNvCxnSpPr>
          <p:nvPr/>
        </p:nvCxnSpPr>
        <p:spPr>
          <a:xfrm flipV="1">
            <a:off x="3780835" y="4231465"/>
            <a:ext cx="459545" cy="3357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4417F-ACF5-1AAC-841A-D69E8827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18AF1-BBDD-5C45-BD8A-357304E54C07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58DCC1-DD43-5A0A-0828-B72A14CA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86137"/>
            <a:ext cx="10515596" cy="61536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+mj-lt"/>
                <a:ea typeface="Calibri"/>
                <a:cs typeface="Calibri"/>
              </a:rPr>
              <a:t>47% of PLHIV Current on are WLHIV of Childbearing Age</a:t>
            </a:r>
            <a:endParaRPr lang="en-ZW" sz="3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F9D82-BD99-588A-06C9-F9A3A336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9" y="1189297"/>
            <a:ext cx="7544853" cy="4772691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430C6-7B84-D4C9-3993-A1055D4C3D4D}"/>
              </a:ext>
            </a:extLst>
          </p:cNvPr>
          <p:cNvSpPr txBox="1"/>
          <p:nvPr/>
        </p:nvSpPr>
        <p:spPr>
          <a:xfrm>
            <a:off x="8060585" y="1375041"/>
            <a:ext cx="4003435" cy="44012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1.3 Million: </a:t>
            </a:r>
            <a:r>
              <a:rPr lang="en-GB" sz="2800" dirty="0"/>
              <a:t>Total PLHIV Current on ART: 1.3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66% ; </a:t>
            </a:r>
            <a:r>
              <a:rPr lang="en-GB" sz="2800" dirty="0"/>
              <a:t>Female, </a:t>
            </a:r>
            <a:r>
              <a:rPr lang="en-GB" sz="2800" b="1" dirty="0"/>
              <a:t>34%; </a:t>
            </a:r>
            <a:r>
              <a:rPr lang="en-GB" sz="2800" dirty="0"/>
              <a:t>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47%; </a:t>
            </a:r>
            <a:r>
              <a:rPr lang="en-GB" sz="2800" dirty="0"/>
              <a:t>Women Living with HIV of Reproductive Age (WRA) on ART (15 - 49 years)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50D68-0974-90F2-E4C9-BD8927BC1629}"/>
              </a:ext>
            </a:extLst>
          </p:cNvPr>
          <p:cNvSpPr/>
          <p:nvPr/>
        </p:nvSpPr>
        <p:spPr>
          <a:xfrm>
            <a:off x="4131415" y="2662990"/>
            <a:ext cx="2915770" cy="17165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3E85F6-2AF5-1F78-A24B-102CBB497A89}"/>
              </a:ext>
            </a:extLst>
          </p:cNvPr>
          <p:cNvCxnSpPr>
            <a:cxnSpLocks/>
          </p:cNvCxnSpPr>
          <p:nvPr/>
        </p:nvCxnSpPr>
        <p:spPr>
          <a:xfrm>
            <a:off x="7047185" y="3914753"/>
            <a:ext cx="1013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C35682-4491-72A5-37C0-1C11696652ED}"/>
              </a:ext>
            </a:extLst>
          </p:cNvPr>
          <p:cNvSpPr txBox="1"/>
          <p:nvPr/>
        </p:nvSpPr>
        <p:spPr>
          <a:xfrm>
            <a:off x="5376040" y="6003597"/>
            <a:ext cx="334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2060"/>
                </a:solidFill>
              </a:rPr>
              <a:t>Source: Kenya NDWH Data</a:t>
            </a:r>
          </a:p>
        </p:txBody>
      </p:sp>
    </p:spTree>
    <p:extLst>
      <p:ext uri="{BB962C8B-B14F-4D97-AF65-F5344CB8AC3E}">
        <p14:creationId xmlns:p14="http://schemas.microsoft.com/office/powerpoint/2010/main" val="150025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0604DD-337B-42A9-6FD6-07C997C2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38" y="188912"/>
            <a:ext cx="9144456" cy="838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Why leverage on EMR in Kenya for FP Data Amongst WLHIV?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C1118-7E26-40D2-4C42-4FC8F702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9" y="1411707"/>
            <a:ext cx="8409403" cy="466721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EFE21A8F-7197-512A-BE3F-0505F2CF38D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69235" y="6356350"/>
            <a:ext cx="118456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CB18AF1-BBDD-5C45-BD8A-357304E54C0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E9DE0B-80AD-6400-9804-E2200218150F}"/>
              </a:ext>
            </a:extLst>
          </p:cNvPr>
          <p:cNvSpPr/>
          <p:nvPr/>
        </p:nvSpPr>
        <p:spPr>
          <a:xfrm>
            <a:off x="8710863" y="1291390"/>
            <a:ext cx="3340097" cy="49078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92% </a:t>
            </a:r>
            <a:r>
              <a:rPr lang="en-GB" sz="2000" dirty="0">
                <a:solidFill>
                  <a:schemeClr val="tx1"/>
                </a:solidFill>
              </a:rPr>
              <a:t>(1,227,223) of PLHIV current on ART seen at EMR Sites had their records in the Kenya National Data Warehouse (NDWH)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Data at NDWH is individual/patient level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Reports from FP paper registers is not disaggregated for WLHIV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5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4D982EE8-0054-BE89-2152-6989D5744B0B}"/>
              </a:ext>
            </a:extLst>
          </p:cNvPr>
          <p:cNvSpPr/>
          <p:nvPr/>
        </p:nvSpPr>
        <p:spPr>
          <a:xfrm>
            <a:off x="3156446" y="1535279"/>
            <a:ext cx="2617703" cy="1071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4EFA913-17F5-6BD6-93CF-6D8F0BD3097F}"/>
              </a:ext>
            </a:extLst>
          </p:cNvPr>
          <p:cNvSpPr/>
          <p:nvPr/>
        </p:nvSpPr>
        <p:spPr>
          <a:xfrm>
            <a:off x="5865623" y="1535278"/>
            <a:ext cx="2682813" cy="1061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28945" y="178047"/>
            <a:ext cx="9491167" cy="589000"/>
          </a:xfrm>
          <a:ln w="254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sz="3600" b="1" dirty="0">
                <a:latin typeface="+mj-lt"/>
              </a:rPr>
              <a:t>HIV Reporting &amp; Data Flow </a:t>
            </a:r>
          </a:p>
        </p:txBody>
      </p:sp>
      <p:pic>
        <p:nvPicPr>
          <p:cNvPr id="12" name="Picture 10" descr="medical data entry outsourcing Archives - Page 2 of 2 - insurance claim  processing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88" y="5234895"/>
            <a:ext cx="1871577" cy="740716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</p:pic>
      <p:pic>
        <p:nvPicPr>
          <p:cNvPr id="17" name="Picture 11" descr="Data Collection on Maternal and Child Health, My Five Strugg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08" y="5251673"/>
            <a:ext cx="1038933" cy="72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529" y="3345550"/>
            <a:ext cx="972892" cy="562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Text Box 18"/>
          <p:cNvSpPr txBox="1"/>
          <p:nvPr/>
        </p:nvSpPr>
        <p:spPr>
          <a:xfrm>
            <a:off x="6140165" y="6094005"/>
            <a:ext cx="1886543" cy="276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Paper </a:t>
            </a:r>
            <a:r>
              <a:rPr lang="en-US" sz="1200" b="1" kern="1200">
                <a:ea typeface="+mn-ea"/>
                <a:cs typeface="+mn-cs"/>
              </a:rPr>
              <a:t>Registers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4595716" y="6094005"/>
            <a:ext cx="1294608" cy="276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EMR records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5774149" y="1490985"/>
            <a:ext cx="148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KHIS</a:t>
            </a:r>
          </a:p>
        </p:txBody>
      </p:sp>
      <p:pic>
        <p:nvPicPr>
          <p:cNvPr id="31" name="Picture 14" descr="DATIM: Systems Jumpstart - ppt downloa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11" y="1772702"/>
            <a:ext cx="1021759" cy="6376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2" name="Text Box 31"/>
          <p:cNvSpPr txBox="1"/>
          <p:nvPr/>
        </p:nvSpPr>
        <p:spPr>
          <a:xfrm>
            <a:off x="7007456" y="1492202"/>
            <a:ext cx="15100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DATIM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640984" y="1933288"/>
            <a:ext cx="10389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EID/VL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Database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4089717" y="1468217"/>
            <a:ext cx="1132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NDWH</a:t>
            </a:r>
          </a:p>
        </p:txBody>
      </p:sp>
      <p:pic>
        <p:nvPicPr>
          <p:cNvPr id="46" name="Picture 15" descr="https://nascop.org/nascop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84" y="2427049"/>
            <a:ext cx="1051673" cy="14803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ular Callout 51"/>
          <p:cNvSpPr/>
          <p:nvPr/>
        </p:nvSpPr>
        <p:spPr>
          <a:xfrm rot="5400000">
            <a:off x="9321376" y="1220507"/>
            <a:ext cx="2376495" cy="2897537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1. Estimates inputs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2. Global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3. 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rgbClr val="000000"/>
                </a:solidFill>
                <a:latin typeface="Maiandra GD" panose="020E0502030308020204" pitchFamily="34" charset="0"/>
              </a:rPr>
              <a:t>4.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Monitoring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5. Resources</a:t>
            </a:r>
            <a:endParaRPr lang="en-US" sz="1800" kern="1200" dirty="0">
              <a:solidFill>
                <a:srgbClr val="000000"/>
              </a:solidFill>
              <a:latin typeface="Maiandra GD" panose="020E0502030308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6. Surveillance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rgbClr val="000000"/>
                </a:solidFill>
                <a:latin typeface="Maiandra GD" panose="020E0502030308020204" pitchFamily="34" charset="0"/>
              </a:rPr>
              <a:t>7. Public health action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</p:txBody>
      </p:sp>
      <p:sp>
        <p:nvSpPr>
          <p:cNvPr id="60" name="Text Box 59"/>
          <p:cNvSpPr txBox="1"/>
          <p:nvPr/>
        </p:nvSpPr>
        <p:spPr>
          <a:xfrm>
            <a:off x="9397603" y="948075"/>
            <a:ext cx="1936750" cy="368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Data Use</a:t>
            </a:r>
          </a:p>
        </p:txBody>
      </p:sp>
      <p:sp>
        <p:nvSpPr>
          <p:cNvPr id="2" name="Rectangles 1"/>
          <p:cNvSpPr/>
          <p:nvPr/>
        </p:nvSpPr>
        <p:spPr>
          <a:xfrm>
            <a:off x="2041074" y="1577874"/>
            <a:ext cx="1038932" cy="9375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Commodity summary</a:t>
            </a:r>
          </a:p>
        </p:txBody>
      </p:sp>
      <p:pic>
        <p:nvPicPr>
          <p:cNvPr id="8" name="Picture 17" descr="ClintonHealth - YouTub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80" y="5322721"/>
            <a:ext cx="720254" cy="5650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 Box 9"/>
          <p:cNvSpPr txBox="1"/>
          <p:nvPr/>
        </p:nvSpPr>
        <p:spPr>
          <a:xfrm>
            <a:off x="2546596" y="6029903"/>
            <a:ext cx="1289685" cy="276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 ADT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E596EC9-81FE-AC98-EB1F-4AC13F10E85B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948069" y="2607183"/>
            <a:ext cx="12906" cy="7383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12" descr="Data Capture, Collection and Analysis Course | Zoe Talent Solutions">
            <a:extLst>
              <a:ext uri="{FF2B5EF4-FFF2-40B4-BE49-F238E27FC236}">
                <a16:creationId xmlns:a16="http://schemas.microsoft.com/office/drawing/2014/main" id="{8D992D9B-0A17-2E00-4690-4FD7C9CFC04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89" y="5233891"/>
            <a:ext cx="1038932" cy="723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B5B030EE-CB87-7A21-D9D8-DB003D962059}"/>
              </a:ext>
            </a:extLst>
          </p:cNvPr>
          <p:cNvCxnSpPr>
            <a:cxnSpLocks/>
            <a:stCxn id="97" idx="1"/>
            <a:endCxn id="17" idx="3"/>
          </p:cNvCxnSpPr>
          <p:nvPr/>
        </p:nvCxnSpPr>
        <p:spPr>
          <a:xfrm flipH="1">
            <a:off x="7480441" y="5595860"/>
            <a:ext cx="1595048" cy="1778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8">
            <a:extLst>
              <a:ext uri="{FF2B5EF4-FFF2-40B4-BE49-F238E27FC236}">
                <a16:creationId xmlns:a16="http://schemas.microsoft.com/office/drawing/2014/main" id="{6823C790-24F2-9AA1-94A6-FF0578F3F5CF}"/>
              </a:ext>
            </a:extLst>
          </p:cNvPr>
          <p:cNvSpPr txBox="1"/>
          <p:nvPr/>
        </p:nvSpPr>
        <p:spPr>
          <a:xfrm>
            <a:off x="8623080" y="6098477"/>
            <a:ext cx="1886543" cy="2769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Paper Encounter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6DF9123-1CA1-6F31-9DB9-03EC106009D5}"/>
              </a:ext>
            </a:extLst>
          </p:cNvPr>
          <p:cNvCxnSpPr>
            <a:cxnSpLocks/>
          </p:cNvCxnSpPr>
          <p:nvPr/>
        </p:nvCxnSpPr>
        <p:spPr>
          <a:xfrm flipV="1">
            <a:off x="6006720" y="2575949"/>
            <a:ext cx="0" cy="2666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7FD91A8-4780-8DDC-2D4A-A7842F493467}"/>
              </a:ext>
            </a:extLst>
          </p:cNvPr>
          <p:cNvCxnSpPr>
            <a:cxnSpLocks/>
          </p:cNvCxnSpPr>
          <p:nvPr/>
        </p:nvCxnSpPr>
        <p:spPr>
          <a:xfrm flipV="1">
            <a:off x="4308347" y="2635636"/>
            <a:ext cx="0" cy="26444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B390F5C-7874-97E2-986D-379C096C7784}"/>
              </a:ext>
            </a:extLst>
          </p:cNvPr>
          <p:cNvCxnSpPr>
            <a:cxnSpLocks/>
          </p:cNvCxnSpPr>
          <p:nvPr/>
        </p:nvCxnSpPr>
        <p:spPr>
          <a:xfrm flipH="1" flipV="1">
            <a:off x="5065372" y="2410379"/>
            <a:ext cx="26111" cy="282451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A0DB08A-470A-64C8-D3FA-7C784D8075D9}"/>
              </a:ext>
            </a:extLst>
          </p:cNvPr>
          <p:cNvCxnSpPr>
            <a:cxnSpLocks/>
          </p:cNvCxnSpPr>
          <p:nvPr/>
        </p:nvCxnSpPr>
        <p:spPr>
          <a:xfrm>
            <a:off x="5442256" y="2410379"/>
            <a:ext cx="0" cy="281745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69B76A74-C569-AA83-AF09-D5E291A99E91}"/>
              </a:ext>
            </a:extLst>
          </p:cNvPr>
          <p:cNvCxnSpPr>
            <a:cxnSpLocks/>
          </p:cNvCxnSpPr>
          <p:nvPr/>
        </p:nvCxnSpPr>
        <p:spPr>
          <a:xfrm flipV="1">
            <a:off x="2746894" y="2515377"/>
            <a:ext cx="0" cy="276474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95F3CD06-AD02-11D6-1B70-EDD7B3E0AFCA}"/>
              </a:ext>
            </a:extLst>
          </p:cNvPr>
          <p:cNvCxnSpPr>
            <a:cxnSpLocks/>
          </p:cNvCxnSpPr>
          <p:nvPr/>
        </p:nvCxnSpPr>
        <p:spPr>
          <a:xfrm flipH="1">
            <a:off x="3303623" y="5791962"/>
            <a:ext cx="964965" cy="699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A1EEC10-BC68-5BF0-E664-6BCB6C6B5D0F}"/>
              </a:ext>
            </a:extLst>
          </p:cNvPr>
          <p:cNvCxnSpPr>
            <a:cxnSpLocks/>
          </p:cNvCxnSpPr>
          <p:nvPr/>
        </p:nvCxnSpPr>
        <p:spPr>
          <a:xfrm flipV="1">
            <a:off x="3314334" y="5407913"/>
            <a:ext cx="954254" cy="10342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877EB8A-5761-BE78-CCB2-3E46CB81238B}"/>
              </a:ext>
            </a:extLst>
          </p:cNvPr>
          <p:cNvCxnSpPr>
            <a:cxnSpLocks/>
            <a:stCxn id="17" idx="0"/>
            <a:endCxn id="18" idx="2"/>
          </p:cNvCxnSpPr>
          <p:nvPr/>
        </p:nvCxnSpPr>
        <p:spPr>
          <a:xfrm flipV="1">
            <a:off x="6960975" y="3907550"/>
            <a:ext cx="0" cy="13441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5961476" y="2837667"/>
            <a:ext cx="1057294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MoH 731 report</a:t>
            </a:r>
          </a:p>
        </p:txBody>
      </p:sp>
      <p:sp>
        <p:nvSpPr>
          <p:cNvPr id="159" name="Text Box 18">
            <a:extLst>
              <a:ext uri="{FF2B5EF4-FFF2-40B4-BE49-F238E27FC236}">
                <a16:creationId xmlns:a16="http://schemas.microsoft.com/office/drawing/2014/main" id="{0CC54266-084C-D430-1FBB-C75B2D7420FD}"/>
              </a:ext>
            </a:extLst>
          </p:cNvPr>
          <p:cNvSpPr txBox="1"/>
          <p:nvPr/>
        </p:nvSpPr>
        <p:spPr>
          <a:xfrm>
            <a:off x="6318047" y="945780"/>
            <a:ext cx="188654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Aggregate Data Repositories</a:t>
            </a:r>
          </a:p>
        </p:txBody>
      </p:sp>
      <p:pic>
        <p:nvPicPr>
          <p:cNvPr id="39" name="Picture 2" descr="Keeping to the universal health coverage path in Kenya | WHO | Regional  Office for Afric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92" y="4551436"/>
            <a:ext cx="930689" cy="56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6" descr="DWH Logo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64" y="1933288"/>
            <a:ext cx="11322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29" name="Picture 13" descr="Dhis Kenya Login | Accedi Dhis Keny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4" y="1772702"/>
            <a:ext cx="1002060" cy="637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Text Box 18">
            <a:extLst>
              <a:ext uri="{FF2B5EF4-FFF2-40B4-BE49-F238E27FC236}">
                <a16:creationId xmlns:a16="http://schemas.microsoft.com/office/drawing/2014/main" id="{2CA55D07-D55B-429A-6EDF-A4C144D94E98}"/>
              </a:ext>
            </a:extLst>
          </p:cNvPr>
          <p:cNvSpPr txBox="1"/>
          <p:nvPr/>
        </p:nvSpPr>
        <p:spPr>
          <a:xfrm>
            <a:off x="3555713" y="967310"/>
            <a:ext cx="188654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Individual Level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ata </a:t>
            </a:r>
            <a:r>
              <a:rPr lang="en-US" sz="1200" b="1" dirty="0">
                <a:solidFill>
                  <a:srgbClr val="000000"/>
                </a:solidFill>
                <a:latin typeface="Arial"/>
              </a:rPr>
              <a:t>R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epository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5961476" y="4121672"/>
            <a:ext cx="103893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PEPFAR Reports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0F8E23F4-293E-39F5-B676-AC9C9C8C150E}"/>
              </a:ext>
            </a:extLst>
          </p:cNvPr>
          <p:cNvCxnSpPr>
            <a:cxnSpLocks/>
          </p:cNvCxnSpPr>
          <p:nvPr/>
        </p:nvCxnSpPr>
        <p:spPr>
          <a:xfrm>
            <a:off x="3077789" y="1834884"/>
            <a:ext cx="2944397" cy="1385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5" name="Text Box 19">
            <a:extLst>
              <a:ext uri="{FF2B5EF4-FFF2-40B4-BE49-F238E27FC236}">
                <a16:creationId xmlns:a16="http://schemas.microsoft.com/office/drawing/2014/main" id="{B0880538-D5FA-2DA3-87F9-154B35C2D5A5}"/>
              </a:ext>
            </a:extLst>
          </p:cNvPr>
          <p:cNvSpPr txBox="1"/>
          <p:nvPr/>
        </p:nvSpPr>
        <p:spPr>
          <a:xfrm>
            <a:off x="3699447" y="4120549"/>
            <a:ext cx="107126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DWAPI DWH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xtract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Text Box 19">
            <a:extLst>
              <a:ext uri="{FF2B5EF4-FFF2-40B4-BE49-F238E27FC236}">
                <a16:creationId xmlns:a16="http://schemas.microsoft.com/office/drawing/2014/main" id="{6C7D2DEA-58E1-D22C-D1BC-ECF1F31CB34B}"/>
              </a:ext>
            </a:extLst>
          </p:cNvPr>
          <p:cNvSpPr txBox="1"/>
          <p:nvPr/>
        </p:nvSpPr>
        <p:spPr>
          <a:xfrm>
            <a:off x="4828763" y="4108326"/>
            <a:ext cx="1071269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KenyaEMR Lab Manifest</a:t>
            </a:r>
          </a:p>
        </p:txBody>
      </p:sp>
    </p:spTree>
    <p:extLst>
      <p:ext uri="{BB962C8B-B14F-4D97-AF65-F5344CB8AC3E}">
        <p14:creationId xmlns:p14="http://schemas.microsoft.com/office/powerpoint/2010/main" val="162480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C17B9-8AAC-C110-D7A1-3B77D79F29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53FA23-A9FE-44C4-AFEC-C60F80AD164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3C400-189E-EA0D-4418-E271AF43F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42189"/>
            <a:ext cx="5823564" cy="3662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39A260-B95E-159D-E194-9CAED5F12C6A}"/>
              </a:ext>
            </a:extLst>
          </p:cNvPr>
          <p:cNvSpPr txBox="1"/>
          <p:nvPr/>
        </p:nvSpPr>
        <p:spPr>
          <a:xfrm>
            <a:off x="2911782" y="4592044"/>
            <a:ext cx="6096000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https://prod.kenyahmis.org:8500/openmrs/kenyaemr/enterForm.page?appId=kenyaemr.medicalEncounter&amp;visitId=54202&amp;patientId=1982&amp;formUuid=22c68f86-bbf0-49ba-b2d1-23fa7ccf0259&amp;returnUrl=%2Fopenmrs%2Fkenyaemr%2Fclinician%2FclinicianViewPatient.page%3FpatientId%3D1982%26&amp; </a:t>
            </a:r>
          </a:p>
        </p:txBody>
      </p:sp>
    </p:spTree>
    <p:extLst>
      <p:ext uri="{BB962C8B-B14F-4D97-AF65-F5344CB8AC3E}">
        <p14:creationId xmlns:p14="http://schemas.microsoft.com/office/powerpoint/2010/main" val="425947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824" y="2342147"/>
            <a:ext cx="9181323" cy="214964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anchor="t"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BEGINNING of Back Up Slides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(To be only used if Live Demo from Kenya HMIS Encounters Challenges)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AAF831D-6771-0E80-7B10-6038B03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0" y="271466"/>
            <a:ext cx="9687340" cy="814318"/>
          </a:xfrm>
          <a:solidFill>
            <a:srgbClr val="022169"/>
          </a:solidFill>
        </p:spPr>
        <p:txBody>
          <a:bodyPr>
            <a:noAutofit/>
          </a:bodyPr>
          <a:lstStyle/>
          <a:p>
            <a:pPr algn="ctr"/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EMR Clinician Module : Triage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D8E70-58F4-FED7-B16F-503BD6389E63}"/>
              </a:ext>
            </a:extLst>
          </p:cNvPr>
          <p:cNvSpPr/>
          <p:nvPr/>
        </p:nvSpPr>
        <p:spPr>
          <a:xfrm>
            <a:off x="128337" y="271466"/>
            <a:ext cx="978568" cy="814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65203-D75D-07F2-043D-6732C5A2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7" y="1322578"/>
            <a:ext cx="11903475" cy="50737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6C77D-8760-6C0E-2CFC-53844253F85E}"/>
              </a:ext>
            </a:extLst>
          </p:cNvPr>
          <p:cNvSpPr txBox="1"/>
          <p:nvPr/>
        </p:nvSpPr>
        <p:spPr>
          <a:xfrm>
            <a:off x="6588611" y="2492927"/>
            <a:ext cx="4872906" cy="1384995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u="sng" dirty="0"/>
              <a:t>Triage: </a:t>
            </a:r>
            <a:r>
              <a:rPr lang="en-GB" sz="2800" dirty="0"/>
              <a:t>Conducted by nurse or other support staff : Vitals and other recordings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B764F0-D624-3A2E-7040-56F8A8B19F50}"/>
              </a:ext>
            </a:extLst>
          </p:cNvPr>
          <p:cNvCxnSpPr>
            <a:cxnSpLocks/>
          </p:cNvCxnSpPr>
          <p:nvPr/>
        </p:nvCxnSpPr>
        <p:spPr>
          <a:xfrm flipH="1" flipV="1">
            <a:off x="2229853" y="3247436"/>
            <a:ext cx="4358758" cy="1"/>
          </a:xfrm>
          <a:prstGeom prst="straightConnector1">
            <a:avLst/>
          </a:prstGeom>
          <a:ln w="50800">
            <a:solidFill>
              <a:srgbClr val="0221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BBE25C9-4676-FE95-D255-65B1F983E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780" y="4816184"/>
            <a:ext cx="6950879" cy="1788046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1E3660D-2B45-4EFE-F807-8F54985702E0}"/>
              </a:ext>
            </a:extLst>
          </p:cNvPr>
          <p:cNvSpPr txBox="1"/>
          <p:nvPr/>
        </p:nvSpPr>
        <p:spPr>
          <a:xfrm>
            <a:off x="4409232" y="4280474"/>
            <a:ext cx="6371063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Triage: </a:t>
            </a:r>
            <a:r>
              <a:rPr lang="en-GB" sz="2800" dirty="0"/>
              <a:t>Includes Pregnancy Screening</a:t>
            </a:r>
          </a:p>
        </p:txBody>
      </p:sp>
    </p:spTree>
    <p:extLst>
      <p:ext uri="{BB962C8B-B14F-4D97-AF65-F5344CB8AC3E}">
        <p14:creationId xmlns:p14="http://schemas.microsoft.com/office/powerpoint/2010/main" val="215750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AAF831D-6771-0E80-7B10-6038B0331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0" y="271466"/>
            <a:ext cx="9687340" cy="814318"/>
          </a:xfrm>
          <a:solidFill>
            <a:srgbClr val="022169"/>
          </a:solidFill>
        </p:spPr>
        <p:txBody>
          <a:bodyPr>
            <a:noAutofit/>
          </a:bodyPr>
          <a:lstStyle/>
          <a:p>
            <a:pPr algn="ctr"/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Clinical Encounter Form (Green Card) : History - 1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FD8E70-58F4-FED7-B16F-503BD6389E63}"/>
              </a:ext>
            </a:extLst>
          </p:cNvPr>
          <p:cNvSpPr/>
          <p:nvPr/>
        </p:nvSpPr>
        <p:spPr>
          <a:xfrm>
            <a:off x="128337" y="271466"/>
            <a:ext cx="978568" cy="814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504C2-DD79-FC5F-0641-549861BEB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6" y="1340935"/>
            <a:ext cx="11390128" cy="50300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AD975A-2F6E-EE45-95C3-277482D54562}"/>
              </a:ext>
            </a:extLst>
          </p:cNvPr>
          <p:cNvCxnSpPr>
            <a:cxnSpLocks/>
          </p:cNvCxnSpPr>
          <p:nvPr/>
        </p:nvCxnSpPr>
        <p:spPr>
          <a:xfrm flipH="1" flipV="1">
            <a:off x="3731622" y="3785937"/>
            <a:ext cx="3166483" cy="2037347"/>
          </a:xfrm>
          <a:prstGeom prst="straightConnector1">
            <a:avLst/>
          </a:prstGeom>
          <a:ln w="50800">
            <a:solidFill>
              <a:srgbClr val="02216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34322A-3F7A-AEEE-543F-A946A52576D4}"/>
              </a:ext>
            </a:extLst>
          </p:cNvPr>
          <p:cNvSpPr txBox="1"/>
          <p:nvPr/>
        </p:nvSpPr>
        <p:spPr>
          <a:xfrm>
            <a:off x="6898105" y="5202286"/>
            <a:ext cx="4523874" cy="1384995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/>
              <a:t>History Part 1: </a:t>
            </a:r>
            <a:r>
              <a:rPr lang="en-GB" sz="2800" dirty="0"/>
              <a:t>Includes TB Screening, Any adverse drug reactions etc</a:t>
            </a:r>
          </a:p>
        </p:txBody>
      </p:sp>
    </p:spTree>
    <p:extLst>
      <p:ext uri="{BB962C8B-B14F-4D97-AF65-F5344CB8AC3E}">
        <p14:creationId xmlns:p14="http://schemas.microsoft.com/office/powerpoint/2010/main" val="74384029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1_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978B8-74BD-4ABE-8747-4338AF74F122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13d8cb44-f7b4-4e4c-94ec-92fa8e254e0f"/>
    <ds:schemaRef ds:uri="http://schemas.microsoft.com/office/2006/documentManagement/types"/>
    <ds:schemaRef ds:uri="http://schemas.openxmlformats.org/package/2006/metadata/core-properties"/>
    <ds:schemaRef ds:uri="c629780e-db83-45bc-a257-7c8c4fd6b9c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8941B-7AD2-4AF2-8F92-8B9266CC1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9780e-db83-45bc-a257-7c8c4fd6b9cb"/>
    <ds:schemaRef ds:uri="13d8cb44-f7b4-4e4c-94ec-92fa8e254e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3883</TotalTime>
  <Words>657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EB Garamond</vt:lpstr>
      <vt:lpstr>Maiandra GD</vt:lpstr>
      <vt:lpstr>Wingdings</vt:lpstr>
      <vt:lpstr>Theme1</vt:lpstr>
      <vt:lpstr>1_Theme1</vt:lpstr>
      <vt:lpstr>Tools Lab Session:   Leveraging on Electronic Medical Records (EMR) Systems for HIV/FP M&amp;E: The Kenya Case Study</vt:lpstr>
      <vt:lpstr>Background </vt:lpstr>
      <vt:lpstr>47% of PLHIV Current on are WLHIV of Childbearing Age</vt:lpstr>
      <vt:lpstr>Why leverage on EMR in Kenya for FP Data Amongst WLHIV? </vt:lpstr>
      <vt:lpstr>HIV Reporting &amp; Data Flow </vt:lpstr>
      <vt:lpstr>PowerPoint Presentation</vt:lpstr>
      <vt:lpstr>  BEGINNING of Back Up Slides (To be only used if Live Demo from Kenya HMIS Encounters Challenges)   </vt:lpstr>
      <vt:lpstr> EMR Clinician Module : Triage </vt:lpstr>
      <vt:lpstr> Clinical Encounter Form (Green Card) : History - 1 </vt:lpstr>
      <vt:lpstr> Clinical Encounter Form (Green Card) : History - 2 </vt:lpstr>
      <vt:lpstr> Kenya EMR: Clinical Encounter Form (Green Card): History - 3 </vt:lpstr>
      <vt:lpstr> Clinical Encounter Form (Green Card) : History - 4 </vt:lpstr>
      <vt:lpstr>  END of Back Up Slides (To be only used if Live Demo from Kenya HMIS Encounters Challenges)   </vt:lpstr>
      <vt:lpstr> Example of NDWH Data Outputs (FP Among WLHIV on ART) </vt:lpstr>
      <vt:lpstr>Gaps &amp; Opportunities : Leveraging on EMR for FP/HIV M&amp;E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Lazarus Momanyi</dc:creator>
  <cp:lastModifiedBy>Syowai, Maureen</cp:lastModifiedBy>
  <cp:revision>77</cp:revision>
  <cp:lastPrinted>2021-07-21T14:19:26Z</cp:lastPrinted>
  <dcterms:created xsi:type="dcterms:W3CDTF">2022-06-22T19:43:12Z</dcterms:created>
  <dcterms:modified xsi:type="dcterms:W3CDTF">2023-11-07T04:22:13Z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