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4"/>
  </p:sldMasterIdLst>
  <p:notesMasterIdLst>
    <p:notesMasterId r:id="rId13"/>
  </p:notesMasterIdLst>
  <p:handoutMasterIdLst>
    <p:handoutMasterId r:id="rId14"/>
  </p:handoutMasterIdLst>
  <p:sldIdLst>
    <p:sldId id="258" r:id="rId5"/>
    <p:sldId id="2145707218" r:id="rId6"/>
    <p:sldId id="2145707220" r:id="rId7"/>
    <p:sldId id="2145707222" r:id="rId8"/>
    <p:sldId id="2145707225" r:id="rId9"/>
    <p:sldId id="2145707224" r:id="rId10"/>
    <p:sldId id="2145707226" r:id="rId11"/>
    <p:sldId id="25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A52D10-438D-41C5-CD37-09231CAA8D87}" name="Bosco, Matovu" initials="BM" userId="S::mjb2319@cumc.columbia.edu::22da49a3-e695-403a-b196-6a2015464aeb" providerId="AD"/>
  <p188:author id="{2CF5B74D-C6AA-7813-1038-42A34373460A}" name="Preko, Peter O." initials="PPO" userId="S::pp2332@cumc.columbia.edu::09b434a3-0724-4a4a-a3db-c6e79374c44c" providerId="AD"/>
  <p188:author id="{DA60A059-2766-1759-4616-E1A4FFEEFBBE}" name="Dr M'BEA Jean-Jacques (ICAP)" initials="I" userId="Dr M'BEA Jean-Jacques (ICAP)" providerId="None"/>
  <p188:author id="{99D67C86-1AC0-5FC9-18F5-7D832F90D689}" name="Reidy, William" initials="RW" userId="S::wr2205@cumc.columbia.edu::5d2980a7-2b1c-4421-a380-76eac4cb68a2" providerId="AD"/>
  <p188:author id="{B32E8789-10A4-684C-B33A-B97E63F02EE6}" name="Preko, Peter O." initials="PPO" userId="Preko, Peter O." providerId="None"/>
  <p188:author id="{A831D7A1-5A01-49E3-9784-3957FEE80FBB}" name="Miriam Rabkin" initials="MR" userId="S::mr84@icapatcolumbia.onmicrosoft.com::0b2a40ec-35c6-4271-8153-e1180cf9ffa9" providerId="AD"/>
  <p188:author id="{4B71A7D0-3BB1-92C3-6752-E2F284681FE8}" name="Msukwa, Martin" initials="MM" userId="S::mkm2209@cumc.columbia.edu::3ce16427-2644-475c-b20b-7ae77633333b" providerId="AD"/>
  <p188:author id="{E0B616E2-4D48-E507-D5DA-6765847CE058}" name="Rabkin, Miriam" initials="RM" userId="S::mr84@cumc.columbia.edu::d1905312-b639-4098-81f6-74c337c4b0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11" name="HP" initials="H" lastIdx="1" clrIdx="10">
    <p:extLst>
      <p:ext uri="{19B8F6BF-5375-455C-9EA6-DF929625EA0E}">
        <p15:presenceInfo xmlns:p15="http://schemas.microsoft.com/office/powerpoint/2012/main" userId="HP"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7B8CAA"/>
    <a:srgbClr val="898989"/>
    <a:srgbClr val="7BBCAA"/>
    <a:srgbClr val="737D84"/>
    <a:srgbClr val="FFFFFF"/>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3" autoAdjust="0"/>
    <p:restoredTop sz="88100" autoAdjust="0"/>
  </p:normalViewPr>
  <p:slideViewPr>
    <p:cSldViewPr snapToGrid="0">
      <p:cViewPr varScale="1">
        <p:scale>
          <a:sx n="75" d="100"/>
          <a:sy n="75" d="100"/>
        </p:scale>
        <p:origin x="730"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E874F-95A8-4BDE-86D4-46673925335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CA774A6-1389-4F52-973E-2745ABD96EDC}">
      <dgm:prSet phldrT="[Text]" custT="1"/>
      <dgm:spPr>
        <a:solidFill>
          <a:srgbClr val="92D050"/>
        </a:solidFill>
      </dgm:spPr>
      <dgm:t>
        <a:bodyPr/>
        <a:lstStyle/>
        <a:p>
          <a:r>
            <a:rPr lang="en-US" sz="1600" b="1" dirty="0">
              <a:latin typeface="+mn-lt"/>
            </a:rPr>
            <a:t>Create Demand </a:t>
          </a:r>
          <a:r>
            <a:rPr lang="en-US" sz="1600" dirty="0">
              <a:latin typeface="+mn-lt"/>
            </a:rPr>
            <a:t>for HIV testing Services</a:t>
          </a:r>
        </a:p>
      </dgm:t>
    </dgm:pt>
    <dgm:pt modelId="{B4576C2A-9175-4C2B-925F-94470C042E6E}" type="parTrans" cxnId="{E0809A07-05D6-4475-A0DB-B5C4DC1E4830}">
      <dgm:prSet/>
      <dgm:spPr/>
      <dgm:t>
        <a:bodyPr/>
        <a:lstStyle/>
        <a:p>
          <a:endParaRPr lang="en-US"/>
        </a:p>
      </dgm:t>
    </dgm:pt>
    <dgm:pt modelId="{B3A54A7D-1D04-40F9-A975-F5AEF013F3CC}" type="sibTrans" cxnId="{E0809A07-05D6-4475-A0DB-B5C4DC1E4830}">
      <dgm:prSet/>
      <dgm:spPr/>
      <dgm:t>
        <a:bodyPr/>
        <a:lstStyle/>
        <a:p>
          <a:endParaRPr lang="en-US"/>
        </a:p>
      </dgm:t>
    </dgm:pt>
    <dgm:pt modelId="{034AB142-4E98-44F7-855A-90E0DF689E93}">
      <dgm:prSet phldrT="[Text]" custT="1"/>
      <dgm:spPr>
        <a:solidFill>
          <a:srgbClr val="00B0F0">
            <a:alpha val="90000"/>
          </a:srgbClr>
        </a:solidFill>
      </dgm:spPr>
      <dgm:t>
        <a:bodyPr/>
        <a:lstStyle/>
        <a:p>
          <a:r>
            <a:rPr lang="en-US" sz="1800" b="1" dirty="0"/>
            <a:t>Link</a:t>
          </a:r>
          <a:r>
            <a:rPr lang="en-US" sz="1800" dirty="0"/>
            <a:t> to HIV testing</a:t>
          </a:r>
        </a:p>
      </dgm:t>
    </dgm:pt>
    <dgm:pt modelId="{C42F49E0-FCA1-4475-AF71-289304576FA0}" type="parTrans" cxnId="{0D27F6A9-469E-46EB-8522-E8AAE8F4E3C8}">
      <dgm:prSet/>
      <dgm:spPr/>
      <dgm:t>
        <a:bodyPr/>
        <a:lstStyle/>
        <a:p>
          <a:endParaRPr lang="en-US"/>
        </a:p>
      </dgm:t>
    </dgm:pt>
    <dgm:pt modelId="{17FC8AD0-8F1E-4899-B353-F5591C4570E5}" type="sibTrans" cxnId="{0D27F6A9-469E-46EB-8522-E8AAE8F4E3C8}">
      <dgm:prSet/>
      <dgm:spPr/>
      <dgm:t>
        <a:bodyPr/>
        <a:lstStyle/>
        <a:p>
          <a:endParaRPr lang="en-US"/>
        </a:p>
      </dgm:t>
    </dgm:pt>
    <dgm:pt modelId="{A303C3E4-2F28-435C-9953-E71603A890F7}">
      <dgm:prSet phldrT="[Text]" custT="1"/>
      <dgm:spPr>
        <a:solidFill>
          <a:schemeClr val="accent2">
            <a:lumMod val="60000"/>
            <a:lumOff val="40000"/>
          </a:schemeClr>
        </a:solidFill>
      </dgm:spPr>
      <dgm:t>
        <a:bodyPr/>
        <a:lstStyle/>
        <a:p>
          <a:r>
            <a:rPr lang="en-US" sz="1600" b="1" dirty="0"/>
            <a:t>Screening</a:t>
          </a:r>
          <a:r>
            <a:rPr lang="en-US" sz="1600" dirty="0"/>
            <a:t> for Eligibility for HIV testing</a:t>
          </a:r>
        </a:p>
      </dgm:t>
    </dgm:pt>
    <dgm:pt modelId="{A286DB39-B045-45A3-8912-26AB34B1D5AA}" type="parTrans" cxnId="{ED3BD88F-38B7-4938-82E8-F000927D61A4}">
      <dgm:prSet/>
      <dgm:spPr/>
      <dgm:t>
        <a:bodyPr/>
        <a:lstStyle/>
        <a:p>
          <a:endParaRPr lang="en-US"/>
        </a:p>
      </dgm:t>
    </dgm:pt>
    <dgm:pt modelId="{CF954AFB-EBCF-4DE7-86A0-25D34C3479C6}" type="sibTrans" cxnId="{ED3BD88F-38B7-4938-82E8-F000927D61A4}">
      <dgm:prSet/>
      <dgm:spPr/>
      <dgm:t>
        <a:bodyPr/>
        <a:lstStyle/>
        <a:p>
          <a:endParaRPr lang="en-US"/>
        </a:p>
      </dgm:t>
    </dgm:pt>
    <dgm:pt modelId="{3A69AA79-B4DF-4A92-940A-F64422224A19}">
      <dgm:prSet custT="1"/>
      <dgm:spPr>
        <a:solidFill>
          <a:schemeClr val="accent6">
            <a:lumMod val="75000"/>
            <a:alpha val="90000"/>
          </a:schemeClr>
        </a:solidFill>
      </dgm:spPr>
      <dgm:t>
        <a:bodyPr/>
        <a:lstStyle/>
        <a:p>
          <a:r>
            <a:rPr lang="en-US" sz="1600" b="0" dirty="0">
              <a:solidFill>
                <a:schemeClr val="bg1"/>
              </a:solidFill>
            </a:rPr>
            <a:t>Deliver </a:t>
          </a:r>
        </a:p>
        <a:p>
          <a:r>
            <a:rPr lang="en-US" sz="1600" b="1" dirty="0">
              <a:solidFill>
                <a:schemeClr val="bg1"/>
              </a:solidFill>
            </a:rPr>
            <a:t>pre-test </a:t>
          </a:r>
          <a:r>
            <a:rPr lang="en-US" sz="1600" dirty="0">
              <a:solidFill>
                <a:schemeClr val="bg1"/>
              </a:solidFill>
            </a:rPr>
            <a:t>information</a:t>
          </a:r>
        </a:p>
      </dgm:t>
    </dgm:pt>
    <dgm:pt modelId="{40BDE39B-2176-4A3D-B083-5B95BC28DF38}" type="parTrans" cxnId="{F8E6DE02-3299-4171-833E-EA0A5FB84924}">
      <dgm:prSet/>
      <dgm:spPr/>
      <dgm:t>
        <a:bodyPr/>
        <a:lstStyle/>
        <a:p>
          <a:endParaRPr lang="en-US"/>
        </a:p>
      </dgm:t>
    </dgm:pt>
    <dgm:pt modelId="{6E1EB789-8876-4C49-B4A8-5CAB5F36CEBB}" type="sibTrans" cxnId="{F8E6DE02-3299-4171-833E-EA0A5FB84924}">
      <dgm:prSet/>
      <dgm:spPr/>
      <dgm:t>
        <a:bodyPr/>
        <a:lstStyle/>
        <a:p>
          <a:endParaRPr lang="en-US"/>
        </a:p>
      </dgm:t>
    </dgm:pt>
    <dgm:pt modelId="{D589D93F-DE4C-4648-9A17-D354900E73F3}">
      <dgm:prSet custT="1"/>
      <dgm:spPr>
        <a:solidFill>
          <a:srgbClr val="FFFF00"/>
        </a:solidFill>
      </dgm:spPr>
      <dgm:t>
        <a:bodyPr/>
        <a:lstStyle/>
        <a:p>
          <a:r>
            <a:rPr lang="en-US" sz="1600" b="0" dirty="0"/>
            <a:t>Perform</a:t>
          </a:r>
          <a:r>
            <a:rPr lang="en-US" sz="1600" b="1" dirty="0"/>
            <a:t> HIV testing</a:t>
          </a:r>
          <a:r>
            <a:rPr lang="en-US" sz="1600" dirty="0"/>
            <a:t> using national algorithm</a:t>
          </a:r>
        </a:p>
      </dgm:t>
    </dgm:pt>
    <dgm:pt modelId="{6AD4FF67-DED3-432A-8343-630C66ACF1A6}" type="parTrans" cxnId="{6A7A21B1-84C6-44DA-9B43-98DB0D778826}">
      <dgm:prSet/>
      <dgm:spPr/>
      <dgm:t>
        <a:bodyPr/>
        <a:lstStyle/>
        <a:p>
          <a:endParaRPr lang="en-US"/>
        </a:p>
      </dgm:t>
    </dgm:pt>
    <dgm:pt modelId="{7A3A4C1D-3C2C-435A-A3EB-51E508AD5B4C}" type="sibTrans" cxnId="{6A7A21B1-84C6-44DA-9B43-98DB0D778826}">
      <dgm:prSet/>
      <dgm:spPr/>
      <dgm:t>
        <a:bodyPr/>
        <a:lstStyle/>
        <a:p>
          <a:endParaRPr lang="en-US"/>
        </a:p>
      </dgm:t>
    </dgm:pt>
    <dgm:pt modelId="{59438976-6216-4CEC-98A4-23B685FD47FE}">
      <dgm:prSet custT="1"/>
      <dgm:spPr>
        <a:solidFill>
          <a:schemeClr val="accent6">
            <a:lumMod val="20000"/>
            <a:lumOff val="80000"/>
            <a:alpha val="90000"/>
          </a:schemeClr>
        </a:solidFill>
      </dgm:spPr>
      <dgm:t>
        <a:bodyPr/>
        <a:lstStyle/>
        <a:p>
          <a:r>
            <a:rPr lang="en-US" sz="1600" dirty="0"/>
            <a:t>Deliver </a:t>
          </a:r>
          <a:r>
            <a:rPr lang="en-US" sz="1600" b="1" dirty="0"/>
            <a:t>Post test </a:t>
          </a:r>
          <a:r>
            <a:rPr lang="en-US" sz="1600" dirty="0"/>
            <a:t>Counseling </a:t>
          </a:r>
        </a:p>
      </dgm:t>
    </dgm:pt>
    <dgm:pt modelId="{F1F9C746-14FB-4532-A3AC-1A7002275F9A}" type="parTrans" cxnId="{B2AC4C95-651E-484A-AAC4-7D979AA014CF}">
      <dgm:prSet/>
      <dgm:spPr/>
      <dgm:t>
        <a:bodyPr/>
        <a:lstStyle/>
        <a:p>
          <a:endParaRPr lang="en-US"/>
        </a:p>
      </dgm:t>
    </dgm:pt>
    <dgm:pt modelId="{0C491D55-AC4F-4509-99A5-9479EA9F064F}" type="sibTrans" cxnId="{B2AC4C95-651E-484A-AAC4-7D979AA014CF}">
      <dgm:prSet/>
      <dgm:spPr/>
      <dgm:t>
        <a:bodyPr/>
        <a:lstStyle/>
        <a:p>
          <a:endParaRPr lang="en-US"/>
        </a:p>
      </dgm:t>
    </dgm:pt>
    <dgm:pt modelId="{8476A5D4-1D94-4F55-833F-199218F7F5BB}">
      <dgm:prSet custT="1"/>
      <dgm:spPr>
        <a:solidFill>
          <a:schemeClr val="accent3">
            <a:lumMod val="20000"/>
            <a:lumOff val="80000"/>
            <a:alpha val="90000"/>
          </a:schemeClr>
        </a:solidFill>
      </dgm:spPr>
      <dgm:t>
        <a:bodyPr/>
        <a:lstStyle/>
        <a:p>
          <a:pPr>
            <a:lnSpc>
              <a:spcPct val="90000"/>
            </a:lnSpc>
          </a:pPr>
          <a:r>
            <a:rPr lang="en-US" sz="1000" b="1" dirty="0"/>
            <a:t>Refer and Link</a:t>
          </a:r>
        </a:p>
        <a:p>
          <a:pPr>
            <a:lnSpc>
              <a:spcPct val="90000"/>
            </a:lnSpc>
          </a:pPr>
          <a:r>
            <a:rPr lang="en-US" sz="1000" b="1" i="0" dirty="0">
              <a:solidFill>
                <a:srgbClr val="C00000"/>
              </a:solidFill>
            </a:rPr>
            <a:t>HIV Positive: </a:t>
          </a:r>
          <a:r>
            <a:rPr lang="en-US" sz="1000" dirty="0"/>
            <a:t>Immediately for ART Care and Support services</a:t>
          </a:r>
        </a:p>
        <a:p>
          <a:pPr>
            <a:lnSpc>
              <a:spcPct val="100000"/>
            </a:lnSpc>
          </a:pPr>
          <a:r>
            <a:rPr lang="en-US" sz="1000" b="1" i="1" dirty="0">
              <a:solidFill>
                <a:srgbClr val="C00000"/>
              </a:solidFill>
            </a:rPr>
            <a:t>HIV Negative:</a:t>
          </a:r>
        </a:p>
        <a:p>
          <a:pPr>
            <a:lnSpc>
              <a:spcPct val="100000"/>
            </a:lnSpc>
          </a:pPr>
          <a:r>
            <a:rPr lang="en-US" sz="1000" dirty="0"/>
            <a:t>Prevention and Support Services</a:t>
          </a:r>
        </a:p>
      </dgm:t>
    </dgm:pt>
    <dgm:pt modelId="{E12344FC-D3E4-4FEE-9665-3A5F46BB8BF6}" type="parTrans" cxnId="{98395F60-3FA3-42A7-8D8E-DF3FAB8BF2DB}">
      <dgm:prSet/>
      <dgm:spPr/>
      <dgm:t>
        <a:bodyPr/>
        <a:lstStyle/>
        <a:p>
          <a:endParaRPr lang="en-US"/>
        </a:p>
      </dgm:t>
    </dgm:pt>
    <dgm:pt modelId="{F74917FC-DCEE-4F45-B5B3-0F3358DFF6AF}" type="sibTrans" cxnId="{98395F60-3FA3-42A7-8D8E-DF3FAB8BF2DB}">
      <dgm:prSet/>
      <dgm:spPr/>
      <dgm:t>
        <a:bodyPr/>
        <a:lstStyle/>
        <a:p>
          <a:endParaRPr lang="en-US"/>
        </a:p>
      </dgm:t>
    </dgm:pt>
    <dgm:pt modelId="{C9952C35-C504-4304-BF7E-162813A0A361}" type="pres">
      <dgm:prSet presAssocID="{5DEE874F-95A8-4BDE-86D4-466739253352}" presName="Name0" presStyleCnt="0">
        <dgm:presLayoutVars>
          <dgm:chMax val="11"/>
          <dgm:chPref val="11"/>
          <dgm:dir/>
          <dgm:resizeHandles/>
        </dgm:presLayoutVars>
      </dgm:prSet>
      <dgm:spPr/>
    </dgm:pt>
    <dgm:pt modelId="{B47E47DF-BD3D-45ED-B9A8-49C1A555FF08}" type="pres">
      <dgm:prSet presAssocID="{8476A5D4-1D94-4F55-833F-199218F7F5BB}" presName="Accent7" presStyleCnt="0"/>
      <dgm:spPr/>
    </dgm:pt>
    <dgm:pt modelId="{5D555B98-F8EB-4A8C-9BF4-7F29878E0B34}" type="pres">
      <dgm:prSet presAssocID="{8476A5D4-1D94-4F55-833F-199218F7F5BB}" presName="Accent" presStyleLbl="node1" presStyleIdx="0" presStyleCnt="7"/>
      <dgm:spPr/>
    </dgm:pt>
    <dgm:pt modelId="{BA55D343-6F7F-464C-9CCC-6E01F711F307}" type="pres">
      <dgm:prSet presAssocID="{8476A5D4-1D94-4F55-833F-199218F7F5BB}" presName="ParentBackground7" presStyleCnt="0"/>
      <dgm:spPr/>
    </dgm:pt>
    <dgm:pt modelId="{C58BC03C-36BC-46D0-A7F0-670B65400280}" type="pres">
      <dgm:prSet presAssocID="{8476A5D4-1D94-4F55-833F-199218F7F5BB}" presName="ParentBackground" presStyleLbl="fgAcc1" presStyleIdx="0" presStyleCnt="7"/>
      <dgm:spPr/>
    </dgm:pt>
    <dgm:pt modelId="{FEFE2098-8867-4629-94E1-5C185DEE73A2}" type="pres">
      <dgm:prSet presAssocID="{8476A5D4-1D94-4F55-833F-199218F7F5BB}" presName="Parent7" presStyleLbl="revTx" presStyleIdx="0" presStyleCnt="0">
        <dgm:presLayoutVars>
          <dgm:chMax val="1"/>
          <dgm:chPref val="1"/>
          <dgm:bulletEnabled val="1"/>
        </dgm:presLayoutVars>
      </dgm:prSet>
      <dgm:spPr/>
    </dgm:pt>
    <dgm:pt modelId="{928D2DE7-BB8A-4976-A8F6-899E7956C16B}" type="pres">
      <dgm:prSet presAssocID="{59438976-6216-4CEC-98A4-23B685FD47FE}" presName="Accent6" presStyleCnt="0"/>
      <dgm:spPr/>
    </dgm:pt>
    <dgm:pt modelId="{C560678F-597F-4C59-ABBD-6B14BA6DC968}" type="pres">
      <dgm:prSet presAssocID="{59438976-6216-4CEC-98A4-23B685FD47FE}" presName="Accent" presStyleLbl="node1" presStyleIdx="1" presStyleCnt="7" custLinFactNeighborX="0" custLinFactNeighborY="-1484"/>
      <dgm:spPr/>
    </dgm:pt>
    <dgm:pt modelId="{BCE81C7C-7AE1-4BF2-B482-5D0637AC85CF}" type="pres">
      <dgm:prSet presAssocID="{59438976-6216-4CEC-98A4-23B685FD47FE}" presName="ParentBackground6" presStyleCnt="0"/>
      <dgm:spPr/>
    </dgm:pt>
    <dgm:pt modelId="{290439D2-CAA0-4CB0-A4AB-3851840A517D}" type="pres">
      <dgm:prSet presAssocID="{59438976-6216-4CEC-98A4-23B685FD47FE}" presName="ParentBackground" presStyleLbl="fgAcc1" presStyleIdx="1" presStyleCnt="7"/>
      <dgm:spPr/>
    </dgm:pt>
    <dgm:pt modelId="{FBE1A3EE-8026-44F4-8131-0648C153FD83}" type="pres">
      <dgm:prSet presAssocID="{59438976-6216-4CEC-98A4-23B685FD47FE}" presName="Parent6" presStyleLbl="revTx" presStyleIdx="0" presStyleCnt="0">
        <dgm:presLayoutVars>
          <dgm:chMax val="1"/>
          <dgm:chPref val="1"/>
          <dgm:bulletEnabled val="1"/>
        </dgm:presLayoutVars>
      </dgm:prSet>
      <dgm:spPr/>
    </dgm:pt>
    <dgm:pt modelId="{F261C619-DF0F-46FD-9142-443746CBBA22}" type="pres">
      <dgm:prSet presAssocID="{D589D93F-DE4C-4648-9A17-D354900E73F3}" presName="Accent5" presStyleCnt="0"/>
      <dgm:spPr/>
    </dgm:pt>
    <dgm:pt modelId="{3920384F-04E0-4508-B42E-E56F1A10FD9C}" type="pres">
      <dgm:prSet presAssocID="{D589D93F-DE4C-4648-9A17-D354900E73F3}" presName="Accent" presStyleLbl="node1" presStyleIdx="2" presStyleCnt="7"/>
      <dgm:spPr/>
    </dgm:pt>
    <dgm:pt modelId="{AF41247B-6EB2-44DD-AA84-7CC5877E93D9}" type="pres">
      <dgm:prSet presAssocID="{D589D93F-DE4C-4648-9A17-D354900E73F3}" presName="ParentBackground5" presStyleCnt="0"/>
      <dgm:spPr/>
    </dgm:pt>
    <dgm:pt modelId="{1A2206EA-4C44-43B3-86DA-5AF549DDC8DC}" type="pres">
      <dgm:prSet presAssocID="{D589D93F-DE4C-4648-9A17-D354900E73F3}" presName="ParentBackground" presStyleLbl="fgAcc1" presStyleIdx="2" presStyleCnt="7"/>
      <dgm:spPr/>
    </dgm:pt>
    <dgm:pt modelId="{0648A2B7-9764-4804-8B0D-A60CFC6F2492}" type="pres">
      <dgm:prSet presAssocID="{D589D93F-DE4C-4648-9A17-D354900E73F3}" presName="Parent5" presStyleLbl="revTx" presStyleIdx="0" presStyleCnt="0">
        <dgm:presLayoutVars>
          <dgm:chMax val="1"/>
          <dgm:chPref val="1"/>
          <dgm:bulletEnabled val="1"/>
        </dgm:presLayoutVars>
      </dgm:prSet>
      <dgm:spPr/>
    </dgm:pt>
    <dgm:pt modelId="{5A4DB1FE-BCA8-4285-8EE8-E4EBBCC88BC4}" type="pres">
      <dgm:prSet presAssocID="{3A69AA79-B4DF-4A92-940A-F64422224A19}" presName="Accent4" presStyleCnt="0"/>
      <dgm:spPr/>
    </dgm:pt>
    <dgm:pt modelId="{3FF93638-9041-46C3-8CE6-E3B3E5E50206}" type="pres">
      <dgm:prSet presAssocID="{3A69AA79-B4DF-4A92-940A-F64422224A19}" presName="Accent" presStyleLbl="node1" presStyleIdx="3" presStyleCnt="7"/>
      <dgm:spPr/>
    </dgm:pt>
    <dgm:pt modelId="{775F8D71-B616-4575-8F14-183BE1521633}" type="pres">
      <dgm:prSet presAssocID="{3A69AA79-B4DF-4A92-940A-F64422224A19}" presName="ParentBackground4" presStyleCnt="0"/>
      <dgm:spPr/>
    </dgm:pt>
    <dgm:pt modelId="{7CD2469A-A929-4FC7-B3DA-B9B8ECFC4D10}" type="pres">
      <dgm:prSet presAssocID="{3A69AA79-B4DF-4A92-940A-F64422224A19}" presName="ParentBackground" presStyleLbl="fgAcc1" presStyleIdx="3" presStyleCnt="7" custLinFactNeighborY="-2258"/>
      <dgm:spPr/>
    </dgm:pt>
    <dgm:pt modelId="{7E37A7F3-B785-42FF-A509-D755A6BE4BB8}" type="pres">
      <dgm:prSet presAssocID="{3A69AA79-B4DF-4A92-940A-F64422224A19}" presName="Parent4" presStyleLbl="revTx" presStyleIdx="0" presStyleCnt="0">
        <dgm:presLayoutVars>
          <dgm:chMax val="1"/>
          <dgm:chPref val="1"/>
          <dgm:bulletEnabled val="1"/>
        </dgm:presLayoutVars>
      </dgm:prSet>
      <dgm:spPr/>
    </dgm:pt>
    <dgm:pt modelId="{FAE5ED30-F6CE-4794-BAAA-F7A3EE53E616}" type="pres">
      <dgm:prSet presAssocID="{A303C3E4-2F28-435C-9953-E71603A890F7}" presName="Accent3" presStyleCnt="0"/>
      <dgm:spPr/>
    </dgm:pt>
    <dgm:pt modelId="{285E4CBB-53F9-4AB1-A94A-649F4DFE1116}" type="pres">
      <dgm:prSet presAssocID="{A303C3E4-2F28-435C-9953-E71603A890F7}" presName="Accent" presStyleLbl="node1" presStyleIdx="4" presStyleCnt="7"/>
      <dgm:spPr/>
    </dgm:pt>
    <dgm:pt modelId="{B5D402EC-852E-4391-B85C-0584B715DE1A}" type="pres">
      <dgm:prSet presAssocID="{A303C3E4-2F28-435C-9953-E71603A890F7}" presName="ParentBackground3" presStyleCnt="0"/>
      <dgm:spPr/>
    </dgm:pt>
    <dgm:pt modelId="{B1F09D85-5ADF-4F2A-BB2E-F6AF836F7768}" type="pres">
      <dgm:prSet presAssocID="{A303C3E4-2F28-435C-9953-E71603A890F7}" presName="ParentBackground" presStyleLbl="fgAcc1" presStyleIdx="4" presStyleCnt="7"/>
      <dgm:spPr/>
    </dgm:pt>
    <dgm:pt modelId="{E9828FE5-D5FC-4561-BEB3-F1BC9E5A5603}" type="pres">
      <dgm:prSet presAssocID="{A303C3E4-2F28-435C-9953-E71603A890F7}" presName="Parent3" presStyleLbl="revTx" presStyleIdx="0" presStyleCnt="0">
        <dgm:presLayoutVars>
          <dgm:chMax val="1"/>
          <dgm:chPref val="1"/>
          <dgm:bulletEnabled val="1"/>
        </dgm:presLayoutVars>
      </dgm:prSet>
      <dgm:spPr/>
    </dgm:pt>
    <dgm:pt modelId="{9AFE431C-840E-4517-8DEB-BE4EF22A24BB}" type="pres">
      <dgm:prSet presAssocID="{034AB142-4E98-44F7-855A-90E0DF689E93}" presName="Accent2" presStyleCnt="0"/>
      <dgm:spPr/>
    </dgm:pt>
    <dgm:pt modelId="{36061538-27AD-4DA5-8628-0DA6AEF4EFB2}" type="pres">
      <dgm:prSet presAssocID="{034AB142-4E98-44F7-855A-90E0DF689E93}" presName="Accent" presStyleLbl="node1" presStyleIdx="5" presStyleCnt="7"/>
      <dgm:spPr/>
    </dgm:pt>
    <dgm:pt modelId="{1AEBBF47-C602-4B42-A27B-EF141C3253B2}" type="pres">
      <dgm:prSet presAssocID="{034AB142-4E98-44F7-855A-90E0DF689E93}" presName="ParentBackground2" presStyleCnt="0"/>
      <dgm:spPr/>
    </dgm:pt>
    <dgm:pt modelId="{A7CEE713-9D94-4390-A223-92F18AF01D14}" type="pres">
      <dgm:prSet presAssocID="{034AB142-4E98-44F7-855A-90E0DF689E93}" presName="ParentBackground" presStyleLbl="fgAcc1" presStyleIdx="5" presStyleCnt="7"/>
      <dgm:spPr/>
    </dgm:pt>
    <dgm:pt modelId="{37C1084E-B3E4-45B6-B7F6-CF500D121945}" type="pres">
      <dgm:prSet presAssocID="{034AB142-4E98-44F7-855A-90E0DF689E93}" presName="Parent2" presStyleLbl="revTx" presStyleIdx="0" presStyleCnt="0">
        <dgm:presLayoutVars>
          <dgm:chMax val="1"/>
          <dgm:chPref val="1"/>
          <dgm:bulletEnabled val="1"/>
        </dgm:presLayoutVars>
      </dgm:prSet>
      <dgm:spPr/>
    </dgm:pt>
    <dgm:pt modelId="{C079B12A-F452-4ADB-8270-5BA28AD65C66}" type="pres">
      <dgm:prSet presAssocID="{0CA774A6-1389-4F52-973E-2745ABD96EDC}" presName="Accent1" presStyleCnt="0"/>
      <dgm:spPr/>
    </dgm:pt>
    <dgm:pt modelId="{FFDD63F8-B4C8-42B1-8E31-A115AB5ED753}" type="pres">
      <dgm:prSet presAssocID="{0CA774A6-1389-4F52-973E-2745ABD96EDC}" presName="Accent" presStyleLbl="node1" presStyleIdx="6" presStyleCnt="7"/>
      <dgm:spPr/>
    </dgm:pt>
    <dgm:pt modelId="{F128171C-5261-4552-A68E-9F240758EF75}" type="pres">
      <dgm:prSet presAssocID="{0CA774A6-1389-4F52-973E-2745ABD96EDC}" presName="ParentBackground1" presStyleCnt="0"/>
      <dgm:spPr/>
    </dgm:pt>
    <dgm:pt modelId="{D33C8BEE-54F3-4447-8F47-50207DDFD855}" type="pres">
      <dgm:prSet presAssocID="{0CA774A6-1389-4F52-973E-2745ABD96EDC}" presName="ParentBackground" presStyleLbl="fgAcc1" presStyleIdx="6" presStyleCnt="7" custLinFactNeighborY="-2258"/>
      <dgm:spPr/>
    </dgm:pt>
    <dgm:pt modelId="{022377F8-3D6F-46E7-BB4A-61B44B4C0880}" type="pres">
      <dgm:prSet presAssocID="{0CA774A6-1389-4F52-973E-2745ABD96EDC}" presName="Parent1" presStyleLbl="revTx" presStyleIdx="0" presStyleCnt="0">
        <dgm:presLayoutVars>
          <dgm:chMax val="1"/>
          <dgm:chPref val="1"/>
          <dgm:bulletEnabled val="1"/>
        </dgm:presLayoutVars>
      </dgm:prSet>
      <dgm:spPr/>
    </dgm:pt>
  </dgm:ptLst>
  <dgm:cxnLst>
    <dgm:cxn modelId="{F8E6DE02-3299-4171-833E-EA0A5FB84924}" srcId="{5DEE874F-95A8-4BDE-86D4-466739253352}" destId="{3A69AA79-B4DF-4A92-940A-F64422224A19}" srcOrd="3" destOrd="0" parTransId="{40BDE39B-2176-4A3D-B083-5B95BC28DF38}" sibTransId="{6E1EB789-8876-4C49-B4A8-5CAB5F36CEBB}"/>
    <dgm:cxn modelId="{E54F4107-40F2-4520-93A6-3DBDA21B01A9}" type="presOf" srcId="{8476A5D4-1D94-4F55-833F-199218F7F5BB}" destId="{FEFE2098-8867-4629-94E1-5C185DEE73A2}" srcOrd="1" destOrd="0" presId="urn:microsoft.com/office/officeart/2011/layout/CircleProcess"/>
    <dgm:cxn modelId="{E0809A07-05D6-4475-A0DB-B5C4DC1E4830}" srcId="{5DEE874F-95A8-4BDE-86D4-466739253352}" destId="{0CA774A6-1389-4F52-973E-2745ABD96EDC}" srcOrd="0" destOrd="0" parTransId="{B4576C2A-9175-4C2B-925F-94470C042E6E}" sibTransId="{B3A54A7D-1D04-40F9-A975-F5AEF013F3CC}"/>
    <dgm:cxn modelId="{16BAB825-A926-471B-A7A8-C172B59A5336}" type="presOf" srcId="{8476A5D4-1D94-4F55-833F-199218F7F5BB}" destId="{C58BC03C-36BC-46D0-A7F0-670B65400280}" srcOrd="0" destOrd="0" presId="urn:microsoft.com/office/officeart/2011/layout/CircleProcess"/>
    <dgm:cxn modelId="{98395F60-3FA3-42A7-8D8E-DF3FAB8BF2DB}" srcId="{5DEE874F-95A8-4BDE-86D4-466739253352}" destId="{8476A5D4-1D94-4F55-833F-199218F7F5BB}" srcOrd="6" destOrd="0" parTransId="{E12344FC-D3E4-4FEE-9665-3A5F46BB8BF6}" sibTransId="{F74917FC-DCEE-4F45-B5B3-0F3358DFF6AF}"/>
    <dgm:cxn modelId="{B0105946-7717-4663-A476-6F9296BF1739}" type="presOf" srcId="{D589D93F-DE4C-4648-9A17-D354900E73F3}" destId="{0648A2B7-9764-4804-8B0D-A60CFC6F2492}" srcOrd="1" destOrd="0" presId="urn:microsoft.com/office/officeart/2011/layout/CircleProcess"/>
    <dgm:cxn modelId="{A264AB4D-020A-4F8A-B4C8-8CB5569CC11E}" type="presOf" srcId="{59438976-6216-4CEC-98A4-23B685FD47FE}" destId="{FBE1A3EE-8026-44F4-8131-0648C153FD83}" srcOrd="1" destOrd="0" presId="urn:microsoft.com/office/officeart/2011/layout/CircleProcess"/>
    <dgm:cxn modelId="{B2812B6F-7104-47F7-AE90-B3E87B6C3C25}" type="presOf" srcId="{0CA774A6-1389-4F52-973E-2745ABD96EDC}" destId="{D33C8BEE-54F3-4447-8F47-50207DDFD855}" srcOrd="0" destOrd="0" presId="urn:microsoft.com/office/officeart/2011/layout/CircleProcess"/>
    <dgm:cxn modelId="{54ED3A57-65D0-4368-B8C0-05B95FFA55ED}" type="presOf" srcId="{3A69AA79-B4DF-4A92-940A-F64422224A19}" destId="{7E37A7F3-B785-42FF-A509-D755A6BE4BB8}" srcOrd="1" destOrd="0" presId="urn:microsoft.com/office/officeart/2011/layout/CircleProcess"/>
    <dgm:cxn modelId="{79BD1582-EEBA-4109-9301-4A70FB716ED0}" type="presOf" srcId="{034AB142-4E98-44F7-855A-90E0DF689E93}" destId="{37C1084E-B3E4-45B6-B7F6-CF500D121945}" srcOrd="1" destOrd="0" presId="urn:microsoft.com/office/officeart/2011/layout/CircleProcess"/>
    <dgm:cxn modelId="{ED3BD88F-38B7-4938-82E8-F000927D61A4}" srcId="{5DEE874F-95A8-4BDE-86D4-466739253352}" destId="{A303C3E4-2F28-435C-9953-E71603A890F7}" srcOrd="2" destOrd="0" parTransId="{A286DB39-B045-45A3-8912-26AB34B1D5AA}" sibTransId="{CF954AFB-EBCF-4DE7-86A0-25D34C3479C6}"/>
    <dgm:cxn modelId="{B2AC4C95-651E-484A-AAC4-7D979AA014CF}" srcId="{5DEE874F-95A8-4BDE-86D4-466739253352}" destId="{59438976-6216-4CEC-98A4-23B685FD47FE}" srcOrd="5" destOrd="0" parTransId="{F1F9C746-14FB-4532-A3AC-1A7002275F9A}" sibTransId="{0C491D55-AC4F-4509-99A5-9479EA9F064F}"/>
    <dgm:cxn modelId="{545F449B-DA1E-4054-8FDB-55AD5E00E4EB}" type="presOf" srcId="{034AB142-4E98-44F7-855A-90E0DF689E93}" destId="{A7CEE713-9D94-4390-A223-92F18AF01D14}" srcOrd="0" destOrd="0" presId="urn:microsoft.com/office/officeart/2011/layout/CircleProcess"/>
    <dgm:cxn modelId="{0D27F6A9-469E-46EB-8522-E8AAE8F4E3C8}" srcId="{5DEE874F-95A8-4BDE-86D4-466739253352}" destId="{034AB142-4E98-44F7-855A-90E0DF689E93}" srcOrd="1" destOrd="0" parTransId="{C42F49E0-FCA1-4475-AF71-289304576FA0}" sibTransId="{17FC8AD0-8F1E-4899-B353-F5591C4570E5}"/>
    <dgm:cxn modelId="{6A7A21B1-84C6-44DA-9B43-98DB0D778826}" srcId="{5DEE874F-95A8-4BDE-86D4-466739253352}" destId="{D589D93F-DE4C-4648-9A17-D354900E73F3}" srcOrd="4" destOrd="0" parTransId="{6AD4FF67-DED3-432A-8343-630C66ACF1A6}" sibTransId="{7A3A4C1D-3C2C-435A-A3EB-51E508AD5B4C}"/>
    <dgm:cxn modelId="{13E4F9B7-BCE7-4A51-9D00-AE12E5501997}" type="presOf" srcId="{A303C3E4-2F28-435C-9953-E71603A890F7}" destId="{B1F09D85-5ADF-4F2A-BB2E-F6AF836F7768}" srcOrd="0" destOrd="0" presId="urn:microsoft.com/office/officeart/2011/layout/CircleProcess"/>
    <dgm:cxn modelId="{5354A7C8-0F48-48E1-AB24-5231F1F393F2}" type="presOf" srcId="{59438976-6216-4CEC-98A4-23B685FD47FE}" destId="{290439D2-CAA0-4CB0-A4AB-3851840A517D}" srcOrd="0" destOrd="0" presId="urn:microsoft.com/office/officeart/2011/layout/CircleProcess"/>
    <dgm:cxn modelId="{8CF9EFC8-3212-410D-A7AE-C3833DE2937A}" type="presOf" srcId="{5DEE874F-95A8-4BDE-86D4-466739253352}" destId="{C9952C35-C504-4304-BF7E-162813A0A361}" srcOrd="0" destOrd="0" presId="urn:microsoft.com/office/officeart/2011/layout/CircleProcess"/>
    <dgm:cxn modelId="{567EBBD1-3177-4CDA-8452-B5C160C190F1}" type="presOf" srcId="{3A69AA79-B4DF-4A92-940A-F64422224A19}" destId="{7CD2469A-A929-4FC7-B3DA-B9B8ECFC4D10}" srcOrd="0" destOrd="0" presId="urn:microsoft.com/office/officeart/2011/layout/CircleProcess"/>
    <dgm:cxn modelId="{05E5EDDD-850B-451D-B13A-B51E79BB28A3}" type="presOf" srcId="{0CA774A6-1389-4F52-973E-2745ABD96EDC}" destId="{022377F8-3D6F-46E7-BB4A-61B44B4C0880}" srcOrd="1" destOrd="0" presId="urn:microsoft.com/office/officeart/2011/layout/CircleProcess"/>
    <dgm:cxn modelId="{F87081E6-8B4C-4C50-B0C3-266FE2DFC504}" type="presOf" srcId="{D589D93F-DE4C-4648-9A17-D354900E73F3}" destId="{1A2206EA-4C44-43B3-86DA-5AF549DDC8DC}" srcOrd="0" destOrd="0" presId="urn:microsoft.com/office/officeart/2011/layout/CircleProcess"/>
    <dgm:cxn modelId="{DC5495FE-673F-47CE-B189-2FA7ADAB1368}" type="presOf" srcId="{A303C3E4-2F28-435C-9953-E71603A890F7}" destId="{E9828FE5-D5FC-4561-BEB3-F1BC9E5A5603}" srcOrd="1" destOrd="0" presId="urn:microsoft.com/office/officeart/2011/layout/CircleProcess"/>
    <dgm:cxn modelId="{863CF316-78CC-4F09-A93C-DD8D72AEB4A9}" type="presParOf" srcId="{C9952C35-C504-4304-BF7E-162813A0A361}" destId="{B47E47DF-BD3D-45ED-B9A8-49C1A555FF08}" srcOrd="0" destOrd="0" presId="urn:microsoft.com/office/officeart/2011/layout/CircleProcess"/>
    <dgm:cxn modelId="{78D6B87C-E8C1-4769-9B11-A380B2902A64}" type="presParOf" srcId="{B47E47DF-BD3D-45ED-B9A8-49C1A555FF08}" destId="{5D555B98-F8EB-4A8C-9BF4-7F29878E0B34}" srcOrd="0" destOrd="0" presId="urn:microsoft.com/office/officeart/2011/layout/CircleProcess"/>
    <dgm:cxn modelId="{F715F839-EDD4-41AB-9E8A-CF42F4C20A93}" type="presParOf" srcId="{C9952C35-C504-4304-BF7E-162813A0A361}" destId="{BA55D343-6F7F-464C-9CCC-6E01F711F307}" srcOrd="1" destOrd="0" presId="urn:microsoft.com/office/officeart/2011/layout/CircleProcess"/>
    <dgm:cxn modelId="{D51B170F-075C-49B1-B59F-1254EE40B023}" type="presParOf" srcId="{BA55D343-6F7F-464C-9CCC-6E01F711F307}" destId="{C58BC03C-36BC-46D0-A7F0-670B65400280}" srcOrd="0" destOrd="0" presId="urn:microsoft.com/office/officeart/2011/layout/CircleProcess"/>
    <dgm:cxn modelId="{EE7019C7-E986-42DC-835C-9DD978C0D6C0}" type="presParOf" srcId="{C9952C35-C504-4304-BF7E-162813A0A361}" destId="{FEFE2098-8867-4629-94E1-5C185DEE73A2}" srcOrd="2" destOrd="0" presId="urn:microsoft.com/office/officeart/2011/layout/CircleProcess"/>
    <dgm:cxn modelId="{5AD5E73B-EA56-4966-8519-9517AE6EBC35}" type="presParOf" srcId="{C9952C35-C504-4304-BF7E-162813A0A361}" destId="{928D2DE7-BB8A-4976-A8F6-899E7956C16B}" srcOrd="3" destOrd="0" presId="urn:microsoft.com/office/officeart/2011/layout/CircleProcess"/>
    <dgm:cxn modelId="{D684DAA8-99E4-4820-9B00-F94B4C82972A}" type="presParOf" srcId="{928D2DE7-BB8A-4976-A8F6-899E7956C16B}" destId="{C560678F-597F-4C59-ABBD-6B14BA6DC968}" srcOrd="0" destOrd="0" presId="urn:microsoft.com/office/officeart/2011/layout/CircleProcess"/>
    <dgm:cxn modelId="{B7AF6743-67F3-408E-87E0-BB039B0DCB84}" type="presParOf" srcId="{C9952C35-C504-4304-BF7E-162813A0A361}" destId="{BCE81C7C-7AE1-4BF2-B482-5D0637AC85CF}" srcOrd="4" destOrd="0" presId="urn:microsoft.com/office/officeart/2011/layout/CircleProcess"/>
    <dgm:cxn modelId="{D1A75D66-B03F-41BF-8335-C3923DA777AF}" type="presParOf" srcId="{BCE81C7C-7AE1-4BF2-B482-5D0637AC85CF}" destId="{290439D2-CAA0-4CB0-A4AB-3851840A517D}" srcOrd="0" destOrd="0" presId="urn:microsoft.com/office/officeart/2011/layout/CircleProcess"/>
    <dgm:cxn modelId="{37D1C4CC-8A74-4B46-B600-067CF96828F9}" type="presParOf" srcId="{C9952C35-C504-4304-BF7E-162813A0A361}" destId="{FBE1A3EE-8026-44F4-8131-0648C153FD83}" srcOrd="5" destOrd="0" presId="urn:microsoft.com/office/officeart/2011/layout/CircleProcess"/>
    <dgm:cxn modelId="{D19159BA-97AD-48FE-8711-51CEB808AA5E}" type="presParOf" srcId="{C9952C35-C504-4304-BF7E-162813A0A361}" destId="{F261C619-DF0F-46FD-9142-443746CBBA22}" srcOrd="6" destOrd="0" presId="urn:microsoft.com/office/officeart/2011/layout/CircleProcess"/>
    <dgm:cxn modelId="{F2DE0396-CFBC-4504-89C4-B587C5F0F9E6}" type="presParOf" srcId="{F261C619-DF0F-46FD-9142-443746CBBA22}" destId="{3920384F-04E0-4508-B42E-E56F1A10FD9C}" srcOrd="0" destOrd="0" presId="urn:microsoft.com/office/officeart/2011/layout/CircleProcess"/>
    <dgm:cxn modelId="{AD47C128-3AB9-49B2-B6C5-E56281AD41A3}" type="presParOf" srcId="{C9952C35-C504-4304-BF7E-162813A0A361}" destId="{AF41247B-6EB2-44DD-AA84-7CC5877E93D9}" srcOrd="7" destOrd="0" presId="urn:microsoft.com/office/officeart/2011/layout/CircleProcess"/>
    <dgm:cxn modelId="{53B1ACC6-05C4-4B7E-87B1-D0FCFD37D55D}" type="presParOf" srcId="{AF41247B-6EB2-44DD-AA84-7CC5877E93D9}" destId="{1A2206EA-4C44-43B3-86DA-5AF549DDC8DC}" srcOrd="0" destOrd="0" presId="urn:microsoft.com/office/officeart/2011/layout/CircleProcess"/>
    <dgm:cxn modelId="{DB625D4B-89F0-4733-AF9F-331E8F75D25E}" type="presParOf" srcId="{C9952C35-C504-4304-BF7E-162813A0A361}" destId="{0648A2B7-9764-4804-8B0D-A60CFC6F2492}" srcOrd="8" destOrd="0" presId="urn:microsoft.com/office/officeart/2011/layout/CircleProcess"/>
    <dgm:cxn modelId="{CE94999B-72A8-413C-A443-49B1BB73BAEE}" type="presParOf" srcId="{C9952C35-C504-4304-BF7E-162813A0A361}" destId="{5A4DB1FE-BCA8-4285-8EE8-E4EBBCC88BC4}" srcOrd="9" destOrd="0" presId="urn:microsoft.com/office/officeart/2011/layout/CircleProcess"/>
    <dgm:cxn modelId="{590BF344-1954-41E6-9D92-386B307F1790}" type="presParOf" srcId="{5A4DB1FE-BCA8-4285-8EE8-E4EBBCC88BC4}" destId="{3FF93638-9041-46C3-8CE6-E3B3E5E50206}" srcOrd="0" destOrd="0" presId="urn:microsoft.com/office/officeart/2011/layout/CircleProcess"/>
    <dgm:cxn modelId="{50D66D8A-5D21-4094-A012-59BB72C1FBD0}" type="presParOf" srcId="{C9952C35-C504-4304-BF7E-162813A0A361}" destId="{775F8D71-B616-4575-8F14-183BE1521633}" srcOrd="10" destOrd="0" presId="urn:microsoft.com/office/officeart/2011/layout/CircleProcess"/>
    <dgm:cxn modelId="{2C3CB127-ACB6-4F09-9F3B-1F8D78CC3653}" type="presParOf" srcId="{775F8D71-B616-4575-8F14-183BE1521633}" destId="{7CD2469A-A929-4FC7-B3DA-B9B8ECFC4D10}" srcOrd="0" destOrd="0" presId="urn:microsoft.com/office/officeart/2011/layout/CircleProcess"/>
    <dgm:cxn modelId="{64770ABB-D964-4BD5-B083-591490E367A3}" type="presParOf" srcId="{C9952C35-C504-4304-BF7E-162813A0A361}" destId="{7E37A7F3-B785-42FF-A509-D755A6BE4BB8}" srcOrd="11" destOrd="0" presId="urn:microsoft.com/office/officeart/2011/layout/CircleProcess"/>
    <dgm:cxn modelId="{69CF3EF5-68C8-4501-B779-63C39476A144}" type="presParOf" srcId="{C9952C35-C504-4304-BF7E-162813A0A361}" destId="{FAE5ED30-F6CE-4794-BAAA-F7A3EE53E616}" srcOrd="12" destOrd="0" presId="urn:microsoft.com/office/officeart/2011/layout/CircleProcess"/>
    <dgm:cxn modelId="{E3BC0EE4-D566-40D6-9D89-B861DA497800}" type="presParOf" srcId="{FAE5ED30-F6CE-4794-BAAA-F7A3EE53E616}" destId="{285E4CBB-53F9-4AB1-A94A-649F4DFE1116}" srcOrd="0" destOrd="0" presId="urn:microsoft.com/office/officeart/2011/layout/CircleProcess"/>
    <dgm:cxn modelId="{E410DCC2-05F1-4456-BDB1-195FE4B26610}" type="presParOf" srcId="{C9952C35-C504-4304-BF7E-162813A0A361}" destId="{B5D402EC-852E-4391-B85C-0584B715DE1A}" srcOrd="13" destOrd="0" presId="urn:microsoft.com/office/officeart/2011/layout/CircleProcess"/>
    <dgm:cxn modelId="{C462CAB1-1D74-4F6B-A738-C0436CEFD5E5}" type="presParOf" srcId="{B5D402EC-852E-4391-B85C-0584B715DE1A}" destId="{B1F09D85-5ADF-4F2A-BB2E-F6AF836F7768}" srcOrd="0" destOrd="0" presId="urn:microsoft.com/office/officeart/2011/layout/CircleProcess"/>
    <dgm:cxn modelId="{DCB4A28D-7CE5-4D29-8B08-140DC2CCB615}" type="presParOf" srcId="{C9952C35-C504-4304-BF7E-162813A0A361}" destId="{E9828FE5-D5FC-4561-BEB3-F1BC9E5A5603}" srcOrd="14" destOrd="0" presId="urn:microsoft.com/office/officeart/2011/layout/CircleProcess"/>
    <dgm:cxn modelId="{3A26DED8-7C62-40F6-9FCB-B4B07A7A198C}" type="presParOf" srcId="{C9952C35-C504-4304-BF7E-162813A0A361}" destId="{9AFE431C-840E-4517-8DEB-BE4EF22A24BB}" srcOrd="15" destOrd="0" presId="urn:microsoft.com/office/officeart/2011/layout/CircleProcess"/>
    <dgm:cxn modelId="{1E19A590-7E63-4E10-9607-E3272EC2E4B4}" type="presParOf" srcId="{9AFE431C-840E-4517-8DEB-BE4EF22A24BB}" destId="{36061538-27AD-4DA5-8628-0DA6AEF4EFB2}" srcOrd="0" destOrd="0" presId="urn:microsoft.com/office/officeart/2011/layout/CircleProcess"/>
    <dgm:cxn modelId="{359AED3C-4D32-486F-B808-0BC00FCF9F04}" type="presParOf" srcId="{C9952C35-C504-4304-BF7E-162813A0A361}" destId="{1AEBBF47-C602-4B42-A27B-EF141C3253B2}" srcOrd="16" destOrd="0" presId="urn:microsoft.com/office/officeart/2011/layout/CircleProcess"/>
    <dgm:cxn modelId="{A050405C-52DD-4E08-9F38-AD41E2969C93}" type="presParOf" srcId="{1AEBBF47-C602-4B42-A27B-EF141C3253B2}" destId="{A7CEE713-9D94-4390-A223-92F18AF01D14}" srcOrd="0" destOrd="0" presId="urn:microsoft.com/office/officeart/2011/layout/CircleProcess"/>
    <dgm:cxn modelId="{C54965DD-FA5A-48E2-BC35-6ADDA302DD1C}" type="presParOf" srcId="{C9952C35-C504-4304-BF7E-162813A0A361}" destId="{37C1084E-B3E4-45B6-B7F6-CF500D121945}" srcOrd="17" destOrd="0" presId="urn:microsoft.com/office/officeart/2011/layout/CircleProcess"/>
    <dgm:cxn modelId="{420A6474-4265-4415-ACF6-32BC136ED5CB}" type="presParOf" srcId="{C9952C35-C504-4304-BF7E-162813A0A361}" destId="{C079B12A-F452-4ADB-8270-5BA28AD65C66}" srcOrd="18" destOrd="0" presId="urn:microsoft.com/office/officeart/2011/layout/CircleProcess"/>
    <dgm:cxn modelId="{94B83A14-E129-4CCD-8A62-2F4CEF5B658F}" type="presParOf" srcId="{C079B12A-F452-4ADB-8270-5BA28AD65C66}" destId="{FFDD63F8-B4C8-42B1-8E31-A115AB5ED753}" srcOrd="0" destOrd="0" presId="urn:microsoft.com/office/officeart/2011/layout/CircleProcess"/>
    <dgm:cxn modelId="{404C28CA-64CF-49BA-A70E-12DD33F672F0}" type="presParOf" srcId="{C9952C35-C504-4304-BF7E-162813A0A361}" destId="{F128171C-5261-4552-A68E-9F240758EF75}" srcOrd="19" destOrd="0" presId="urn:microsoft.com/office/officeart/2011/layout/CircleProcess"/>
    <dgm:cxn modelId="{93BE859D-EC0C-43E5-B5E8-2849E06831FA}" type="presParOf" srcId="{F128171C-5261-4552-A68E-9F240758EF75}" destId="{D33C8BEE-54F3-4447-8F47-50207DDFD855}" srcOrd="0" destOrd="0" presId="urn:microsoft.com/office/officeart/2011/layout/CircleProcess"/>
    <dgm:cxn modelId="{986E1394-AA47-41B6-8647-21D9804380FB}" type="presParOf" srcId="{C9952C35-C504-4304-BF7E-162813A0A361}" destId="{022377F8-3D6F-46E7-BB4A-61B44B4C0880}"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55B98-F8EB-4A8C-9BF4-7F29878E0B34}">
      <dsp:nvSpPr>
        <dsp:cNvPr id="0" name=""/>
        <dsp:cNvSpPr/>
      </dsp:nvSpPr>
      <dsp:spPr>
        <a:xfrm>
          <a:off x="10419332" y="901297"/>
          <a:ext cx="1610307" cy="1609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BC03C-36BC-46D0-A7F0-670B65400280}">
      <dsp:nvSpPr>
        <dsp:cNvPr id="0" name=""/>
        <dsp:cNvSpPr/>
      </dsp:nvSpPr>
      <dsp:spPr>
        <a:xfrm>
          <a:off x="10474039" y="954967"/>
          <a:ext cx="1502081" cy="1502474"/>
        </a:xfrm>
        <a:prstGeom prst="ellipse">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Refer and Link</a:t>
          </a:r>
        </a:p>
        <a:p>
          <a:pPr marL="0" lvl="0" indent="0" algn="ctr" defTabSz="444500">
            <a:lnSpc>
              <a:spcPct val="90000"/>
            </a:lnSpc>
            <a:spcBef>
              <a:spcPct val="0"/>
            </a:spcBef>
            <a:spcAft>
              <a:spcPct val="35000"/>
            </a:spcAft>
            <a:buNone/>
          </a:pPr>
          <a:r>
            <a:rPr lang="en-US" sz="1000" b="1" i="0" kern="1200" dirty="0">
              <a:solidFill>
                <a:srgbClr val="C00000"/>
              </a:solidFill>
            </a:rPr>
            <a:t>HIV Positive: </a:t>
          </a:r>
          <a:r>
            <a:rPr lang="en-US" sz="1000" kern="1200" dirty="0"/>
            <a:t>Immediately for ART Care and Support services</a:t>
          </a:r>
        </a:p>
        <a:p>
          <a:pPr marL="0" lvl="0" indent="0" algn="ctr" defTabSz="444500">
            <a:lnSpc>
              <a:spcPct val="100000"/>
            </a:lnSpc>
            <a:spcBef>
              <a:spcPct val="0"/>
            </a:spcBef>
            <a:spcAft>
              <a:spcPct val="35000"/>
            </a:spcAft>
            <a:buNone/>
          </a:pPr>
          <a:r>
            <a:rPr lang="en-US" sz="1000" b="1" i="1" kern="1200" dirty="0">
              <a:solidFill>
                <a:srgbClr val="C00000"/>
              </a:solidFill>
            </a:rPr>
            <a:t>HIV Negative:</a:t>
          </a:r>
        </a:p>
        <a:p>
          <a:pPr marL="0" lvl="0" indent="0" algn="ctr" defTabSz="444500">
            <a:lnSpc>
              <a:spcPct val="100000"/>
            </a:lnSpc>
            <a:spcBef>
              <a:spcPct val="0"/>
            </a:spcBef>
            <a:spcAft>
              <a:spcPct val="35000"/>
            </a:spcAft>
            <a:buNone/>
          </a:pPr>
          <a:r>
            <a:rPr lang="en-US" sz="1000" kern="1200" dirty="0"/>
            <a:t>Prevention and Support Services</a:t>
          </a:r>
        </a:p>
      </dsp:txBody>
      <dsp:txXfrm>
        <a:off x="10688113" y="1169646"/>
        <a:ext cx="1072745" cy="1073115"/>
      </dsp:txXfrm>
    </dsp:sp>
    <dsp:sp modelId="{C560678F-597F-4C59-ABBD-6B14BA6DC968}">
      <dsp:nvSpPr>
        <dsp:cNvPr id="0" name=""/>
        <dsp:cNvSpPr/>
      </dsp:nvSpPr>
      <dsp:spPr>
        <a:xfrm rot="2700000">
          <a:off x="8756308" y="867329"/>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439D2-CAA0-4CB0-A4AB-3851840A517D}">
      <dsp:nvSpPr>
        <dsp:cNvPr id="0" name=""/>
        <dsp:cNvSpPr/>
      </dsp:nvSpPr>
      <dsp:spPr>
        <a:xfrm>
          <a:off x="8810214" y="954967"/>
          <a:ext cx="1502081" cy="1502474"/>
        </a:xfrm>
        <a:prstGeom prst="ellipse">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Deliver </a:t>
          </a:r>
          <a:r>
            <a:rPr lang="en-US" sz="1600" b="1" kern="1200" dirty="0"/>
            <a:t>Post test </a:t>
          </a:r>
          <a:r>
            <a:rPr lang="en-US" sz="1600" kern="1200" dirty="0"/>
            <a:t>Counseling </a:t>
          </a:r>
        </a:p>
      </dsp:txBody>
      <dsp:txXfrm>
        <a:off x="9024287" y="1169646"/>
        <a:ext cx="1072745" cy="1073115"/>
      </dsp:txXfrm>
    </dsp:sp>
    <dsp:sp modelId="{3920384F-04E0-4508-B42E-E56F1A10FD9C}">
      <dsp:nvSpPr>
        <dsp:cNvPr id="0" name=""/>
        <dsp:cNvSpPr/>
      </dsp:nvSpPr>
      <dsp:spPr>
        <a:xfrm rot="2700000">
          <a:off x="7093672" y="901116"/>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206EA-4C44-43B3-86DA-5AF549DDC8DC}">
      <dsp:nvSpPr>
        <dsp:cNvPr id="0" name=""/>
        <dsp:cNvSpPr/>
      </dsp:nvSpPr>
      <dsp:spPr>
        <a:xfrm>
          <a:off x="7146388" y="954967"/>
          <a:ext cx="1502081" cy="1502474"/>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Perform</a:t>
          </a:r>
          <a:r>
            <a:rPr lang="en-US" sz="1600" b="1" kern="1200" dirty="0"/>
            <a:t> HIV testing</a:t>
          </a:r>
          <a:r>
            <a:rPr lang="en-US" sz="1600" kern="1200" dirty="0"/>
            <a:t> using national algorithm</a:t>
          </a:r>
        </a:p>
      </dsp:txBody>
      <dsp:txXfrm>
        <a:off x="7361651" y="1169646"/>
        <a:ext cx="1072745" cy="1073115"/>
      </dsp:txXfrm>
    </dsp:sp>
    <dsp:sp modelId="{3FF93638-9041-46C3-8CE6-E3B3E5E50206}">
      <dsp:nvSpPr>
        <dsp:cNvPr id="0" name=""/>
        <dsp:cNvSpPr/>
      </dsp:nvSpPr>
      <dsp:spPr>
        <a:xfrm rot="2700000">
          <a:off x="5429846" y="901116"/>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2469A-A929-4FC7-B3DA-B9B8ECFC4D10}">
      <dsp:nvSpPr>
        <dsp:cNvPr id="0" name=""/>
        <dsp:cNvSpPr/>
      </dsp:nvSpPr>
      <dsp:spPr>
        <a:xfrm>
          <a:off x="5483752" y="921041"/>
          <a:ext cx="1502081" cy="1502474"/>
        </a:xfrm>
        <a:prstGeom prst="ellipse">
          <a:avLst/>
        </a:prstGeom>
        <a:solidFill>
          <a:schemeClr val="accent6">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Deliver </a:t>
          </a:r>
        </a:p>
        <a:p>
          <a:pPr marL="0" lvl="0" indent="0" algn="ctr" defTabSz="711200">
            <a:lnSpc>
              <a:spcPct val="90000"/>
            </a:lnSpc>
            <a:spcBef>
              <a:spcPct val="0"/>
            </a:spcBef>
            <a:spcAft>
              <a:spcPct val="35000"/>
            </a:spcAft>
            <a:buNone/>
          </a:pPr>
          <a:r>
            <a:rPr lang="en-US" sz="1600" b="1" kern="1200" dirty="0">
              <a:solidFill>
                <a:schemeClr val="bg1"/>
              </a:solidFill>
            </a:rPr>
            <a:t>pre-test </a:t>
          </a:r>
          <a:r>
            <a:rPr lang="en-US" sz="1600" kern="1200" dirty="0">
              <a:solidFill>
                <a:schemeClr val="bg1"/>
              </a:solidFill>
            </a:rPr>
            <a:t>information</a:t>
          </a:r>
        </a:p>
      </dsp:txBody>
      <dsp:txXfrm>
        <a:off x="5697825" y="1135720"/>
        <a:ext cx="1072745" cy="1073115"/>
      </dsp:txXfrm>
    </dsp:sp>
    <dsp:sp modelId="{285E4CBB-53F9-4AB1-A94A-649F4DFE1116}">
      <dsp:nvSpPr>
        <dsp:cNvPr id="0" name=""/>
        <dsp:cNvSpPr/>
      </dsp:nvSpPr>
      <dsp:spPr>
        <a:xfrm rot="2700000">
          <a:off x="3766020" y="901116"/>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09D85-5ADF-4F2A-BB2E-F6AF836F7768}">
      <dsp:nvSpPr>
        <dsp:cNvPr id="0" name=""/>
        <dsp:cNvSpPr/>
      </dsp:nvSpPr>
      <dsp:spPr>
        <a:xfrm>
          <a:off x="3819926" y="954967"/>
          <a:ext cx="1502081" cy="1502474"/>
        </a:xfrm>
        <a:prstGeom prst="ellipse">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Screening</a:t>
          </a:r>
          <a:r>
            <a:rPr lang="en-US" sz="1600" kern="1200" dirty="0"/>
            <a:t> for Eligibility for HIV testing</a:t>
          </a:r>
        </a:p>
      </dsp:txBody>
      <dsp:txXfrm>
        <a:off x="4034000" y="1169646"/>
        <a:ext cx="1072745" cy="1073115"/>
      </dsp:txXfrm>
    </dsp:sp>
    <dsp:sp modelId="{36061538-27AD-4DA5-8628-0DA6AEF4EFB2}">
      <dsp:nvSpPr>
        <dsp:cNvPr id="0" name=""/>
        <dsp:cNvSpPr/>
      </dsp:nvSpPr>
      <dsp:spPr>
        <a:xfrm rot="2700000">
          <a:off x="2103384" y="901116"/>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EE713-9D94-4390-A223-92F18AF01D14}">
      <dsp:nvSpPr>
        <dsp:cNvPr id="0" name=""/>
        <dsp:cNvSpPr/>
      </dsp:nvSpPr>
      <dsp:spPr>
        <a:xfrm>
          <a:off x="2156101" y="954967"/>
          <a:ext cx="1502081" cy="1502474"/>
        </a:xfrm>
        <a:prstGeom prst="ellipse">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Link</a:t>
          </a:r>
          <a:r>
            <a:rPr lang="en-US" sz="1800" kern="1200" dirty="0"/>
            <a:t> to HIV testing</a:t>
          </a:r>
        </a:p>
      </dsp:txBody>
      <dsp:txXfrm>
        <a:off x="2371363" y="1169646"/>
        <a:ext cx="1072745" cy="1073115"/>
      </dsp:txXfrm>
    </dsp:sp>
    <dsp:sp modelId="{FFDD63F8-B4C8-42B1-8E31-A115AB5ED753}">
      <dsp:nvSpPr>
        <dsp:cNvPr id="0" name=""/>
        <dsp:cNvSpPr/>
      </dsp:nvSpPr>
      <dsp:spPr>
        <a:xfrm rot="2700000">
          <a:off x="439559" y="901116"/>
          <a:ext cx="1609893" cy="16098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C8BEE-54F3-4447-8F47-50207DDFD855}">
      <dsp:nvSpPr>
        <dsp:cNvPr id="0" name=""/>
        <dsp:cNvSpPr/>
      </dsp:nvSpPr>
      <dsp:spPr>
        <a:xfrm>
          <a:off x="493465" y="921041"/>
          <a:ext cx="1502081" cy="1502474"/>
        </a:xfrm>
        <a:prstGeom prst="ellipse">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Create Demand </a:t>
          </a:r>
          <a:r>
            <a:rPr lang="en-US" sz="1600" kern="1200" dirty="0">
              <a:latin typeface="+mn-lt"/>
            </a:rPr>
            <a:t>for HIV testing Services</a:t>
          </a:r>
        </a:p>
      </dsp:txBody>
      <dsp:txXfrm>
        <a:off x="707538" y="1135720"/>
        <a:ext cx="1072745" cy="107311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11/4/2023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11/4/2023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the HTS continuum in Tanzania highlighting linkage from testing to combination prevention services. </a:t>
            </a:r>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293897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A90D8-2647-4560-8208-F58DCE3DB525}" type="slidenum">
              <a:rPr lang="en-US" smtClean="0"/>
              <a:t>4</a:t>
            </a:fld>
            <a:endParaRPr lang="en-US"/>
          </a:p>
        </p:txBody>
      </p:sp>
    </p:spTree>
    <p:extLst>
      <p:ext uri="{BB962C8B-B14F-4D97-AF65-F5344CB8AC3E}">
        <p14:creationId xmlns:p14="http://schemas.microsoft.com/office/powerpoint/2010/main" val="145614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HTS register capture the client data information.</a:t>
            </a:r>
          </a:p>
          <a:p>
            <a:r>
              <a:rPr lang="en-US" dirty="0"/>
              <a:t>Based on the final results of the clients under column 17, the risk profiling tools is used to determine the appropriate Prevention services  to be offered and the KVP screening tool assist the HCWs to categorize the KVP type.</a:t>
            </a:r>
          </a:p>
        </p:txBody>
      </p:sp>
      <p:sp>
        <p:nvSpPr>
          <p:cNvPr id="4" name="Slide Number Placeholder 3"/>
          <p:cNvSpPr>
            <a:spLocks noGrp="1"/>
          </p:cNvSpPr>
          <p:nvPr>
            <p:ph type="sldNum" sz="quarter" idx="5"/>
          </p:nvPr>
        </p:nvSpPr>
        <p:spPr/>
        <p:txBody>
          <a:bodyPr/>
          <a:lstStyle/>
          <a:p>
            <a:fld id="{B78A90D8-2647-4560-8208-F58DCE3DB525}" type="slidenum">
              <a:rPr lang="en-US" smtClean="0"/>
              <a:t>6</a:t>
            </a:fld>
            <a:endParaRPr lang="en-US"/>
          </a:p>
        </p:txBody>
      </p:sp>
    </p:spTree>
    <p:extLst>
      <p:ext uri="{BB962C8B-B14F-4D97-AF65-F5344CB8AC3E}">
        <p14:creationId xmlns:p14="http://schemas.microsoft.com/office/powerpoint/2010/main" val="409099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Number of new client registered during the reporting period</a:t>
            </a:r>
          </a:p>
          <a:p>
            <a:r>
              <a:rPr lang="en-US" dirty="0"/>
              <a:t>Number of KVP clients received minimum prevention package (minimum standards) during the reporting period</a:t>
            </a:r>
          </a:p>
          <a:p>
            <a:endParaRPr lang="en-US" dirty="0"/>
          </a:p>
          <a:p>
            <a:r>
              <a:rPr lang="en-US" dirty="0"/>
              <a:t>The minimum package  is accounted for at least five Prevention services</a:t>
            </a:r>
          </a:p>
        </p:txBody>
      </p:sp>
      <p:sp>
        <p:nvSpPr>
          <p:cNvPr id="4" name="Slide Number Placeholder 3"/>
          <p:cNvSpPr>
            <a:spLocks noGrp="1"/>
          </p:cNvSpPr>
          <p:nvPr>
            <p:ph type="sldNum" sz="quarter" idx="5"/>
          </p:nvPr>
        </p:nvSpPr>
        <p:spPr/>
        <p:txBody>
          <a:bodyPr/>
          <a:lstStyle/>
          <a:p>
            <a:fld id="{B78A90D8-2647-4560-8208-F58DCE3DB525}" type="slidenum">
              <a:rPr lang="en-US" smtClean="0"/>
              <a:t>7</a:t>
            </a:fld>
            <a:endParaRPr lang="en-US"/>
          </a:p>
        </p:txBody>
      </p:sp>
    </p:spTree>
    <p:extLst>
      <p:ext uri="{BB962C8B-B14F-4D97-AF65-F5344CB8AC3E}">
        <p14:creationId xmlns:p14="http://schemas.microsoft.com/office/powerpoint/2010/main" val="3342676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Title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1EA97-C1FB-F74D-1AFE-DD54ACA90890}"/>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886659"/>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3260217"/>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and Designation</a:t>
            </a:r>
          </a:p>
          <a:p>
            <a:pPr lvl="0"/>
            <a:r>
              <a:rPr lang="en-US"/>
              <a:t>Organization</a:t>
            </a:r>
          </a:p>
          <a:p>
            <a:pPr lvl="0"/>
            <a:r>
              <a:rPr lang="en-US"/>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82270" y="2406331"/>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1458192" y="5014024"/>
            <a:ext cx="9275615" cy="1015663"/>
          </a:xfrm>
          <a:prstGeom prst="rect">
            <a:avLst/>
          </a:prstGeom>
          <a:noFill/>
        </p:spPr>
        <p:txBody>
          <a:bodyPr wrap="square" rtlCol="0">
            <a:spAutoFit/>
          </a:bodyPr>
          <a:lstStyle/>
          <a:p>
            <a:pPr algn="ctr"/>
            <a:r>
              <a:rPr lang="en-US" sz="2000" b="1" baseline="0">
                <a:solidFill>
                  <a:schemeClr val="bg1"/>
                </a:solidFill>
                <a:latin typeface="Century Gothic" panose="020B0502020202020204" pitchFamily="34" charset="0"/>
              </a:rPr>
              <a:t>CQUIN 7</a:t>
            </a:r>
            <a:r>
              <a:rPr lang="en-US" sz="2000" b="1" baseline="30000">
                <a:solidFill>
                  <a:schemeClr val="bg1"/>
                </a:solidFill>
                <a:latin typeface="Century Gothic" panose="020B0502020202020204" pitchFamily="34" charset="0"/>
              </a:rPr>
              <a:t>th</a:t>
            </a:r>
            <a:r>
              <a:rPr lang="en-US" sz="2000" b="1" baseline="0">
                <a:solidFill>
                  <a:schemeClr val="bg1"/>
                </a:solidFill>
                <a:latin typeface="Century Gothic" panose="020B0502020202020204" pitchFamily="34" charset="0"/>
              </a:rPr>
              <a:t> Annual Meeting</a:t>
            </a:r>
          </a:p>
          <a:p>
            <a:pPr algn="ctr"/>
            <a:r>
              <a:rPr lang="en-US" sz="2000" baseline="0">
                <a:solidFill>
                  <a:schemeClr val="bg1"/>
                </a:solidFill>
                <a:latin typeface="+mn-lt"/>
              </a:rPr>
              <a:t>November 13 – 17, 2023 | Johannesburg, South Africa</a:t>
            </a:r>
          </a:p>
          <a:p>
            <a:endParaRPr lang="en-US" sz="2000" baseline="0">
              <a:solidFill>
                <a:schemeClr val="bg1"/>
              </a:solidFill>
            </a:endParaRPr>
          </a:p>
        </p:txBody>
      </p:sp>
      <p:pic>
        <p:nvPicPr>
          <p:cNvPr id="7" name="Picture 6" descr="A close-up of logos&#10;&#10;Description automatically generated">
            <a:extLst>
              <a:ext uri="{FF2B5EF4-FFF2-40B4-BE49-F238E27FC236}">
                <a16:creationId xmlns:a16="http://schemas.microsoft.com/office/drawing/2014/main" id="{BBF5E5A6-E704-4A77-B98F-0C4F2654A8EA}"/>
              </a:ext>
            </a:extLst>
          </p:cNvPr>
          <p:cNvPicPr>
            <a:picLocks noChangeAspect="1"/>
          </p:cNvPicPr>
          <p:nvPr userDrawn="1"/>
        </p:nvPicPr>
        <p:blipFill rotWithShape="1">
          <a:blip r:embed="rId2"/>
          <a:srcRect l="56069" t="3894" r="-1691" b="28843"/>
          <a:stretch/>
        </p:blipFill>
        <p:spPr>
          <a:xfrm>
            <a:off x="10171532" y="-116737"/>
            <a:ext cx="2180161" cy="1671420"/>
          </a:xfrm>
          <a:prstGeom prst="rect">
            <a:avLst/>
          </a:prstGeom>
        </p:spPr>
      </p:pic>
      <p:sp>
        <p:nvSpPr>
          <p:cNvPr id="10" name="TextBox 9">
            <a:extLst>
              <a:ext uri="{FF2B5EF4-FFF2-40B4-BE49-F238E27FC236}">
                <a16:creationId xmlns:a16="http://schemas.microsoft.com/office/drawing/2014/main" id="{CBE62C95-284A-A1E9-397D-1DBD2CC296FB}"/>
              </a:ext>
            </a:extLst>
          </p:cNvPr>
          <p:cNvSpPr txBox="1"/>
          <p:nvPr userDrawn="1"/>
        </p:nvSpPr>
        <p:spPr>
          <a:xfrm>
            <a:off x="10152882" y="1391447"/>
            <a:ext cx="3022257" cy="253596"/>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12" name="Picture 11" descr="A group of flags in a row&#10;&#10;Description automatically generated">
            <a:extLst>
              <a:ext uri="{FF2B5EF4-FFF2-40B4-BE49-F238E27FC236}">
                <a16:creationId xmlns:a16="http://schemas.microsoft.com/office/drawing/2014/main" id="{08FA18B5-DAE6-4A5D-B567-FC03BB4A587F}"/>
              </a:ext>
            </a:extLst>
          </p:cNvPr>
          <p:cNvPicPr>
            <a:picLocks noChangeAspect="1"/>
          </p:cNvPicPr>
          <p:nvPr userDrawn="1"/>
        </p:nvPicPr>
        <p:blipFill rotWithShape="1">
          <a:blip r:embed="rId3"/>
          <a:srcRect t="84888"/>
          <a:stretch/>
        </p:blipFill>
        <p:spPr>
          <a:xfrm>
            <a:off x="25522" y="5799652"/>
            <a:ext cx="12197656" cy="1036842"/>
          </a:xfrm>
          <a:prstGeom prst="rect">
            <a:avLst/>
          </a:prstGeom>
        </p:spPr>
      </p:pic>
      <p:pic>
        <p:nvPicPr>
          <p:cNvPr id="4" name="Picture 3" descr="A close-up of logos&#10;&#10;Description automatically generated">
            <a:extLst>
              <a:ext uri="{FF2B5EF4-FFF2-40B4-BE49-F238E27FC236}">
                <a16:creationId xmlns:a16="http://schemas.microsoft.com/office/drawing/2014/main" id="{67BA1F5B-3F24-B0A4-28E9-5BE0EF992BB6}"/>
              </a:ext>
            </a:extLst>
          </p:cNvPr>
          <p:cNvPicPr>
            <a:picLocks noChangeAspect="1"/>
          </p:cNvPicPr>
          <p:nvPr userDrawn="1"/>
        </p:nvPicPr>
        <p:blipFill rotWithShape="1">
          <a:blip r:embed="rId2"/>
          <a:srcRect l="10527" t="3894" r="44584" b="28843"/>
          <a:stretch/>
        </p:blipFill>
        <p:spPr>
          <a:xfrm>
            <a:off x="387339" y="-26185"/>
            <a:ext cx="2055944" cy="1601912"/>
          </a:xfrm>
          <a:prstGeom prst="rect">
            <a:avLst/>
          </a:prstGeom>
        </p:spPr>
      </p:pic>
    </p:spTree>
    <p:extLst>
      <p:ext uri="{BB962C8B-B14F-4D97-AF65-F5344CB8AC3E}">
        <p14:creationId xmlns:p14="http://schemas.microsoft.com/office/powerpoint/2010/main" val="1293293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p:nvPr>
        </p:nvSpPr>
        <p:spPr/>
        <p:txBody>
          <a:bodyPr/>
          <a:lstStyle>
            <a:lvl1pPr>
              <a:defRPr sz="3200">
                <a:solidFill>
                  <a:srgbClr val="093552"/>
                </a:solidFill>
                <a:latin typeface="Arial" panose="020B0604020202020204" pitchFamily="34" charset="0"/>
                <a:cs typeface="Arial" panose="020B0604020202020204" pitchFamily="34" charset="0"/>
              </a:defRPr>
            </a:lvl1pPr>
            <a:lvl2pPr>
              <a:defRPr>
                <a:solidFill>
                  <a:srgbClr val="093552"/>
                </a:solidFill>
                <a:latin typeface="Arial" panose="020B0604020202020204" pitchFamily="34" charset="0"/>
                <a:cs typeface="Arial" panose="020B0604020202020204" pitchFamily="34" charset="0"/>
              </a:defRPr>
            </a:lvl2pPr>
            <a:lvl3pPr>
              <a:defRPr sz="2200">
                <a:solidFill>
                  <a:srgbClr val="093552"/>
                </a:solidFill>
                <a:latin typeface="Arial" panose="020B0604020202020204" pitchFamily="34" charset="0"/>
                <a:cs typeface="Arial" panose="020B0604020202020204" pitchFamily="34" charset="0"/>
              </a:defRPr>
            </a:lvl3pPr>
            <a:lvl4pPr>
              <a:defRPr sz="2000">
                <a:solidFill>
                  <a:srgbClr val="093552"/>
                </a:solidFill>
                <a:latin typeface="Arial" panose="020B0604020202020204" pitchFamily="34" charset="0"/>
                <a:cs typeface="Arial" panose="020B0604020202020204" pitchFamily="34" charset="0"/>
              </a:defRPr>
            </a:lvl4pPr>
            <a:lvl5pPr>
              <a:defRPr sz="20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CDF1411-3F0D-4B45-80E9-A41CF6BC22A8}"/>
              </a:ext>
            </a:extLst>
          </p:cNvPr>
          <p:cNvSpPr>
            <a:spLocks noGrp="1"/>
          </p:cNvSpPr>
          <p:nvPr>
            <p:ph type="sldNum" sz="quarter" idx="12"/>
          </p:nvPr>
        </p:nvSpPr>
        <p:spPr/>
        <p:txBody>
          <a:bodyPr/>
          <a:lstStyle/>
          <a:p>
            <a:fld id="{4CB18AF1-BBDD-5C45-BD8A-357304E54C07}" type="slidenum">
              <a:rPr lang="en-US" smtClean="0"/>
              <a:t>‹#›</a:t>
            </a:fld>
            <a:endParaRPr lang="en-US"/>
          </a:p>
        </p:txBody>
      </p:sp>
      <p:sp>
        <p:nvSpPr>
          <p:cNvPr id="7" name="Rectangle 6">
            <a:extLst>
              <a:ext uri="{FF2B5EF4-FFF2-40B4-BE49-F238E27FC236}">
                <a16:creationId xmlns:a16="http://schemas.microsoft.com/office/drawing/2014/main" id="{3643BB88-C7DC-43AC-A967-43ECD4E52C41}"/>
              </a:ext>
            </a:extLst>
          </p:cNvPr>
          <p:cNvSpPr/>
          <p:nvPr/>
        </p:nvSpPr>
        <p:spPr>
          <a:xfrm>
            <a:off x="0" y="-1"/>
            <a:ext cx="12188825" cy="1371601"/>
          </a:xfrm>
          <a:prstGeom prst="rect">
            <a:avLst/>
          </a:prstGeom>
          <a:solidFill>
            <a:srgbClr val="001F64"/>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00"/>
              </a:solidFill>
              <a:latin typeface="Trade Gothic LT Std Bold" panose="020B0804050502020204" pitchFamily="34" charset="0"/>
            </a:endParaRPr>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27314" y="318295"/>
            <a:ext cx="10512425" cy="761999"/>
          </a:xfrm>
          <a:prstGeom prst="rect">
            <a:avLst/>
          </a:prstGeom>
        </p:spPr>
        <p:txBody>
          <a:bodyPr/>
          <a:lstStyle>
            <a:lvl1pPr algn="ctr">
              <a:defRPr sz="4000" b="0">
                <a:solidFill>
                  <a:schemeClr val="bg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5955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39084840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6551029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4066176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19816195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229697"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54289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176D47F-A017-297B-620F-5A2D353BD14E}"/>
              </a:ext>
            </a:extLst>
          </p:cNvPr>
          <p:cNvSpPr/>
          <p:nvPr/>
        </p:nvSpPr>
        <p:spPr>
          <a:xfrm>
            <a:off x="0" y="0"/>
            <a:ext cx="1535185" cy="68579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2F35657A-DB67-9AA4-B04E-7721C24E7EE3}"/>
              </a:ext>
            </a:extLst>
          </p:cNvPr>
          <p:cNvSpPr txBox="1">
            <a:spLocks/>
          </p:cNvSpPr>
          <p:nvPr userDrawn="1"/>
        </p:nvSpPr>
        <p:spPr>
          <a:xfrm>
            <a:off x="536259" y="642360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391918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402392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C68537BA-7E15-6D29-C054-38A15673D1F9}"/>
              </a:ext>
            </a:extLst>
          </p:cNvPr>
          <p:cNvPicPr>
            <a:picLocks noChangeAspect="1"/>
          </p:cNvPicPr>
          <p:nvPr userDrawn="1"/>
        </p:nvPicPr>
        <p:blipFill>
          <a:blip r:embed="rId5"/>
          <a:stretch>
            <a:fillRect/>
          </a:stretch>
        </p:blipFill>
        <p:spPr>
          <a:xfrm>
            <a:off x="25522" y="41083"/>
            <a:ext cx="3910452" cy="2033434"/>
          </a:xfrm>
          <a:prstGeom prst="rect">
            <a:avLst/>
          </a:prstGeom>
        </p:spPr>
      </p:pic>
      <p:sp>
        <p:nvSpPr>
          <p:cNvPr id="2" name="TextBox 1">
            <a:extLst>
              <a:ext uri="{FF2B5EF4-FFF2-40B4-BE49-F238E27FC236}">
                <a16:creationId xmlns:a16="http://schemas.microsoft.com/office/drawing/2014/main" id="{ACBAA201-0679-C88E-8DCB-3BD4A09D1ED0}"/>
              </a:ext>
            </a:extLst>
          </p:cNvPr>
          <p:cNvSpPr txBox="1"/>
          <p:nvPr userDrawn="1"/>
        </p:nvSpPr>
        <p:spPr>
          <a:xfrm>
            <a:off x="4309197" y="2883047"/>
            <a:ext cx="5112328"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35772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253812883"/>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08" r:id="rId4"/>
    <p:sldLayoutId id="2147483709" r:id="rId5"/>
    <p:sldLayoutId id="2147483710" r:id="rId6"/>
    <p:sldLayoutId id="2147483711" r:id="rId7"/>
    <p:sldLayoutId id="2147483712" r:id="rId8"/>
    <p:sldLayoutId id="2147483716" r:id="rId9"/>
    <p:sldLayoutId id="2147483717" r:id="rId10"/>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94A7-28E9-5E50-2EFC-B01D8C0D10B0}"/>
              </a:ext>
            </a:extLst>
          </p:cNvPr>
          <p:cNvSpPr>
            <a:spLocks noGrp="1"/>
          </p:cNvSpPr>
          <p:nvPr>
            <p:ph type="title"/>
          </p:nvPr>
        </p:nvSpPr>
        <p:spPr>
          <a:xfrm>
            <a:off x="3196122" y="1524153"/>
            <a:ext cx="7956192" cy="1248208"/>
          </a:xfrm>
        </p:spPr>
        <p:txBody>
          <a:bodyPr>
            <a:normAutofit fontScale="90000"/>
          </a:bodyPr>
          <a:lstStyle/>
          <a:p>
            <a:r>
              <a:rPr lang="en-US" sz="4000" dirty="0">
                <a:latin typeface="+mn-lt"/>
                <a:ea typeface="Calibri" panose="020F0502020204030204" pitchFamily="34" charset="0"/>
              </a:rPr>
              <a:t>Linkage   to Combination Prevention Services in Tanzania: Tools, and Process</a:t>
            </a:r>
            <a:endParaRPr lang="en-US" dirty="0"/>
          </a:p>
        </p:txBody>
      </p:sp>
      <p:sp>
        <p:nvSpPr>
          <p:cNvPr id="4" name="Text Placeholder 3">
            <a:extLst>
              <a:ext uri="{FF2B5EF4-FFF2-40B4-BE49-F238E27FC236}">
                <a16:creationId xmlns:a16="http://schemas.microsoft.com/office/drawing/2014/main" id="{B7D39257-BC1A-99B1-C0D8-E806B957C64E}"/>
              </a:ext>
            </a:extLst>
          </p:cNvPr>
          <p:cNvSpPr>
            <a:spLocks noGrp="1"/>
          </p:cNvSpPr>
          <p:nvPr>
            <p:ph type="body" idx="1"/>
          </p:nvPr>
        </p:nvSpPr>
        <p:spPr>
          <a:xfrm>
            <a:off x="3241964" y="2994518"/>
            <a:ext cx="7162800" cy="1246958"/>
          </a:xfrm>
        </p:spPr>
        <p:txBody>
          <a:bodyPr>
            <a:normAutofit fontScale="92500" lnSpcReduction="20000"/>
          </a:bodyPr>
          <a:lstStyle/>
          <a:p>
            <a:pPr algn="ctr"/>
            <a:r>
              <a:rPr lang="en-US" sz="2400" b="1" dirty="0">
                <a:solidFill>
                  <a:srgbClr val="FFC000"/>
                </a:solidFill>
              </a:rPr>
              <a:t>Dr. </a:t>
            </a:r>
            <a:r>
              <a:rPr lang="en-US" sz="2400" b="1" dirty="0" err="1">
                <a:solidFill>
                  <a:srgbClr val="FFC000"/>
                </a:solidFill>
              </a:rPr>
              <a:t>Zeye</a:t>
            </a:r>
            <a:r>
              <a:rPr lang="en-US" sz="2400" b="1" dirty="0">
                <a:solidFill>
                  <a:srgbClr val="FFC000"/>
                </a:solidFill>
              </a:rPr>
              <a:t> </a:t>
            </a:r>
            <a:r>
              <a:rPr lang="en-US" sz="2400" b="1" dirty="0" err="1">
                <a:solidFill>
                  <a:srgbClr val="FFC000"/>
                </a:solidFill>
              </a:rPr>
              <a:t>Nkomela</a:t>
            </a:r>
            <a:endParaRPr lang="en-US" sz="2400" b="1" dirty="0">
              <a:solidFill>
                <a:srgbClr val="FFC000"/>
              </a:solidFill>
            </a:endParaRPr>
          </a:p>
          <a:p>
            <a:pPr algn="ctr"/>
            <a:r>
              <a:rPr lang="en-US" sz="2400" b="1" dirty="0">
                <a:solidFill>
                  <a:srgbClr val="FFC000"/>
                </a:solidFill>
              </a:rPr>
              <a:t>National HIV Testing Services Lead</a:t>
            </a:r>
          </a:p>
          <a:p>
            <a:pPr algn="ctr"/>
            <a:r>
              <a:rPr lang="en-US" sz="2400" b="1" dirty="0">
                <a:solidFill>
                  <a:srgbClr val="FFC000"/>
                </a:solidFill>
              </a:rPr>
              <a:t> Ministry of Health, Tanzania</a:t>
            </a:r>
          </a:p>
          <a:p>
            <a:endParaRPr lang="en-US" dirty="0"/>
          </a:p>
        </p:txBody>
      </p:sp>
      <p:pic>
        <p:nvPicPr>
          <p:cNvPr id="3" name="Picture 4" descr="Image result for animated Tanzania flag">
            <a:extLst>
              <a:ext uri="{FF2B5EF4-FFF2-40B4-BE49-F238E27FC236}">
                <a16:creationId xmlns:a16="http://schemas.microsoft.com/office/drawing/2014/main" id="{8CBC1D6C-B4BC-33AE-30B7-3D788D384DF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311965"/>
            <a:ext cx="3544553" cy="423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B7FDB4-6483-F626-1925-BB42B92A2AC1}"/>
              </a:ext>
            </a:extLst>
          </p:cNvPr>
          <p:cNvGraphicFramePr>
            <a:graphicFrameLocks noGrp="1"/>
          </p:cNvGraphicFramePr>
          <p:nvPr>
            <p:ph idx="1"/>
            <p:extLst>
              <p:ext uri="{D42A27DB-BD31-4B8C-83A1-F6EECF244321}">
                <p14:modId xmlns:p14="http://schemas.microsoft.com/office/powerpoint/2010/main" val="3051104995"/>
              </p:ext>
            </p:extLst>
          </p:nvPr>
        </p:nvGraphicFramePr>
        <p:xfrm>
          <a:off x="0" y="836023"/>
          <a:ext cx="12135394" cy="341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23EA0D3-62BB-92D6-81FE-F8B52130F9DB}"/>
              </a:ext>
            </a:extLst>
          </p:cNvPr>
          <p:cNvSpPr>
            <a:spLocks noGrp="1"/>
          </p:cNvSpPr>
          <p:nvPr>
            <p:ph type="sldNum" sz="quarter" idx="12"/>
          </p:nvPr>
        </p:nvSpPr>
        <p:spPr/>
        <p:txBody>
          <a:bodyPr/>
          <a:lstStyle/>
          <a:p>
            <a:fld id="{4CB18AF1-BBDD-5C45-BD8A-357304E54C07}" type="slidenum">
              <a:rPr lang="en-US" smtClean="0"/>
              <a:t>2</a:t>
            </a:fld>
            <a:endParaRPr lang="en-US"/>
          </a:p>
        </p:txBody>
      </p:sp>
      <p:sp>
        <p:nvSpPr>
          <p:cNvPr id="4" name="Title 3">
            <a:extLst>
              <a:ext uri="{FF2B5EF4-FFF2-40B4-BE49-F238E27FC236}">
                <a16:creationId xmlns:a16="http://schemas.microsoft.com/office/drawing/2014/main" id="{E5D1E109-01A3-96EA-D847-96DCB8DA0626}"/>
              </a:ext>
            </a:extLst>
          </p:cNvPr>
          <p:cNvSpPr>
            <a:spLocks noGrp="1"/>
          </p:cNvSpPr>
          <p:nvPr>
            <p:ph type="title"/>
          </p:nvPr>
        </p:nvSpPr>
        <p:spPr>
          <a:xfrm>
            <a:off x="124098" y="318295"/>
            <a:ext cx="12135394" cy="761999"/>
          </a:xfrm>
        </p:spPr>
        <p:txBody>
          <a:bodyPr>
            <a:normAutofit fontScale="90000"/>
          </a:bodyPr>
          <a:lstStyle/>
          <a:p>
            <a:r>
              <a:rPr lang="en-GB" altLang="en-US" sz="4000" b="1" dirty="0">
                <a:latin typeface="+mn-lt"/>
              </a:rPr>
              <a:t>Linkage from testing to combination prevention services </a:t>
            </a:r>
            <a:br>
              <a:rPr lang="en-GB" altLang="en-US" sz="4000" b="1" dirty="0">
                <a:latin typeface="+mn-lt"/>
              </a:rPr>
            </a:br>
            <a:r>
              <a:rPr lang="en-GB" altLang="en-US" sz="4000" b="1" dirty="0">
                <a:latin typeface="+mn-lt"/>
              </a:rPr>
              <a:t>is part of the dHTS Continuum</a:t>
            </a:r>
            <a:endParaRPr lang="en-US" dirty="0"/>
          </a:p>
        </p:txBody>
      </p:sp>
      <p:sp>
        <p:nvSpPr>
          <p:cNvPr id="2" name="Content Placeholder 2">
            <a:extLst>
              <a:ext uri="{FF2B5EF4-FFF2-40B4-BE49-F238E27FC236}">
                <a16:creationId xmlns:a16="http://schemas.microsoft.com/office/drawing/2014/main" id="{56A5C840-42EC-A2F3-049E-2B9C0267247E}"/>
              </a:ext>
            </a:extLst>
          </p:cNvPr>
          <p:cNvSpPr txBox="1">
            <a:spLocks/>
          </p:cNvSpPr>
          <p:nvPr/>
        </p:nvSpPr>
        <p:spPr>
          <a:xfrm>
            <a:off x="83276" y="3836031"/>
            <a:ext cx="12025448" cy="2826025"/>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935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35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rgbClr val="0935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en-US" sz="2600" b="1" dirty="0">
                <a:latin typeface="+mn-lt"/>
              </a:rPr>
              <a:t>Linking from HIV testing to combination Prevention Services:</a:t>
            </a:r>
          </a:p>
          <a:p>
            <a:pPr marL="457200" lvl="1" indent="0">
              <a:buNone/>
            </a:pPr>
            <a:r>
              <a:rPr lang="en-US" altLang="en-US" sz="2600" b="1" dirty="0">
                <a:solidFill>
                  <a:srgbClr val="0070C0"/>
                </a:solidFill>
                <a:latin typeface="+mn-lt"/>
              </a:rPr>
              <a:t>Where: </a:t>
            </a:r>
            <a:r>
              <a:rPr lang="en-US" altLang="en-US" sz="2600" dirty="0">
                <a:latin typeface="+mn-lt"/>
              </a:rPr>
              <a:t>At the HTS clinic, or co-located services within the same facility</a:t>
            </a:r>
          </a:p>
          <a:p>
            <a:pPr marL="457200" lvl="1" indent="0">
              <a:buNone/>
            </a:pPr>
            <a:r>
              <a:rPr lang="en-US" altLang="en-US" sz="2600" dirty="0">
                <a:latin typeface="+mn-lt"/>
              </a:rPr>
              <a:t>              At referral sites, away from the testing facility/testing point</a:t>
            </a:r>
          </a:p>
          <a:p>
            <a:pPr marL="457200" lvl="1" indent="0">
              <a:buNone/>
            </a:pPr>
            <a:r>
              <a:rPr lang="en-US" altLang="en-US" sz="2600" b="1" dirty="0">
                <a:solidFill>
                  <a:srgbClr val="0070C0"/>
                </a:solidFill>
                <a:latin typeface="+mn-lt"/>
              </a:rPr>
              <a:t>When</a:t>
            </a:r>
            <a:r>
              <a:rPr lang="en-US" altLang="en-US" sz="2600" b="1" dirty="0">
                <a:latin typeface="+mn-lt"/>
              </a:rPr>
              <a:t>: </a:t>
            </a:r>
            <a:r>
              <a:rPr lang="en-US" altLang="en-US" sz="2600" dirty="0">
                <a:latin typeface="+mn-lt"/>
              </a:rPr>
              <a:t>At the time of confirming risk, after testing HIV negative</a:t>
            </a:r>
          </a:p>
          <a:p>
            <a:pPr marL="457200" lvl="1" indent="0">
              <a:buNone/>
            </a:pPr>
            <a:r>
              <a:rPr lang="en-US" altLang="en-US" sz="2600" b="1" dirty="0">
                <a:solidFill>
                  <a:srgbClr val="0070C0"/>
                </a:solidFill>
                <a:latin typeface="+mn-lt"/>
              </a:rPr>
              <a:t>Who: </a:t>
            </a:r>
            <a:r>
              <a:rPr lang="en-US" altLang="en-US" sz="2600" dirty="0">
                <a:latin typeface="+mn-lt"/>
              </a:rPr>
              <a:t>HTS provider, who can be a professional or lay tester, including counsellors</a:t>
            </a:r>
          </a:p>
          <a:p>
            <a:pPr marL="457200" lvl="1" indent="0">
              <a:buNone/>
            </a:pPr>
            <a:r>
              <a:rPr lang="en-US" altLang="en-US" sz="2600" dirty="0">
                <a:latin typeface="+mn-lt"/>
              </a:rPr>
              <a:t>What: Risk Profiling, pre-testing information giving, post testing counselling, linkage and referral</a:t>
            </a:r>
          </a:p>
        </p:txBody>
      </p:sp>
    </p:spTree>
    <p:extLst>
      <p:ext uri="{BB962C8B-B14F-4D97-AF65-F5344CB8AC3E}">
        <p14:creationId xmlns:p14="http://schemas.microsoft.com/office/powerpoint/2010/main" val="28815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C92F-242D-AF95-9142-B224207AAC6E}"/>
              </a:ext>
            </a:extLst>
          </p:cNvPr>
          <p:cNvSpPr>
            <a:spLocks noGrp="1"/>
          </p:cNvSpPr>
          <p:nvPr>
            <p:ph type="title"/>
          </p:nvPr>
        </p:nvSpPr>
        <p:spPr/>
        <p:txBody>
          <a:bodyPr/>
          <a:lstStyle/>
          <a:p>
            <a:pPr algn="ctr"/>
            <a:r>
              <a:rPr lang="en-US" dirty="0"/>
              <a:t>dHTS Tools and Reporting system in Tanzania</a:t>
            </a:r>
          </a:p>
        </p:txBody>
      </p:sp>
      <p:sp>
        <p:nvSpPr>
          <p:cNvPr id="3" name="Content Placeholder 2">
            <a:extLst>
              <a:ext uri="{FF2B5EF4-FFF2-40B4-BE49-F238E27FC236}">
                <a16:creationId xmlns:a16="http://schemas.microsoft.com/office/drawing/2014/main" id="{8B3393D5-7954-0793-7125-A5B3B06A1F56}"/>
              </a:ext>
            </a:extLst>
          </p:cNvPr>
          <p:cNvSpPr>
            <a:spLocks noGrp="1"/>
          </p:cNvSpPr>
          <p:nvPr>
            <p:ph sz="quarter" idx="11"/>
          </p:nvPr>
        </p:nvSpPr>
        <p:spPr>
          <a:xfrm>
            <a:off x="1716603" y="1242029"/>
            <a:ext cx="4765995" cy="4654274"/>
          </a:xfrm>
          <a:ln w="57150">
            <a:solidFill>
              <a:schemeClr val="tx1"/>
            </a:solidFill>
          </a:ln>
        </p:spPr>
        <p:txBody>
          <a:bodyPr/>
          <a:lstStyle/>
          <a:p>
            <a:pPr algn="ctr"/>
            <a:r>
              <a:rPr lang="en-US" sz="2800" dirty="0">
                <a:solidFill>
                  <a:srgbClr val="0070C0"/>
                </a:solidFill>
              </a:rPr>
              <a:t> dHTS Tools</a:t>
            </a:r>
          </a:p>
          <a:p>
            <a:pPr marL="514350" indent="-514350">
              <a:buAutoNum type="arabicPeriod"/>
            </a:pPr>
            <a:r>
              <a:rPr lang="en-US" sz="2800" dirty="0"/>
              <a:t>HTS Screening for eligibility</a:t>
            </a:r>
          </a:p>
          <a:p>
            <a:pPr marL="514350" indent="-514350">
              <a:buAutoNum type="arabicPeriod"/>
            </a:pPr>
            <a:r>
              <a:rPr lang="en-US" sz="2800" dirty="0"/>
              <a:t>HTS register</a:t>
            </a:r>
          </a:p>
          <a:p>
            <a:pPr marL="514350" indent="-514350">
              <a:buAutoNum type="arabicPeriod"/>
            </a:pPr>
            <a:r>
              <a:rPr lang="en-US" sz="2800" dirty="0"/>
              <a:t>Risk profiling tool</a:t>
            </a:r>
          </a:p>
          <a:p>
            <a:pPr marL="514350" indent="-514350">
              <a:buAutoNum type="arabicPeriod"/>
            </a:pPr>
            <a:r>
              <a:rPr lang="en-US" sz="2800" dirty="0"/>
              <a:t>KVP categorization tool</a:t>
            </a:r>
          </a:p>
          <a:p>
            <a:pPr marL="514350" indent="-514350">
              <a:buAutoNum type="arabicPeriod"/>
            </a:pPr>
            <a:r>
              <a:rPr lang="en-US" sz="2800" dirty="0"/>
              <a:t>Monthly report tools (HTS &amp; KVP)</a:t>
            </a:r>
          </a:p>
          <a:p>
            <a:endParaRPr lang="en-US" sz="2800" dirty="0"/>
          </a:p>
          <a:p>
            <a:endParaRPr lang="en-US" dirty="0"/>
          </a:p>
        </p:txBody>
      </p:sp>
      <p:sp>
        <p:nvSpPr>
          <p:cNvPr id="4" name="Content Placeholder 3">
            <a:extLst>
              <a:ext uri="{FF2B5EF4-FFF2-40B4-BE49-F238E27FC236}">
                <a16:creationId xmlns:a16="http://schemas.microsoft.com/office/drawing/2014/main" id="{DEBE4637-418B-3D3F-4BFE-844E4F95027C}"/>
              </a:ext>
            </a:extLst>
          </p:cNvPr>
          <p:cNvSpPr>
            <a:spLocks noGrp="1"/>
          </p:cNvSpPr>
          <p:nvPr>
            <p:ph sz="quarter" idx="12"/>
          </p:nvPr>
        </p:nvSpPr>
        <p:spPr>
          <a:xfrm>
            <a:off x="7185133" y="1242029"/>
            <a:ext cx="4479012" cy="4654274"/>
          </a:xfrm>
          <a:ln w="57150">
            <a:solidFill>
              <a:schemeClr val="tx1"/>
            </a:solidFill>
          </a:ln>
        </p:spPr>
        <p:txBody>
          <a:bodyPr>
            <a:normAutofit/>
          </a:bodyPr>
          <a:lstStyle/>
          <a:p>
            <a:pPr algn="ctr"/>
            <a:r>
              <a:rPr lang="en-US" sz="2800" dirty="0">
                <a:solidFill>
                  <a:srgbClr val="0070C0"/>
                </a:solidFill>
              </a:rPr>
              <a:t>Reporting System</a:t>
            </a:r>
          </a:p>
          <a:p>
            <a:pPr marL="342900" indent="-342900">
              <a:buFont typeface="+mj-lt"/>
              <a:buAutoNum type="arabicPeriod"/>
            </a:pPr>
            <a:r>
              <a:rPr lang="en-US" sz="2800" dirty="0"/>
              <a:t>Electronic HTS module</a:t>
            </a:r>
          </a:p>
          <a:p>
            <a:pPr marL="342900" indent="-342900">
              <a:buFont typeface="+mj-lt"/>
              <a:buAutoNum type="arabicPeriod"/>
            </a:pPr>
            <a:r>
              <a:rPr lang="en-US" sz="2800" dirty="0"/>
              <a:t>Micro 3 data base</a:t>
            </a:r>
          </a:p>
          <a:p>
            <a:pPr marL="342900" indent="-342900">
              <a:buFont typeface="+mj-lt"/>
              <a:buAutoNum type="arabicPeriod"/>
            </a:pPr>
            <a:r>
              <a:rPr lang="en-US" sz="2800" dirty="0"/>
              <a:t>DHIS2</a:t>
            </a:r>
          </a:p>
        </p:txBody>
      </p:sp>
    </p:spTree>
    <p:extLst>
      <p:ext uri="{BB962C8B-B14F-4D97-AF65-F5344CB8AC3E}">
        <p14:creationId xmlns:p14="http://schemas.microsoft.com/office/powerpoint/2010/main" val="133407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5A3029-6114-B79A-E9F8-E5B2EE14F81D}"/>
              </a:ext>
            </a:extLst>
          </p:cNvPr>
          <p:cNvSpPr>
            <a:spLocks noGrp="1"/>
          </p:cNvSpPr>
          <p:nvPr>
            <p:ph idx="1"/>
          </p:nvPr>
        </p:nvSpPr>
        <p:spPr>
          <a:xfrm>
            <a:off x="6982098" y="1826496"/>
            <a:ext cx="4911634" cy="4525963"/>
          </a:xfrm>
          <a:ln w="38100">
            <a:solidFill>
              <a:schemeClr val="tx1"/>
            </a:solidFill>
          </a:ln>
        </p:spPr>
        <p:txBody>
          <a:bodyPr>
            <a:normAutofit fontScale="77500" lnSpcReduction="20000"/>
          </a:bodyPr>
          <a:lstStyle/>
          <a:p>
            <a:pPr marL="285750" indent="-285750" algn="l">
              <a:buFont typeface="Arial" panose="020B0604020202020204" pitchFamily="34" charset="0"/>
              <a:buChar char="•"/>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When: </a:t>
            </a:r>
            <a:r>
              <a:rPr lang="en-US" sz="2800" dirty="0">
                <a:effectLst/>
                <a:latin typeface="Calibri" panose="020F0502020204030204" pitchFamily="34" charset="0"/>
                <a:ea typeface="Calibri" panose="020F0502020204030204" pitchFamily="34" charset="0"/>
                <a:cs typeface="Times New Roman" panose="02020603050405020304" pitchFamily="18" charset="0"/>
              </a:rPr>
              <a:t>During first encounter with a Tester</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Where: </a:t>
            </a:r>
            <a:r>
              <a:rPr lang="en-US" sz="2800" dirty="0">
                <a:latin typeface="Calibri" panose="020F0502020204030204" pitchFamily="34" charset="0"/>
                <a:ea typeface="Calibri" panose="020F0502020204030204" pitchFamily="34" charset="0"/>
                <a:cs typeface="Times New Roman" panose="02020603050405020304" pitchFamily="18" charset="0"/>
              </a:rPr>
              <a:t>At facility or Community Testing points</a:t>
            </a:r>
          </a:p>
          <a:p>
            <a:pPr marL="285750" indent="-285750" algn="l">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Who: </a:t>
            </a:r>
            <a:r>
              <a:rPr lang="en-US" sz="2800" dirty="0">
                <a:effectLst/>
                <a:latin typeface="Calibri" panose="020F0502020204030204" pitchFamily="34" charset="0"/>
                <a:ea typeface="Calibri" panose="020F0502020204030204" pitchFamily="34" charset="0"/>
                <a:cs typeface="Times New Roman" panose="02020603050405020304" pitchFamily="18" charset="0"/>
              </a:rPr>
              <a:t>Testers, counsellors</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a:t>
            </a:r>
            <a:r>
              <a:rPr lang="en-US" sz="2800" dirty="0">
                <a:effectLst/>
                <a:latin typeface="Calibri" panose="020F0502020204030204" pitchFamily="34" charset="0"/>
                <a:ea typeface="Calibri" panose="020F0502020204030204" pitchFamily="34" charset="0"/>
                <a:cs typeface="Times New Roman" panose="02020603050405020304" pitchFamily="18" charset="0"/>
              </a:rPr>
              <a:t>Screening for testing eligibility </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2800" dirty="0">
                <a:effectLst/>
                <a:latin typeface="Calibri" panose="020F0502020204030204" pitchFamily="34" charset="0"/>
                <a:ea typeface="Calibri" panose="020F0502020204030204" pitchFamily="34" charset="0"/>
                <a:cs typeface="Times New Roman" panose="02020603050405020304" pitchFamily="18" charset="0"/>
              </a:rPr>
              <a:t>Clients who do not meet the eligibility criteria but  insist on HIV testing are not  denied of HTS.</a:t>
            </a:r>
          </a:p>
          <a:p>
            <a:pPr marL="1257300" lvl="2" indent="-342900">
              <a:buFont typeface="+mj-lt"/>
              <a:buAutoNum type="arabicPeriod"/>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HIV Exposure Assessment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1C4B574-C66D-A9B9-82AE-2CB7AA28CC06}"/>
              </a:ext>
            </a:extLst>
          </p:cNvPr>
          <p:cNvSpPr>
            <a:spLocks noGrp="1"/>
          </p:cNvSpPr>
          <p:nvPr>
            <p:ph type="title"/>
          </p:nvPr>
        </p:nvSpPr>
        <p:spPr>
          <a:xfrm>
            <a:off x="0" y="148898"/>
            <a:ext cx="12390119" cy="1362402"/>
          </a:xfrm>
        </p:spPr>
        <p:txBody>
          <a:bodyPr>
            <a:normAutofit fontScale="90000"/>
          </a:bodyPr>
          <a:lstStyle/>
          <a:p>
            <a:r>
              <a:rPr lang="en-US" sz="3800" b="1" dirty="0">
                <a:solidFill>
                  <a:srgbClr val="FFC000"/>
                </a:solidFill>
              </a:rPr>
              <a:t>Step1</a:t>
            </a:r>
            <a:r>
              <a:rPr lang="en-US" sz="3800" b="1" dirty="0"/>
              <a:t>. Clients are screened using an HTS Screening for eligibility</a:t>
            </a:r>
            <a:br>
              <a:rPr lang="en-US" dirty="0"/>
            </a:br>
            <a:r>
              <a:rPr lang="en-US" dirty="0"/>
              <a:t> </a:t>
            </a:r>
          </a:p>
        </p:txBody>
      </p:sp>
      <p:sp>
        <p:nvSpPr>
          <p:cNvPr id="4" name="Text Placeholder 3">
            <a:extLst>
              <a:ext uri="{FF2B5EF4-FFF2-40B4-BE49-F238E27FC236}">
                <a16:creationId xmlns:a16="http://schemas.microsoft.com/office/drawing/2014/main" id="{5C8CCE9B-F135-EC61-3993-04269F40C42D}"/>
              </a:ext>
            </a:extLst>
          </p:cNvPr>
          <p:cNvSpPr>
            <a:spLocks noGrp="1"/>
          </p:cNvSpPr>
          <p:nvPr>
            <p:ph type="body" sz="quarter" idx="4294967295"/>
          </p:nvPr>
        </p:nvSpPr>
        <p:spPr>
          <a:xfrm>
            <a:off x="0" y="1511300"/>
            <a:ext cx="5222875" cy="4738688"/>
          </a:xfrm>
        </p:spPr>
        <p:txBody>
          <a:bodyPr/>
          <a:lstStyle/>
          <a:p>
            <a:r>
              <a:rPr lang="en-US" dirty="0"/>
              <a:t>.</a:t>
            </a:r>
          </a:p>
        </p:txBody>
      </p:sp>
      <p:pic>
        <p:nvPicPr>
          <p:cNvPr id="8" name="Picture 7">
            <a:extLst>
              <a:ext uri="{FF2B5EF4-FFF2-40B4-BE49-F238E27FC236}">
                <a16:creationId xmlns:a16="http://schemas.microsoft.com/office/drawing/2014/main" id="{A8D3D006-ACDA-6BE8-E1DE-329352893AD1}"/>
              </a:ext>
            </a:extLst>
          </p:cNvPr>
          <p:cNvPicPr>
            <a:picLocks noChangeAspect="1"/>
          </p:cNvPicPr>
          <p:nvPr/>
        </p:nvPicPr>
        <p:blipFill rotWithShape="1">
          <a:blip r:embed="rId3"/>
          <a:srcRect l="42617"/>
          <a:stretch/>
        </p:blipFill>
        <p:spPr>
          <a:xfrm>
            <a:off x="416255" y="1511300"/>
            <a:ext cx="5510180" cy="5060097"/>
          </a:xfrm>
          <a:prstGeom prst="rect">
            <a:avLst/>
          </a:prstGeom>
          <a:ln w="57150">
            <a:solidFill>
              <a:schemeClr val="tx1"/>
            </a:solidFill>
          </a:ln>
        </p:spPr>
      </p:pic>
    </p:spTree>
    <p:extLst>
      <p:ext uri="{BB962C8B-B14F-4D97-AF65-F5344CB8AC3E}">
        <p14:creationId xmlns:p14="http://schemas.microsoft.com/office/powerpoint/2010/main" val="195595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6C8C70-D479-AE3B-51F7-B94819B9390E}"/>
              </a:ext>
            </a:extLst>
          </p:cNvPr>
          <p:cNvSpPr>
            <a:spLocks noGrp="1"/>
          </p:cNvSpPr>
          <p:nvPr>
            <p:ph idx="1"/>
          </p:nvPr>
        </p:nvSpPr>
        <p:spPr>
          <a:xfrm>
            <a:off x="6749516" y="5390945"/>
            <a:ext cx="5107136" cy="1148760"/>
          </a:xfrm>
          <a:solidFill>
            <a:schemeClr val="accent3">
              <a:lumMod val="40000"/>
              <a:lumOff val="60000"/>
            </a:schemeClr>
          </a:solidFill>
        </p:spPr>
        <p:txBody>
          <a:bodyPr>
            <a:normAutofit fontScale="55000" lnSpcReduction="20000"/>
          </a:bodyPr>
          <a:lstStyle/>
          <a:p>
            <a:pPr marL="285750" indent="-285750">
              <a:buFont typeface="Arial" panose="020B0604020202020204" pitchFamily="34" charset="0"/>
              <a:buChar char="•"/>
            </a:pPr>
            <a:r>
              <a:rPr lang="en-US" dirty="0"/>
              <a:t>The National KVP screening tool in KVP type categorization</a:t>
            </a:r>
          </a:p>
          <a:p>
            <a:pPr marL="285750" indent="-285750" algn="l">
              <a:buFont typeface="Arial" panose="020B0604020202020204" pitchFamily="34" charset="0"/>
              <a:buChar char="•"/>
            </a:pPr>
            <a:r>
              <a:rPr lang="en-US" dirty="0"/>
              <a:t>Risk profiling guides the HCWs on the types of HIV prevention services to offer</a:t>
            </a:r>
          </a:p>
        </p:txBody>
      </p:sp>
      <p:sp>
        <p:nvSpPr>
          <p:cNvPr id="3" name="Title 2">
            <a:extLst>
              <a:ext uri="{FF2B5EF4-FFF2-40B4-BE49-F238E27FC236}">
                <a16:creationId xmlns:a16="http://schemas.microsoft.com/office/drawing/2014/main" id="{76C5B7A3-2BC5-9F68-125B-2CD982E1409A}"/>
              </a:ext>
            </a:extLst>
          </p:cNvPr>
          <p:cNvSpPr>
            <a:spLocks noGrp="1"/>
          </p:cNvSpPr>
          <p:nvPr>
            <p:ph type="title"/>
          </p:nvPr>
        </p:nvSpPr>
        <p:spPr>
          <a:xfrm>
            <a:off x="-209434" y="206099"/>
            <a:ext cx="12610867" cy="971528"/>
          </a:xfrm>
        </p:spPr>
        <p:txBody>
          <a:bodyPr>
            <a:normAutofit fontScale="90000"/>
          </a:bodyPr>
          <a:lstStyle/>
          <a:p>
            <a:r>
              <a:rPr lang="en-US" sz="3400" b="1" dirty="0">
                <a:solidFill>
                  <a:srgbClr val="FFC000"/>
                </a:solidFill>
              </a:rPr>
              <a:t>Step 2</a:t>
            </a:r>
            <a:r>
              <a:rPr lang="en-US" sz="3400" dirty="0"/>
              <a:t> </a:t>
            </a:r>
            <a:r>
              <a:rPr lang="en-US" sz="3400" b="1" dirty="0"/>
              <a:t>Clients who test HIV negative are risk profiled using a general, or Key and Vulnerable population risk profiling tools</a:t>
            </a:r>
          </a:p>
        </p:txBody>
      </p:sp>
      <p:sp>
        <p:nvSpPr>
          <p:cNvPr id="4" name="Text Placeholder 3">
            <a:extLst>
              <a:ext uri="{FF2B5EF4-FFF2-40B4-BE49-F238E27FC236}">
                <a16:creationId xmlns:a16="http://schemas.microsoft.com/office/drawing/2014/main" id="{AD570F78-A5E3-7584-470A-3D1E1EED1246}"/>
              </a:ext>
            </a:extLst>
          </p:cNvPr>
          <p:cNvSpPr>
            <a:spLocks noGrp="1"/>
          </p:cNvSpPr>
          <p:nvPr>
            <p:ph type="body" sz="quarter" idx="4294967295"/>
          </p:nvPr>
        </p:nvSpPr>
        <p:spPr>
          <a:xfrm>
            <a:off x="0" y="1511300"/>
            <a:ext cx="6140450" cy="4738688"/>
          </a:xfrm>
        </p:spPr>
        <p:txBody>
          <a:bodyPr/>
          <a:lstStyle/>
          <a:p>
            <a:r>
              <a:rPr lang="en-US" dirty="0"/>
              <a:t>.</a:t>
            </a:r>
          </a:p>
        </p:txBody>
      </p:sp>
      <p:pic>
        <p:nvPicPr>
          <p:cNvPr id="6" name="Picture 5">
            <a:extLst>
              <a:ext uri="{FF2B5EF4-FFF2-40B4-BE49-F238E27FC236}">
                <a16:creationId xmlns:a16="http://schemas.microsoft.com/office/drawing/2014/main" id="{C9321AE2-9AAD-E582-7AB7-DC6C47DFD5F1}"/>
              </a:ext>
            </a:extLst>
          </p:cNvPr>
          <p:cNvPicPr>
            <a:picLocks noChangeAspect="1"/>
          </p:cNvPicPr>
          <p:nvPr/>
        </p:nvPicPr>
        <p:blipFill>
          <a:blip r:embed="rId2"/>
          <a:stretch>
            <a:fillRect/>
          </a:stretch>
        </p:blipFill>
        <p:spPr>
          <a:xfrm>
            <a:off x="43639" y="1467055"/>
            <a:ext cx="6565624" cy="5004410"/>
          </a:xfrm>
          <a:prstGeom prst="rect">
            <a:avLst/>
          </a:prstGeom>
          <a:ln w="38100">
            <a:solidFill>
              <a:schemeClr val="tx1"/>
            </a:solidFill>
          </a:ln>
        </p:spPr>
      </p:pic>
      <p:pic>
        <p:nvPicPr>
          <p:cNvPr id="10" name="Picture 9">
            <a:extLst>
              <a:ext uri="{FF2B5EF4-FFF2-40B4-BE49-F238E27FC236}">
                <a16:creationId xmlns:a16="http://schemas.microsoft.com/office/drawing/2014/main" id="{5F606913-7742-6D3E-7D9C-292C07006945}"/>
              </a:ext>
            </a:extLst>
          </p:cNvPr>
          <p:cNvPicPr>
            <a:picLocks noChangeAspect="1"/>
          </p:cNvPicPr>
          <p:nvPr/>
        </p:nvPicPr>
        <p:blipFill>
          <a:blip r:embed="rId3"/>
          <a:stretch>
            <a:fillRect/>
          </a:stretch>
        </p:blipFill>
        <p:spPr>
          <a:xfrm>
            <a:off x="6749516" y="1544569"/>
            <a:ext cx="4834754" cy="3688366"/>
          </a:xfrm>
          <a:prstGeom prst="rect">
            <a:avLst/>
          </a:prstGeom>
          <a:ln w="38100">
            <a:solidFill>
              <a:schemeClr val="tx1"/>
            </a:solidFill>
          </a:ln>
        </p:spPr>
      </p:pic>
      <p:sp>
        <p:nvSpPr>
          <p:cNvPr id="5" name="Arrow: Up 4">
            <a:extLst>
              <a:ext uri="{FF2B5EF4-FFF2-40B4-BE49-F238E27FC236}">
                <a16:creationId xmlns:a16="http://schemas.microsoft.com/office/drawing/2014/main" id="{2CC52BDD-11A2-5787-D7FE-575C83887670}"/>
              </a:ext>
            </a:extLst>
          </p:cNvPr>
          <p:cNvSpPr/>
          <p:nvPr/>
        </p:nvSpPr>
        <p:spPr>
          <a:xfrm>
            <a:off x="10170597" y="4987584"/>
            <a:ext cx="230002" cy="442718"/>
          </a:xfrm>
          <a:prstGeom prst="upArrow">
            <a:avLst>
              <a:gd name="adj1" fmla="val 50000"/>
              <a:gd name="adj2" fmla="val 5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71A94C01-C2B0-E149-AF1F-211673D7963C}"/>
              </a:ext>
            </a:extLst>
          </p:cNvPr>
          <p:cNvSpPr/>
          <p:nvPr/>
        </p:nvSpPr>
        <p:spPr>
          <a:xfrm rot="16200000">
            <a:off x="6640124" y="5924618"/>
            <a:ext cx="218784" cy="650739"/>
          </a:xfrm>
          <a:prstGeom prst="upArrow">
            <a:avLst>
              <a:gd name="adj1" fmla="val 50000"/>
              <a:gd name="adj2" fmla="val 75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7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98F5-27D8-9F33-76F6-B53063A4CB6F}"/>
              </a:ext>
            </a:extLst>
          </p:cNvPr>
          <p:cNvSpPr>
            <a:spLocks noGrp="1"/>
          </p:cNvSpPr>
          <p:nvPr>
            <p:ph type="title"/>
          </p:nvPr>
        </p:nvSpPr>
        <p:spPr>
          <a:xfrm>
            <a:off x="-42012" y="81249"/>
            <a:ext cx="12089674" cy="1300547"/>
          </a:xfrm>
        </p:spPr>
        <p:txBody>
          <a:bodyPr>
            <a:normAutofit/>
          </a:bodyPr>
          <a:lstStyle/>
          <a:p>
            <a:r>
              <a:rPr lang="en-US" sz="3400" b="1" dirty="0">
                <a:solidFill>
                  <a:srgbClr val="FFC000"/>
                </a:solidFill>
              </a:rPr>
              <a:t>Step 3</a:t>
            </a:r>
            <a:r>
              <a:rPr lang="en-US" sz="3400" b="1" dirty="0"/>
              <a:t>. Risk profile results are used to select and record a prevention service/s in the National HTS register</a:t>
            </a:r>
          </a:p>
        </p:txBody>
      </p:sp>
      <p:pic>
        <p:nvPicPr>
          <p:cNvPr id="10" name="Picture 9">
            <a:extLst>
              <a:ext uri="{FF2B5EF4-FFF2-40B4-BE49-F238E27FC236}">
                <a16:creationId xmlns:a16="http://schemas.microsoft.com/office/drawing/2014/main" id="{9DAA0404-DD83-A95E-6B07-3858087F6D4D}"/>
              </a:ext>
            </a:extLst>
          </p:cNvPr>
          <p:cNvPicPr>
            <a:picLocks noChangeAspect="1"/>
          </p:cNvPicPr>
          <p:nvPr/>
        </p:nvPicPr>
        <p:blipFill>
          <a:blip r:embed="rId3"/>
          <a:stretch>
            <a:fillRect/>
          </a:stretch>
        </p:blipFill>
        <p:spPr>
          <a:xfrm>
            <a:off x="166041" y="1569594"/>
            <a:ext cx="8780906" cy="4337542"/>
          </a:xfrm>
          <a:prstGeom prst="rect">
            <a:avLst/>
          </a:prstGeom>
          <a:ln w="38100">
            <a:solidFill>
              <a:schemeClr val="tx1"/>
            </a:solidFill>
          </a:ln>
        </p:spPr>
      </p:pic>
      <p:pic>
        <p:nvPicPr>
          <p:cNvPr id="12" name="Picture 11">
            <a:extLst>
              <a:ext uri="{FF2B5EF4-FFF2-40B4-BE49-F238E27FC236}">
                <a16:creationId xmlns:a16="http://schemas.microsoft.com/office/drawing/2014/main" id="{9FD782F7-729B-D4CF-54E1-ECD45B4CBC7E}"/>
              </a:ext>
            </a:extLst>
          </p:cNvPr>
          <p:cNvPicPr>
            <a:picLocks noChangeAspect="1"/>
          </p:cNvPicPr>
          <p:nvPr/>
        </p:nvPicPr>
        <p:blipFill>
          <a:blip r:embed="rId4"/>
          <a:stretch>
            <a:fillRect/>
          </a:stretch>
        </p:blipFill>
        <p:spPr>
          <a:xfrm>
            <a:off x="9143894" y="1569595"/>
            <a:ext cx="2971822" cy="4006562"/>
          </a:xfrm>
          <a:prstGeom prst="rect">
            <a:avLst/>
          </a:prstGeom>
          <a:ln w="38100">
            <a:solidFill>
              <a:schemeClr val="tx1"/>
            </a:solidFill>
          </a:ln>
        </p:spPr>
      </p:pic>
      <p:sp>
        <p:nvSpPr>
          <p:cNvPr id="13" name="Arrow: Up 12">
            <a:extLst>
              <a:ext uri="{FF2B5EF4-FFF2-40B4-BE49-F238E27FC236}">
                <a16:creationId xmlns:a16="http://schemas.microsoft.com/office/drawing/2014/main" id="{F9601BA4-E63E-93C6-52ED-BB4FA3FB2C40}"/>
              </a:ext>
            </a:extLst>
          </p:cNvPr>
          <p:cNvSpPr/>
          <p:nvPr/>
        </p:nvSpPr>
        <p:spPr>
          <a:xfrm rot="5400000">
            <a:off x="8167899" y="1705499"/>
            <a:ext cx="263435" cy="1688555"/>
          </a:xfrm>
          <a:prstGeom prst="upArrow">
            <a:avLst>
              <a:gd name="adj1" fmla="val 50000"/>
              <a:gd name="adj2" fmla="val 5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07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E1C22-3707-0931-43EE-8DC47DF25BCC}"/>
              </a:ext>
            </a:extLst>
          </p:cNvPr>
          <p:cNvSpPr>
            <a:spLocks noGrp="1"/>
          </p:cNvSpPr>
          <p:nvPr>
            <p:ph idx="1"/>
          </p:nvPr>
        </p:nvSpPr>
        <p:spPr>
          <a:xfrm>
            <a:off x="4990011" y="1936402"/>
            <a:ext cx="6514012" cy="4525963"/>
          </a:xfrm>
        </p:spPr>
        <p:txBody>
          <a:bodyPr/>
          <a:lstStyle/>
          <a:p>
            <a:r>
              <a:rPr lang="en-US" dirty="0"/>
              <a:t>.</a:t>
            </a:r>
          </a:p>
        </p:txBody>
      </p:sp>
      <p:sp>
        <p:nvSpPr>
          <p:cNvPr id="2" name="Title 1">
            <a:extLst>
              <a:ext uri="{FF2B5EF4-FFF2-40B4-BE49-F238E27FC236}">
                <a16:creationId xmlns:a16="http://schemas.microsoft.com/office/drawing/2014/main" id="{3B08E2AD-9621-BC78-2782-1CD4BD2230C3}"/>
              </a:ext>
            </a:extLst>
          </p:cNvPr>
          <p:cNvSpPr>
            <a:spLocks noGrp="1"/>
          </p:cNvSpPr>
          <p:nvPr>
            <p:ph type="title"/>
          </p:nvPr>
        </p:nvSpPr>
        <p:spPr>
          <a:xfrm>
            <a:off x="0" y="155312"/>
            <a:ext cx="12192000" cy="1010391"/>
          </a:xfrm>
        </p:spPr>
        <p:txBody>
          <a:bodyPr>
            <a:noAutofit/>
          </a:bodyPr>
          <a:lstStyle/>
          <a:p>
            <a:r>
              <a:rPr lang="en-US" sz="3400" b="1" dirty="0">
                <a:solidFill>
                  <a:srgbClr val="FFC000"/>
                </a:solidFill>
              </a:rPr>
              <a:t>Sept 4</a:t>
            </a:r>
            <a:r>
              <a:rPr lang="en-US" sz="3400" b="1" dirty="0"/>
              <a:t>. Linkage to combination prevention granular data is reported in DHIS2 using Monthly report forms (</a:t>
            </a:r>
            <a:r>
              <a:rPr lang="en-US" sz="2400" b="1" dirty="0"/>
              <a:t>HTS &amp; KVP</a:t>
            </a:r>
            <a:r>
              <a:rPr lang="en-US" sz="3400" b="1" dirty="0"/>
              <a:t>)</a:t>
            </a:r>
          </a:p>
        </p:txBody>
      </p:sp>
      <p:graphicFrame>
        <p:nvGraphicFramePr>
          <p:cNvPr id="10" name="Object 9">
            <a:extLst>
              <a:ext uri="{FF2B5EF4-FFF2-40B4-BE49-F238E27FC236}">
                <a16:creationId xmlns:a16="http://schemas.microsoft.com/office/drawing/2014/main" id="{8ADAE2E8-6D51-574E-199E-1608C916CD94}"/>
              </a:ext>
            </a:extLst>
          </p:cNvPr>
          <p:cNvGraphicFramePr>
            <a:graphicFrameLocks noChangeAspect="1"/>
          </p:cNvGraphicFramePr>
          <p:nvPr>
            <p:extLst>
              <p:ext uri="{D42A27DB-BD31-4B8C-83A1-F6EECF244321}">
                <p14:modId xmlns:p14="http://schemas.microsoft.com/office/powerpoint/2010/main" val="1363670652"/>
              </p:ext>
            </p:extLst>
          </p:nvPr>
        </p:nvGraphicFramePr>
        <p:xfrm>
          <a:off x="141857" y="1490335"/>
          <a:ext cx="11908285" cy="5045085"/>
        </p:xfrm>
        <a:graphic>
          <a:graphicData uri="http://schemas.openxmlformats.org/presentationml/2006/ole">
            <mc:AlternateContent xmlns:mc="http://schemas.openxmlformats.org/markup-compatibility/2006">
              <mc:Choice xmlns:v="urn:schemas-microsoft-com:vml" Requires="v">
                <p:oleObj name="Worksheet" r:id="rId3" imgW="19888333" imgH="5562679" progId="Excel.Sheet.8">
                  <p:embed/>
                </p:oleObj>
              </mc:Choice>
              <mc:Fallback>
                <p:oleObj name="Worksheet" r:id="rId3" imgW="19888333" imgH="5562679" progId="Excel.Sheet.8">
                  <p:embed/>
                  <p:pic>
                    <p:nvPicPr>
                      <p:cNvPr id="0" name=""/>
                      <p:cNvPicPr/>
                      <p:nvPr/>
                    </p:nvPicPr>
                    <p:blipFill>
                      <a:blip r:embed="rId4"/>
                      <a:stretch>
                        <a:fillRect/>
                      </a:stretch>
                    </p:blipFill>
                    <p:spPr>
                      <a:xfrm>
                        <a:off x="141857" y="1490335"/>
                        <a:ext cx="11908285" cy="5045085"/>
                      </a:xfrm>
                      <a:prstGeom prst="rect">
                        <a:avLst/>
                      </a:prstGeom>
                      <a:ln w="38100">
                        <a:solidFill>
                          <a:schemeClr val="tx1"/>
                        </a:solidFill>
                      </a:ln>
                    </p:spPr>
                  </p:pic>
                </p:oleObj>
              </mc:Fallback>
            </mc:AlternateContent>
          </a:graphicData>
        </a:graphic>
      </p:graphicFrame>
      <p:pic>
        <p:nvPicPr>
          <p:cNvPr id="14" name="Picture 13">
            <a:extLst>
              <a:ext uri="{FF2B5EF4-FFF2-40B4-BE49-F238E27FC236}">
                <a16:creationId xmlns:a16="http://schemas.microsoft.com/office/drawing/2014/main" id="{4A0E3459-B685-517E-E458-4B6EE40CBD39}"/>
              </a:ext>
            </a:extLst>
          </p:cNvPr>
          <p:cNvPicPr>
            <a:picLocks noChangeAspect="1"/>
          </p:cNvPicPr>
          <p:nvPr/>
        </p:nvPicPr>
        <p:blipFill rotWithShape="1">
          <a:blip r:embed="rId5"/>
          <a:srcRect r="75112"/>
          <a:stretch/>
        </p:blipFill>
        <p:spPr>
          <a:xfrm>
            <a:off x="3473411" y="4806909"/>
            <a:ext cx="3875447" cy="1675529"/>
          </a:xfrm>
          <a:prstGeom prst="rect">
            <a:avLst/>
          </a:prstGeom>
          <a:ln w="57150">
            <a:solidFill>
              <a:srgbClr val="FF0000"/>
            </a:solidFill>
          </a:ln>
        </p:spPr>
      </p:pic>
      <p:pic>
        <p:nvPicPr>
          <p:cNvPr id="4" name="Content Placeholder 11">
            <a:extLst>
              <a:ext uri="{FF2B5EF4-FFF2-40B4-BE49-F238E27FC236}">
                <a16:creationId xmlns:a16="http://schemas.microsoft.com/office/drawing/2014/main" id="{271B7531-8159-C405-C2D3-3D4E957A05EA}"/>
              </a:ext>
            </a:extLst>
          </p:cNvPr>
          <p:cNvPicPr>
            <a:picLocks noChangeAspect="1"/>
          </p:cNvPicPr>
          <p:nvPr/>
        </p:nvPicPr>
        <p:blipFill rotWithShape="1">
          <a:blip r:embed="rId6"/>
          <a:srcRect r="22790"/>
          <a:stretch/>
        </p:blipFill>
        <p:spPr>
          <a:xfrm>
            <a:off x="7223996" y="3200159"/>
            <a:ext cx="4406119" cy="1998448"/>
          </a:xfrm>
          <a:prstGeom prst="rect">
            <a:avLst/>
          </a:prstGeom>
          <a:ln w="57150">
            <a:solidFill>
              <a:srgbClr val="FF0000"/>
            </a:solidFill>
          </a:ln>
        </p:spPr>
      </p:pic>
    </p:spTree>
    <p:extLst>
      <p:ext uri="{BB962C8B-B14F-4D97-AF65-F5344CB8AC3E}">
        <p14:creationId xmlns:p14="http://schemas.microsoft.com/office/powerpoint/2010/main" val="69261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animated Tanzania flag">
            <a:extLst>
              <a:ext uri="{FF2B5EF4-FFF2-40B4-BE49-F238E27FC236}">
                <a16:creationId xmlns:a16="http://schemas.microsoft.com/office/drawing/2014/main" id="{24136373-A3E3-8C0A-851E-23249FE5CA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7291" y="1893455"/>
            <a:ext cx="4473110" cy="307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54931"/>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20" ma:contentTypeDescription="NGO Document content type" ma:contentTypeScope="" ma:versionID="a7c2ca31feea3b5b386b3e62d65b35a5">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2b27f6106a5f53809397b7b64b6aaec9"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13d8cb44-f7b4-4e4c-94ec-92fa8e254e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8941B-7AD2-4AF2-8F92-8B9266CC1DA3}">
  <ds:schemaRefs>
    <ds:schemaRef ds:uri="13d8cb44-f7b4-4e4c-94ec-92fa8e254e0f"/>
    <ds:schemaRef ds:uri="c629780e-db83-45bc-a257-7c8c4fd6b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0978B8-74BD-4ABE-8747-4338AF74F122}">
  <ds:schemaRefs>
    <ds:schemaRef ds:uri="http://schemas.microsoft.com/office/2006/documentManagement/types"/>
    <ds:schemaRef ds:uri="c629780e-db83-45bc-a257-7c8c4fd6b9cb"/>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13d8cb44-f7b4-4e4c-94ec-92fa8e254e0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04C719-C8BD-4BD3-B99B-ACAE57CC6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5642</TotalTime>
  <Words>473</Words>
  <Application>Microsoft Office PowerPoint</Application>
  <PresentationFormat>Widescreen</PresentationFormat>
  <Paragraphs>66</Paragraphs>
  <Slides>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Century Gothic</vt:lpstr>
      <vt:lpstr>Trade Gothic LT Std Bold</vt:lpstr>
      <vt:lpstr>Theme1</vt:lpstr>
      <vt:lpstr>Worksheet</vt:lpstr>
      <vt:lpstr>Linkage   to Combination Prevention Services in Tanzania: Tools, and Process</vt:lpstr>
      <vt:lpstr>Linkage from testing to combination prevention services  is part of the dHTS Continuum</vt:lpstr>
      <vt:lpstr>dHTS Tools and Reporting system in Tanzania</vt:lpstr>
      <vt:lpstr>Step1. Clients are screened using an HTS Screening for eligibility  </vt:lpstr>
      <vt:lpstr>Step 2 Clients who test HIV negative are risk profiled using a general, or Key and Vulnerable population risk profiling tools</vt:lpstr>
      <vt:lpstr>Step 3. Risk profile results are used to select and record a prevention service/s in the National HTS register</vt:lpstr>
      <vt:lpstr>Sept 4. Linkage to combination prevention granular data is reported in DHIS2 using Monthly report forms (HTS &amp; KVP)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Intuser</dc:creator>
  <cp:lastModifiedBy>Syowai, Maureen</cp:lastModifiedBy>
  <cp:revision>14</cp:revision>
  <cp:lastPrinted>2021-07-21T14:19:26Z</cp:lastPrinted>
  <dcterms:created xsi:type="dcterms:W3CDTF">2022-06-22T19:43:12Z</dcterms:created>
  <dcterms:modified xsi:type="dcterms:W3CDTF">2023-11-04T21:38:33Z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