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4" r:id="rId4"/>
  </p:sldMasterIdLst>
  <p:notesMasterIdLst>
    <p:notesMasterId r:id="rId13"/>
  </p:notesMasterIdLst>
  <p:handoutMasterIdLst>
    <p:handoutMasterId r:id="rId14"/>
  </p:handoutMasterIdLst>
  <p:sldIdLst>
    <p:sldId id="258" r:id="rId5"/>
    <p:sldId id="259" r:id="rId6"/>
    <p:sldId id="262" r:id="rId7"/>
    <p:sldId id="260" r:id="rId8"/>
    <p:sldId id="268" r:id="rId9"/>
    <p:sldId id="266" r:id="rId10"/>
    <p:sldId id="263" r:id="rId11"/>
    <p:sldId id="256" r:id="rId1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CF5B74D-C6AA-7813-1038-42A34373460A}" name="Preko, Peter O." initials="PPO" userId="S::pp2332@cumc.columbia.edu::09b434a3-0724-4a4a-a3db-c6e79374c44c" providerId="AD"/>
  <p188:author id="{DA60A059-2766-1759-4616-E1A4FFEEFBBE}" name="Dr M'BEA Jean-Jacques (ICAP)" initials="I" userId="Dr M'BEA Jean-Jacques (ICAP)" providerId="None"/>
  <p188:author id="{99D67C86-1AC0-5FC9-18F5-7D832F90D689}" name="Reidy, William" initials="RW" userId="S::wr2205@cumc.columbia.edu::5d2980a7-2b1c-4421-a380-76eac4cb68a2" providerId="AD"/>
  <p188:author id="{B32E8789-10A4-684C-B33A-B97E63F02EE6}" name="Preko, Peter O." initials="PPO" userId="Preko, Peter O." providerId="None"/>
  <p188:author id="{A831D7A1-5A01-49E3-9784-3957FEE80FBB}" name="Miriam Rabkin" initials="MR" userId="S::mr84@icapatcolumbia.onmicrosoft.com::0b2a40ec-35c6-4271-8153-e1180cf9ffa9" providerId="AD"/>
  <p188:author id="{4B71A7D0-3BB1-92C3-6752-E2F284681FE8}" name="Msukwa, Martin" initials="MM" userId="S::mkm2209@cumc.columbia.edu::3ce16427-2644-475c-b20b-7ae77633333b" providerId="AD"/>
  <p188:author id="{E0B616E2-4D48-E507-D5DA-6765847CE058}" name="Rabkin, Miriam" initials="RM" userId="S::mr84@cumc.columbia.edu::d1905312-b639-4098-81f6-74c337c4b0e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onica Negrete" initials="MN [2]" lastIdx="1" clrIdx="6">
    <p:extLst>
      <p:ext uri="{19B8F6BF-5375-455C-9EA6-DF929625EA0E}">
        <p15:presenceInfo xmlns:p15="http://schemas.microsoft.com/office/powerpoint/2012/main" userId="Monica Negrete" providerId="None"/>
      </p:ext>
    </p:extLst>
  </p:cmAuthor>
  <p:cmAuthor id="1" name="Mirriah" initials="M" lastIdx="15" clrIdx="0">
    <p:extLst>
      <p:ext uri="{19B8F6BF-5375-455C-9EA6-DF929625EA0E}">
        <p15:presenceInfo xmlns:p15="http://schemas.microsoft.com/office/powerpoint/2012/main" userId="Mirriah" providerId="None"/>
      </p:ext>
    </p:extLst>
  </p:cmAuthor>
  <p:cmAuthor id="8" name="Vitale, Mirriah A." initials="VMA" lastIdx="28" clrIdx="7">
    <p:extLst>
      <p:ext uri="{19B8F6BF-5375-455C-9EA6-DF929625EA0E}">
        <p15:presenceInfo xmlns:p15="http://schemas.microsoft.com/office/powerpoint/2012/main" userId="S::mv2540@cumc.columbia.edu::ac73314b-03ab-4c50-8db0-5df536fd8cc3" providerId="AD"/>
      </p:ext>
    </p:extLst>
  </p:cmAuthor>
  <p:cmAuthor id="2" name="Thais Ferreira" initials="TF" lastIdx="2" clrIdx="1">
    <p:extLst>
      <p:ext uri="{19B8F6BF-5375-455C-9EA6-DF929625EA0E}">
        <p15:presenceInfo xmlns:p15="http://schemas.microsoft.com/office/powerpoint/2012/main" userId="S::tcf2114@ICAPatColumbia.onmicrosoft.com::00ab9d32-d5e7-49ba-86f6-b7f0631c45b9" providerId="AD"/>
      </p:ext>
    </p:extLst>
  </p:cmAuthor>
  <p:cmAuthor id="9" name="Hamilton Mutemba" initials="HM" lastIdx="10" clrIdx="8">
    <p:extLst>
      <p:ext uri="{19B8F6BF-5375-455C-9EA6-DF929625EA0E}">
        <p15:presenceInfo xmlns:p15="http://schemas.microsoft.com/office/powerpoint/2012/main" userId="S::hm2827@icapatcolumbia.onmicrosoft.com::30ce4146-d861-4577-8316-b7969df0eb33" providerId="AD"/>
      </p:ext>
    </p:extLst>
  </p:cmAuthor>
  <p:cmAuthor id="3" name="Eduarda Pimentel de Gusmao" initials="EPdG" lastIdx="47" clrIdx="2">
    <p:extLst>
      <p:ext uri="{19B8F6BF-5375-455C-9EA6-DF929625EA0E}">
        <p15:presenceInfo xmlns:p15="http://schemas.microsoft.com/office/powerpoint/2012/main" userId="S::ep2538@ICAPatColumbia.onmicrosoft.com::75d5ad34-5e00-45c2-8e22-b1b33aa13fd8" providerId="AD"/>
      </p:ext>
    </p:extLst>
  </p:cmAuthor>
  <p:cmAuthor id="10" name="Buene, Manuel" initials="BM" lastIdx="7" clrIdx="9">
    <p:extLst>
      <p:ext uri="{19B8F6BF-5375-455C-9EA6-DF929625EA0E}">
        <p15:presenceInfo xmlns:p15="http://schemas.microsoft.com/office/powerpoint/2012/main" userId="Buene, Manuel" providerId="None"/>
      </p:ext>
    </p:extLst>
  </p:cmAuthor>
  <p:cmAuthor id="4" name="Pimentel De Gusmao, Eduarda" initials="PDGE [2]" lastIdx="89" clrIdx="3">
    <p:extLst>
      <p:ext uri="{19B8F6BF-5375-455C-9EA6-DF929625EA0E}">
        <p15:presenceInfo xmlns:p15="http://schemas.microsoft.com/office/powerpoint/2012/main" userId="Pimentel De Gusmao, Eduarda" providerId="None"/>
      </p:ext>
    </p:extLst>
  </p:cmAuthor>
  <p:cmAuthor id="5" name="Monica Negrete" initials="MN" lastIdx="33" clrIdx="4">
    <p:extLst>
      <p:ext uri="{19B8F6BF-5375-455C-9EA6-DF929625EA0E}">
        <p15:presenceInfo xmlns:p15="http://schemas.microsoft.com/office/powerpoint/2012/main" userId="9f4759fc7266b2e1" providerId="Windows Live"/>
      </p:ext>
    </p:extLst>
  </p:cmAuthor>
  <p:cmAuthor id="6" name="Langa, Bina" initials="LB" lastIdx="1" clrIdx="5">
    <p:extLst>
      <p:ext uri="{19B8F6BF-5375-455C-9EA6-DF929625EA0E}">
        <p15:presenceInfo xmlns:p15="http://schemas.microsoft.com/office/powerpoint/2012/main" userId="S::brl2136@cumc.columbia.edu::8e87eb9a-447e-4d76-b31d-8f90e74bde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3F9"/>
    <a:srgbClr val="022169"/>
    <a:srgbClr val="CBE5F3"/>
    <a:srgbClr val="7B8CAA"/>
    <a:srgbClr val="898989"/>
    <a:srgbClr val="7BBCAA"/>
    <a:srgbClr val="737D84"/>
    <a:srgbClr val="FFFFFF"/>
    <a:srgbClr val="00B5D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197"/>
  </p:normalViewPr>
  <p:slideViewPr>
    <p:cSldViewPr snapToGrid="0">
      <p:cViewPr varScale="1">
        <p:scale>
          <a:sx n="86" d="100"/>
          <a:sy n="86" d="100"/>
        </p:scale>
        <p:origin x="480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5396"/>
    </p:cViewPr>
  </p:sorterViewPr>
  <p:notesViewPr>
    <p:cSldViewPr snapToGrid="0">
      <p:cViewPr varScale="1">
        <p:scale>
          <a:sx n="51" d="100"/>
          <a:sy n="51" d="100"/>
        </p:scale>
        <p:origin x="1816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D1D1B35-6FA9-8845-A3E6-B5BF73ACF6AB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BF7E15F-D269-1649-8FFC-FE911534F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66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9DEDDDD-250C-482E-9DE6-C403974E4336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8A90D8-2647-4560-8208-F58DCE3DB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3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61EA97-C1FB-F74D-1AFE-DD54ACA90890}"/>
              </a:ext>
            </a:extLst>
          </p:cNvPr>
          <p:cNvSpPr/>
          <p:nvPr userDrawn="1"/>
        </p:nvSpPr>
        <p:spPr>
          <a:xfrm rot="10800000"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49000">
                <a:srgbClr val="022169">
                  <a:shade val="67500"/>
                  <a:satMod val="115000"/>
                </a:srgbClr>
              </a:gs>
              <a:gs pos="84000">
                <a:srgbClr val="022069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885095-3251-89CB-C14E-E7171E52A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1964" y="1886659"/>
            <a:ext cx="7162800" cy="1248208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884A8-8F50-7FC7-2125-E143438CF79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41963" y="3260217"/>
            <a:ext cx="7162800" cy="124695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24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 and Designation</a:t>
            </a:r>
          </a:p>
          <a:p>
            <a:pPr lvl="0"/>
            <a:r>
              <a:rPr lang="en-US" dirty="0"/>
              <a:t>Organization</a:t>
            </a:r>
          </a:p>
          <a:p>
            <a:pPr lvl="0"/>
            <a:r>
              <a:rPr lang="en-US" dirty="0"/>
              <a:t>Date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05A01A-91F6-41FD-A323-96F11FA6F8E0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082270" y="2406331"/>
            <a:ext cx="0" cy="21012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A109FD5-109A-FDDB-314F-296DE4C8D050}"/>
              </a:ext>
            </a:extLst>
          </p:cNvPr>
          <p:cNvSpPr txBox="1"/>
          <p:nvPr userDrawn="1"/>
        </p:nvSpPr>
        <p:spPr>
          <a:xfrm>
            <a:off x="1458192" y="5014024"/>
            <a:ext cx="92756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baseline="0" dirty="0">
                <a:solidFill>
                  <a:schemeClr val="bg1"/>
                </a:solidFill>
                <a:latin typeface="Century Gothic" panose="020B0502020202020204" pitchFamily="34" charset="0"/>
              </a:rPr>
              <a:t>CQUIN 7</a:t>
            </a:r>
            <a:r>
              <a:rPr lang="en-US" sz="20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th</a:t>
            </a:r>
            <a:r>
              <a:rPr lang="en-US" sz="2000" b="1" baseline="0" dirty="0">
                <a:solidFill>
                  <a:schemeClr val="bg1"/>
                </a:solidFill>
                <a:latin typeface="Century Gothic" panose="020B0502020202020204" pitchFamily="34" charset="0"/>
              </a:rPr>
              <a:t> Annual Meeting</a:t>
            </a:r>
          </a:p>
          <a:p>
            <a:pPr algn="ctr"/>
            <a:r>
              <a:rPr lang="en-US" sz="2000" baseline="0" dirty="0">
                <a:solidFill>
                  <a:schemeClr val="bg1"/>
                </a:solidFill>
                <a:latin typeface="+mn-lt"/>
              </a:rPr>
              <a:t>November 13 – 17, 2023 | Johannesburg, South Africa</a:t>
            </a:r>
          </a:p>
          <a:p>
            <a:endParaRPr lang="en-US" sz="2000" baseline="0" dirty="0">
              <a:solidFill>
                <a:schemeClr val="bg1"/>
              </a:solidFill>
            </a:endParaRPr>
          </a:p>
        </p:txBody>
      </p:sp>
      <p:pic>
        <p:nvPicPr>
          <p:cNvPr id="7" name="Picture 6" descr="A close-up of logos&#10;&#10;Description automatically generated">
            <a:extLst>
              <a:ext uri="{FF2B5EF4-FFF2-40B4-BE49-F238E27FC236}">
                <a16:creationId xmlns:a16="http://schemas.microsoft.com/office/drawing/2014/main" id="{BBF5E5A6-E704-4A77-B98F-0C4F2654A8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6069" t="3894" r="-1691" b="28843"/>
          <a:stretch/>
        </p:blipFill>
        <p:spPr>
          <a:xfrm>
            <a:off x="10171532" y="-116737"/>
            <a:ext cx="2180161" cy="16714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E62C95-284A-A1E9-397D-1DBD2CC296FB}"/>
              </a:ext>
            </a:extLst>
          </p:cNvPr>
          <p:cNvSpPr txBox="1"/>
          <p:nvPr userDrawn="1"/>
        </p:nvSpPr>
        <p:spPr>
          <a:xfrm>
            <a:off x="10152882" y="1391447"/>
            <a:ext cx="3022257" cy="253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www.cquin.icap.columbia.edu</a:t>
            </a:r>
          </a:p>
        </p:txBody>
      </p:sp>
      <p:pic>
        <p:nvPicPr>
          <p:cNvPr id="12" name="Picture 11" descr="A group of flags in a row&#10;&#10;Description automatically generated">
            <a:extLst>
              <a:ext uri="{FF2B5EF4-FFF2-40B4-BE49-F238E27FC236}">
                <a16:creationId xmlns:a16="http://schemas.microsoft.com/office/drawing/2014/main" id="{08FA18B5-DAE6-4A5D-B567-FC03BB4A58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84888"/>
          <a:stretch/>
        </p:blipFill>
        <p:spPr>
          <a:xfrm>
            <a:off x="25522" y="5799652"/>
            <a:ext cx="12197656" cy="1036842"/>
          </a:xfrm>
          <a:prstGeom prst="rect">
            <a:avLst/>
          </a:prstGeom>
        </p:spPr>
      </p:pic>
      <p:pic>
        <p:nvPicPr>
          <p:cNvPr id="4" name="Picture 3" descr="A close-up of logos&#10;&#10;Description automatically generated">
            <a:extLst>
              <a:ext uri="{FF2B5EF4-FFF2-40B4-BE49-F238E27FC236}">
                <a16:creationId xmlns:a16="http://schemas.microsoft.com/office/drawing/2014/main" id="{67BA1F5B-3F24-B0A4-28E9-5BE0EF992B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527" t="3894" r="44584" b="28843"/>
          <a:stretch/>
        </p:blipFill>
        <p:spPr>
          <a:xfrm>
            <a:off x="387339" y="-26185"/>
            <a:ext cx="2055944" cy="160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2935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w/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EC02EE-9661-4A18-8A8F-B0942498E6ED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46000">
                <a:srgbClr val="022169">
                  <a:shade val="67500"/>
                  <a:satMod val="115000"/>
                </a:srgbClr>
              </a:gs>
              <a:gs pos="84000">
                <a:schemeClr val="tx2"/>
              </a:gs>
            </a:gsLst>
            <a:lin ang="7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80606FA-C36B-44EE-91CC-23E328C62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57" y="3681248"/>
            <a:ext cx="6387638" cy="96219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B746CDD-D828-4CA9-922F-39CA5C1B8D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8858" y="1838673"/>
            <a:ext cx="6387639" cy="1827156"/>
          </a:xfrm>
        </p:spPr>
        <p:txBody>
          <a:bodyPr anchor="ctr">
            <a:noAutofit/>
          </a:bodyPr>
          <a:lstStyle>
            <a:lvl1pPr algn="l">
              <a:defRPr sz="5400" b="1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5496835-195E-E9F4-3CBE-7C62F6DAC9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95953" y="0"/>
            <a:ext cx="4696047" cy="6858000"/>
          </a:xfrm>
          <a:solidFill>
            <a:schemeClr val="bg1"/>
          </a:solidFill>
        </p:spPr>
        <p:txBody>
          <a:bodyPr anchor="ctr"/>
          <a:lstStyle>
            <a:lvl1pPr algn="ctr">
              <a:defRPr spc="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 descr="A close-up of logos&#10;&#10;Description automatically generated">
            <a:extLst>
              <a:ext uri="{FF2B5EF4-FFF2-40B4-BE49-F238E27FC236}">
                <a16:creationId xmlns:a16="http://schemas.microsoft.com/office/drawing/2014/main" id="{BE000DA9-8AAE-12BF-3F8C-20C28B210C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527" t="3894" r="-1691" b="28843"/>
          <a:stretch/>
        </p:blipFill>
        <p:spPr>
          <a:xfrm>
            <a:off x="520732" y="5429322"/>
            <a:ext cx="2792797" cy="107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48401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839DF82-A038-4DAB-A858-F7EBC5209F7E}"/>
              </a:ext>
            </a:extLst>
          </p:cNvPr>
          <p:cNvSpPr/>
          <p:nvPr/>
        </p:nvSpPr>
        <p:spPr>
          <a:xfrm>
            <a:off x="0" y="5936"/>
            <a:ext cx="12192000" cy="6877559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54000">
                <a:srgbClr val="022169">
                  <a:shade val="67500"/>
                  <a:satMod val="115000"/>
                </a:srgbClr>
              </a:gs>
              <a:gs pos="85000">
                <a:schemeClr val="tx2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444262" y="3896069"/>
            <a:ext cx="7321061" cy="900863"/>
          </a:xfrm>
        </p:spPr>
        <p:txBody>
          <a:bodyPr anchor="t">
            <a:normAutofit/>
          </a:bodyPr>
          <a:lstStyle>
            <a:lvl1pPr algn="ctr">
              <a:defRPr sz="4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7CDB90-7F95-46D7-9750-A473B620A4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18475" y="1074861"/>
            <a:ext cx="2355050" cy="2354138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pc="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Picture 1" descr="A close-up of logos&#10;&#10;Description automatically generated">
            <a:extLst>
              <a:ext uri="{FF2B5EF4-FFF2-40B4-BE49-F238E27FC236}">
                <a16:creationId xmlns:a16="http://schemas.microsoft.com/office/drawing/2014/main" id="{6B25C91F-F5A9-D697-8D03-6559B5F100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527" t="3894" r="-1691" b="28843"/>
          <a:stretch/>
        </p:blipFill>
        <p:spPr>
          <a:xfrm>
            <a:off x="9236107" y="5572197"/>
            <a:ext cx="2792797" cy="100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0297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hoto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5E28A67-3D2A-47FE-8FEE-BEDC483737C0}"/>
              </a:ext>
            </a:extLst>
          </p:cNvPr>
          <p:cNvSpPr/>
          <p:nvPr/>
        </p:nvSpPr>
        <p:spPr>
          <a:xfrm rot="10800000">
            <a:off x="6896100" y="0"/>
            <a:ext cx="5295900" cy="6858000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50000">
                <a:srgbClr val="022169">
                  <a:shade val="67500"/>
                  <a:satMod val="115000"/>
                </a:srgbClr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" y="0"/>
            <a:ext cx="6896098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spc="300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381496" y="508000"/>
            <a:ext cx="4366006" cy="850899"/>
          </a:xfrm>
        </p:spPr>
        <p:txBody>
          <a:bodyPr anchor="t">
            <a:noAutofit/>
          </a:bodyPr>
          <a:lstStyle>
            <a:lvl1pPr algn="l"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C8C91-517A-E263-7CC8-86DAE9667C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81495" y="1600200"/>
            <a:ext cx="4366006" cy="44831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1">
                <a:solidFill>
                  <a:schemeClr val="bg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 descr="A close-up of logos&#10;&#10;Description automatically generated">
            <a:extLst>
              <a:ext uri="{FF2B5EF4-FFF2-40B4-BE49-F238E27FC236}">
                <a16:creationId xmlns:a16="http://schemas.microsoft.com/office/drawing/2014/main" id="{DE5F94F0-02CE-5E6A-C377-61D903AD8B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527" t="3894" r="-1691" b="28843"/>
          <a:stretch/>
        </p:blipFill>
        <p:spPr>
          <a:xfrm>
            <a:off x="10113663" y="5939060"/>
            <a:ext cx="1856088" cy="71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7619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ontent +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861666C-989C-531F-168B-432D99E96F9A}"/>
              </a:ext>
            </a:extLst>
          </p:cNvPr>
          <p:cNvSpPr/>
          <p:nvPr/>
        </p:nvSpPr>
        <p:spPr>
          <a:xfrm rot="10800000">
            <a:off x="6896100" y="0"/>
            <a:ext cx="5295900" cy="6858000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50000">
                <a:srgbClr val="022169">
                  <a:shade val="67500"/>
                  <a:satMod val="115000"/>
                </a:srgbClr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19999" y="1610685"/>
            <a:ext cx="3959605" cy="4551088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“Click to edit Master text”</a:t>
            </a:r>
          </a:p>
          <a:p>
            <a:pPr lvl="0"/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12396" y="520700"/>
            <a:ext cx="6140742" cy="838199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02216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B81281-E39B-231E-47D2-649DE2D920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775" y="1511300"/>
            <a:ext cx="6140450" cy="473868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573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1145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 descr="A close-up of logos&#10;&#10;Description automatically generated">
            <a:extLst>
              <a:ext uri="{FF2B5EF4-FFF2-40B4-BE49-F238E27FC236}">
                <a16:creationId xmlns:a16="http://schemas.microsoft.com/office/drawing/2014/main" id="{7B9A3B1F-38FC-416E-28B8-878000EAAB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527" t="3894" r="-1691" b="28843"/>
          <a:stretch/>
        </p:blipFill>
        <p:spPr>
          <a:xfrm>
            <a:off x="10113663" y="5939060"/>
            <a:ext cx="1856088" cy="71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1952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F7FE98-6B0C-4514-B978-11C7B1F2E18D}"/>
              </a:ext>
            </a:extLst>
          </p:cNvPr>
          <p:cNvSpPr/>
          <p:nvPr/>
        </p:nvSpPr>
        <p:spPr>
          <a:xfrm>
            <a:off x="0" y="0"/>
            <a:ext cx="1535185" cy="6858000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38000">
                <a:srgbClr val="022169">
                  <a:shade val="67500"/>
                  <a:satMod val="115000"/>
                </a:srgbClr>
              </a:gs>
              <a:gs pos="100000">
                <a:schemeClr val="tx2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64317" y="520700"/>
            <a:ext cx="9144456" cy="838199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02216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7491C50-1E72-808D-96D0-D53D36DB48E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64318" y="1511300"/>
            <a:ext cx="9145008" cy="4738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E968F065-DCC7-93C0-77AD-2E612574DE9D}"/>
              </a:ext>
            </a:extLst>
          </p:cNvPr>
          <p:cNvSpPr txBox="1">
            <a:spLocks/>
          </p:cNvSpPr>
          <p:nvPr userDrawn="1"/>
        </p:nvSpPr>
        <p:spPr>
          <a:xfrm>
            <a:off x="229697" y="6402389"/>
            <a:ext cx="63068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CQUIN 7th Annual Meeting | November 13-17, 2023</a:t>
            </a:r>
          </a:p>
        </p:txBody>
      </p:sp>
      <p:pic>
        <p:nvPicPr>
          <p:cNvPr id="4" name="Picture 3" descr="A close-up of logos&#10;&#10;Description automatically generated">
            <a:extLst>
              <a:ext uri="{FF2B5EF4-FFF2-40B4-BE49-F238E27FC236}">
                <a16:creationId xmlns:a16="http://schemas.microsoft.com/office/drawing/2014/main" id="{D5772C60-4CD3-9DC9-6414-C62596BDD6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7532" y="6006026"/>
            <a:ext cx="2008177" cy="104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9624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64317" y="520700"/>
            <a:ext cx="9144456" cy="838199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02216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7491C50-1E72-808D-96D0-D53D36DB48E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64318" y="1511300"/>
            <a:ext cx="4479012" cy="4738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BCA9E357-0231-8ABC-6BB5-EC6336BF7E9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629761" y="1511300"/>
            <a:ext cx="4479012" cy="4738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76D47F-A017-297B-620F-5A2D353BD14E}"/>
              </a:ext>
            </a:extLst>
          </p:cNvPr>
          <p:cNvSpPr/>
          <p:nvPr/>
        </p:nvSpPr>
        <p:spPr>
          <a:xfrm>
            <a:off x="0" y="0"/>
            <a:ext cx="1535185" cy="6857999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38000">
                <a:srgbClr val="022169">
                  <a:shade val="67500"/>
                  <a:satMod val="115000"/>
                </a:srgbClr>
              </a:gs>
              <a:gs pos="100000">
                <a:schemeClr val="tx2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2F35657A-DB67-9AA4-B04E-7721C24E7EE3}"/>
              </a:ext>
            </a:extLst>
          </p:cNvPr>
          <p:cNvSpPr txBox="1">
            <a:spLocks/>
          </p:cNvSpPr>
          <p:nvPr userDrawn="1"/>
        </p:nvSpPr>
        <p:spPr>
          <a:xfrm>
            <a:off x="536259" y="6423609"/>
            <a:ext cx="63068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CQUIN 7th Annual Meeting | November 13-17, 2023</a:t>
            </a:r>
          </a:p>
        </p:txBody>
      </p:sp>
      <p:pic>
        <p:nvPicPr>
          <p:cNvPr id="4" name="Picture 3" descr="A close-up of logos&#10;&#10;Description automatically generated">
            <a:extLst>
              <a:ext uri="{FF2B5EF4-FFF2-40B4-BE49-F238E27FC236}">
                <a16:creationId xmlns:a16="http://schemas.microsoft.com/office/drawing/2014/main" id="{A175B4C3-E560-4608-98B5-373CC225BC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7532" y="6006026"/>
            <a:ext cx="2008177" cy="104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803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602BE2B-D6FC-BD84-6EF1-706434697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0155" y="6244840"/>
            <a:ext cx="832363" cy="47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2773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C0B78C7-C5AD-9DF1-173C-2F384849DA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C0939D3-8BCC-4347-00B4-A376B8601A85}"/>
              </a:ext>
            </a:extLst>
          </p:cNvPr>
          <p:cNvSpPr/>
          <p:nvPr userDrawn="1"/>
        </p:nvSpPr>
        <p:spPr>
          <a:xfrm rot="10800000">
            <a:off x="0" y="7071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49000">
                <a:srgbClr val="022169">
                  <a:shade val="67500"/>
                  <a:satMod val="115000"/>
                </a:srgbClr>
              </a:gs>
              <a:gs pos="84000">
                <a:srgbClr val="022069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-up of logos&#10;&#10;Description automatically generated">
            <a:extLst>
              <a:ext uri="{FF2B5EF4-FFF2-40B4-BE49-F238E27FC236}">
                <a16:creationId xmlns:a16="http://schemas.microsoft.com/office/drawing/2014/main" id="{94840D39-5C51-3C61-4643-816F9E2288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3089" b="32737"/>
          <a:stretch/>
        </p:blipFill>
        <p:spPr>
          <a:xfrm>
            <a:off x="10002782" y="-271462"/>
            <a:ext cx="2299522" cy="17145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894A7E-AA0D-BDAB-E949-D6E608D1C044}"/>
              </a:ext>
            </a:extLst>
          </p:cNvPr>
          <p:cNvSpPr txBox="1"/>
          <p:nvPr userDrawn="1"/>
        </p:nvSpPr>
        <p:spPr>
          <a:xfrm>
            <a:off x="10149319" y="1423480"/>
            <a:ext cx="2912249" cy="259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www.cquin.icap.columbia.edu</a:t>
            </a:r>
          </a:p>
        </p:txBody>
      </p:sp>
      <p:pic>
        <p:nvPicPr>
          <p:cNvPr id="7" name="Picture 6" descr="A group of flags in a row&#10;&#10;Description automatically generated">
            <a:extLst>
              <a:ext uri="{FF2B5EF4-FFF2-40B4-BE49-F238E27FC236}">
                <a16:creationId xmlns:a16="http://schemas.microsoft.com/office/drawing/2014/main" id="{142E1DDD-1193-5B3C-38DE-84EBF72EBB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84888"/>
          <a:stretch/>
        </p:blipFill>
        <p:spPr>
          <a:xfrm>
            <a:off x="25522" y="5799652"/>
            <a:ext cx="12197656" cy="1036842"/>
          </a:xfrm>
          <a:prstGeom prst="rect">
            <a:avLst/>
          </a:prstGeom>
        </p:spPr>
      </p:pic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68537BA-7E15-6D29-C054-38A15673D1F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5522" y="41083"/>
            <a:ext cx="3910452" cy="20334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BAA201-0679-C88E-8DCB-3BD4A09D1ED0}"/>
              </a:ext>
            </a:extLst>
          </p:cNvPr>
          <p:cNvSpPr txBox="1"/>
          <p:nvPr userDrawn="1"/>
        </p:nvSpPr>
        <p:spPr>
          <a:xfrm>
            <a:off x="4309197" y="2883047"/>
            <a:ext cx="511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5772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18AF1-BBDD-5C45-BD8A-357304E54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1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6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Century Gothic" panose="020B0502020202020204" pitchFamily="34" charset="0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/>
        <a:buNone/>
        <a:defRPr sz="1800" b="1" kern="120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194A7-28E9-5E50-2EFC-B01D8C0D1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9353" y="2516841"/>
            <a:ext cx="7162800" cy="649471"/>
          </a:xfrm>
        </p:spPr>
        <p:txBody>
          <a:bodyPr>
            <a:normAutofit fontScale="90000"/>
          </a:bodyPr>
          <a:lstStyle/>
          <a:p>
            <a:r>
              <a:rPr lang="en-US" dirty="0"/>
              <a:t>TPT Mentorship Checklist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D39257-BC1A-99B1-C0D8-E806B957C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8073" y="3518968"/>
            <a:ext cx="7162800" cy="980440"/>
          </a:xfrm>
        </p:spPr>
        <p:txBody>
          <a:bodyPr>
            <a:normAutofit/>
          </a:bodyPr>
          <a:lstStyle/>
          <a:p>
            <a:r>
              <a:rPr lang="en-US" dirty="0"/>
              <a:t>Brian Kwizera</a:t>
            </a:r>
          </a:p>
          <a:p>
            <a:r>
              <a:rPr lang="en-US" dirty="0"/>
              <a:t>MOH, Rwanda Biomedical Centre</a:t>
            </a:r>
          </a:p>
        </p:txBody>
      </p:sp>
    </p:spTree>
    <p:extLst>
      <p:ext uri="{BB962C8B-B14F-4D97-AF65-F5344CB8AC3E}">
        <p14:creationId xmlns:p14="http://schemas.microsoft.com/office/powerpoint/2010/main" val="477746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706C70F-6574-5649-E97B-94253A0C5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TPT Mentorship checklist</a:t>
            </a:r>
          </a:p>
        </p:txBody>
      </p:sp>
      <p:pic>
        <p:nvPicPr>
          <p:cNvPr id="3" name="Picture Placeholder 2" descr="A blue and red lungs in a circle&#10;&#10;Description automatically generated">
            <a:extLst>
              <a:ext uri="{FF2B5EF4-FFF2-40B4-BE49-F238E27FC236}">
                <a16:creationId xmlns:a16="http://schemas.microsoft.com/office/drawing/2014/main" id="{5418776D-0131-4E24-CA44-D88788D4167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933" r="19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91550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EE5A29-DA14-5692-2A32-66062D1B91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00239" y="1358899"/>
            <a:ext cx="5080000" cy="4198621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chemeClr val="bg1"/>
                </a:solidFill>
                <a:effectLst/>
              </a:rPr>
              <a:t>TPT</a:t>
            </a:r>
            <a:r>
              <a:rPr lang="en-US" sz="1600" b="0" dirty="0">
                <a:solidFill>
                  <a:schemeClr val="bg1"/>
                </a:solidFill>
              </a:rPr>
              <a:t> was initiated i</a:t>
            </a:r>
            <a:r>
              <a:rPr lang="en-US" sz="1600" b="0" i="0" u="none" strike="noStrike" dirty="0">
                <a:solidFill>
                  <a:schemeClr val="bg1"/>
                </a:solidFill>
                <a:effectLst/>
              </a:rPr>
              <a:t>n 2019 for newly </a:t>
            </a:r>
            <a:r>
              <a:rPr lang="en-US" sz="1600" b="0" dirty="0">
                <a:solidFill>
                  <a:schemeClr val="bg1"/>
                </a:solidFill>
              </a:rPr>
              <a:t>diagnosed</a:t>
            </a:r>
            <a:r>
              <a:rPr lang="en-US" sz="1600" b="0" i="0" u="none" strike="noStrike" dirty="0">
                <a:solidFill>
                  <a:schemeClr val="bg1"/>
                </a:solidFill>
                <a:effectLst/>
              </a:rPr>
              <a:t> HIV+ due to the limited infrastructure needed to diagnose active TB. </a:t>
            </a:r>
          </a:p>
          <a:p>
            <a:pPr algn="l"/>
            <a:endParaRPr lang="en-US" sz="1600" b="0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chemeClr val="bg1"/>
                </a:solidFill>
                <a:effectLst/>
              </a:rPr>
              <a:t>In July 2020, the TWG concluded that TPT was scalable even with limited infrastructure e.g. X-ray.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b="0" i="0" u="none" strike="noStrike" dirty="0">
              <a:solidFill>
                <a:schemeClr val="bg1"/>
              </a:solidFill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chemeClr val="bg1"/>
                </a:solidFill>
                <a:effectLst/>
              </a:rPr>
              <a:t>Rwanda embarked on a country-wide TPT scale-up starting with high HIV and TB prevalent areas and TPT availability.</a:t>
            </a:r>
          </a:p>
          <a:p>
            <a:pPr algn="l"/>
            <a:endParaRPr lang="en-US" sz="1600" b="0" i="0" u="none" strike="noStrike" dirty="0">
              <a:solidFill>
                <a:schemeClr val="bg1"/>
              </a:solidFill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chemeClr val="bg1"/>
                </a:solidFill>
                <a:effectLst/>
              </a:rPr>
              <a:t>30/30 districts have been trained and provided with the necessary skills and commodities to integrate TPT into HIV service delivery in a one-stop shop model. </a:t>
            </a:r>
          </a:p>
          <a:p>
            <a:pPr algn="l"/>
            <a:endParaRPr lang="en-US" sz="1600" b="0" i="0" u="none" strike="noStrike" dirty="0">
              <a:solidFill>
                <a:schemeClr val="bg1"/>
              </a:solidFill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2C0DAA-AEF7-D47F-9503-C7A7C852E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1" y="644585"/>
            <a:ext cx="6140742" cy="555993"/>
          </a:xfrm>
        </p:spPr>
        <p:txBody>
          <a:bodyPr>
            <a:normAutofit/>
          </a:bodyPr>
          <a:lstStyle/>
          <a:p>
            <a:r>
              <a:rPr lang="en-US" sz="2400" dirty="0"/>
              <a:t>Introduction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A2ED2A9-C677-4A94-0520-66CA33F95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1" y="1358899"/>
            <a:ext cx="6736079" cy="412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8DAC6F-69DB-0ADA-AA00-2F2EBC72C89C}"/>
              </a:ext>
            </a:extLst>
          </p:cNvPr>
          <p:cNvSpPr txBox="1"/>
          <p:nvPr/>
        </p:nvSpPr>
        <p:spPr>
          <a:xfrm>
            <a:off x="111761" y="5628640"/>
            <a:ext cx="64312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i="0" u="none" strike="noStrike" dirty="0">
                <a:solidFill>
                  <a:srgbClr val="022169"/>
                </a:solidFill>
                <a:effectLst/>
              </a:rPr>
              <a:t>As of June 2023, 88.7% (193,724) of PLHIV have been initiated on TPT, with significantly high completion rates of 95%. </a:t>
            </a:r>
            <a:endParaRPr lang="en-US" sz="1600" b="1" dirty="0">
              <a:solidFill>
                <a:srgbClr val="0221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17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blue and white circle with a pen and a clipboard&#10;&#10;Description automatically generated">
            <a:extLst>
              <a:ext uri="{FF2B5EF4-FFF2-40B4-BE49-F238E27FC236}">
                <a16:creationId xmlns:a16="http://schemas.microsoft.com/office/drawing/2014/main" id="{1B645D25-A28E-DBD1-6151-A68E7CE0A51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r="2882"/>
          <a:stretch/>
        </p:blipFill>
        <p:spPr>
          <a:xfrm>
            <a:off x="923163" y="1442720"/>
            <a:ext cx="4937760" cy="4925060"/>
          </a:xfr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A639F6D-4410-C438-6F1E-D571FA04E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520" y="571501"/>
            <a:ext cx="4366006" cy="850899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rgbClr val="022169"/>
                </a:solidFill>
              </a:rPr>
              <a:t>TPT mentorship checklist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DBF6A380-05DE-74AE-74FD-7CE7F275B7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91680" y="873760"/>
            <a:ext cx="4645661" cy="527304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endParaRPr lang="en-US" b="0" dirty="0"/>
          </a:p>
          <a:p>
            <a:pPr>
              <a:lnSpc>
                <a:spcPct val="150000"/>
              </a:lnSpc>
            </a:pPr>
            <a:r>
              <a:rPr lang="en-US" sz="1800" b="0" i="0" u="none" strike="noStrike" dirty="0">
                <a:effectLst/>
                <a:latin typeface="+mj-lt"/>
              </a:rPr>
              <a:t>To sustain HIV/TB </a:t>
            </a:r>
            <a:r>
              <a:rPr lang="en-US" b="0" dirty="0">
                <a:latin typeface="+mj-lt"/>
              </a:rPr>
              <a:t>program </a:t>
            </a:r>
            <a:r>
              <a:rPr lang="en-US" sz="1800" b="0" i="0" u="none" strike="noStrike" dirty="0">
                <a:effectLst/>
                <a:latin typeface="+mj-lt"/>
              </a:rPr>
              <a:t>gains and provide high-quality integrated HIV</a:t>
            </a:r>
            <a:r>
              <a:rPr lang="en-US" b="0" dirty="0">
                <a:latin typeface="+mj-lt"/>
              </a:rPr>
              <a:t>/</a:t>
            </a:r>
            <a:r>
              <a:rPr lang="en-US" sz="1800" b="0" i="0" u="none" strike="noStrike" dirty="0">
                <a:effectLst/>
                <a:latin typeface="+mj-lt"/>
              </a:rPr>
              <a:t>TPT services, the program has developed a </a:t>
            </a:r>
            <a:r>
              <a:rPr lang="en-US" sz="1800" b="0" i="1" u="sng" strike="noStrike" dirty="0">
                <a:effectLst/>
                <a:latin typeface="+mj-lt"/>
              </a:rPr>
              <a:t>TPT mentorship checklist </a:t>
            </a:r>
            <a:r>
              <a:rPr lang="en-US" sz="1800" b="0" i="0" u="none" strike="noStrike" dirty="0">
                <a:effectLst/>
                <a:latin typeface="+mj-lt"/>
              </a:rPr>
              <a:t>to assess </a:t>
            </a:r>
            <a:r>
              <a:rPr lang="en-US" b="0" dirty="0">
                <a:latin typeface="+mj-lt"/>
              </a:rPr>
              <a:t>whether the </a:t>
            </a:r>
            <a:r>
              <a:rPr lang="en-US" sz="1800" b="0" i="0" u="none" strike="noStrike" dirty="0">
                <a:effectLst/>
                <a:latin typeface="+mj-lt"/>
              </a:rPr>
              <a:t>standards and quality of TPT services are being met.</a:t>
            </a:r>
          </a:p>
          <a:p>
            <a:pPr>
              <a:lnSpc>
                <a:spcPct val="150000"/>
              </a:lnSpc>
            </a:pPr>
            <a:endParaRPr lang="en-US" b="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b="0" dirty="0">
                <a:latin typeface="+mj-lt"/>
              </a:rPr>
              <a:t>The TPT  mentorship checklist assess four implementation areas: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0" dirty="0">
                <a:latin typeface="+mj-lt"/>
              </a:rPr>
              <a:t>Knowledge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0" dirty="0">
                <a:latin typeface="+mj-lt"/>
              </a:rPr>
              <a:t>implementation processes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0" dirty="0">
                <a:latin typeface="+mj-lt"/>
              </a:rPr>
              <a:t>Drug management and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0" dirty="0">
                <a:latin typeface="+mj-lt"/>
              </a:rPr>
              <a:t>Monitoring and Evaluation </a:t>
            </a:r>
          </a:p>
          <a:p>
            <a:pPr>
              <a:lnSpc>
                <a:spcPct val="150000"/>
              </a:lnSpc>
            </a:pPr>
            <a:endParaRPr lang="en-US" b="0" dirty="0"/>
          </a:p>
          <a:p>
            <a:pPr>
              <a:lnSpc>
                <a:spcPct val="150000"/>
              </a:lnSpc>
            </a:pPr>
            <a:endParaRPr lang="en-US" b="0" dirty="0"/>
          </a:p>
          <a:p>
            <a:pPr>
              <a:lnSpc>
                <a:spcPct val="150000"/>
              </a:lnSpc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107438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2C0DAA-AEF7-D47F-9503-C7A7C852E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913" y="640973"/>
            <a:ext cx="3179386" cy="489466"/>
          </a:xfrm>
        </p:spPr>
        <p:txBody>
          <a:bodyPr>
            <a:normAutofit/>
          </a:bodyPr>
          <a:lstStyle/>
          <a:p>
            <a:r>
              <a:rPr lang="en-US" sz="1800" dirty="0"/>
              <a:t>Knowledge of TPT Delivery</a:t>
            </a: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1A465D76-7E9E-63AB-1DDB-2D366792A3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9597" y="1380829"/>
            <a:ext cx="5026025" cy="3445171"/>
          </a:xfrm>
          <a:solidFill>
            <a:schemeClr val="tx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b="0" dirty="0">
                <a:solidFill>
                  <a:schemeClr val="bg1"/>
                </a:solidFill>
              </a:rPr>
              <a:t>Is TPT/HIV  One-stop shop functional? 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b="0" dirty="0">
                <a:solidFill>
                  <a:schemeClr val="bg1"/>
                </a:solidFill>
              </a:rPr>
              <a:t>Proportion of trained ART and TB staff,? 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b="0" dirty="0">
                <a:solidFill>
                  <a:schemeClr val="bg1"/>
                </a:solidFill>
              </a:rPr>
              <a:t>Any Onsite training conducted?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b="0" dirty="0">
                <a:solidFill>
                  <a:schemeClr val="bg1"/>
                </a:solidFill>
              </a:rPr>
              <a:t>Availability of guidelines and algorithms? 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b="0" dirty="0">
                <a:solidFill>
                  <a:schemeClr val="bg1"/>
                </a:solidFill>
              </a:rPr>
              <a:t>Probe questions to assess:</a:t>
            </a:r>
          </a:p>
          <a:p>
            <a:pPr marL="1028700" lvl="1">
              <a:lnSpc>
                <a:spcPct val="150000"/>
              </a:lnSpc>
            </a:pPr>
            <a:r>
              <a:rPr lang="en-US" sz="1600" b="0" dirty="0">
                <a:solidFill>
                  <a:schemeClr val="bg1"/>
                </a:solidFill>
              </a:rPr>
              <a:t>Knowledge on TPT initiation criteria?</a:t>
            </a:r>
          </a:p>
          <a:p>
            <a:pPr marL="1028700" lvl="1">
              <a:lnSpc>
                <a:spcPct val="150000"/>
              </a:lnSpc>
            </a:pPr>
            <a:r>
              <a:rPr lang="en-US" sz="1600" b="0" dirty="0">
                <a:solidFill>
                  <a:schemeClr val="bg1"/>
                </a:solidFill>
              </a:rPr>
              <a:t>Describe TPT algorithm? </a:t>
            </a:r>
            <a:endParaRPr lang="en-US" sz="16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sz="16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0F1E4DBA-905B-AEA3-9852-6EF54F595A96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5865306" y="1078234"/>
            <a:ext cx="6208876" cy="385996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</a:rPr>
              <a:t>Observation: Randomly check 10-20 client files for: </a:t>
            </a:r>
          </a:p>
          <a:p>
            <a:pPr marL="285750" indent="-28575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b="0" dirty="0">
                <a:solidFill>
                  <a:schemeClr val="bg1"/>
                </a:solidFill>
              </a:rPr>
              <a:t>Where are TPT services provided?</a:t>
            </a:r>
          </a:p>
          <a:p>
            <a:pPr marL="285750" indent="-28575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b="0" dirty="0">
                <a:solidFill>
                  <a:schemeClr val="bg1"/>
                </a:solidFill>
              </a:rPr>
              <a:t>Is IEC around TPT provided to all PLHIV? </a:t>
            </a:r>
          </a:p>
          <a:p>
            <a:pPr marL="285750" indent="-28575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b="0" dirty="0">
                <a:solidFill>
                  <a:schemeClr val="bg1"/>
                </a:solidFill>
              </a:rPr>
              <a:t>Did all receive TB screening-5 questions? </a:t>
            </a:r>
          </a:p>
          <a:p>
            <a:pPr marL="285750" indent="-28575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b="0" dirty="0">
                <a:solidFill>
                  <a:schemeClr val="bg1"/>
                </a:solidFill>
              </a:rPr>
              <a:t>Is Diagnostic follow-up for presumptive TB done?</a:t>
            </a:r>
          </a:p>
          <a:p>
            <a:pPr marL="285750" indent="-28575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b="0" dirty="0">
                <a:solidFill>
                  <a:schemeClr val="bg1"/>
                </a:solidFill>
              </a:rPr>
              <a:t>Patient Follow-up: Review TPT register and patient file for: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bg1"/>
                </a:solidFill>
              </a:rPr>
              <a:t>% of PLHIV respect of appointment?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bg1"/>
                </a:solidFill>
              </a:rPr>
              <a:t>% PLHIV screened for TB at every clinical visit?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bg1"/>
                </a:solidFill>
              </a:rPr>
              <a:t>Rate Adherence?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2CDFE2-B0FA-5BD1-857A-1E3BAA820378}"/>
              </a:ext>
            </a:extLst>
          </p:cNvPr>
          <p:cNvSpPr txBox="1"/>
          <p:nvPr/>
        </p:nvSpPr>
        <p:spPr>
          <a:xfrm>
            <a:off x="7648341" y="359378"/>
            <a:ext cx="4104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TPT implementation process</a:t>
            </a:r>
            <a:endParaRPr lang="en-RW" b="1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DA72BC-7B27-74F3-260D-313C35194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19" y="167582"/>
            <a:ext cx="1310894" cy="12219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EAA06A-86C9-F7D4-9EF2-01A9086ED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193" y="9855"/>
            <a:ext cx="1321646" cy="1068379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2D3E809-1335-7C27-8AA8-BE84B5111D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917658"/>
              </p:ext>
            </p:extLst>
          </p:nvPr>
        </p:nvGraphicFramePr>
        <p:xfrm>
          <a:off x="1636077" y="4995031"/>
          <a:ext cx="7428923" cy="17451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2438">
                  <a:extLst>
                    <a:ext uri="{9D8B030D-6E8A-4147-A177-3AD203B41FA5}">
                      <a16:colId xmlns:a16="http://schemas.microsoft.com/office/drawing/2014/main" val="3959438530"/>
                    </a:ext>
                  </a:extLst>
                </a:gridCol>
                <a:gridCol w="385265">
                  <a:extLst>
                    <a:ext uri="{9D8B030D-6E8A-4147-A177-3AD203B41FA5}">
                      <a16:colId xmlns:a16="http://schemas.microsoft.com/office/drawing/2014/main" val="370501233"/>
                    </a:ext>
                  </a:extLst>
                </a:gridCol>
                <a:gridCol w="335872">
                  <a:extLst>
                    <a:ext uri="{9D8B030D-6E8A-4147-A177-3AD203B41FA5}">
                      <a16:colId xmlns:a16="http://schemas.microsoft.com/office/drawing/2014/main" val="1051472437"/>
                    </a:ext>
                  </a:extLst>
                </a:gridCol>
                <a:gridCol w="553200">
                  <a:extLst>
                    <a:ext uri="{9D8B030D-6E8A-4147-A177-3AD203B41FA5}">
                      <a16:colId xmlns:a16="http://schemas.microsoft.com/office/drawing/2014/main" val="1834984738"/>
                    </a:ext>
                  </a:extLst>
                </a:gridCol>
                <a:gridCol w="412835">
                  <a:extLst>
                    <a:ext uri="{9D8B030D-6E8A-4147-A177-3AD203B41FA5}">
                      <a16:colId xmlns:a16="http://schemas.microsoft.com/office/drawing/2014/main" val="1477553721"/>
                    </a:ext>
                  </a:extLst>
                </a:gridCol>
                <a:gridCol w="414110">
                  <a:extLst>
                    <a:ext uri="{9D8B030D-6E8A-4147-A177-3AD203B41FA5}">
                      <a16:colId xmlns:a16="http://schemas.microsoft.com/office/drawing/2014/main" val="1776198787"/>
                    </a:ext>
                  </a:extLst>
                </a:gridCol>
                <a:gridCol w="546177">
                  <a:extLst>
                    <a:ext uri="{9D8B030D-6E8A-4147-A177-3AD203B41FA5}">
                      <a16:colId xmlns:a16="http://schemas.microsoft.com/office/drawing/2014/main" val="2162944240"/>
                    </a:ext>
                  </a:extLst>
                </a:gridCol>
                <a:gridCol w="395143">
                  <a:extLst>
                    <a:ext uri="{9D8B030D-6E8A-4147-A177-3AD203B41FA5}">
                      <a16:colId xmlns:a16="http://schemas.microsoft.com/office/drawing/2014/main" val="3522664542"/>
                    </a:ext>
                  </a:extLst>
                </a:gridCol>
                <a:gridCol w="642108">
                  <a:extLst>
                    <a:ext uri="{9D8B030D-6E8A-4147-A177-3AD203B41FA5}">
                      <a16:colId xmlns:a16="http://schemas.microsoft.com/office/drawing/2014/main" val="3382506942"/>
                    </a:ext>
                  </a:extLst>
                </a:gridCol>
                <a:gridCol w="484050">
                  <a:extLst>
                    <a:ext uri="{9D8B030D-6E8A-4147-A177-3AD203B41FA5}">
                      <a16:colId xmlns:a16="http://schemas.microsoft.com/office/drawing/2014/main" val="4213531012"/>
                    </a:ext>
                  </a:extLst>
                </a:gridCol>
                <a:gridCol w="474172">
                  <a:extLst>
                    <a:ext uri="{9D8B030D-6E8A-4147-A177-3AD203B41FA5}">
                      <a16:colId xmlns:a16="http://schemas.microsoft.com/office/drawing/2014/main" val="36474855"/>
                    </a:ext>
                  </a:extLst>
                </a:gridCol>
                <a:gridCol w="2013553">
                  <a:extLst>
                    <a:ext uri="{9D8B030D-6E8A-4147-A177-3AD203B41FA5}">
                      <a16:colId xmlns:a16="http://schemas.microsoft.com/office/drawing/2014/main" val="2404714706"/>
                    </a:ext>
                  </a:extLst>
                </a:gridCol>
              </a:tblGrid>
              <a:tr h="60376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Evaluated period/ month</a:t>
                      </a:r>
                      <a:endParaRPr lang="en-RW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# Of Screened using symptoms (5 Questions)</a:t>
                      </a:r>
                      <a:endParaRPr lang="en-RW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R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RW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# </a:t>
                      </a:r>
                      <a:r>
                        <a:rPr lang="en-US" sz="1200" dirty="0" err="1">
                          <a:effectLst/>
                        </a:rPr>
                        <a:t>Xpert</a:t>
                      </a:r>
                      <a:r>
                        <a:rPr lang="en-US" sz="1200" dirty="0">
                          <a:effectLst/>
                        </a:rPr>
                        <a:t> performed among screened positive</a:t>
                      </a:r>
                      <a:endParaRPr lang="en-RW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R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R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RW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# CRX performed among screened positive with </a:t>
                      </a:r>
                      <a:r>
                        <a:rPr lang="en-US" sz="1200" dirty="0" err="1">
                          <a:effectLst/>
                        </a:rPr>
                        <a:t>Gxp</a:t>
                      </a:r>
                      <a:r>
                        <a:rPr lang="en-US" sz="1200" dirty="0">
                          <a:effectLst/>
                        </a:rPr>
                        <a:t> negative result</a:t>
                      </a:r>
                      <a:endParaRPr lang="en-RW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R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RW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Observations (if CXR is not performed to all eligible cases provide reasons)</a:t>
                      </a:r>
                      <a:endParaRPr lang="en-RW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9610902"/>
                  </a:ext>
                </a:extLst>
              </a:tr>
              <a:tr h="574244">
                <a:tc vMerge="1">
                  <a:txBody>
                    <a:bodyPr/>
                    <a:lstStyle/>
                    <a:p>
                      <a:endParaRPr lang="en-R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Pos</a:t>
                      </a:r>
                      <a:endParaRPr lang="en-RW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Neg</a:t>
                      </a:r>
                      <a:endParaRPr lang="en-RW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Not done</a:t>
                      </a:r>
                      <a:endParaRPr lang="en-RW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Pos</a:t>
                      </a:r>
                      <a:endParaRPr lang="en-RW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Neg</a:t>
                      </a:r>
                      <a:endParaRPr lang="en-RW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Not done</a:t>
                      </a:r>
                      <a:endParaRPr lang="en-RW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Pos</a:t>
                      </a:r>
                      <a:endParaRPr lang="en-RW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Abnormal</a:t>
                      </a:r>
                      <a:endParaRPr lang="en-RW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Normal</a:t>
                      </a:r>
                      <a:endParaRPr lang="en-RW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Not done</a:t>
                      </a:r>
                      <a:endParaRPr lang="en-RW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 vMerge="1">
                  <a:txBody>
                    <a:bodyPr/>
                    <a:lstStyle/>
                    <a:p>
                      <a:endParaRPr lang="en-R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450270"/>
                  </a:ext>
                </a:extLst>
              </a:tr>
              <a:tr h="342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RW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RW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RW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RW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RW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RW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RW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RW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RW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RW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RW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RW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5555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7214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EE5A29-DA14-5692-2A32-66062D1B91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15405" y="647912"/>
            <a:ext cx="5164835" cy="1394211"/>
          </a:xfrm>
        </p:spPr>
        <p:txBody>
          <a:bodyPr>
            <a:normAutofit fontScale="70000" lnSpcReduction="20000"/>
          </a:bodyPr>
          <a:lstStyle/>
          <a:p>
            <a:r>
              <a:rPr lang="en-US" sz="1800" dirty="0"/>
              <a:t>            </a:t>
            </a:r>
          </a:p>
          <a:p>
            <a:endParaRPr lang="en-US" dirty="0"/>
          </a:p>
          <a:p>
            <a:endParaRPr lang="en-US" sz="1800" dirty="0"/>
          </a:p>
          <a:p>
            <a:endParaRPr lang="en-US" sz="2900" dirty="0"/>
          </a:p>
          <a:p>
            <a:r>
              <a:rPr lang="en-US" sz="2900" dirty="0"/>
              <a:t>             </a:t>
            </a:r>
            <a:r>
              <a:rPr lang="en-US" sz="2600" dirty="0"/>
              <a:t>Monitoring and Evaluation</a:t>
            </a:r>
            <a:endParaRPr lang="en-US" sz="290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3DC4200-01E5-7EEB-6E43-71727F01A3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7175" y="1526118"/>
            <a:ext cx="6140362" cy="4912782"/>
          </a:xfrm>
          <a:solidFill>
            <a:schemeClr val="tx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b="0" dirty="0" err="1">
                <a:solidFill>
                  <a:schemeClr val="bg1"/>
                </a:solidFill>
              </a:rPr>
              <a:t>Obeservtion</a:t>
            </a:r>
            <a:r>
              <a:rPr lang="en-US" b="0" dirty="0">
                <a:solidFill>
                  <a:schemeClr val="bg1"/>
                </a:solidFill>
              </a:rPr>
              <a:t>: Assess for adequate supply and stockout of TPT;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b="0" dirty="0">
                <a:solidFill>
                  <a:schemeClr val="bg1"/>
                </a:solidFill>
              </a:rPr>
              <a:t>Stock card available and completed?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b="0" dirty="0">
                <a:solidFill>
                  <a:schemeClr val="bg1"/>
                </a:solidFill>
              </a:rPr>
              <a:t>Calculation of minimum stock?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b="0" dirty="0">
                <a:solidFill>
                  <a:schemeClr val="bg1"/>
                </a:solidFill>
              </a:rPr>
              <a:t>Has there been a stockout? If yes, how long? Why? 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b="0" dirty="0">
                <a:solidFill>
                  <a:schemeClr val="bg1"/>
                </a:solidFill>
              </a:rPr>
              <a:t>Adverse events on TPT at each clinical visit?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b="0" dirty="0">
                <a:solidFill>
                  <a:schemeClr val="bg1"/>
                </a:solidFill>
              </a:rPr>
              <a:t>Use of grading scale for classification of side effects?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b="0" dirty="0">
                <a:solidFill>
                  <a:schemeClr val="bg1"/>
                </a:solidFill>
              </a:rPr>
              <a:t>Probe questions to assess knowledge on criteria for TPT interruption and restart?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b="0" dirty="0">
                <a:solidFill>
                  <a:schemeClr val="bg1"/>
                </a:solidFill>
              </a:rPr>
              <a:t>Proportion of clients with side effects? Neuropathy or Hepatotoxicity Grades?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E50B8F2-2954-78AB-FFD1-57CC89BA1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39" y="419100"/>
            <a:ext cx="5801361" cy="1107019"/>
          </a:xfrm>
        </p:spPr>
        <p:txBody>
          <a:bodyPr>
            <a:normAutofit/>
          </a:bodyPr>
          <a:lstStyle/>
          <a:p>
            <a:r>
              <a:rPr lang="en-US" sz="1800" dirty="0"/>
              <a:t>                   </a:t>
            </a:r>
            <a:br>
              <a:rPr lang="en-US" sz="1800" dirty="0"/>
            </a:br>
            <a:r>
              <a:rPr lang="en-US" sz="1800" dirty="0"/>
              <a:t>                    Drug Management</a:t>
            </a:r>
            <a:endParaRPr lang="en-RW" sz="1800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C1F9013-F448-2D4A-8EBA-95E8DD006A42}"/>
              </a:ext>
            </a:extLst>
          </p:cNvPr>
          <p:cNvSpPr txBox="1">
            <a:spLocks/>
          </p:cNvSpPr>
          <p:nvPr/>
        </p:nvSpPr>
        <p:spPr>
          <a:xfrm>
            <a:off x="6534150" y="2401233"/>
            <a:ext cx="5546090" cy="311174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b="0" dirty="0">
                <a:solidFill>
                  <a:schemeClr val="bg1"/>
                </a:solidFill>
              </a:rPr>
              <a:t>Observation: Are recommendations from central/hospital level implemented?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b="0" dirty="0">
                <a:solidFill>
                  <a:schemeClr val="bg1"/>
                </a:solidFill>
              </a:rPr>
              <a:t>Availability of TPT tools-TPT charts, register, guidelines, algorithms? And completeness?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b="0" dirty="0">
                <a:solidFill>
                  <a:schemeClr val="bg1"/>
                </a:solidFill>
              </a:rPr>
              <a:t>HMIS monthly report status? Documentation, discrepancies, Assess for timely submission of TPT reports?</a:t>
            </a:r>
          </a:p>
        </p:txBody>
      </p:sp>
      <p:pic>
        <p:nvPicPr>
          <p:cNvPr id="12" name="Picture 11" descr="A blue and red pills in a circle&#10;&#10;Description automatically generated">
            <a:extLst>
              <a:ext uri="{FF2B5EF4-FFF2-40B4-BE49-F238E27FC236}">
                <a16:creationId xmlns:a16="http://schemas.microsoft.com/office/drawing/2014/main" id="{4D6D3860-03AF-E66A-A6C1-BEE20E69B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20" y="469900"/>
            <a:ext cx="1130340" cy="1056219"/>
          </a:xfrm>
          <a:prstGeom prst="rect">
            <a:avLst/>
          </a:prstGeom>
        </p:spPr>
      </p:pic>
      <p:pic>
        <p:nvPicPr>
          <p:cNvPr id="16" name="Picture 15" descr="A blue and white circle with a pen and a clipboard&#10;&#10;Description automatically generated">
            <a:extLst>
              <a:ext uri="{FF2B5EF4-FFF2-40B4-BE49-F238E27FC236}">
                <a16:creationId xmlns:a16="http://schemas.microsoft.com/office/drawing/2014/main" id="{FE817532-9656-C3E4-3DEF-1CB691D30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7790" y="1177589"/>
            <a:ext cx="1408125" cy="114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24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C6D7C-1479-BDBC-292C-973015B23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317" y="358141"/>
            <a:ext cx="9144456" cy="596900"/>
          </a:xfrm>
        </p:spPr>
        <p:txBody>
          <a:bodyPr>
            <a:normAutofit/>
          </a:bodyPr>
          <a:lstStyle/>
          <a:p>
            <a:r>
              <a:rPr lang="en-US" sz="1800" dirty="0"/>
              <a:t>Feedback-Action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F95A456-0170-9333-D52D-3FD29F9A7586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904987416"/>
              </p:ext>
            </p:extLst>
          </p:nvPr>
        </p:nvGraphicFramePr>
        <p:xfrm>
          <a:off x="1964317" y="1140406"/>
          <a:ext cx="8886563" cy="42444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2492">
                  <a:extLst>
                    <a:ext uri="{9D8B030D-6E8A-4147-A177-3AD203B41FA5}">
                      <a16:colId xmlns:a16="http://schemas.microsoft.com/office/drawing/2014/main" val="1383984447"/>
                    </a:ext>
                  </a:extLst>
                </a:gridCol>
                <a:gridCol w="2523511">
                  <a:extLst>
                    <a:ext uri="{9D8B030D-6E8A-4147-A177-3AD203B41FA5}">
                      <a16:colId xmlns:a16="http://schemas.microsoft.com/office/drawing/2014/main" val="2663045012"/>
                    </a:ext>
                  </a:extLst>
                </a:gridCol>
                <a:gridCol w="2204720">
                  <a:extLst>
                    <a:ext uri="{9D8B030D-6E8A-4147-A177-3AD203B41FA5}">
                      <a16:colId xmlns:a16="http://schemas.microsoft.com/office/drawing/2014/main" val="4209926135"/>
                    </a:ext>
                  </a:extLst>
                </a:gridCol>
                <a:gridCol w="2275840">
                  <a:extLst>
                    <a:ext uri="{9D8B030D-6E8A-4147-A177-3AD203B41FA5}">
                      <a16:colId xmlns:a16="http://schemas.microsoft.com/office/drawing/2014/main" val="4211940829"/>
                    </a:ext>
                  </a:extLst>
                </a:gridCol>
              </a:tblGrid>
              <a:tr h="7424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Specifics challenges </a:t>
                      </a:r>
                      <a:endParaRPr lang="en-RW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7" marR="437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Strategies proposed to address challenges observed</a:t>
                      </a:r>
                      <a:endParaRPr lang="en-RW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7" marR="4370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Timeline</a:t>
                      </a:r>
                      <a:endParaRPr lang="en-RW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7" marR="4370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Responsible</a:t>
                      </a:r>
                      <a:endParaRPr lang="en-RW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7" marR="4370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94587897"/>
                  </a:ext>
                </a:extLst>
              </a:tr>
              <a:tr h="877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RW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7" marR="437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BE5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RW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RW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7" marR="437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RW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7" marR="437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RW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7" marR="4370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72526438"/>
                  </a:ext>
                </a:extLst>
              </a:tr>
              <a:tr h="1043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RW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7" marR="437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7F3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RW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RW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7" marR="437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RW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7" marR="437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RW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7" marR="4370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69715605"/>
                  </a:ext>
                </a:extLst>
              </a:tr>
              <a:tr h="1193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RW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7" marR="437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5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RW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3707" marR="4370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RW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7" marR="4370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RW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7" marR="4370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743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0144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45493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1">
      <a:dk1>
        <a:srgbClr val="000000"/>
      </a:dk1>
      <a:lt1>
        <a:srgbClr val="FFFFFF"/>
      </a:lt1>
      <a:dk2>
        <a:srgbClr val="022069"/>
      </a:dk2>
      <a:lt2>
        <a:srgbClr val="DBDCDC"/>
      </a:lt2>
      <a:accent1>
        <a:srgbClr val="00B5DE"/>
      </a:accent1>
      <a:accent2>
        <a:srgbClr val="FDB913"/>
      </a:accent2>
      <a:accent3>
        <a:srgbClr val="00B8A5"/>
      </a:accent3>
      <a:accent4>
        <a:srgbClr val="F04E58"/>
      </a:accent4>
      <a:accent5>
        <a:srgbClr val="975CA5"/>
      </a:accent5>
      <a:accent6>
        <a:srgbClr val="70AD47"/>
      </a:accent6>
      <a:hlink>
        <a:srgbClr val="0071CE"/>
      </a:hlink>
      <a:folHlink>
        <a:srgbClr val="6CACE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B5DE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1" id="{0F1C20AD-2B43-49A8-A44D-73243EC4F3F0}" vid="{6ABE10FF-601A-43BC-92B5-D5492DD334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9f2da93fcc74e869d070fd34a0597c4 xmlns="c629780e-db83-45bc-a257-7c8c4fd6b9cb">
      <Terms xmlns="http://schemas.microsoft.com/office/infopath/2007/PartnerControls"/>
    </i9f2da93fcc74e869d070fd34a0597c4>
    <FavoriteUsers xmlns="c629780e-db83-45bc-a257-7c8c4fd6b9cb" xsi:nil="true"/>
    <cc92bdb0fa944447acf309642a11bf0d xmlns="c629780e-db83-45bc-a257-7c8c4fd6b9cb">
      <Terms xmlns="http://schemas.microsoft.com/office/infopath/2007/PartnerControls"/>
    </cc92bdb0fa944447acf309642a11bf0d>
    <KeyEntities xmlns="c629780e-db83-45bc-a257-7c8c4fd6b9cb" xsi:nil="true"/>
    <TaxCatchAll xmlns="c629780e-db83-45bc-a257-7c8c4fd6b9cb" xsi:nil="true"/>
    <lcf76f155ced4ddcb4097134ff3c332f xmlns="13d8cb44-f7b4-4e4c-94ec-92fa8e254e0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NGOOnlineDocument" ma:contentTypeID="0x01010033CF86A3E53F48B7ADBBC140A8AF8FA700C34909B95E261B4EAE15CA4127ACE4BF" ma:contentTypeVersion="20" ma:contentTypeDescription="NGO Document content type" ma:contentTypeScope="" ma:versionID="a7c2ca31feea3b5b386b3e62d65b35a5">
  <xsd:schema xmlns:xsd="http://www.w3.org/2001/XMLSchema" xmlns:xs="http://www.w3.org/2001/XMLSchema" xmlns:p="http://schemas.microsoft.com/office/2006/metadata/properties" xmlns:ns2="c629780e-db83-45bc-a257-7c8c4fd6b9cb" xmlns:ns3="13d8cb44-f7b4-4e4c-94ec-92fa8e254e0f" targetNamespace="http://schemas.microsoft.com/office/2006/metadata/properties" ma:root="true" ma:fieldsID="2b27f6106a5f53809397b7b64b6aaec9" ns2:_="" ns3:_="">
    <xsd:import namespace="c629780e-db83-45bc-a257-7c8c4fd6b9cb"/>
    <xsd:import namespace="13d8cb44-f7b4-4e4c-94ec-92fa8e254e0f"/>
    <xsd:element name="properties">
      <xsd:complexType>
        <xsd:sequence>
          <xsd:element name="documentManagement">
            <xsd:complexType>
              <xsd:all>
                <xsd:element ref="ns2:FavoriteUsers" minOccurs="0"/>
                <xsd:element ref="ns2:KeyEntities" minOccurs="0"/>
                <xsd:element ref="ns2:i9f2da93fcc74e869d070fd34a0597c4" minOccurs="0"/>
                <xsd:element ref="ns2:TaxCatchAll" minOccurs="0"/>
                <xsd:element ref="ns2:TaxCatchAllLabel" minOccurs="0"/>
                <xsd:element ref="ns2:cc92bdb0fa944447acf309642a11bf0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29780e-db83-45bc-a257-7c8c4fd6b9cb" elementFormDefault="qualified">
    <xsd:import namespace="http://schemas.microsoft.com/office/2006/documentManagement/types"/>
    <xsd:import namespace="http://schemas.microsoft.com/office/infopath/2007/PartnerControls"/>
    <xsd:element name="FavoriteUsers" ma:index="8" nillable="true" ma:displayName="F" ma:description="Store all users who mark this document as favorite" ma:hidden="true" ma:internalName="FavoriteUsers">
      <xsd:simpleType>
        <xsd:restriction base="dms:Text"/>
      </xsd:simpleType>
    </xsd:element>
    <xsd:element name="KeyEntities" ma:index="9" nillable="true" ma:displayName="K" ma:description="Store all entities which this document as a key" ma:hidden="true" ma:internalName="KeyEntities">
      <xsd:simpleType>
        <xsd:restriction base="dms:Text"/>
      </xsd:simpleType>
    </xsd:element>
    <xsd:element name="i9f2da93fcc74e869d070fd34a0597c4" ma:index="10" nillable="true" ma:taxonomy="true" ma:internalName="i9f2da93fcc74e869d070fd34a0597c4" ma:taxonomyFieldName="NGOOnlineDocumentType" ma:displayName="Document types" ma:fieldId="{29f2da93-fcc7-4e86-9d07-0fd34a0597c4}" ma:taxonomyMulti="true" ma:sspId="e492bf4d-7d24-4a02-9dd7-4d67ddc3dcfb" ma:termSetId="ab881ecd-e3fb-4592-9594-ea70170c21a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description="" ma:hidden="true" ma:list="{a205db0c-b838-4c53-becf-285510dc543a}" ma:internalName="TaxCatchAll" ma:showField="CatchAllData" ma:web="c629780e-db83-45bc-a257-7c8c4fd6b9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description="" ma:hidden="true" ma:list="{a205db0c-b838-4c53-becf-285510dc543a}" ma:internalName="TaxCatchAllLabel" ma:readOnly="true" ma:showField="CatchAllDataLabel" ma:web="c629780e-db83-45bc-a257-7c8c4fd6b9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c92bdb0fa944447acf309642a11bf0d" ma:index="14" nillable="true" ma:taxonomy="true" ma:internalName="cc92bdb0fa944447acf309642a11bf0d" ma:taxonomyFieldName="NGOOnlineKeywords" ma:displayName="Keywords" ma:fieldId="{cc92bdb0-fa94-4447-acf3-09642a11bf0d}" ma:taxonomyMulti="true" ma:sspId="e492bf4d-7d24-4a02-9dd7-4d67ddc3dcfb" ma:termSetId="7c9b2214-6d63-47c8-ad9c-de84cf58bf6c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d8cb44-f7b4-4e4c-94ec-92fa8e254e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e492bf4d-7d24-4a02-9dd7-4d67ddc3dc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0978B8-74BD-4ABE-8747-4338AF74F122}">
  <ds:schemaRefs>
    <ds:schemaRef ds:uri="http://schemas.microsoft.com/office/infopath/2007/PartnerControls"/>
    <ds:schemaRef ds:uri="http://purl.org/dc/terms/"/>
    <ds:schemaRef ds:uri="c629780e-db83-45bc-a257-7c8c4fd6b9cb"/>
    <ds:schemaRef ds:uri="http://purl.org/dc/dcmitype/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13d8cb44-f7b4-4e4c-94ec-92fa8e254e0f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0D8941B-7AD2-4AF2-8F92-8B9266CC1D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29780e-db83-45bc-a257-7c8c4fd6b9cb"/>
    <ds:schemaRef ds:uri="13d8cb44-f7b4-4e4c-94ec-92fa8e254e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404C719-C8BD-4BD3-B99B-ACAE57CC69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4586</TotalTime>
  <Words>528</Words>
  <Application>Microsoft Office PowerPoint</Application>
  <PresentationFormat>Widescreen</PresentationFormat>
  <Paragraphs>102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Courier New</vt:lpstr>
      <vt:lpstr>Wingdings</vt:lpstr>
      <vt:lpstr>Theme1</vt:lpstr>
      <vt:lpstr>TPT Mentorship Checklist</vt:lpstr>
      <vt:lpstr>TPT Mentorship checklist</vt:lpstr>
      <vt:lpstr>Introduction</vt:lpstr>
      <vt:lpstr>TPT mentorship checklist</vt:lpstr>
      <vt:lpstr>Knowledge of TPT Delivery</vt:lpstr>
      <vt:lpstr>                                        Drug Management</vt:lpstr>
      <vt:lpstr>Feedback-Action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Mudekereza</dc:creator>
  <cp:lastModifiedBy>Syowai, Maureen</cp:lastModifiedBy>
  <cp:revision>72</cp:revision>
  <cp:lastPrinted>2021-07-21T14:19:26Z</cp:lastPrinted>
  <dcterms:created xsi:type="dcterms:W3CDTF">2022-06-22T19:43:12Z</dcterms:created>
  <dcterms:modified xsi:type="dcterms:W3CDTF">2023-11-08T01:26:46Z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0x01010033CF86A3E53F48B7ADBBC140A8AF8FA700C34909B95E261B4EAE15CA4127ACE4BF</vt:lpwstr>
  </property>
  <property fmtid="{D5CDD505-2E9C-101B-9397-08002B2CF9AE}" pid="3" name="NGOOnlineKeywords">
    <vt:lpwstr/>
  </property>
  <property fmtid="{D5CDD505-2E9C-101B-9397-08002B2CF9AE}" pid="4" name="NGOOnlineDocumentType">
    <vt:lpwstr/>
  </property>
  <property fmtid="{D5CDD505-2E9C-101B-9397-08002B2CF9AE}" pid="5" name="MediaServiceImageTags">
    <vt:lpwstr/>
  </property>
</Properties>
</file>