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4" r:id="rId4"/>
  </p:sldMasterIdLst>
  <p:notesMasterIdLst>
    <p:notesMasterId r:id="rId21"/>
  </p:notesMasterIdLst>
  <p:handoutMasterIdLst>
    <p:handoutMasterId r:id="rId22"/>
  </p:handoutMasterIdLst>
  <p:sldIdLst>
    <p:sldId id="258" r:id="rId5"/>
    <p:sldId id="261" r:id="rId6"/>
    <p:sldId id="260" r:id="rId7"/>
    <p:sldId id="262" r:id="rId8"/>
    <p:sldId id="263" r:id="rId9"/>
    <p:sldId id="359" r:id="rId10"/>
    <p:sldId id="360" r:id="rId11"/>
    <p:sldId id="361" r:id="rId12"/>
    <p:sldId id="362" r:id="rId13"/>
    <p:sldId id="363" r:id="rId14"/>
    <p:sldId id="364" r:id="rId15"/>
    <p:sldId id="365" r:id="rId16"/>
    <p:sldId id="366" r:id="rId17"/>
    <p:sldId id="367" r:id="rId18"/>
    <p:sldId id="369" r:id="rId19"/>
    <p:sldId id="256"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F5B74D-C6AA-7813-1038-42A34373460A}" name="Preko, Peter O." initials="PPO" userId="S::pp2332@cumc.columbia.edu::09b434a3-0724-4a4a-a3db-c6e79374c44c" providerId="AD"/>
  <p188:author id="{DA60A059-2766-1759-4616-E1A4FFEEFBBE}" name="Dr M'BEA Jean-Jacques (ICAP)" initials="I" userId="Dr M'BEA Jean-Jacques (ICAP)" providerId="None"/>
  <p188:author id="{99D67C86-1AC0-5FC9-18F5-7D832F90D689}" name="Reidy, William" initials="RW" userId="S::wr2205@cumc.columbia.edu::5d2980a7-2b1c-4421-a380-76eac4cb68a2" providerId="AD"/>
  <p188:author id="{B32E8789-10A4-684C-B33A-B97E63F02EE6}" name="Preko, Peter O." initials="PPO" userId="Preko, Peter O." providerId="None"/>
  <p188:author id="{A831D7A1-5A01-49E3-9784-3957FEE80FBB}" name="Miriam Rabkin" initials="MR" userId="S::mr84@icapatcolumbia.onmicrosoft.com::0b2a40ec-35c6-4271-8153-e1180cf9ffa9" providerId="AD"/>
  <p188:author id="{4B71A7D0-3BB1-92C3-6752-E2F284681FE8}" name="Msukwa, Martin" initials="MM" userId="S::mkm2209@cumc.columbia.edu::3ce16427-2644-475c-b20b-7ae77633333b" providerId="AD"/>
  <p188:author id="{E0B616E2-4D48-E507-D5DA-6765847CE058}" name="Rabkin, Miriam" initials="RM" userId="S::mr84@cumc.columbia.edu::d1905312-b639-4098-81f6-74c337c4b0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CAA"/>
    <a:srgbClr val="00B5DE"/>
    <a:srgbClr val="022169"/>
    <a:srgbClr val="7B8CAA"/>
    <a:srgbClr val="898989"/>
    <a:srgbClr val="737D84"/>
    <a:srgbClr val="FFFFFF"/>
    <a:srgbClr val="000000"/>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11/3/2023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11/3/2023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Titl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61EA97-C1FB-F74D-1AFE-DD54ACA90890}"/>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885095-3251-89CB-C14E-E7171E52ACE8}"/>
              </a:ext>
            </a:extLst>
          </p:cNvPr>
          <p:cNvSpPr>
            <a:spLocks noGrp="1"/>
          </p:cNvSpPr>
          <p:nvPr>
            <p:ph type="title" hasCustomPrompt="1"/>
          </p:nvPr>
        </p:nvSpPr>
        <p:spPr>
          <a:xfrm>
            <a:off x="3241964" y="1886659"/>
            <a:ext cx="7162800" cy="1248208"/>
          </a:xfrm>
        </p:spPr>
        <p:txBody>
          <a:bodyPr anchor="b">
            <a:normAutofit/>
          </a:bodyPr>
          <a:lstStyle>
            <a:lvl1pPr>
              <a:defRPr sz="4000" b="1" i="0" baseline="0">
                <a:solidFill>
                  <a:schemeClr val="bg1"/>
                </a:solidFill>
                <a:latin typeface="Calibri" panose="020F0502020204030204" pitchFamily="34" charset="0"/>
              </a:defRPr>
            </a:lvl1pPr>
          </a:lstStyle>
          <a:p>
            <a:r>
              <a:rPr lang="en-US"/>
              <a:t>Title</a:t>
            </a:r>
          </a:p>
        </p:txBody>
      </p:sp>
      <p:sp>
        <p:nvSpPr>
          <p:cNvPr id="3" name="Text Placeholder 2">
            <a:extLst>
              <a:ext uri="{FF2B5EF4-FFF2-40B4-BE49-F238E27FC236}">
                <a16:creationId xmlns:a16="http://schemas.microsoft.com/office/drawing/2014/main" id="{3EF884A8-8F50-7FC7-2125-E143438CF796}"/>
              </a:ext>
            </a:extLst>
          </p:cNvPr>
          <p:cNvSpPr>
            <a:spLocks noGrp="1"/>
          </p:cNvSpPr>
          <p:nvPr>
            <p:ph type="body" idx="1" hasCustomPrompt="1"/>
          </p:nvPr>
        </p:nvSpPr>
        <p:spPr>
          <a:xfrm>
            <a:off x="3241963" y="3260217"/>
            <a:ext cx="7162800" cy="1246958"/>
          </a:xfrm>
        </p:spPr>
        <p:txBody>
          <a:bodyPr/>
          <a:lstStyle>
            <a:lvl1pPr marL="0" indent="0">
              <a:lnSpc>
                <a:spcPct val="100000"/>
              </a:lnSpc>
              <a:spcBef>
                <a:spcPts val="300"/>
              </a:spcBef>
              <a:buNone/>
              <a:defRPr sz="2400" baseline="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 and Designation</a:t>
            </a:r>
          </a:p>
          <a:p>
            <a:pPr lvl="0"/>
            <a:r>
              <a:rPr lang="en-US"/>
              <a:t>Organization</a:t>
            </a:r>
          </a:p>
          <a:p>
            <a:pPr lvl="0"/>
            <a:r>
              <a:rPr lang="en-US"/>
              <a:t>Date</a:t>
            </a:r>
          </a:p>
        </p:txBody>
      </p:sp>
      <p:cxnSp>
        <p:nvCxnSpPr>
          <p:cNvPr id="8" name="Straight Connector 7">
            <a:extLst>
              <a:ext uri="{FF2B5EF4-FFF2-40B4-BE49-F238E27FC236}">
                <a16:creationId xmlns:a16="http://schemas.microsoft.com/office/drawing/2014/main" id="{0305A01A-91F6-41FD-A323-96F11FA6F8E0}"/>
              </a:ext>
            </a:extLst>
          </p:cNvPr>
          <p:cNvCxnSpPr>
            <a:cxnSpLocks/>
          </p:cNvCxnSpPr>
          <p:nvPr userDrawn="1"/>
        </p:nvCxnSpPr>
        <p:spPr bwMode="auto">
          <a:xfrm>
            <a:off x="3082270" y="2406331"/>
            <a:ext cx="0" cy="2101280"/>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EA109FD5-109A-FDDB-314F-296DE4C8D050}"/>
              </a:ext>
            </a:extLst>
          </p:cNvPr>
          <p:cNvSpPr txBox="1"/>
          <p:nvPr userDrawn="1"/>
        </p:nvSpPr>
        <p:spPr>
          <a:xfrm>
            <a:off x="1458192" y="5014024"/>
            <a:ext cx="9275615" cy="1015663"/>
          </a:xfrm>
          <a:prstGeom prst="rect">
            <a:avLst/>
          </a:prstGeom>
          <a:noFill/>
        </p:spPr>
        <p:txBody>
          <a:bodyPr wrap="square" rtlCol="0">
            <a:spAutoFit/>
          </a:bodyPr>
          <a:lstStyle/>
          <a:p>
            <a:pPr algn="ctr"/>
            <a:r>
              <a:rPr lang="en-US" sz="2000" b="1" baseline="0">
                <a:solidFill>
                  <a:schemeClr val="bg1"/>
                </a:solidFill>
                <a:latin typeface="Century Gothic" panose="020B0502020202020204" pitchFamily="34" charset="0"/>
              </a:rPr>
              <a:t>CQUIN 7</a:t>
            </a:r>
            <a:r>
              <a:rPr lang="en-US" sz="2000" b="1" baseline="30000">
                <a:solidFill>
                  <a:schemeClr val="bg1"/>
                </a:solidFill>
                <a:latin typeface="Century Gothic" panose="020B0502020202020204" pitchFamily="34" charset="0"/>
              </a:rPr>
              <a:t>th</a:t>
            </a:r>
            <a:r>
              <a:rPr lang="en-US" sz="2000" b="1" baseline="0">
                <a:solidFill>
                  <a:schemeClr val="bg1"/>
                </a:solidFill>
                <a:latin typeface="Century Gothic" panose="020B0502020202020204" pitchFamily="34" charset="0"/>
              </a:rPr>
              <a:t> Annual Meeting</a:t>
            </a:r>
          </a:p>
          <a:p>
            <a:pPr algn="ctr"/>
            <a:r>
              <a:rPr lang="en-US" sz="2000" baseline="0">
                <a:solidFill>
                  <a:schemeClr val="bg1"/>
                </a:solidFill>
                <a:latin typeface="+mn-lt"/>
              </a:rPr>
              <a:t>November 13 – 17, 2023 | Johannesburg, South Africa</a:t>
            </a:r>
          </a:p>
          <a:p>
            <a:endParaRPr lang="en-US" sz="2000" baseline="0">
              <a:solidFill>
                <a:schemeClr val="bg1"/>
              </a:solidFill>
            </a:endParaRPr>
          </a:p>
        </p:txBody>
      </p:sp>
      <p:pic>
        <p:nvPicPr>
          <p:cNvPr id="7" name="Picture 6" descr="A close-up of logos&#10;&#10;Description automatically generated">
            <a:extLst>
              <a:ext uri="{FF2B5EF4-FFF2-40B4-BE49-F238E27FC236}">
                <a16:creationId xmlns:a16="http://schemas.microsoft.com/office/drawing/2014/main" id="{BBF5E5A6-E704-4A77-B98F-0C4F2654A8EA}"/>
              </a:ext>
            </a:extLst>
          </p:cNvPr>
          <p:cNvPicPr>
            <a:picLocks noChangeAspect="1"/>
          </p:cNvPicPr>
          <p:nvPr userDrawn="1"/>
        </p:nvPicPr>
        <p:blipFill rotWithShape="1">
          <a:blip r:embed="rId2"/>
          <a:srcRect l="56069" t="3894" r="-1691" b="28843"/>
          <a:stretch/>
        </p:blipFill>
        <p:spPr>
          <a:xfrm>
            <a:off x="10171532" y="-116737"/>
            <a:ext cx="2180161" cy="1671420"/>
          </a:xfrm>
          <a:prstGeom prst="rect">
            <a:avLst/>
          </a:prstGeom>
        </p:spPr>
      </p:pic>
      <p:sp>
        <p:nvSpPr>
          <p:cNvPr id="10" name="TextBox 9">
            <a:extLst>
              <a:ext uri="{FF2B5EF4-FFF2-40B4-BE49-F238E27FC236}">
                <a16:creationId xmlns:a16="http://schemas.microsoft.com/office/drawing/2014/main" id="{CBE62C95-284A-A1E9-397D-1DBD2CC296FB}"/>
              </a:ext>
            </a:extLst>
          </p:cNvPr>
          <p:cNvSpPr txBox="1"/>
          <p:nvPr userDrawn="1"/>
        </p:nvSpPr>
        <p:spPr>
          <a:xfrm>
            <a:off x="10152882" y="1391447"/>
            <a:ext cx="3022257" cy="253596"/>
          </a:xfrm>
          <a:prstGeom prst="rect">
            <a:avLst/>
          </a:prstGeom>
          <a:noFill/>
        </p:spPr>
        <p:txBody>
          <a:bodyPr wrap="square" rtlCol="0">
            <a:spAutoFit/>
          </a:bodyPr>
          <a:lstStyle/>
          <a:p>
            <a:pPr>
              <a:lnSpc>
                <a:spcPct val="150000"/>
              </a:lnSpc>
            </a:pPr>
            <a:r>
              <a:rPr lang="en-US" sz="800">
                <a:solidFill>
                  <a:schemeClr val="bg1"/>
                </a:solidFill>
                <a:latin typeface="Century Gothic" panose="020B0502020202020204" pitchFamily="34" charset="0"/>
              </a:rPr>
              <a:t>www.cquin.icap.columbia.edu</a:t>
            </a:r>
          </a:p>
        </p:txBody>
      </p:sp>
      <p:pic>
        <p:nvPicPr>
          <p:cNvPr id="12" name="Picture 11" descr="A group of flags in a row&#10;&#10;Description automatically generated">
            <a:extLst>
              <a:ext uri="{FF2B5EF4-FFF2-40B4-BE49-F238E27FC236}">
                <a16:creationId xmlns:a16="http://schemas.microsoft.com/office/drawing/2014/main" id="{08FA18B5-DAE6-4A5D-B567-FC03BB4A587F}"/>
              </a:ext>
            </a:extLst>
          </p:cNvPr>
          <p:cNvPicPr>
            <a:picLocks noChangeAspect="1"/>
          </p:cNvPicPr>
          <p:nvPr userDrawn="1"/>
        </p:nvPicPr>
        <p:blipFill rotWithShape="1">
          <a:blip r:embed="rId3"/>
          <a:srcRect t="84888"/>
          <a:stretch/>
        </p:blipFill>
        <p:spPr>
          <a:xfrm>
            <a:off x="25522" y="5799652"/>
            <a:ext cx="12197656" cy="1036842"/>
          </a:xfrm>
          <a:prstGeom prst="rect">
            <a:avLst/>
          </a:prstGeom>
        </p:spPr>
      </p:pic>
      <p:pic>
        <p:nvPicPr>
          <p:cNvPr id="4" name="Picture 3" descr="A close-up of logos&#10;&#10;Description automatically generated">
            <a:extLst>
              <a:ext uri="{FF2B5EF4-FFF2-40B4-BE49-F238E27FC236}">
                <a16:creationId xmlns:a16="http://schemas.microsoft.com/office/drawing/2014/main" id="{67BA1F5B-3F24-B0A4-28E9-5BE0EF992BB6}"/>
              </a:ext>
            </a:extLst>
          </p:cNvPr>
          <p:cNvPicPr>
            <a:picLocks noChangeAspect="1"/>
          </p:cNvPicPr>
          <p:nvPr userDrawn="1"/>
        </p:nvPicPr>
        <p:blipFill rotWithShape="1">
          <a:blip r:embed="rId2"/>
          <a:srcRect l="10527" t="3894" r="44584" b="28843"/>
          <a:stretch/>
        </p:blipFill>
        <p:spPr>
          <a:xfrm>
            <a:off x="387339" y="-26185"/>
            <a:ext cx="2055944" cy="1601912"/>
          </a:xfrm>
          <a:prstGeom prst="rect">
            <a:avLst/>
          </a:prstGeom>
        </p:spPr>
      </p:pic>
    </p:spTree>
    <p:extLst>
      <p:ext uri="{BB962C8B-B14F-4D97-AF65-F5344CB8AC3E}">
        <p14:creationId xmlns:p14="http://schemas.microsoft.com/office/powerpoint/2010/main" val="12932935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w/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p:nvSpPr>
        <p:spPr>
          <a:xfrm>
            <a:off x="0" y="1"/>
            <a:ext cx="12192000" cy="6857999"/>
          </a:xfrm>
          <a:prstGeom prst="rect">
            <a:avLst/>
          </a:prstGeom>
          <a:gradFill flip="none" rotWithShape="1">
            <a:gsLst>
              <a:gs pos="0">
                <a:srgbClr val="022169">
                  <a:shade val="30000"/>
                  <a:satMod val="115000"/>
                </a:srgbClr>
              </a:gs>
              <a:gs pos="46000">
                <a:srgbClr val="022169">
                  <a:shade val="67500"/>
                  <a:satMod val="115000"/>
                </a:srgbClr>
              </a:gs>
              <a:gs pos="84000">
                <a:schemeClr val="tx2"/>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a:solidFill>
            <a:schemeClr val="bg1"/>
          </a:solidFill>
        </p:spPr>
        <p:txBody>
          <a:bodyPr anchor="ctr"/>
          <a:lstStyle>
            <a:lvl1pPr algn="ctr">
              <a:defRPr spc="300">
                <a:solidFill>
                  <a:schemeClr val="bg1"/>
                </a:solidFill>
              </a:defRPr>
            </a:lvl1pPr>
          </a:lstStyle>
          <a:p>
            <a:r>
              <a:rPr lang="en-US"/>
              <a:t>Click icon to add picture</a:t>
            </a:r>
          </a:p>
        </p:txBody>
      </p:sp>
      <p:pic>
        <p:nvPicPr>
          <p:cNvPr id="4" name="Picture 3" descr="A close-up of logos&#10;&#10;Description automatically generated">
            <a:extLst>
              <a:ext uri="{FF2B5EF4-FFF2-40B4-BE49-F238E27FC236}">
                <a16:creationId xmlns:a16="http://schemas.microsoft.com/office/drawing/2014/main" id="{BE000DA9-8AAE-12BF-3F8C-20C28B210CEA}"/>
              </a:ext>
            </a:extLst>
          </p:cNvPr>
          <p:cNvPicPr>
            <a:picLocks noChangeAspect="1"/>
          </p:cNvPicPr>
          <p:nvPr userDrawn="1"/>
        </p:nvPicPr>
        <p:blipFill rotWithShape="1">
          <a:blip r:embed="rId2"/>
          <a:srcRect l="10527" t="3894" r="-1691" b="28843"/>
          <a:stretch/>
        </p:blipFill>
        <p:spPr>
          <a:xfrm>
            <a:off x="520732" y="5429322"/>
            <a:ext cx="2792797" cy="1071491"/>
          </a:xfrm>
          <a:prstGeom prst="rect">
            <a:avLst/>
          </a:prstGeom>
        </p:spPr>
      </p:pic>
    </p:spTree>
    <p:extLst>
      <p:ext uri="{BB962C8B-B14F-4D97-AF65-F5344CB8AC3E}">
        <p14:creationId xmlns:p14="http://schemas.microsoft.com/office/powerpoint/2010/main" val="390848401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p:nvSpPr>
        <p:spPr>
          <a:xfrm>
            <a:off x="0" y="5936"/>
            <a:ext cx="12192000" cy="6877559"/>
          </a:xfrm>
          <a:prstGeom prst="rect">
            <a:avLst/>
          </a:prstGeom>
          <a:gradFill flip="none" rotWithShape="1">
            <a:gsLst>
              <a:gs pos="0">
                <a:srgbClr val="022169">
                  <a:shade val="30000"/>
                  <a:satMod val="115000"/>
                </a:srgbClr>
              </a:gs>
              <a:gs pos="54000">
                <a:srgbClr val="022169">
                  <a:shade val="67500"/>
                  <a:satMod val="115000"/>
                </a:srgbClr>
              </a:gs>
              <a:gs pos="85000">
                <a:schemeClr val="tx2"/>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2" name="Picture 1" descr="A close-up of logos&#10;&#10;Description automatically generated">
            <a:extLst>
              <a:ext uri="{FF2B5EF4-FFF2-40B4-BE49-F238E27FC236}">
                <a16:creationId xmlns:a16="http://schemas.microsoft.com/office/drawing/2014/main" id="{6B25C91F-F5A9-D697-8D03-6559B5F10023}"/>
              </a:ext>
            </a:extLst>
          </p:cNvPr>
          <p:cNvPicPr>
            <a:picLocks noChangeAspect="1"/>
          </p:cNvPicPr>
          <p:nvPr userDrawn="1"/>
        </p:nvPicPr>
        <p:blipFill rotWithShape="1">
          <a:blip r:embed="rId2"/>
          <a:srcRect l="10527" t="3894" r="-1691" b="28843"/>
          <a:stretch/>
        </p:blipFill>
        <p:spPr>
          <a:xfrm>
            <a:off x="9236107" y="5572197"/>
            <a:ext cx="2792797" cy="1000053"/>
          </a:xfrm>
          <a:prstGeom prst="rect">
            <a:avLst/>
          </a:prstGeom>
        </p:spPr>
      </p:pic>
    </p:spTree>
    <p:extLst>
      <p:ext uri="{BB962C8B-B14F-4D97-AF65-F5344CB8AC3E}">
        <p14:creationId xmlns:p14="http://schemas.microsoft.com/office/powerpoint/2010/main" val="65510297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Photo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up of logos&#10;&#10;Description automatically generated">
            <a:extLst>
              <a:ext uri="{FF2B5EF4-FFF2-40B4-BE49-F238E27FC236}">
                <a16:creationId xmlns:a16="http://schemas.microsoft.com/office/drawing/2014/main" id="{DE5F94F0-02CE-5E6A-C377-61D903AD8BCD}"/>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40661761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ntent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up of logos&#10;&#10;Description automatically generated">
            <a:extLst>
              <a:ext uri="{FF2B5EF4-FFF2-40B4-BE49-F238E27FC236}">
                <a16:creationId xmlns:a16="http://schemas.microsoft.com/office/drawing/2014/main" id="{7B9A3B1F-38FC-416E-28B8-878000EAABD2}"/>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198161952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p:nvSpPr>
        <p:spPr>
          <a:xfrm>
            <a:off x="0" y="0"/>
            <a:ext cx="1535185" cy="6858000"/>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
            <a:extLst>
              <a:ext uri="{FF2B5EF4-FFF2-40B4-BE49-F238E27FC236}">
                <a16:creationId xmlns:a16="http://schemas.microsoft.com/office/drawing/2014/main" id="{E968F065-DCC7-93C0-77AD-2E612574DE9D}"/>
              </a:ext>
            </a:extLst>
          </p:cNvPr>
          <p:cNvSpPr txBox="1">
            <a:spLocks/>
          </p:cNvSpPr>
          <p:nvPr userDrawn="1"/>
        </p:nvSpPr>
        <p:spPr>
          <a:xfrm>
            <a:off x="229697" y="640238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D5772C60-4CD3-9DC9-6414-C62596BDD688}"/>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5428962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p:nvSpPr>
        <p:spPr>
          <a:xfrm>
            <a:off x="0" y="0"/>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1">
            <a:extLst>
              <a:ext uri="{FF2B5EF4-FFF2-40B4-BE49-F238E27FC236}">
                <a16:creationId xmlns:a16="http://schemas.microsoft.com/office/drawing/2014/main" id="{2F35657A-DB67-9AA4-B04E-7721C24E7EE3}"/>
              </a:ext>
            </a:extLst>
          </p:cNvPr>
          <p:cNvSpPr txBox="1">
            <a:spLocks/>
          </p:cNvSpPr>
          <p:nvPr userDrawn="1"/>
        </p:nvSpPr>
        <p:spPr>
          <a:xfrm>
            <a:off x="536259" y="642360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A175B4C3-E560-4608-98B5-373CC225BC05}"/>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3919180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4023927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C0B78C7-C5AD-9DF1-173C-2F384849DA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C0939D3-8BCC-4347-00B4-A376B8601A85}"/>
              </a:ext>
            </a:extLst>
          </p:cNvPr>
          <p:cNvSpPr/>
          <p:nvPr userDrawn="1"/>
        </p:nvSpPr>
        <p:spPr>
          <a:xfrm rot="10800000">
            <a:off x="0" y="707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close-up of logos&#10;&#10;Description automatically generated">
            <a:extLst>
              <a:ext uri="{FF2B5EF4-FFF2-40B4-BE49-F238E27FC236}">
                <a16:creationId xmlns:a16="http://schemas.microsoft.com/office/drawing/2014/main" id="{94840D39-5C51-3C61-4643-816F9E228895}"/>
              </a:ext>
            </a:extLst>
          </p:cNvPr>
          <p:cNvPicPr>
            <a:picLocks noChangeAspect="1"/>
          </p:cNvPicPr>
          <p:nvPr userDrawn="1"/>
        </p:nvPicPr>
        <p:blipFill rotWithShape="1">
          <a:blip r:embed="rId3"/>
          <a:srcRect l="53089" b="32737"/>
          <a:stretch/>
        </p:blipFill>
        <p:spPr>
          <a:xfrm>
            <a:off x="10002782" y="-271462"/>
            <a:ext cx="2299522" cy="1714503"/>
          </a:xfrm>
          <a:prstGeom prst="rect">
            <a:avLst/>
          </a:prstGeom>
        </p:spPr>
      </p:pic>
      <p:sp>
        <p:nvSpPr>
          <p:cNvPr id="6" name="TextBox 5">
            <a:extLst>
              <a:ext uri="{FF2B5EF4-FFF2-40B4-BE49-F238E27FC236}">
                <a16:creationId xmlns:a16="http://schemas.microsoft.com/office/drawing/2014/main" id="{C4894A7E-AA0D-BDAB-E949-D6E608D1C044}"/>
              </a:ext>
            </a:extLst>
          </p:cNvPr>
          <p:cNvSpPr txBox="1"/>
          <p:nvPr userDrawn="1"/>
        </p:nvSpPr>
        <p:spPr>
          <a:xfrm>
            <a:off x="10149319" y="1423480"/>
            <a:ext cx="2912249" cy="259413"/>
          </a:xfrm>
          <a:prstGeom prst="rect">
            <a:avLst/>
          </a:prstGeom>
          <a:noFill/>
        </p:spPr>
        <p:txBody>
          <a:bodyPr wrap="square" rtlCol="0">
            <a:spAutoFit/>
          </a:bodyPr>
          <a:lstStyle/>
          <a:p>
            <a:pPr>
              <a:lnSpc>
                <a:spcPct val="150000"/>
              </a:lnSpc>
            </a:pPr>
            <a:r>
              <a:rPr lang="en-US" sz="800">
                <a:solidFill>
                  <a:schemeClr val="bg1"/>
                </a:solidFill>
                <a:latin typeface="Century Gothic" panose="020B0502020202020204" pitchFamily="34" charset="0"/>
              </a:rPr>
              <a:t>www.cquin.icap.columbia.edu</a:t>
            </a:r>
          </a:p>
        </p:txBody>
      </p:sp>
      <p:pic>
        <p:nvPicPr>
          <p:cNvPr id="7" name="Picture 6" descr="A group of flags in a row&#10;&#10;Description automatically generated">
            <a:extLst>
              <a:ext uri="{FF2B5EF4-FFF2-40B4-BE49-F238E27FC236}">
                <a16:creationId xmlns:a16="http://schemas.microsoft.com/office/drawing/2014/main" id="{142E1DDD-1193-5B3C-38DE-84EBF72EBBCE}"/>
              </a:ext>
            </a:extLst>
          </p:cNvPr>
          <p:cNvPicPr>
            <a:picLocks noChangeAspect="1"/>
          </p:cNvPicPr>
          <p:nvPr userDrawn="1"/>
        </p:nvPicPr>
        <p:blipFill rotWithShape="1">
          <a:blip r:embed="rId4"/>
          <a:srcRect t="84888"/>
          <a:stretch/>
        </p:blipFill>
        <p:spPr>
          <a:xfrm>
            <a:off x="25522" y="5799652"/>
            <a:ext cx="12197656" cy="1036842"/>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C68537BA-7E15-6D29-C054-38A15673D1F9}"/>
              </a:ext>
            </a:extLst>
          </p:cNvPr>
          <p:cNvPicPr>
            <a:picLocks noChangeAspect="1"/>
          </p:cNvPicPr>
          <p:nvPr userDrawn="1"/>
        </p:nvPicPr>
        <p:blipFill>
          <a:blip r:embed="rId5"/>
          <a:stretch>
            <a:fillRect/>
          </a:stretch>
        </p:blipFill>
        <p:spPr>
          <a:xfrm>
            <a:off x="25522" y="41083"/>
            <a:ext cx="3910452" cy="2033434"/>
          </a:xfrm>
          <a:prstGeom prst="rect">
            <a:avLst/>
          </a:prstGeom>
        </p:spPr>
      </p:pic>
      <p:sp>
        <p:nvSpPr>
          <p:cNvPr id="2" name="TextBox 1">
            <a:extLst>
              <a:ext uri="{FF2B5EF4-FFF2-40B4-BE49-F238E27FC236}">
                <a16:creationId xmlns:a16="http://schemas.microsoft.com/office/drawing/2014/main" id="{ACBAA201-0679-C88E-8DCB-3BD4A09D1ED0}"/>
              </a:ext>
            </a:extLst>
          </p:cNvPr>
          <p:cNvSpPr txBox="1"/>
          <p:nvPr userDrawn="1"/>
        </p:nvSpPr>
        <p:spPr>
          <a:xfrm>
            <a:off x="4309197" y="2883047"/>
            <a:ext cx="5112328" cy="830997"/>
          </a:xfrm>
          <a:prstGeom prst="rect">
            <a:avLst/>
          </a:prstGeom>
          <a:noFill/>
        </p:spPr>
        <p:txBody>
          <a:bodyPr wrap="square" rtlCol="0">
            <a:spAutoFit/>
          </a:bodyPr>
          <a:lstStyle/>
          <a:p>
            <a:r>
              <a:rPr lang="en-US" sz="480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35772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1253812883"/>
      </p:ext>
    </p:extLst>
  </p:cSld>
  <p:clrMap bg1="lt1" tx1="dk1" bg2="lt2" tx2="dk2" accent1="accent1" accent2="accent2" accent3="accent3" accent4="accent4" accent5="accent5" accent6="accent6" hlink="hlink" folHlink="folHlink"/>
  <p:sldLayoutIdLst>
    <p:sldLayoutId id="2147483713" r:id="rId1"/>
    <p:sldLayoutId id="2147483706" r:id="rId2"/>
    <p:sldLayoutId id="2147483707" r:id="rId3"/>
    <p:sldLayoutId id="2147483708" r:id="rId4"/>
    <p:sldLayoutId id="2147483709" r:id="rId5"/>
    <p:sldLayoutId id="2147483710" r:id="rId6"/>
    <p:sldLayoutId id="2147483711" r:id="rId7"/>
    <p:sldLayoutId id="2147483712" r:id="rId8"/>
    <p:sldLayoutId id="2147483716" r:id="rId9"/>
  </p:sldLayoutIdLst>
  <p:hf hdr="0" ftr="0" dt="0"/>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94A7-28E9-5E50-2EFC-B01D8C0D10B0}"/>
              </a:ext>
            </a:extLst>
          </p:cNvPr>
          <p:cNvSpPr>
            <a:spLocks noGrp="1"/>
          </p:cNvSpPr>
          <p:nvPr>
            <p:ph type="title"/>
          </p:nvPr>
        </p:nvSpPr>
        <p:spPr>
          <a:xfrm>
            <a:off x="3168072" y="2366042"/>
            <a:ext cx="7424583" cy="1248208"/>
          </a:xfrm>
        </p:spPr>
        <p:txBody>
          <a:bodyPr>
            <a:normAutofit fontScale="90000"/>
          </a:bodyPr>
          <a:lstStyle/>
          <a:p>
            <a:pPr marL="0" indent="0" algn="ctr">
              <a:lnSpc>
                <a:spcPct val="114000"/>
              </a:lnSpc>
              <a:spcBef>
                <a:spcPts val="0"/>
              </a:spcBef>
              <a:buSzPts val="7500"/>
              <a:defRPr/>
            </a:pPr>
            <a:r>
              <a:rPr lang="en-US" altLang="en-US" sz="4800" b="1" dirty="0">
                <a:solidFill>
                  <a:schemeClr val="bg1"/>
                </a:solidFill>
                <a:latin typeface="Gill Sans MT" panose="020B0502020104020203" pitchFamily="34" charset="0"/>
              </a:rPr>
              <a:t>USAID DISCOVER-Health</a:t>
            </a:r>
            <a:br>
              <a:rPr lang="en-US" altLang="en-US" sz="4400" b="1" dirty="0">
                <a:solidFill>
                  <a:schemeClr val="bg1"/>
                </a:solidFill>
                <a:latin typeface="Gill Sans MT" panose="020B0502020104020203" pitchFamily="34" charset="0"/>
              </a:rPr>
            </a:br>
            <a:r>
              <a:rPr lang="en-US" altLang="en-US" sz="4000" b="1" i="1" dirty="0">
                <a:solidFill>
                  <a:schemeClr val="bg1"/>
                </a:solidFill>
                <a:latin typeface="Gill Sans MT" panose="020B0502020104020203" pitchFamily="34" charset="0"/>
              </a:rPr>
              <a:t>Health Hub: Men on the Move</a:t>
            </a:r>
            <a:endParaRPr lang="en-US" sz="4400" b="1" i="1" dirty="0">
              <a:solidFill>
                <a:schemeClr val="bg1"/>
              </a:solidFill>
              <a:latin typeface="Gill Sans MT" panose="020B0502020104020203" pitchFamily="34" charset="0"/>
            </a:endParaRPr>
          </a:p>
        </p:txBody>
      </p:sp>
      <p:sp>
        <p:nvSpPr>
          <p:cNvPr id="4" name="Text Placeholder 3">
            <a:extLst>
              <a:ext uri="{FF2B5EF4-FFF2-40B4-BE49-F238E27FC236}">
                <a16:creationId xmlns:a16="http://schemas.microsoft.com/office/drawing/2014/main" id="{B7D39257-BC1A-99B1-C0D8-E806B957C64E}"/>
              </a:ext>
            </a:extLst>
          </p:cNvPr>
          <p:cNvSpPr>
            <a:spLocks noGrp="1"/>
          </p:cNvSpPr>
          <p:nvPr>
            <p:ph type="body" idx="1"/>
          </p:nvPr>
        </p:nvSpPr>
        <p:spPr>
          <a:xfrm>
            <a:off x="3303609" y="3952981"/>
            <a:ext cx="7162800" cy="896421"/>
          </a:xfrm>
        </p:spPr>
        <p:txBody>
          <a:bodyPr/>
          <a:lstStyle/>
          <a:p>
            <a:pPr algn="ctr"/>
            <a:r>
              <a:rPr lang="en-US" sz="2000" dirty="0">
                <a:latin typeface="Gill Sans MT" panose="020B0502020104020203" pitchFamily="34" charset="0"/>
              </a:rPr>
              <a:t>Adamson NDHLOVU  </a:t>
            </a:r>
          </a:p>
          <a:p>
            <a:pPr algn="ctr"/>
            <a:r>
              <a:rPr lang="en-US" sz="1600" dirty="0">
                <a:latin typeface="Gill Sans MT" panose="020B0502020104020203" pitchFamily="34" charset="0"/>
              </a:rPr>
              <a:t>Deputy Project Director  Technical Services</a:t>
            </a:r>
            <a:endParaRPr lang="en-US" dirty="0">
              <a:latin typeface="Gill Sans MT" panose="020B0502020104020203" pitchFamily="34" charset="0"/>
            </a:endParaRPr>
          </a:p>
        </p:txBody>
      </p:sp>
    </p:spTree>
    <p:extLst>
      <p:ext uri="{BB962C8B-B14F-4D97-AF65-F5344CB8AC3E}">
        <p14:creationId xmlns:p14="http://schemas.microsoft.com/office/powerpoint/2010/main" val="47774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933494" y="243706"/>
            <a:ext cx="9144456" cy="838199"/>
          </a:xfrm>
        </p:spPr>
        <p:txBody>
          <a:bodyPr>
            <a:normAutofit fontScale="90000"/>
          </a:bodyPr>
          <a:lstStyle/>
          <a:p>
            <a:r>
              <a:rPr lang="en-US" sz="3100" b="1" kern="0" dirty="0">
                <a:solidFill>
                  <a:srgbClr val="002060"/>
                </a:solidFill>
                <a:latin typeface="Gill Sans"/>
                <a:ea typeface="Gill Sans"/>
                <a:cs typeface="Gill Sans"/>
                <a:sym typeface="Gill Sans"/>
              </a:rPr>
              <a:t>Registration </a:t>
            </a:r>
            <a:r>
              <a:rPr lang="en-US" sz="2800" b="1" kern="0" dirty="0">
                <a:solidFill>
                  <a:srgbClr val="002060"/>
                </a:solidFill>
                <a:latin typeface="Gill Sans"/>
                <a:ea typeface="Gill Sans"/>
                <a:cs typeface="Gill Sans"/>
                <a:sym typeface="Gill Sans"/>
              </a:rPr>
              <a:t>Cont’d </a:t>
            </a:r>
            <a:br>
              <a:rPr lang="en-US" sz="2800" b="1" kern="0" dirty="0">
                <a:solidFill>
                  <a:srgbClr val="002060"/>
                </a:solidFill>
                <a:latin typeface="Gill Sans"/>
                <a:ea typeface="Gill Sans"/>
                <a:cs typeface="Gill Sans"/>
                <a:sym typeface="Gill Sans"/>
              </a:rPr>
            </a:br>
            <a:endParaRPr lang="en-ZM" dirty="0">
              <a:solidFill>
                <a:srgbClr val="002060"/>
              </a:solidFill>
            </a:endParaRPr>
          </a:p>
        </p:txBody>
      </p:sp>
      <p:sp>
        <p:nvSpPr>
          <p:cNvPr id="7" name="Google Shape;156;p28">
            <a:extLst>
              <a:ext uri="{FF2B5EF4-FFF2-40B4-BE49-F238E27FC236}">
                <a16:creationId xmlns:a16="http://schemas.microsoft.com/office/drawing/2014/main" id="{F96C405F-6652-4645-2F81-ECA86D268F2A}"/>
              </a:ext>
            </a:extLst>
          </p:cNvPr>
          <p:cNvSpPr txBox="1">
            <a:spLocks/>
          </p:cNvSpPr>
          <p:nvPr/>
        </p:nvSpPr>
        <p:spPr>
          <a:xfrm>
            <a:off x="2052753" y="3638332"/>
            <a:ext cx="8858402"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5.</a:t>
            </a:r>
            <a:r>
              <a:rPr lang="en-US" sz="1800" dirty="0">
                <a:solidFill>
                  <a:srgbClr val="002060"/>
                </a:solidFill>
                <a:latin typeface="Gill Sans MT" panose="020B0502020104020203" pitchFamily="34" charset="77"/>
              </a:rPr>
              <a:t> </a:t>
            </a:r>
            <a:r>
              <a:rPr lang="en-US" sz="1800" b="0" dirty="0">
                <a:solidFill>
                  <a:srgbClr val="002060"/>
                </a:solidFill>
                <a:latin typeface="Gill Sans MT" panose="020B0502020104020203" pitchFamily="34" charset="77"/>
              </a:rPr>
              <a:t>When this message appears, it shows that you have registered successfully.</a:t>
            </a:r>
          </a:p>
        </p:txBody>
      </p:sp>
      <p:pic>
        <p:nvPicPr>
          <p:cNvPr id="2" name="Picture 1">
            <a:extLst>
              <a:ext uri="{FF2B5EF4-FFF2-40B4-BE49-F238E27FC236}">
                <a16:creationId xmlns:a16="http://schemas.microsoft.com/office/drawing/2014/main" id="{C6552D8E-B8CF-26A5-2415-70292CECDC82}"/>
              </a:ext>
            </a:extLst>
          </p:cNvPr>
          <p:cNvPicPr>
            <a:picLocks noChangeAspect="1"/>
          </p:cNvPicPr>
          <p:nvPr/>
        </p:nvPicPr>
        <p:blipFill>
          <a:blip r:embed="rId2"/>
          <a:stretch>
            <a:fillRect/>
          </a:stretch>
        </p:blipFill>
        <p:spPr>
          <a:xfrm>
            <a:off x="4184663" y="1081905"/>
            <a:ext cx="5656052" cy="1628640"/>
          </a:xfrm>
          <a:prstGeom prst="rect">
            <a:avLst/>
          </a:prstGeom>
        </p:spPr>
      </p:pic>
      <p:sp>
        <p:nvSpPr>
          <p:cNvPr id="5" name="Google Shape;156;p28">
            <a:extLst>
              <a:ext uri="{FF2B5EF4-FFF2-40B4-BE49-F238E27FC236}">
                <a16:creationId xmlns:a16="http://schemas.microsoft.com/office/drawing/2014/main" id="{6BD9C260-B8BA-6CF9-C518-C405F2693E89}"/>
              </a:ext>
            </a:extLst>
          </p:cNvPr>
          <p:cNvSpPr txBox="1">
            <a:spLocks/>
          </p:cNvSpPr>
          <p:nvPr/>
        </p:nvSpPr>
        <p:spPr>
          <a:xfrm>
            <a:off x="2021931" y="4429443"/>
            <a:ext cx="5580946"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6</a:t>
            </a:r>
            <a:r>
              <a:rPr lang="en-US" sz="1800" dirty="0">
                <a:solidFill>
                  <a:srgbClr val="002060"/>
                </a:solidFill>
                <a:latin typeface="Gill Sans MT" panose="020B0502020104020203" pitchFamily="34" charset="77"/>
              </a:rPr>
              <a:t>. </a:t>
            </a:r>
            <a:r>
              <a:rPr lang="en-US" sz="1800" b="0" dirty="0">
                <a:solidFill>
                  <a:srgbClr val="002060"/>
                </a:solidFill>
                <a:latin typeface="Gill Sans MT" panose="020B0502020104020203" pitchFamily="34" charset="77"/>
              </a:rPr>
              <a:t>Click the “OK” button</a:t>
            </a:r>
          </a:p>
        </p:txBody>
      </p:sp>
    </p:spTree>
    <p:extLst>
      <p:ext uri="{BB962C8B-B14F-4D97-AF65-F5344CB8AC3E}">
        <p14:creationId xmlns:p14="http://schemas.microsoft.com/office/powerpoint/2010/main" val="231995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933494" y="243706"/>
            <a:ext cx="9144456" cy="838199"/>
          </a:xfrm>
        </p:spPr>
        <p:txBody>
          <a:bodyPr>
            <a:normAutofit/>
          </a:bodyPr>
          <a:lstStyle/>
          <a:p>
            <a:pPr defTabSz="1219170">
              <a:lnSpc>
                <a:spcPct val="95000"/>
              </a:lnSpc>
              <a:buClr>
                <a:srgbClr val="000000"/>
              </a:buClr>
            </a:pPr>
            <a:r>
              <a:rPr lang="en-GB" sz="2400" b="1" kern="0" dirty="0">
                <a:solidFill>
                  <a:srgbClr val="002060"/>
                </a:solidFill>
                <a:latin typeface="Gill Sans MT" panose="020B0502020104020203" pitchFamily="34" charset="77"/>
                <a:ea typeface="Gill Sans"/>
                <a:cs typeface="Gill Sans"/>
                <a:sym typeface="Gill Sans"/>
              </a:rPr>
              <a:t>Login</a:t>
            </a:r>
          </a:p>
        </p:txBody>
      </p:sp>
      <p:sp>
        <p:nvSpPr>
          <p:cNvPr id="5" name="Google Shape;156;p28">
            <a:extLst>
              <a:ext uri="{FF2B5EF4-FFF2-40B4-BE49-F238E27FC236}">
                <a16:creationId xmlns:a16="http://schemas.microsoft.com/office/drawing/2014/main" id="{6BD9C260-B8BA-6CF9-C518-C405F2693E89}"/>
              </a:ext>
            </a:extLst>
          </p:cNvPr>
          <p:cNvSpPr txBox="1">
            <a:spLocks/>
          </p:cNvSpPr>
          <p:nvPr/>
        </p:nvSpPr>
        <p:spPr>
          <a:xfrm>
            <a:off x="2011656" y="5662342"/>
            <a:ext cx="9752254"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7</a:t>
            </a:r>
            <a:r>
              <a:rPr lang="en-US" sz="1800" dirty="0">
                <a:solidFill>
                  <a:srgbClr val="002060"/>
                </a:solidFill>
                <a:latin typeface="Gill Sans MT" panose="020B0502020104020203" pitchFamily="34" charset="77"/>
              </a:rPr>
              <a:t>. </a:t>
            </a:r>
            <a:r>
              <a:rPr lang="en-US" b="0" dirty="0">
                <a:solidFill>
                  <a:srgbClr val="002060"/>
                </a:solidFill>
                <a:latin typeface="Gill Sans MT" panose="020B0502020104020203" pitchFamily="34" charset="77"/>
              </a:rPr>
              <a:t>The Login Form appears, enter your username and password you created  and click Sign In</a:t>
            </a:r>
            <a:endParaRPr lang="en-US" sz="1800" b="0" dirty="0">
              <a:solidFill>
                <a:srgbClr val="002060"/>
              </a:solidFill>
              <a:latin typeface="Gill Sans MT" panose="020B0502020104020203" pitchFamily="34" charset="77"/>
            </a:endParaRPr>
          </a:p>
        </p:txBody>
      </p:sp>
      <p:pic>
        <p:nvPicPr>
          <p:cNvPr id="3" name="Picture 2">
            <a:extLst>
              <a:ext uri="{FF2B5EF4-FFF2-40B4-BE49-F238E27FC236}">
                <a16:creationId xmlns:a16="http://schemas.microsoft.com/office/drawing/2014/main" id="{5B4A8973-7187-07CD-A322-C34D3D703514}"/>
              </a:ext>
            </a:extLst>
          </p:cNvPr>
          <p:cNvPicPr>
            <a:picLocks noChangeAspect="1"/>
          </p:cNvPicPr>
          <p:nvPr/>
        </p:nvPicPr>
        <p:blipFill>
          <a:blip r:embed="rId2"/>
          <a:stretch>
            <a:fillRect/>
          </a:stretch>
        </p:blipFill>
        <p:spPr>
          <a:xfrm>
            <a:off x="1797978" y="903841"/>
            <a:ext cx="10099496" cy="4346117"/>
          </a:xfrm>
          <a:prstGeom prst="rect">
            <a:avLst/>
          </a:prstGeom>
        </p:spPr>
      </p:pic>
    </p:spTree>
    <p:extLst>
      <p:ext uri="{BB962C8B-B14F-4D97-AF65-F5344CB8AC3E}">
        <p14:creationId xmlns:p14="http://schemas.microsoft.com/office/powerpoint/2010/main" val="362294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830752" y="226893"/>
            <a:ext cx="9144456" cy="838199"/>
          </a:xfrm>
        </p:spPr>
        <p:txBody>
          <a:bodyPr>
            <a:normAutofit/>
          </a:bodyPr>
          <a:lstStyle/>
          <a:p>
            <a:pPr defTabSz="1219170">
              <a:lnSpc>
                <a:spcPct val="95000"/>
              </a:lnSpc>
              <a:buClr>
                <a:srgbClr val="000000"/>
              </a:buClr>
            </a:pPr>
            <a:r>
              <a:rPr lang="en-GB" sz="3200" b="1" kern="0" dirty="0">
                <a:solidFill>
                  <a:srgbClr val="002060"/>
                </a:solidFill>
                <a:latin typeface="Gill Sans MT" panose="020B0502020104020203" pitchFamily="34" charset="77"/>
                <a:ea typeface="Gill Sans"/>
                <a:cs typeface="Gill Sans"/>
                <a:sym typeface="Gill Sans"/>
              </a:rPr>
              <a:t>Requesting for a service</a:t>
            </a:r>
          </a:p>
        </p:txBody>
      </p:sp>
      <p:sp>
        <p:nvSpPr>
          <p:cNvPr id="5" name="Google Shape;156;p28">
            <a:extLst>
              <a:ext uri="{FF2B5EF4-FFF2-40B4-BE49-F238E27FC236}">
                <a16:creationId xmlns:a16="http://schemas.microsoft.com/office/drawing/2014/main" id="{6BD9C260-B8BA-6CF9-C518-C405F2693E89}"/>
              </a:ext>
            </a:extLst>
          </p:cNvPr>
          <p:cNvSpPr txBox="1">
            <a:spLocks/>
          </p:cNvSpPr>
          <p:nvPr/>
        </p:nvSpPr>
        <p:spPr>
          <a:xfrm>
            <a:off x="2011656" y="5713712"/>
            <a:ext cx="10180344"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8</a:t>
            </a:r>
            <a:r>
              <a:rPr lang="en-US" sz="1800" b="0" dirty="0">
                <a:solidFill>
                  <a:srgbClr val="002060"/>
                </a:solidFill>
                <a:latin typeface="Gill Sans MT" panose="020B0502020104020203" pitchFamily="34" charset="77"/>
              </a:rPr>
              <a:t>. </a:t>
            </a:r>
            <a:r>
              <a:rPr lang="en-US" b="0" dirty="0">
                <a:solidFill>
                  <a:srgbClr val="002060"/>
                </a:solidFill>
                <a:latin typeface="Gill Sans MT" panose="020B0502020104020203" pitchFamily="34" charset="77"/>
              </a:rPr>
              <a:t>When you login successfully, this page appears, click on a desired service to book an appointment </a:t>
            </a:r>
            <a:endParaRPr lang="en-US" sz="1800" b="0" dirty="0">
              <a:solidFill>
                <a:srgbClr val="002060"/>
              </a:solidFill>
              <a:latin typeface="Gill Sans MT" panose="020B0502020104020203" pitchFamily="34" charset="77"/>
            </a:endParaRPr>
          </a:p>
        </p:txBody>
      </p:sp>
      <p:pic>
        <p:nvPicPr>
          <p:cNvPr id="2" name="Picture 1">
            <a:extLst>
              <a:ext uri="{FF2B5EF4-FFF2-40B4-BE49-F238E27FC236}">
                <a16:creationId xmlns:a16="http://schemas.microsoft.com/office/drawing/2014/main" id="{8D61F48A-AB33-7844-526A-428FBE84FFA3}"/>
              </a:ext>
            </a:extLst>
          </p:cNvPr>
          <p:cNvPicPr>
            <a:picLocks noChangeAspect="1"/>
          </p:cNvPicPr>
          <p:nvPr/>
        </p:nvPicPr>
        <p:blipFill>
          <a:blip r:embed="rId2"/>
          <a:stretch>
            <a:fillRect/>
          </a:stretch>
        </p:blipFill>
        <p:spPr>
          <a:xfrm>
            <a:off x="1928005" y="852755"/>
            <a:ext cx="9919555" cy="4705565"/>
          </a:xfrm>
          <a:prstGeom prst="rect">
            <a:avLst/>
          </a:prstGeom>
        </p:spPr>
      </p:pic>
    </p:spTree>
    <p:extLst>
      <p:ext uri="{BB962C8B-B14F-4D97-AF65-F5344CB8AC3E}">
        <p14:creationId xmlns:p14="http://schemas.microsoft.com/office/powerpoint/2010/main" val="395534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830752" y="226893"/>
            <a:ext cx="9144456" cy="838199"/>
          </a:xfrm>
        </p:spPr>
        <p:txBody>
          <a:bodyPr>
            <a:normAutofit/>
          </a:bodyPr>
          <a:lstStyle/>
          <a:p>
            <a:pPr defTabSz="1219170">
              <a:lnSpc>
                <a:spcPct val="95000"/>
              </a:lnSpc>
              <a:buClr>
                <a:srgbClr val="000000"/>
              </a:buClr>
            </a:pPr>
            <a:r>
              <a:rPr lang="en-GB" sz="3200" b="1" kern="0" dirty="0">
                <a:solidFill>
                  <a:srgbClr val="002060"/>
                </a:solidFill>
                <a:latin typeface="Gill Sans MT" panose="020B0502020104020203" pitchFamily="34" charset="77"/>
                <a:ea typeface="Gill Sans"/>
                <a:cs typeface="Gill Sans"/>
                <a:sym typeface="Gill Sans"/>
              </a:rPr>
              <a:t>Requesting for a service</a:t>
            </a:r>
          </a:p>
        </p:txBody>
      </p:sp>
      <p:sp>
        <p:nvSpPr>
          <p:cNvPr id="5" name="Google Shape;156;p28">
            <a:extLst>
              <a:ext uri="{FF2B5EF4-FFF2-40B4-BE49-F238E27FC236}">
                <a16:creationId xmlns:a16="http://schemas.microsoft.com/office/drawing/2014/main" id="{6BD9C260-B8BA-6CF9-C518-C405F2693E89}"/>
              </a:ext>
            </a:extLst>
          </p:cNvPr>
          <p:cNvSpPr txBox="1">
            <a:spLocks/>
          </p:cNvSpPr>
          <p:nvPr/>
        </p:nvSpPr>
        <p:spPr>
          <a:xfrm>
            <a:off x="2011656" y="5662342"/>
            <a:ext cx="10180344"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9</a:t>
            </a:r>
            <a:r>
              <a:rPr lang="en-US" sz="1800" b="0" dirty="0">
                <a:solidFill>
                  <a:srgbClr val="002060"/>
                </a:solidFill>
                <a:latin typeface="Gill Sans MT" panose="020B0502020104020203" pitchFamily="34" charset="77"/>
              </a:rPr>
              <a:t>. Enter the location of where you are and when you would like to be seen by our service providers. </a:t>
            </a:r>
          </a:p>
        </p:txBody>
      </p:sp>
      <p:pic>
        <p:nvPicPr>
          <p:cNvPr id="3" name="Picture 2">
            <a:extLst>
              <a:ext uri="{FF2B5EF4-FFF2-40B4-BE49-F238E27FC236}">
                <a16:creationId xmlns:a16="http://schemas.microsoft.com/office/drawing/2014/main" id="{1411ED0B-1304-51C8-6213-5638FB916D57}"/>
              </a:ext>
            </a:extLst>
          </p:cNvPr>
          <p:cNvPicPr>
            <a:picLocks noChangeAspect="1"/>
          </p:cNvPicPr>
          <p:nvPr/>
        </p:nvPicPr>
        <p:blipFill rotWithShape="1">
          <a:blip r:embed="rId2"/>
          <a:srcRect l="18977" t="235" r="20592" b="37736"/>
          <a:stretch/>
        </p:blipFill>
        <p:spPr>
          <a:xfrm>
            <a:off x="1991108" y="908327"/>
            <a:ext cx="9700648" cy="4660903"/>
          </a:xfrm>
          <a:prstGeom prst="rect">
            <a:avLst/>
          </a:prstGeom>
        </p:spPr>
      </p:pic>
    </p:spTree>
    <p:extLst>
      <p:ext uri="{BB962C8B-B14F-4D97-AF65-F5344CB8AC3E}">
        <p14:creationId xmlns:p14="http://schemas.microsoft.com/office/powerpoint/2010/main" val="3644860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933494" y="192702"/>
            <a:ext cx="9144456" cy="838199"/>
          </a:xfrm>
        </p:spPr>
        <p:txBody>
          <a:bodyPr>
            <a:normAutofit/>
          </a:bodyPr>
          <a:lstStyle/>
          <a:p>
            <a:pPr defTabSz="1219170">
              <a:lnSpc>
                <a:spcPct val="95000"/>
              </a:lnSpc>
              <a:buClr>
                <a:srgbClr val="000000"/>
              </a:buClr>
            </a:pPr>
            <a:r>
              <a:rPr lang="en-GB" sz="3200" b="1" kern="0" dirty="0">
                <a:solidFill>
                  <a:srgbClr val="002060"/>
                </a:solidFill>
                <a:latin typeface="Gill Sans MT" panose="020B0502020104020203" pitchFamily="34" charset="77"/>
                <a:ea typeface="Gill Sans"/>
                <a:cs typeface="Gill Sans"/>
                <a:sym typeface="Gill Sans"/>
              </a:rPr>
              <a:t>Requesting for a service</a:t>
            </a:r>
          </a:p>
        </p:txBody>
      </p:sp>
      <p:sp>
        <p:nvSpPr>
          <p:cNvPr id="5" name="Google Shape;156;p28">
            <a:extLst>
              <a:ext uri="{FF2B5EF4-FFF2-40B4-BE49-F238E27FC236}">
                <a16:creationId xmlns:a16="http://schemas.microsoft.com/office/drawing/2014/main" id="{6BD9C260-B8BA-6CF9-C518-C405F2693E89}"/>
              </a:ext>
            </a:extLst>
          </p:cNvPr>
          <p:cNvSpPr txBox="1">
            <a:spLocks/>
          </p:cNvSpPr>
          <p:nvPr/>
        </p:nvSpPr>
        <p:spPr>
          <a:xfrm>
            <a:off x="2011656" y="5662342"/>
            <a:ext cx="10180344"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sz="1800" b="1" dirty="0">
                <a:solidFill>
                  <a:srgbClr val="002060"/>
                </a:solidFill>
                <a:latin typeface="Gill Sans MT" panose="020B0502020104020203" pitchFamily="34" charset="77"/>
              </a:rPr>
              <a:t>Step 9</a:t>
            </a:r>
            <a:r>
              <a:rPr lang="en-US" sz="1800" b="0" dirty="0">
                <a:solidFill>
                  <a:srgbClr val="002060"/>
                </a:solidFill>
                <a:latin typeface="Gill Sans MT" panose="020B0502020104020203" pitchFamily="34" charset="77"/>
              </a:rPr>
              <a:t>. </a:t>
            </a:r>
            <a:r>
              <a:rPr lang="en-US" b="0" dirty="0">
                <a:solidFill>
                  <a:srgbClr val="002060"/>
                </a:solidFill>
                <a:latin typeface="Gill Sans MT" panose="020B0502020104020203" pitchFamily="34" charset="77"/>
              </a:rPr>
              <a:t>A success pop-up will appear indicating that the appointment has been booked successfully</a:t>
            </a:r>
            <a:endParaRPr lang="en-US" sz="1800" b="0" dirty="0">
              <a:solidFill>
                <a:srgbClr val="002060"/>
              </a:solidFill>
              <a:latin typeface="Gill Sans MT" panose="020B0502020104020203" pitchFamily="34" charset="77"/>
            </a:endParaRPr>
          </a:p>
        </p:txBody>
      </p:sp>
      <p:pic>
        <p:nvPicPr>
          <p:cNvPr id="2" name="Picture 1">
            <a:extLst>
              <a:ext uri="{FF2B5EF4-FFF2-40B4-BE49-F238E27FC236}">
                <a16:creationId xmlns:a16="http://schemas.microsoft.com/office/drawing/2014/main" id="{2A9C1377-0760-93DD-FA40-D73D93E8D468}"/>
              </a:ext>
            </a:extLst>
          </p:cNvPr>
          <p:cNvPicPr>
            <a:picLocks noChangeAspect="1"/>
          </p:cNvPicPr>
          <p:nvPr/>
        </p:nvPicPr>
        <p:blipFill rotWithShape="1">
          <a:blip r:embed="rId2"/>
          <a:srcRect l="16392" r="17728" b="17008"/>
          <a:stretch/>
        </p:blipFill>
        <p:spPr>
          <a:xfrm>
            <a:off x="2046509" y="928877"/>
            <a:ext cx="9511918" cy="4565576"/>
          </a:xfrm>
          <a:prstGeom prst="rect">
            <a:avLst/>
          </a:prstGeom>
        </p:spPr>
      </p:pic>
    </p:spTree>
    <p:extLst>
      <p:ext uri="{BB962C8B-B14F-4D97-AF65-F5344CB8AC3E}">
        <p14:creationId xmlns:p14="http://schemas.microsoft.com/office/powerpoint/2010/main" val="249015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E086E5-FABA-3325-65F3-F2CBCF70C565}"/>
              </a:ext>
            </a:extLst>
          </p:cNvPr>
          <p:cNvSpPr>
            <a:spLocks noGrp="1"/>
          </p:cNvSpPr>
          <p:nvPr>
            <p:ph type="body" sz="quarter" idx="10"/>
          </p:nvPr>
        </p:nvSpPr>
        <p:spPr/>
        <p:txBody>
          <a:bodyPr/>
          <a:lstStyle/>
          <a:p>
            <a:pPr algn="just">
              <a:buFont typeface="Wingdings" panose="05000000000000000000" pitchFamily="2" charset="2"/>
              <a:buChar char="v"/>
            </a:pPr>
            <a:r>
              <a:rPr lang="en-US" sz="2400" dirty="0">
                <a:solidFill>
                  <a:srgbClr val="002060"/>
                </a:solidFill>
                <a:latin typeface="Gill Sans MT" panose="020B0502020104020203" pitchFamily="34" charset="77"/>
              </a:rPr>
              <a:t>Final Step. </a:t>
            </a:r>
            <a:r>
              <a:rPr lang="en-US" sz="2400" b="0" dirty="0">
                <a:solidFill>
                  <a:srgbClr val="002060"/>
                </a:solidFill>
                <a:latin typeface="Gill Sans MT" panose="020B0502020104020203" pitchFamily="34" charset="77"/>
              </a:rPr>
              <a:t>Our service providers will get in touch with the client and </a:t>
            </a:r>
            <a:r>
              <a:rPr lang="en-US" sz="2400" b="0">
                <a:solidFill>
                  <a:srgbClr val="002060"/>
                </a:solidFill>
                <a:latin typeface="Gill Sans MT" panose="020B0502020104020203" pitchFamily="34" charset="77"/>
              </a:rPr>
              <a:t>follow them to </a:t>
            </a:r>
            <a:r>
              <a:rPr lang="en-US" sz="2400" b="0" dirty="0">
                <a:solidFill>
                  <a:srgbClr val="002060"/>
                </a:solidFill>
                <a:latin typeface="Gill Sans MT" panose="020B0502020104020203" pitchFamily="34" charset="77"/>
              </a:rPr>
              <a:t>their stated location on the date specified</a:t>
            </a:r>
          </a:p>
          <a:p>
            <a:pPr algn="just"/>
            <a:endParaRPr lang="en-US" sz="2400" b="0" dirty="0">
              <a:solidFill>
                <a:srgbClr val="002060"/>
              </a:solidFill>
              <a:latin typeface="Gill Sans MT" panose="020B0502020104020203" pitchFamily="34" charset="77"/>
            </a:endParaRPr>
          </a:p>
          <a:p>
            <a:pPr algn="just">
              <a:buFont typeface="Wingdings" panose="05000000000000000000" pitchFamily="2" charset="2"/>
              <a:buChar char="v"/>
            </a:pPr>
            <a:r>
              <a:rPr lang="en-US" sz="2400" b="0" dirty="0">
                <a:solidFill>
                  <a:srgbClr val="002060"/>
                </a:solidFill>
                <a:latin typeface="Gill Sans MT" panose="020B0502020104020203" pitchFamily="34" charset="77"/>
              </a:rPr>
              <a:t>Health provision will be done in our mobile clinics and client’s health records will be update on the system</a:t>
            </a:r>
          </a:p>
          <a:p>
            <a:endParaRPr lang="en-US" dirty="0"/>
          </a:p>
        </p:txBody>
      </p:sp>
      <p:pic>
        <p:nvPicPr>
          <p:cNvPr id="5" name="Picture 4">
            <a:extLst>
              <a:ext uri="{FF2B5EF4-FFF2-40B4-BE49-F238E27FC236}">
                <a16:creationId xmlns:a16="http://schemas.microsoft.com/office/drawing/2014/main" id="{FA77E705-65F2-9D34-ED23-967D8748D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276" y="771561"/>
            <a:ext cx="4804036" cy="4854084"/>
          </a:xfrm>
          <a:prstGeom prst="rect">
            <a:avLst/>
          </a:prstGeom>
        </p:spPr>
      </p:pic>
    </p:spTree>
    <p:extLst>
      <p:ext uri="{BB962C8B-B14F-4D97-AF65-F5344CB8AC3E}">
        <p14:creationId xmlns:p14="http://schemas.microsoft.com/office/powerpoint/2010/main" val="4217768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45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EF0FC-ABA3-9ECA-4CBB-61D1E2CB27A3}"/>
              </a:ext>
            </a:extLst>
          </p:cNvPr>
          <p:cNvSpPr>
            <a:spLocks noGrp="1"/>
          </p:cNvSpPr>
          <p:nvPr>
            <p:ph type="title"/>
          </p:nvPr>
        </p:nvSpPr>
        <p:spPr/>
        <p:txBody>
          <a:bodyPr/>
          <a:lstStyle/>
          <a:p>
            <a:r>
              <a:rPr kumimoji="0" lang="en-US" sz="2400" b="1" i="0" u="none" strike="noStrike" kern="0" cap="none" spc="0" normalizeH="0" baseline="0" noProof="0" dirty="0">
                <a:ln>
                  <a:noFill/>
                </a:ln>
                <a:solidFill>
                  <a:srgbClr val="FFFFFF"/>
                </a:solidFill>
                <a:effectLst/>
                <a:uLnTx/>
                <a:uFillTx/>
                <a:latin typeface="Gill Sans"/>
                <a:ea typeface="Gill Sans"/>
                <a:cs typeface="Gill Sans"/>
                <a:sym typeface="Gill Sans"/>
              </a:rPr>
              <a:t>USAID DISCOVER-Health: </a:t>
            </a:r>
            <a:r>
              <a:rPr kumimoji="0" lang="en-US" sz="2400" b="1" i="0" u="none" strike="noStrike" kern="0" cap="none" spc="0" normalizeH="0" baseline="0" noProof="0" dirty="0">
                <a:ln>
                  <a:noFill/>
                </a:ln>
                <a:solidFill>
                  <a:srgbClr val="CED3D7"/>
                </a:solidFill>
                <a:effectLst/>
                <a:uLnTx/>
                <a:uFillTx/>
                <a:latin typeface="Gill Sans"/>
                <a:ea typeface="Gill Sans"/>
                <a:cs typeface="Gill Sans"/>
                <a:sym typeface="Gill Sans"/>
              </a:rPr>
              <a:t>A Brief Overview</a:t>
            </a:r>
            <a:br>
              <a:rPr kumimoji="0" lang="en-US" sz="2400" b="1" i="0" u="none" strike="noStrike" kern="0" cap="none" spc="0" normalizeH="0" baseline="0" noProof="0" dirty="0">
                <a:ln>
                  <a:noFill/>
                </a:ln>
                <a:solidFill>
                  <a:srgbClr val="CED3D7"/>
                </a:solidFill>
                <a:effectLst/>
                <a:uLnTx/>
                <a:uFillTx/>
                <a:latin typeface="Gill Sans"/>
                <a:ea typeface="Gill Sans"/>
                <a:cs typeface="Gill Sans"/>
                <a:sym typeface="Gill Sans"/>
              </a:rPr>
            </a:br>
            <a:endParaRPr lang="en-US" sz="2400" dirty="0"/>
          </a:p>
        </p:txBody>
      </p:sp>
      <p:sp>
        <p:nvSpPr>
          <p:cNvPr id="4" name="Text Placeholder 3">
            <a:extLst>
              <a:ext uri="{FF2B5EF4-FFF2-40B4-BE49-F238E27FC236}">
                <a16:creationId xmlns:a16="http://schemas.microsoft.com/office/drawing/2014/main" id="{BFFE4142-B22A-DD4B-C11F-24E46219D981}"/>
              </a:ext>
            </a:extLst>
          </p:cNvPr>
          <p:cNvSpPr>
            <a:spLocks noGrp="1"/>
          </p:cNvSpPr>
          <p:nvPr>
            <p:ph type="body" sz="quarter" idx="10"/>
          </p:nvPr>
        </p:nvSpPr>
        <p:spPr/>
        <p:txBody>
          <a:bodyPr>
            <a:normAutofit/>
          </a:bodyPr>
          <a:lstStyle/>
          <a:p>
            <a:pPr algn="just"/>
            <a:r>
              <a:rPr lang="en-US" b="0" dirty="0">
                <a:latin typeface="Gill Sans MT" panose="020B0502020104020203" pitchFamily="34" charset="0"/>
              </a:rPr>
              <a:t>Aligning with the Ministry of Health vision of ensuring a healthy and productive nation, the USAID District Coverage of Health Services (</a:t>
            </a:r>
            <a:r>
              <a:rPr lang="en-US" dirty="0">
                <a:latin typeface="Gill Sans MT" panose="020B0502020104020203" pitchFamily="34" charset="0"/>
              </a:rPr>
              <a:t>DISCOVER-Health</a:t>
            </a:r>
            <a:r>
              <a:rPr lang="en-US" b="0" dirty="0">
                <a:latin typeface="Gill Sans MT" panose="020B0502020104020203" pitchFamily="34" charset="0"/>
              </a:rPr>
              <a:t>) Project was designed to </a:t>
            </a:r>
            <a:r>
              <a:rPr lang="en-US" b="0" dirty="0">
                <a:solidFill>
                  <a:schemeClr val="accent1">
                    <a:lumMod val="60000"/>
                    <a:lumOff val="40000"/>
                  </a:schemeClr>
                </a:solidFill>
                <a:latin typeface="Gill Sans MT" panose="020B0502020104020203" pitchFamily="34" charset="0"/>
              </a:rPr>
              <a:t>expand the reach of the health system to underserved areas and populations, </a:t>
            </a:r>
            <a:r>
              <a:rPr lang="en-US" b="0" dirty="0">
                <a:latin typeface="Gill Sans MT" panose="020B0502020104020203" pitchFamily="34" charset="0"/>
              </a:rPr>
              <a:t>through a </a:t>
            </a:r>
            <a:r>
              <a:rPr lang="en-US" dirty="0">
                <a:latin typeface="Gill Sans MT" panose="020B0502020104020203" pitchFamily="34" charset="0"/>
              </a:rPr>
              <a:t>direct service delivery and outreach model</a:t>
            </a:r>
            <a:r>
              <a:rPr lang="en-US" b="0" dirty="0">
                <a:latin typeface="Gill Sans MT" panose="020B0502020104020203" pitchFamily="34" charset="0"/>
              </a:rPr>
              <a:t>, at the lowest level of the health system (</a:t>
            </a:r>
            <a:r>
              <a:rPr lang="en-US" dirty="0">
                <a:latin typeface="Gill Sans MT" panose="020B0502020104020203" pitchFamily="34" charset="0"/>
              </a:rPr>
              <a:t>health post</a:t>
            </a:r>
            <a:r>
              <a:rPr lang="en-US" b="0" dirty="0">
                <a:latin typeface="Gill Sans MT" panose="020B0502020104020203" pitchFamily="34" charset="0"/>
              </a:rPr>
              <a:t>) to provide an </a:t>
            </a:r>
            <a:r>
              <a:rPr lang="en-US" dirty="0">
                <a:latin typeface="Gill Sans MT" panose="020B0502020104020203" pitchFamily="34" charset="0"/>
              </a:rPr>
              <a:t>integrated package of primary health services</a:t>
            </a:r>
            <a:r>
              <a:rPr lang="en-US" b="0" dirty="0">
                <a:latin typeface="Gill Sans MT" panose="020B0502020104020203" pitchFamily="34" charset="0"/>
              </a:rPr>
              <a:t>. </a:t>
            </a:r>
          </a:p>
          <a:p>
            <a:pPr algn="just"/>
            <a:endParaRPr lang="en-US" b="0" dirty="0">
              <a:latin typeface="Gill Sans MT" panose="020B0502020104020203" pitchFamily="34" charset="0"/>
            </a:endParaRPr>
          </a:p>
          <a:p>
            <a:endParaRPr lang="en-US" dirty="0"/>
          </a:p>
        </p:txBody>
      </p:sp>
      <p:pic>
        <p:nvPicPr>
          <p:cNvPr id="10" name="Picture Placeholder 9">
            <a:extLst>
              <a:ext uri="{FF2B5EF4-FFF2-40B4-BE49-F238E27FC236}">
                <a16:creationId xmlns:a16="http://schemas.microsoft.com/office/drawing/2014/main" id="{505C0AD3-B3D7-5861-74F6-0F8717F123AC}"/>
              </a:ext>
            </a:extLst>
          </p:cNvPr>
          <p:cNvPicPr>
            <a:picLocks noGrp="1" noChangeAspect="1"/>
          </p:cNvPicPr>
          <p:nvPr>
            <p:ph type="pic" idx="1"/>
          </p:nvPr>
        </p:nvPicPr>
        <p:blipFill>
          <a:blip r:embed="rId2"/>
          <a:srcRect l="16584" r="16584"/>
          <a:stretch>
            <a:fillRect/>
          </a:stretch>
        </p:blipFill>
        <p:spPr/>
      </p:pic>
    </p:spTree>
    <p:extLst>
      <p:ext uri="{BB962C8B-B14F-4D97-AF65-F5344CB8AC3E}">
        <p14:creationId xmlns:p14="http://schemas.microsoft.com/office/powerpoint/2010/main" val="249864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F6A380-05DE-74AE-74FD-7CE7F275B713}"/>
              </a:ext>
            </a:extLst>
          </p:cNvPr>
          <p:cNvSpPr>
            <a:spLocks noGrp="1"/>
          </p:cNvSpPr>
          <p:nvPr>
            <p:ph type="subTitle" idx="1"/>
          </p:nvPr>
        </p:nvSpPr>
        <p:spPr>
          <a:xfrm>
            <a:off x="818856" y="2722653"/>
            <a:ext cx="6387638" cy="2373330"/>
          </a:xfrm>
        </p:spPr>
        <p:txBody>
          <a:bodyPr>
            <a:normAutofit/>
          </a:bodyPr>
          <a:lstStyle/>
          <a:p>
            <a:pPr marL="342900" lvl="0" indent="-342900" rtl="0">
              <a:lnSpc>
                <a:spcPct val="100000"/>
              </a:lnSpc>
              <a:spcBef>
                <a:spcPts val="0"/>
              </a:spcBef>
              <a:spcAft>
                <a:spcPts val="0"/>
              </a:spcAft>
              <a:buClr>
                <a:srgbClr val="002060"/>
              </a:buClr>
              <a:buSzPts val="1800"/>
              <a:buFont typeface="Noto Sans Symbols"/>
              <a:buChar char="▪"/>
            </a:pPr>
            <a:r>
              <a:rPr lang="en-US" dirty="0">
                <a:solidFill>
                  <a:schemeClr val="bg1"/>
                </a:solidFill>
                <a:latin typeface="Gill Sans MT" panose="020B0502020104020203" pitchFamily="34" charset="0"/>
              </a:rPr>
              <a:t>The project:</a:t>
            </a:r>
            <a:endParaRPr lang="en-US" sz="4000" dirty="0">
              <a:solidFill>
                <a:schemeClr val="bg1"/>
              </a:solidFill>
              <a:latin typeface="Gill Sans MT" panose="020B0502020104020203" pitchFamily="34" charset="0"/>
            </a:endParaRPr>
          </a:p>
          <a:p>
            <a:pPr marL="800100" lvl="1" algn="l">
              <a:spcBef>
                <a:spcPts val="0"/>
              </a:spcBef>
              <a:buClr>
                <a:srgbClr val="002060"/>
              </a:buClr>
            </a:pPr>
            <a:r>
              <a:rPr lang="en-US" b="0" dirty="0">
                <a:solidFill>
                  <a:schemeClr val="bg1"/>
                </a:solidFill>
                <a:latin typeface="Gill Sans MT" panose="020B0502020104020203" pitchFamily="34" charset="0"/>
              </a:rPr>
              <a:t>Set up </a:t>
            </a:r>
            <a:r>
              <a:rPr lang="en-US" dirty="0">
                <a:solidFill>
                  <a:srgbClr val="00B5DE"/>
                </a:solidFill>
                <a:latin typeface="Gill Sans MT" panose="020B0502020104020203" pitchFamily="34" charset="0"/>
              </a:rPr>
              <a:t>new prefabricated clinics</a:t>
            </a:r>
            <a:r>
              <a:rPr lang="en-US" b="0" dirty="0">
                <a:solidFill>
                  <a:srgbClr val="00B5DE"/>
                </a:solidFill>
                <a:latin typeface="Gill Sans MT" panose="020B0502020104020203" pitchFamily="34" charset="0"/>
              </a:rPr>
              <a:t>, </a:t>
            </a:r>
            <a:r>
              <a:rPr lang="en-US" b="0" dirty="0">
                <a:solidFill>
                  <a:schemeClr val="bg1"/>
                </a:solidFill>
                <a:latin typeface="Gill Sans MT" panose="020B0502020104020203" pitchFamily="34" charset="0"/>
              </a:rPr>
              <a:t>partnering with churches, in high-density informal settlements and with the Ministry of Health (MOH) to expand the range of services provided in </a:t>
            </a:r>
            <a:r>
              <a:rPr lang="en-US" dirty="0">
                <a:solidFill>
                  <a:srgbClr val="00B5DE"/>
                </a:solidFill>
                <a:latin typeface="Gill Sans MT" panose="020B0502020104020203" pitchFamily="34" charset="0"/>
              </a:rPr>
              <a:t>existing health posts</a:t>
            </a:r>
            <a:r>
              <a:rPr lang="en-US" b="0" dirty="0">
                <a:solidFill>
                  <a:schemeClr val="bg1"/>
                </a:solidFill>
                <a:latin typeface="Gill Sans MT" panose="020B0502020104020203" pitchFamily="34" charset="0"/>
              </a:rPr>
              <a:t>; and deliver services </a:t>
            </a:r>
            <a:r>
              <a:rPr lang="en-US" dirty="0">
                <a:solidFill>
                  <a:srgbClr val="00B5DE"/>
                </a:solidFill>
                <a:latin typeface="Gill Sans MT" panose="020B0502020104020203" pitchFamily="34" charset="0"/>
              </a:rPr>
              <a:t>using tents </a:t>
            </a:r>
            <a:r>
              <a:rPr lang="en-US" b="0" dirty="0">
                <a:solidFill>
                  <a:schemeClr val="bg1"/>
                </a:solidFill>
                <a:latin typeface="Gill Sans MT" panose="020B0502020104020203" pitchFamily="34" charset="0"/>
              </a:rPr>
              <a:t>where need is high and there is no infrastructure</a:t>
            </a:r>
            <a:r>
              <a:rPr lang="en-US" dirty="0">
                <a:solidFill>
                  <a:srgbClr val="002060"/>
                </a:solidFill>
                <a:latin typeface="Gill Sans MT" panose="020B0502020104020203" pitchFamily="34" charset="0"/>
              </a:rPr>
              <a:t>.</a:t>
            </a:r>
            <a:endParaRPr lang="en-US" sz="4000" dirty="0">
              <a:latin typeface="Gill Sans MT" panose="020B0502020104020203" pitchFamily="34" charset="0"/>
            </a:endParaRPr>
          </a:p>
          <a:p>
            <a:endParaRPr lang="en-US" dirty="0"/>
          </a:p>
        </p:txBody>
      </p:sp>
      <p:sp>
        <p:nvSpPr>
          <p:cNvPr id="3" name="Title 2">
            <a:extLst>
              <a:ext uri="{FF2B5EF4-FFF2-40B4-BE49-F238E27FC236}">
                <a16:creationId xmlns:a16="http://schemas.microsoft.com/office/drawing/2014/main" id="{1A639F6D-4410-C438-6F1E-D571FA04E036}"/>
              </a:ext>
            </a:extLst>
          </p:cNvPr>
          <p:cNvSpPr>
            <a:spLocks noGrp="1"/>
          </p:cNvSpPr>
          <p:nvPr>
            <p:ph type="title"/>
          </p:nvPr>
        </p:nvSpPr>
        <p:spPr>
          <a:xfrm>
            <a:off x="818855" y="831805"/>
            <a:ext cx="6387639" cy="1777830"/>
          </a:xfrm>
        </p:spPr>
        <p:txBody>
          <a:bodyPr/>
          <a:lstStyle/>
          <a:p>
            <a:r>
              <a:rPr kumimoji="0" lang="en-US" sz="2800" b="1" i="0" u="none" strike="noStrike" kern="0" cap="none" spc="0" normalizeH="0" baseline="0" noProof="0" dirty="0">
                <a:ln>
                  <a:noFill/>
                </a:ln>
                <a:solidFill>
                  <a:srgbClr val="FFFFFF"/>
                </a:solidFill>
                <a:effectLst/>
                <a:uLnTx/>
                <a:uFillTx/>
                <a:latin typeface="Gill Sans"/>
                <a:ea typeface="Gill Sans"/>
                <a:cs typeface="Gill Sans"/>
                <a:sym typeface="Gill Sans"/>
              </a:rPr>
              <a:t>USAID DISCOVER-Health: </a:t>
            </a:r>
            <a:r>
              <a:rPr kumimoji="0" lang="en-US" sz="2800" b="1" i="0" u="none" strike="noStrike" kern="0" cap="none" spc="0" normalizeH="0" baseline="0" noProof="0" dirty="0">
                <a:ln>
                  <a:noFill/>
                </a:ln>
                <a:solidFill>
                  <a:srgbClr val="CED3D7"/>
                </a:solidFill>
                <a:effectLst/>
                <a:uLnTx/>
                <a:uFillTx/>
                <a:latin typeface="Gill Sans"/>
                <a:ea typeface="Gill Sans"/>
                <a:cs typeface="Gill Sans"/>
                <a:sym typeface="Gill Sans"/>
              </a:rPr>
              <a:t>A Brief Overview</a:t>
            </a:r>
            <a:endParaRPr lang="en-US" dirty="0"/>
          </a:p>
        </p:txBody>
      </p:sp>
      <p:pic>
        <p:nvPicPr>
          <p:cNvPr id="6" name="Picture Placeholder 5">
            <a:extLst>
              <a:ext uri="{FF2B5EF4-FFF2-40B4-BE49-F238E27FC236}">
                <a16:creationId xmlns:a16="http://schemas.microsoft.com/office/drawing/2014/main" id="{C56B9B52-1DBA-67B2-9551-588789C81E3C}"/>
              </a:ext>
            </a:extLst>
          </p:cNvPr>
          <p:cNvPicPr>
            <a:picLocks noGrp="1" noChangeAspect="1"/>
          </p:cNvPicPr>
          <p:nvPr>
            <p:ph type="pic" sz="quarter" idx="10"/>
          </p:nvPr>
        </p:nvPicPr>
        <p:blipFill>
          <a:blip r:embed="rId2"/>
          <a:srcRect l="30784" r="30784"/>
          <a:stretch>
            <a:fillRect/>
          </a:stretch>
        </p:blipFill>
        <p:spPr>
          <a:xfrm>
            <a:off x="7718425" y="0"/>
            <a:ext cx="4695825" cy="6858000"/>
          </a:xfrm>
        </p:spPr>
      </p:pic>
    </p:spTree>
    <p:extLst>
      <p:ext uri="{BB962C8B-B14F-4D97-AF65-F5344CB8AC3E}">
        <p14:creationId xmlns:p14="http://schemas.microsoft.com/office/powerpoint/2010/main" val="110743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C0DAA-AEF7-D47F-9503-C7A7C852EAA9}"/>
              </a:ext>
            </a:extLst>
          </p:cNvPr>
          <p:cNvSpPr>
            <a:spLocks noGrp="1"/>
          </p:cNvSpPr>
          <p:nvPr>
            <p:ph type="title"/>
          </p:nvPr>
        </p:nvSpPr>
        <p:spPr/>
        <p:txBody>
          <a:bodyPr>
            <a:normAutofit fontScale="90000"/>
          </a:bodyPr>
          <a:lstStyle/>
          <a:p>
            <a:r>
              <a:rPr kumimoji="0" lang="en-US" sz="2800" b="1" i="0" u="none" strike="noStrike" kern="0" cap="none" spc="0" normalizeH="0" baseline="0" noProof="0" dirty="0">
                <a:ln>
                  <a:noFill/>
                </a:ln>
                <a:solidFill>
                  <a:srgbClr val="002060"/>
                </a:solidFill>
                <a:effectLst/>
                <a:uLnTx/>
                <a:uFillTx/>
                <a:latin typeface="Gill Sans"/>
                <a:ea typeface="Gill Sans"/>
                <a:cs typeface="Gill Sans"/>
                <a:sym typeface="Gill Sans"/>
              </a:rPr>
              <a:t>USAID DISCOVER-Health: A Brief Overview</a:t>
            </a:r>
            <a:br>
              <a:rPr kumimoji="0" lang="en-US" sz="2800" b="1" i="0" u="none" strike="noStrike" kern="0" cap="none" spc="0" normalizeH="0" baseline="0" noProof="0" dirty="0">
                <a:ln>
                  <a:noFill/>
                </a:ln>
                <a:solidFill>
                  <a:srgbClr val="CED3D7"/>
                </a:solidFill>
                <a:effectLst/>
                <a:uLnTx/>
                <a:uFillTx/>
                <a:latin typeface="Gill Sans"/>
                <a:ea typeface="Gill Sans"/>
                <a:cs typeface="Gill Sans"/>
                <a:sym typeface="Gill Sans"/>
              </a:rPr>
            </a:br>
            <a:endParaRPr lang="en-US" dirty="0"/>
          </a:p>
        </p:txBody>
      </p:sp>
      <p:sp>
        <p:nvSpPr>
          <p:cNvPr id="4" name="Text Placeholder 3">
            <a:extLst>
              <a:ext uri="{FF2B5EF4-FFF2-40B4-BE49-F238E27FC236}">
                <a16:creationId xmlns:a16="http://schemas.microsoft.com/office/drawing/2014/main" id="{FEE086E5-FABA-3325-65F3-F2CBCF70C565}"/>
              </a:ext>
            </a:extLst>
          </p:cNvPr>
          <p:cNvSpPr>
            <a:spLocks noGrp="1"/>
          </p:cNvSpPr>
          <p:nvPr>
            <p:ph type="body" sz="quarter" idx="10"/>
          </p:nvPr>
        </p:nvSpPr>
        <p:spPr/>
        <p:txBody>
          <a:bodyPr/>
          <a:lstStyle/>
          <a:p>
            <a:pPr lvl="1" indent="-457200">
              <a:spcBef>
                <a:spcPts val="2400"/>
              </a:spcBef>
              <a:buClr>
                <a:srgbClr val="002060"/>
              </a:buClr>
              <a:buFont typeface="Wingdings" panose="05000000000000000000" pitchFamily="2" charset="2"/>
              <a:buChar char="§"/>
              <a:defRPr/>
            </a:pPr>
            <a:r>
              <a:rPr kumimoji="0" lang="en-US" sz="1800" b="0" i="0" u="none" strike="noStrike" kern="0" cap="none" spc="0" normalizeH="0" baseline="0" noProof="0" dirty="0">
                <a:ln>
                  <a:noFill/>
                </a:ln>
                <a:solidFill>
                  <a:srgbClr val="002060"/>
                </a:solidFill>
                <a:effectLst/>
                <a:uLnTx/>
                <a:uFillTx/>
                <a:latin typeface="Gill Sans MT" panose="020B0502020104020203" pitchFamily="34" charset="0"/>
                <a:sym typeface="Gill Sans"/>
              </a:rPr>
              <a:t>Directly </a:t>
            </a:r>
            <a:r>
              <a:rPr kumimoji="0" lang="en-US" sz="1800" b="0" i="0" u="none" strike="noStrike" kern="0" cap="none" spc="0" normalizeH="0" baseline="0" noProof="0" dirty="0">
                <a:ln>
                  <a:noFill/>
                </a:ln>
                <a:solidFill>
                  <a:srgbClr val="00B0F0"/>
                </a:solidFill>
                <a:effectLst/>
                <a:uLnTx/>
                <a:uFillTx/>
                <a:latin typeface="Gill Sans MT" panose="020B0502020104020203" pitchFamily="34" charset="0"/>
                <a:sym typeface="Gill Sans"/>
              </a:rPr>
              <a:t>employed key technical staff </a:t>
            </a:r>
            <a:r>
              <a:rPr kumimoji="0" lang="en-US" sz="1800" b="0" i="0" u="none" strike="noStrike" kern="0" cap="none" spc="0" normalizeH="0" baseline="0" noProof="0" dirty="0">
                <a:ln>
                  <a:noFill/>
                </a:ln>
                <a:solidFill>
                  <a:srgbClr val="002060"/>
                </a:solidFill>
                <a:effectLst/>
                <a:uLnTx/>
                <a:uFillTx/>
                <a:latin typeface="Gill Sans MT" panose="020B0502020104020203" pitchFamily="34" charset="0"/>
                <a:sym typeface="Gill Sans"/>
              </a:rPr>
              <a:t>including ART providers and RMNCH providers, who work alongside MOH staff in supported sites to provide a package of integrated HIV, FP/RH, MCH, and general OPD clinic services. </a:t>
            </a:r>
            <a:endParaRPr lang="en-US" sz="1800" dirty="0">
              <a:solidFill>
                <a:srgbClr val="002855"/>
              </a:solidFill>
              <a:latin typeface="Gill Sans MT" panose="020B0502020104020203" pitchFamily="34" charset="0"/>
            </a:endParaRPr>
          </a:p>
          <a:p>
            <a:pPr lvl="1" indent="-457200">
              <a:spcBef>
                <a:spcPts val="2400"/>
              </a:spcBef>
              <a:buClr>
                <a:srgbClr val="002060"/>
              </a:buClr>
              <a:buFont typeface="Wingdings" panose="05000000000000000000" pitchFamily="2" charset="2"/>
              <a:buChar char="§"/>
              <a:defRPr/>
            </a:pPr>
            <a:r>
              <a:rPr lang="en-US" sz="1800" b="0" dirty="0">
                <a:solidFill>
                  <a:srgbClr val="002060"/>
                </a:solidFill>
                <a:latin typeface="Gill Sans MT" panose="020B0502020104020203" pitchFamily="34" charset="0"/>
              </a:rPr>
              <a:t>The project intends to bring services even closer </a:t>
            </a:r>
            <a:r>
              <a:rPr lang="en-US" sz="1800" dirty="0">
                <a:solidFill>
                  <a:srgbClr val="00B0F0"/>
                </a:solidFill>
                <a:latin typeface="Gill Sans MT" panose="020B0502020104020203" pitchFamily="34" charset="0"/>
              </a:rPr>
              <a:t>to migrant populations including truck drivers </a:t>
            </a:r>
            <a:r>
              <a:rPr lang="en-US" sz="1800" b="0" dirty="0">
                <a:solidFill>
                  <a:srgbClr val="002060"/>
                </a:solidFill>
                <a:latin typeface="Gill Sans MT" panose="020B0502020104020203" pitchFamily="34" charset="0"/>
              </a:rPr>
              <a:t>with an innovative strategy using</a:t>
            </a:r>
            <a:r>
              <a:rPr lang="en-US" sz="1800" dirty="0">
                <a:solidFill>
                  <a:srgbClr val="002060"/>
                </a:solidFill>
                <a:latin typeface="Gill Sans MT" panose="020B0502020104020203" pitchFamily="34" charset="0"/>
              </a:rPr>
              <a:t> </a:t>
            </a:r>
            <a:r>
              <a:rPr lang="en-US" sz="1800" dirty="0">
                <a:solidFill>
                  <a:srgbClr val="00B0F0"/>
                </a:solidFill>
                <a:latin typeface="Gill Sans MT" panose="020B0502020104020203" pitchFamily="34" charset="0"/>
              </a:rPr>
              <a:t>digital health solutions and integrated outreach service modality </a:t>
            </a:r>
            <a:r>
              <a:rPr lang="en-US" sz="1800" b="0" dirty="0">
                <a:solidFill>
                  <a:srgbClr val="002060"/>
                </a:solidFill>
                <a:latin typeface="Gill Sans MT" panose="020B0502020104020203" pitchFamily="34" charset="0"/>
              </a:rPr>
              <a:t>within the preference of truck drivers through the </a:t>
            </a:r>
            <a:r>
              <a:rPr lang="en-US" sz="1800" dirty="0">
                <a:solidFill>
                  <a:srgbClr val="00B0F0"/>
                </a:solidFill>
                <a:latin typeface="Gill Sans MT" panose="020B0502020104020203" pitchFamily="34" charset="0"/>
              </a:rPr>
              <a:t>Health Hub: men on the move.</a:t>
            </a:r>
          </a:p>
          <a:p>
            <a:endParaRPr lang="en-US" dirty="0"/>
          </a:p>
        </p:txBody>
      </p:sp>
    </p:spTree>
    <p:extLst>
      <p:ext uri="{BB962C8B-B14F-4D97-AF65-F5344CB8AC3E}">
        <p14:creationId xmlns:p14="http://schemas.microsoft.com/office/powerpoint/2010/main" val="190217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p:txBody>
          <a:bodyPr/>
          <a:lstStyle/>
          <a:p>
            <a:r>
              <a:rPr lang="en-GB" sz="2800" dirty="0">
                <a:solidFill>
                  <a:srgbClr val="002060"/>
                </a:solidFill>
                <a:latin typeface="Gill Sans MT" panose="020B0502020104020203" pitchFamily="34" charset="77"/>
                <a:ea typeface="Gill Sans"/>
                <a:cs typeface="Gill Sans"/>
                <a:sym typeface="Gill Sans"/>
              </a:rPr>
              <a:t>Objectives – Health Hub: Men on the Move</a:t>
            </a:r>
            <a:endParaRPr lang="en-US" dirty="0">
              <a:solidFill>
                <a:srgbClr val="002060"/>
              </a:solidFill>
              <a:latin typeface="Gill Sans MT" panose="020B0502020104020203" pitchFamily="34" charset="77"/>
            </a:endParaRPr>
          </a:p>
        </p:txBody>
      </p:sp>
      <p:pic>
        <p:nvPicPr>
          <p:cNvPr id="6" name="Content Placeholder 5">
            <a:extLst>
              <a:ext uri="{FF2B5EF4-FFF2-40B4-BE49-F238E27FC236}">
                <a16:creationId xmlns:a16="http://schemas.microsoft.com/office/drawing/2014/main" id="{826DDF3E-77D0-5145-551E-DCEACCF829D7}"/>
              </a:ext>
            </a:extLst>
          </p:cNvPr>
          <p:cNvPicPr>
            <a:picLocks noGrp="1" noChangeAspect="1"/>
          </p:cNvPicPr>
          <p:nvPr>
            <p:ph sz="quarter" idx="11"/>
          </p:nvPr>
        </p:nvPicPr>
        <p:blipFill rotWithShape="1">
          <a:blip r:embed="rId2"/>
          <a:srcRect l="17709" r="15207" b="12448"/>
          <a:stretch/>
        </p:blipFill>
        <p:spPr>
          <a:xfrm>
            <a:off x="1964317" y="1619480"/>
            <a:ext cx="4564655" cy="3959388"/>
          </a:xfrm>
        </p:spPr>
      </p:pic>
      <p:sp>
        <p:nvSpPr>
          <p:cNvPr id="4" name="Content Placeholder 3">
            <a:extLst>
              <a:ext uri="{FF2B5EF4-FFF2-40B4-BE49-F238E27FC236}">
                <a16:creationId xmlns:a16="http://schemas.microsoft.com/office/drawing/2014/main" id="{F4FC89D6-A729-136E-7DF4-FFACC5901D45}"/>
              </a:ext>
            </a:extLst>
          </p:cNvPr>
          <p:cNvSpPr>
            <a:spLocks noGrp="1"/>
          </p:cNvSpPr>
          <p:nvPr>
            <p:ph sz="quarter" idx="12"/>
          </p:nvPr>
        </p:nvSpPr>
        <p:spPr/>
        <p:txBody>
          <a:bodyPr/>
          <a:lstStyle/>
          <a:p>
            <a:pPr algn="just"/>
            <a:r>
              <a:rPr kumimoji="0" lang="en-GB" sz="2400" b="1" i="0" u="none" strike="noStrike" kern="1200" cap="none" spc="0" normalizeH="0" baseline="0" noProof="0" dirty="0">
                <a:ln>
                  <a:noFill/>
                </a:ln>
                <a:solidFill>
                  <a:srgbClr val="00B0F0"/>
                </a:solidFill>
                <a:effectLst/>
                <a:uLnTx/>
                <a:uFillTx/>
                <a:latin typeface="Gill Sans MT"/>
                <a:ea typeface="Times New Roman"/>
                <a:cs typeface="Calibri" panose="020F0502020204030204" pitchFamily="34" charset="0"/>
                <a:sym typeface="Times New Roman"/>
              </a:rPr>
              <a:t>Overall Objective: </a:t>
            </a:r>
            <a:r>
              <a:rPr kumimoji="0" lang="en-GB" sz="2400" b="0" i="0" u="none" strike="noStrike" kern="1200" cap="none" spc="0" normalizeH="0" baseline="0" noProof="0" dirty="0">
                <a:ln>
                  <a:noFill/>
                </a:ln>
                <a:solidFill>
                  <a:srgbClr val="002060"/>
                </a:solidFill>
                <a:effectLst/>
                <a:uLnTx/>
                <a:uFillTx/>
                <a:latin typeface="Gill Sans MT"/>
                <a:ea typeface="Times New Roman"/>
                <a:cs typeface="Calibri" panose="020F0502020204030204" pitchFamily="34" charset="0"/>
                <a:sym typeface="Times New Roman"/>
              </a:rPr>
              <a:t>“To provide personalized and accessible integrated primary health care services including HIV Prevention and Treatment for truck drivers, promote universal access to health records, and ultimately improve the health outcomes and well-being of the truck drivers”</a:t>
            </a:r>
            <a:endParaRPr kumimoji="0" lang="en-GB" sz="2400" b="0" i="0" u="none" strike="noStrike" kern="1200" cap="none" spc="0" normalizeH="0" baseline="0" noProof="0" dirty="0">
              <a:ln>
                <a:noFill/>
              </a:ln>
              <a:solidFill>
                <a:srgbClr val="002060"/>
              </a:solidFill>
              <a:effectLst/>
              <a:uLnTx/>
              <a:uFillTx/>
              <a:latin typeface="Gill Sans MT"/>
              <a:ea typeface="Calibri"/>
              <a:cs typeface="Calibri" panose="020F0502020204030204" pitchFamily="34" charset="0"/>
              <a:sym typeface="Calibri"/>
            </a:endParaRPr>
          </a:p>
          <a:p>
            <a:endParaRPr lang="en-US" dirty="0"/>
          </a:p>
        </p:txBody>
      </p:sp>
    </p:spTree>
    <p:extLst>
      <p:ext uri="{BB962C8B-B14F-4D97-AF65-F5344CB8AC3E}">
        <p14:creationId xmlns:p14="http://schemas.microsoft.com/office/powerpoint/2010/main" val="2400144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p:txBody>
          <a:bodyPr/>
          <a:lstStyle/>
          <a:p>
            <a:r>
              <a:rPr lang="en-GB" sz="2800" b="1" dirty="0">
                <a:solidFill>
                  <a:srgbClr val="002060"/>
                </a:solidFill>
                <a:latin typeface="Gill Sans"/>
                <a:ea typeface="Gill Sans"/>
                <a:cs typeface="Gill Sans"/>
                <a:sym typeface="Gill Sans"/>
              </a:rPr>
              <a:t>Access to the </a:t>
            </a:r>
            <a:r>
              <a:rPr lang="en-GB" sz="2800" b="1" i="1" dirty="0">
                <a:solidFill>
                  <a:srgbClr val="002060"/>
                </a:solidFill>
                <a:latin typeface="Gill Sans"/>
                <a:ea typeface="Gill Sans"/>
                <a:cs typeface="Gill Sans"/>
                <a:sym typeface="Gill Sans"/>
              </a:rPr>
              <a:t>Health Hub: Men on the Move</a:t>
            </a:r>
            <a:endParaRPr lang="en-US" dirty="0">
              <a:solidFill>
                <a:srgbClr val="002060"/>
              </a:solidFill>
              <a:latin typeface="Gill Sans MT" panose="020B0502020104020203" pitchFamily="34" charset="77"/>
            </a:endParaRPr>
          </a:p>
        </p:txBody>
      </p:sp>
      <p:sp>
        <p:nvSpPr>
          <p:cNvPr id="5" name="Content Placeholder 4">
            <a:extLst>
              <a:ext uri="{FF2B5EF4-FFF2-40B4-BE49-F238E27FC236}">
                <a16:creationId xmlns:a16="http://schemas.microsoft.com/office/drawing/2014/main" id="{86A6037E-6B4C-1FF8-2C5A-F37B6CB32A0E}"/>
              </a:ext>
            </a:extLst>
          </p:cNvPr>
          <p:cNvSpPr>
            <a:spLocks noGrp="1"/>
          </p:cNvSpPr>
          <p:nvPr>
            <p:ph sz="quarter" idx="11"/>
          </p:nvPr>
        </p:nvSpPr>
        <p:spPr>
          <a:xfrm>
            <a:off x="1964318" y="1511300"/>
            <a:ext cx="9676302" cy="4738688"/>
          </a:xfrm>
        </p:spPr>
        <p:txBody>
          <a:bodyPr/>
          <a:lstStyle/>
          <a:p>
            <a:r>
              <a:rPr kumimoji="0" lang="en-GB" sz="1800" b="0" i="0" u="none" strike="noStrike" kern="1200" cap="none" spc="0" normalizeH="0" baseline="0" noProof="0" dirty="0">
                <a:ln>
                  <a:noFill/>
                </a:ln>
                <a:solidFill>
                  <a:srgbClr val="002060"/>
                </a:solidFill>
                <a:effectLst/>
                <a:uLnTx/>
                <a:uFillTx/>
                <a:latin typeface="Gill Sans MT"/>
                <a:ea typeface="Calibri"/>
                <a:cs typeface="Calibri"/>
                <a:sym typeface="Calibri"/>
              </a:rPr>
              <a:t>QR Code/USSD Code (*573#) and website link will be designed and carried in different formats which will be placed in strategic places for easy access by the clients</a:t>
            </a:r>
          </a:p>
          <a:p>
            <a:endParaRPr lang="en-ZM" dirty="0"/>
          </a:p>
        </p:txBody>
      </p:sp>
      <p:sp>
        <p:nvSpPr>
          <p:cNvPr id="9" name="Google Shape;335;p43">
            <a:extLst>
              <a:ext uri="{FF2B5EF4-FFF2-40B4-BE49-F238E27FC236}">
                <a16:creationId xmlns:a16="http://schemas.microsoft.com/office/drawing/2014/main" id="{C3282534-8E79-F8A1-9BCC-56173660DE2B}"/>
              </a:ext>
            </a:extLst>
          </p:cNvPr>
          <p:cNvSpPr/>
          <p:nvPr/>
        </p:nvSpPr>
        <p:spPr>
          <a:xfrm>
            <a:off x="1948209" y="1042700"/>
            <a:ext cx="4572000" cy="3924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B0F0"/>
                </a:solidFill>
                <a:effectLst/>
                <a:uLnTx/>
                <a:uFillTx/>
                <a:latin typeface="Gill Sans MT"/>
                <a:ea typeface="Times New Roman"/>
                <a:cs typeface="Calibri" panose="020F0502020204030204" pitchFamily="34" charset="0"/>
                <a:sym typeface="Times New Roman"/>
              </a:rPr>
              <a:t>How will it be done?</a:t>
            </a:r>
            <a:endParaRPr kumimoji="0" sz="2000" b="1" i="0" u="none" strike="noStrike" kern="1200" cap="none" spc="0" normalizeH="0" baseline="0" noProof="0" dirty="0">
              <a:ln>
                <a:noFill/>
              </a:ln>
              <a:solidFill>
                <a:srgbClr val="00B0F0"/>
              </a:solidFill>
              <a:effectLst/>
              <a:uLnTx/>
              <a:uFillTx/>
              <a:latin typeface="Gill Sans MT"/>
              <a:ea typeface="Calibri"/>
              <a:cs typeface="Calibri" panose="020F0502020204030204" pitchFamily="34" charset="0"/>
              <a:sym typeface="Calibri"/>
            </a:endParaRPr>
          </a:p>
        </p:txBody>
      </p:sp>
      <p:pic>
        <p:nvPicPr>
          <p:cNvPr id="10" name="Google Shape;337;p43">
            <a:extLst>
              <a:ext uri="{FF2B5EF4-FFF2-40B4-BE49-F238E27FC236}">
                <a16:creationId xmlns:a16="http://schemas.microsoft.com/office/drawing/2014/main" id="{F6D243B7-355E-88B1-0DBD-4557BE97608B}"/>
              </a:ext>
            </a:extLst>
          </p:cNvPr>
          <p:cNvPicPr preferRelativeResize="0"/>
          <p:nvPr/>
        </p:nvPicPr>
        <p:blipFill rotWithShape="1">
          <a:blip r:embed="rId2">
            <a:alphaModFix/>
          </a:blip>
          <a:srcRect/>
          <a:stretch/>
        </p:blipFill>
        <p:spPr>
          <a:xfrm>
            <a:off x="1807645" y="2499087"/>
            <a:ext cx="885307" cy="1964606"/>
          </a:xfrm>
          <a:prstGeom prst="rect">
            <a:avLst/>
          </a:prstGeom>
          <a:noFill/>
          <a:ln>
            <a:noFill/>
          </a:ln>
        </p:spPr>
      </p:pic>
      <p:pic>
        <p:nvPicPr>
          <p:cNvPr id="11" name="Google Shape;338;p43">
            <a:extLst>
              <a:ext uri="{FF2B5EF4-FFF2-40B4-BE49-F238E27FC236}">
                <a16:creationId xmlns:a16="http://schemas.microsoft.com/office/drawing/2014/main" id="{82B31A8D-319D-DE11-081E-BD6DF1020737}"/>
              </a:ext>
            </a:extLst>
          </p:cNvPr>
          <p:cNvPicPr preferRelativeResize="0"/>
          <p:nvPr/>
        </p:nvPicPr>
        <p:blipFill rotWithShape="1">
          <a:blip r:embed="rId3">
            <a:alphaModFix/>
          </a:blip>
          <a:srcRect/>
          <a:stretch/>
        </p:blipFill>
        <p:spPr>
          <a:xfrm>
            <a:off x="3195033" y="3656039"/>
            <a:ext cx="1175181" cy="666108"/>
          </a:xfrm>
          <a:prstGeom prst="rect">
            <a:avLst/>
          </a:prstGeom>
          <a:noFill/>
          <a:ln>
            <a:noFill/>
          </a:ln>
        </p:spPr>
      </p:pic>
      <p:pic>
        <p:nvPicPr>
          <p:cNvPr id="12" name="Google Shape;340;p43">
            <a:extLst>
              <a:ext uri="{FF2B5EF4-FFF2-40B4-BE49-F238E27FC236}">
                <a16:creationId xmlns:a16="http://schemas.microsoft.com/office/drawing/2014/main" id="{91CC0879-B892-641A-42E4-DE2327CF0996}"/>
              </a:ext>
            </a:extLst>
          </p:cNvPr>
          <p:cNvPicPr preferRelativeResize="0"/>
          <p:nvPr/>
        </p:nvPicPr>
        <p:blipFill rotWithShape="1">
          <a:blip r:embed="rId4">
            <a:alphaModFix/>
          </a:blip>
          <a:srcRect/>
          <a:stretch/>
        </p:blipFill>
        <p:spPr>
          <a:xfrm>
            <a:off x="10227682" y="3929539"/>
            <a:ext cx="1662797" cy="821260"/>
          </a:xfrm>
          <a:prstGeom prst="rect">
            <a:avLst/>
          </a:prstGeom>
          <a:noFill/>
          <a:ln>
            <a:noFill/>
          </a:ln>
        </p:spPr>
      </p:pic>
      <p:sp>
        <p:nvSpPr>
          <p:cNvPr id="13" name="Google Shape;341;p43">
            <a:extLst>
              <a:ext uri="{FF2B5EF4-FFF2-40B4-BE49-F238E27FC236}">
                <a16:creationId xmlns:a16="http://schemas.microsoft.com/office/drawing/2014/main" id="{BCA63388-E6B6-9E99-9E35-A19679FFAAB4}"/>
              </a:ext>
            </a:extLst>
          </p:cNvPr>
          <p:cNvSpPr txBox="1"/>
          <p:nvPr/>
        </p:nvSpPr>
        <p:spPr>
          <a:xfrm>
            <a:off x="1807646" y="4578641"/>
            <a:ext cx="885306" cy="500107"/>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Key holders</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4" name="Google Shape;342;p43">
            <a:extLst>
              <a:ext uri="{FF2B5EF4-FFF2-40B4-BE49-F238E27FC236}">
                <a16:creationId xmlns:a16="http://schemas.microsoft.com/office/drawing/2014/main" id="{7B43EDAA-2506-BE20-43CF-83322E8B0CEB}"/>
              </a:ext>
            </a:extLst>
          </p:cNvPr>
          <p:cNvSpPr txBox="1"/>
          <p:nvPr/>
        </p:nvSpPr>
        <p:spPr>
          <a:xfrm>
            <a:off x="3238309" y="4580931"/>
            <a:ext cx="885306" cy="284663"/>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ID Cards</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5" name="Google Shape;343;p43">
            <a:extLst>
              <a:ext uri="{FF2B5EF4-FFF2-40B4-BE49-F238E27FC236}">
                <a16:creationId xmlns:a16="http://schemas.microsoft.com/office/drawing/2014/main" id="{32824568-3DF6-308B-9CA3-823551378ADE}"/>
              </a:ext>
            </a:extLst>
          </p:cNvPr>
          <p:cNvSpPr txBox="1"/>
          <p:nvPr/>
        </p:nvSpPr>
        <p:spPr>
          <a:xfrm>
            <a:off x="6485384" y="4843882"/>
            <a:ext cx="1471900" cy="284663"/>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USSD Code</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6" name="Google Shape;344;p43">
            <a:extLst>
              <a:ext uri="{FF2B5EF4-FFF2-40B4-BE49-F238E27FC236}">
                <a16:creationId xmlns:a16="http://schemas.microsoft.com/office/drawing/2014/main" id="{F7CAC139-83A6-B155-0E81-A427F843EEE5}"/>
              </a:ext>
            </a:extLst>
          </p:cNvPr>
          <p:cNvSpPr txBox="1"/>
          <p:nvPr/>
        </p:nvSpPr>
        <p:spPr>
          <a:xfrm>
            <a:off x="10507751" y="4763599"/>
            <a:ext cx="885306" cy="284663"/>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T-Shirts</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17" name="Google Shape;345;p43">
            <a:extLst>
              <a:ext uri="{FF2B5EF4-FFF2-40B4-BE49-F238E27FC236}">
                <a16:creationId xmlns:a16="http://schemas.microsoft.com/office/drawing/2014/main" id="{08E5185B-B127-9932-4875-57B7C5E52DDE}"/>
              </a:ext>
            </a:extLst>
          </p:cNvPr>
          <p:cNvPicPr preferRelativeResize="0"/>
          <p:nvPr/>
        </p:nvPicPr>
        <p:blipFill rotWithShape="1">
          <a:blip r:embed="rId5">
            <a:alphaModFix/>
          </a:blip>
          <a:srcRect/>
          <a:stretch/>
        </p:blipFill>
        <p:spPr>
          <a:xfrm>
            <a:off x="8672342" y="3656039"/>
            <a:ext cx="1118666" cy="1118666"/>
          </a:xfrm>
          <a:prstGeom prst="rect">
            <a:avLst/>
          </a:prstGeom>
          <a:noFill/>
          <a:ln>
            <a:noFill/>
          </a:ln>
        </p:spPr>
      </p:pic>
      <p:sp>
        <p:nvSpPr>
          <p:cNvPr id="18" name="Google Shape;346;p43">
            <a:extLst>
              <a:ext uri="{FF2B5EF4-FFF2-40B4-BE49-F238E27FC236}">
                <a16:creationId xmlns:a16="http://schemas.microsoft.com/office/drawing/2014/main" id="{3B83D6D1-2CAE-9C69-A9F8-C4BD3F76C28A}"/>
              </a:ext>
            </a:extLst>
          </p:cNvPr>
          <p:cNvSpPr txBox="1"/>
          <p:nvPr/>
        </p:nvSpPr>
        <p:spPr>
          <a:xfrm>
            <a:off x="8627140" y="4791541"/>
            <a:ext cx="1534344" cy="284663"/>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Pamphlets</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9" name="Google Shape;348;p43">
            <a:extLst>
              <a:ext uri="{FF2B5EF4-FFF2-40B4-BE49-F238E27FC236}">
                <a16:creationId xmlns:a16="http://schemas.microsoft.com/office/drawing/2014/main" id="{E1A2B0E7-443F-6D54-BCC9-022D683E704C}"/>
              </a:ext>
            </a:extLst>
          </p:cNvPr>
          <p:cNvSpPr txBox="1"/>
          <p:nvPr/>
        </p:nvSpPr>
        <p:spPr>
          <a:xfrm>
            <a:off x="5035917" y="4628438"/>
            <a:ext cx="885306" cy="500107"/>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Calibri"/>
                <a:cs typeface="Calibri"/>
                <a:sym typeface="Calibri"/>
              </a:rPr>
              <a:t>Car Sticker</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0" name="Google Shape;349;p43">
            <a:extLst>
              <a:ext uri="{FF2B5EF4-FFF2-40B4-BE49-F238E27FC236}">
                <a16:creationId xmlns:a16="http://schemas.microsoft.com/office/drawing/2014/main" id="{EF0BBD63-6AE1-967E-0723-F2FCCF2EC66C}"/>
              </a:ext>
            </a:extLst>
          </p:cNvPr>
          <p:cNvSpPr/>
          <p:nvPr/>
        </p:nvSpPr>
        <p:spPr>
          <a:xfrm>
            <a:off x="5031748" y="3375999"/>
            <a:ext cx="960406" cy="964170"/>
          </a:xfrm>
          <a:prstGeom prst="ellipse">
            <a:avLst/>
          </a:prstGeom>
          <a:solidFill>
            <a:schemeClr val="lt1"/>
          </a:solidFill>
          <a:ln w="57150" cap="flat" cmpd="sng">
            <a:solidFill>
              <a:srgbClr val="AEABA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1" name="Google Shape;350;p43">
            <a:extLst>
              <a:ext uri="{FF2B5EF4-FFF2-40B4-BE49-F238E27FC236}">
                <a16:creationId xmlns:a16="http://schemas.microsoft.com/office/drawing/2014/main" id="{95111D0C-C5E2-B9A7-9466-2286783A773A}"/>
              </a:ext>
            </a:extLst>
          </p:cNvPr>
          <p:cNvPicPr preferRelativeResize="0"/>
          <p:nvPr/>
        </p:nvPicPr>
        <p:blipFill rotWithShape="1">
          <a:blip r:embed="rId6">
            <a:alphaModFix/>
          </a:blip>
          <a:srcRect/>
          <a:stretch/>
        </p:blipFill>
        <p:spPr>
          <a:xfrm>
            <a:off x="5173545" y="3488972"/>
            <a:ext cx="648777" cy="707335"/>
          </a:xfrm>
          <a:prstGeom prst="rect">
            <a:avLst/>
          </a:prstGeom>
          <a:noFill/>
          <a:ln>
            <a:noFill/>
          </a:ln>
        </p:spPr>
      </p:pic>
      <p:pic>
        <p:nvPicPr>
          <p:cNvPr id="22" name="Picture 21">
            <a:extLst>
              <a:ext uri="{FF2B5EF4-FFF2-40B4-BE49-F238E27FC236}">
                <a16:creationId xmlns:a16="http://schemas.microsoft.com/office/drawing/2014/main" id="{3D5EB6B9-2557-03A3-87E3-C97D0BB7D3E2}"/>
              </a:ext>
            </a:extLst>
          </p:cNvPr>
          <p:cNvPicPr>
            <a:picLocks noChangeAspect="1"/>
          </p:cNvPicPr>
          <p:nvPr/>
        </p:nvPicPr>
        <p:blipFill>
          <a:blip r:embed="rId7"/>
          <a:stretch>
            <a:fillRect/>
          </a:stretch>
        </p:blipFill>
        <p:spPr>
          <a:xfrm>
            <a:off x="6862282" y="2971761"/>
            <a:ext cx="1189610" cy="1714864"/>
          </a:xfrm>
          <a:prstGeom prst="rect">
            <a:avLst/>
          </a:prstGeom>
        </p:spPr>
      </p:pic>
    </p:spTree>
    <p:extLst>
      <p:ext uri="{BB962C8B-B14F-4D97-AF65-F5344CB8AC3E}">
        <p14:creationId xmlns:p14="http://schemas.microsoft.com/office/powerpoint/2010/main" val="4241179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p:txBody>
          <a:bodyPr>
            <a:normAutofit fontScale="90000"/>
          </a:bodyPr>
          <a:lstStyle/>
          <a:p>
            <a:r>
              <a:rPr lang="en-US" sz="3100" b="1" kern="0" dirty="0">
                <a:solidFill>
                  <a:srgbClr val="002060"/>
                </a:solidFill>
                <a:latin typeface="Gill Sans"/>
                <a:ea typeface="Gill Sans"/>
                <a:cs typeface="Gill Sans"/>
                <a:sym typeface="Gill Sans"/>
              </a:rPr>
              <a:t>Registration</a:t>
            </a:r>
            <a:br>
              <a:rPr lang="en-US" sz="2800" b="1" kern="0" dirty="0">
                <a:solidFill>
                  <a:srgbClr val="002060"/>
                </a:solidFill>
                <a:latin typeface="Gill Sans"/>
                <a:ea typeface="Gill Sans"/>
                <a:cs typeface="Gill Sans"/>
                <a:sym typeface="Gill Sans"/>
              </a:rPr>
            </a:br>
            <a:endParaRPr lang="en-ZM" dirty="0">
              <a:solidFill>
                <a:srgbClr val="002060"/>
              </a:solidFill>
            </a:endParaRPr>
          </a:p>
        </p:txBody>
      </p:sp>
      <p:pic>
        <p:nvPicPr>
          <p:cNvPr id="6" name="Picture 5">
            <a:extLst>
              <a:ext uri="{FF2B5EF4-FFF2-40B4-BE49-F238E27FC236}">
                <a16:creationId xmlns:a16="http://schemas.microsoft.com/office/drawing/2014/main" id="{CE8A5A1A-3F4F-3EED-BC8A-1DAA286C000D}"/>
              </a:ext>
            </a:extLst>
          </p:cNvPr>
          <p:cNvPicPr>
            <a:picLocks noChangeAspect="1"/>
          </p:cNvPicPr>
          <p:nvPr/>
        </p:nvPicPr>
        <p:blipFill>
          <a:blip r:embed="rId2"/>
          <a:stretch>
            <a:fillRect/>
          </a:stretch>
        </p:blipFill>
        <p:spPr>
          <a:xfrm>
            <a:off x="1625270" y="1358899"/>
            <a:ext cx="3928869" cy="3991229"/>
          </a:xfrm>
          <a:prstGeom prst="rect">
            <a:avLst/>
          </a:prstGeom>
        </p:spPr>
      </p:pic>
      <p:sp>
        <p:nvSpPr>
          <p:cNvPr id="7" name="Google Shape;156;p28">
            <a:extLst>
              <a:ext uri="{FF2B5EF4-FFF2-40B4-BE49-F238E27FC236}">
                <a16:creationId xmlns:a16="http://schemas.microsoft.com/office/drawing/2014/main" id="{F96C405F-6652-4645-2F81-ECA86D268F2A}"/>
              </a:ext>
            </a:extLst>
          </p:cNvPr>
          <p:cNvSpPr txBox="1">
            <a:spLocks/>
          </p:cNvSpPr>
          <p:nvPr/>
        </p:nvSpPr>
        <p:spPr>
          <a:xfrm>
            <a:off x="1754803" y="5149125"/>
            <a:ext cx="5021332"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28115" indent="-457189">
              <a:lnSpc>
                <a:spcPct val="120000"/>
              </a:lnSpc>
              <a:spcBef>
                <a:spcPts val="667"/>
              </a:spcBef>
              <a:buFont typeface="Wingdings" panose="05000000000000000000" pitchFamily="2" charset="2"/>
              <a:buChar char="v"/>
            </a:pPr>
            <a:r>
              <a:rPr lang="en-US" dirty="0">
                <a:solidFill>
                  <a:srgbClr val="002060"/>
                </a:solidFill>
                <a:latin typeface="Gill Sans MT" panose="020B0502020104020203" pitchFamily="34" charset="77"/>
              </a:rPr>
              <a:t>Step 1. </a:t>
            </a:r>
            <a:r>
              <a:rPr lang="en-US" b="0" dirty="0">
                <a:solidFill>
                  <a:srgbClr val="002060"/>
                </a:solidFill>
                <a:latin typeface="Gill Sans MT" panose="020B0502020104020203" pitchFamily="34" charset="77"/>
              </a:rPr>
              <a:t>Scan the QR Code</a:t>
            </a:r>
            <a:r>
              <a:rPr lang="en-US" dirty="0">
                <a:solidFill>
                  <a:srgbClr val="002060"/>
                </a:solidFill>
                <a:latin typeface="Gill Sans MT" panose="020B0502020104020203" pitchFamily="34" charset="77"/>
              </a:rPr>
              <a:t>	</a:t>
            </a:r>
          </a:p>
        </p:txBody>
      </p:sp>
      <p:pic>
        <p:nvPicPr>
          <p:cNvPr id="24" name="Picture 23">
            <a:extLst>
              <a:ext uri="{FF2B5EF4-FFF2-40B4-BE49-F238E27FC236}">
                <a16:creationId xmlns:a16="http://schemas.microsoft.com/office/drawing/2014/main" id="{53744754-9786-044B-AFE0-67E15A0DC048}"/>
              </a:ext>
            </a:extLst>
          </p:cNvPr>
          <p:cNvPicPr>
            <a:picLocks noChangeAspect="1"/>
          </p:cNvPicPr>
          <p:nvPr/>
        </p:nvPicPr>
        <p:blipFill>
          <a:blip r:embed="rId3"/>
          <a:stretch>
            <a:fillRect/>
          </a:stretch>
        </p:blipFill>
        <p:spPr>
          <a:xfrm>
            <a:off x="5341734" y="1839074"/>
            <a:ext cx="6615406" cy="3092522"/>
          </a:xfrm>
          <a:prstGeom prst="rect">
            <a:avLst/>
          </a:prstGeom>
        </p:spPr>
      </p:pic>
      <p:sp>
        <p:nvSpPr>
          <p:cNvPr id="25" name="Google Shape;156;p28">
            <a:extLst>
              <a:ext uri="{FF2B5EF4-FFF2-40B4-BE49-F238E27FC236}">
                <a16:creationId xmlns:a16="http://schemas.microsoft.com/office/drawing/2014/main" id="{D5C67E04-503E-EB22-DF6D-4004580C936C}"/>
              </a:ext>
            </a:extLst>
          </p:cNvPr>
          <p:cNvSpPr txBox="1">
            <a:spLocks/>
          </p:cNvSpPr>
          <p:nvPr/>
        </p:nvSpPr>
        <p:spPr>
          <a:xfrm>
            <a:off x="5445860" y="5119843"/>
            <a:ext cx="6511280" cy="1068484"/>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28115" indent="-457189">
              <a:lnSpc>
                <a:spcPct val="120000"/>
              </a:lnSpc>
              <a:spcBef>
                <a:spcPts val="667"/>
              </a:spcBef>
              <a:buFont typeface="Wingdings" panose="05000000000000000000" pitchFamily="2" charset="2"/>
              <a:buChar char="v"/>
            </a:pPr>
            <a:r>
              <a:rPr lang="en-US" sz="1800" b="1" dirty="0">
                <a:solidFill>
                  <a:srgbClr val="002060"/>
                </a:solidFill>
                <a:latin typeface="Gill Sans MT" panose="020B0502020104020203" pitchFamily="34" charset="77"/>
              </a:rPr>
              <a:t>Step 2. </a:t>
            </a:r>
            <a:r>
              <a:rPr lang="en-US" sz="1800" b="0" dirty="0">
                <a:solidFill>
                  <a:srgbClr val="002060"/>
                </a:solidFill>
                <a:latin typeface="Gill Sans MT" panose="020B0502020104020203" pitchFamily="34" charset="77"/>
              </a:rPr>
              <a:t>The Health Hub opens in a browser, then click on the box “Men On The Move”.</a:t>
            </a:r>
          </a:p>
          <a:p>
            <a:pPr marL="270926">
              <a:lnSpc>
                <a:spcPct val="120000"/>
              </a:lnSpc>
              <a:spcBef>
                <a:spcPts val="667"/>
              </a:spcBef>
            </a:pPr>
            <a:r>
              <a:rPr lang="en-US" dirty="0">
                <a:solidFill>
                  <a:srgbClr val="002060"/>
                </a:solidFill>
                <a:latin typeface="Gill Sans MT" panose="020B0502020104020203" pitchFamily="34" charset="77"/>
              </a:rPr>
              <a:t>	</a:t>
            </a:r>
          </a:p>
        </p:txBody>
      </p:sp>
    </p:spTree>
    <p:extLst>
      <p:ext uri="{BB962C8B-B14F-4D97-AF65-F5344CB8AC3E}">
        <p14:creationId xmlns:p14="http://schemas.microsoft.com/office/powerpoint/2010/main" val="132548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4AFB50-16BF-96D0-D8BF-F21817B5319A}"/>
              </a:ext>
            </a:extLst>
          </p:cNvPr>
          <p:cNvPicPr>
            <a:picLocks noChangeAspect="1"/>
          </p:cNvPicPr>
          <p:nvPr/>
        </p:nvPicPr>
        <p:blipFill rotWithShape="1">
          <a:blip r:embed="rId2"/>
          <a:srcRect l="22299" t="378" r="24642" b="1"/>
          <a:stretch/>
        </p:blipFill>
        <p:spPr>
          <a:xfrm>
            <a:off x="3906359" y="678422"/>
            <a:ext cx="5260369" cy="5182412"/>
          </a:xfrm>
          <a:prstGeom prst="rect">
            <a:avLst/>
          </a:prstGeom>
        </p:spPr>
      </p:pic>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933494" y="243706"/>
            <a:ext cx="9144456" cy="838199"/>
          </a:xfrm>
        </p:spPr>
        <p:txBody>
          <a:bodyPr>
            <a:normAutofit fontScale="90000"/>
          </a:bodyPr>
          <a:lstStyle/>
          <a:p>
            <a:r>
              <a:rPr lang="en-US" sz="3100" b="1" kern="0" dirty="0">
                <a:solidFill>
                  <a:srgbClr val="002060"/>
                </a:solidFill>
                <a:latin typeface="Gill Sans"/>
                <a:ea typeface="Gill Sans"/>
                <a:cs typeface="Gill Sans"/>
                <a:sym typeface="Gill Sans"/>
              </a:rPr>
              <a:t>Registration </a:t>
            </a:r>
            <a:r>
              <a:rPr lang="en-US" sz="2800" b="1" kern="0" dirty="0">
                <a:solidFill>
                  <a:srgbClr val="002060"/>
                </a:solidFill>
                <a:latin typeface="Gill Sans"/>
                <a:ea typeface="Gill Sans"/>
                <a:cs typeface="Gill Sans"/>
                <a:sym typeface="Gill Sans"/>
              </a:rPr>
              <a:t>Cont’d </a:t>
            </a:r>
            <a:br>
              <a:rPr lang="en-US" sz="2800" b="1" kern="0" dirty="0">
                <a:solidFill>
                  <a:srgbClr val="002060"/>
                </a:solidFill>
                <a:latin typeface="Gill Sans"/>
                <a:ea typeface="Gill Sans"/>
                <a:cs typeface="Gill Sans"/>
                <a:sym typeface="Gill Sans"/>
              </a:rPr>
            </a:br>
            <a:endParaRPr lang="en-ZM" dirty="0">
              <a:solidFill>
                <a:srgbClr val="002060"/>
              </a:solidFill>
            </a:endParaRPr>
          </a:p>
        </p:txBody>
      </p:sp>
      <p:sp>
        <p:nvSpPr>
          <p:cNvPr id="7" name="Google Shape;156;p28">
            <a:extLst>
              <a:ext uri="{FF2B5EF4-FFF2-40B4-BE49-F238E27FC236}">
                <a16:creationId xmlns:a16="http://schemas.microsoft.com/office/drawing/2014/main" id="{F96C405F-6652-4645-2F81-ECA86D268F2A}"/>
              </a:ext>
            </a:extLst>
          </p:cNvPr>
          <p:cNvSpPr txBox="1">
            <a:spLocks/>
          </p:cNvSpPr>
          <p:nvPr/>
        </p:nvSpPr>
        <p:spPr>
          <a:xfrm>
            <a:off x="1723980" y="5457350"/>
            <a:ext cx="5021332"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28115" indent="-457189">
              <a:lnSpc>
                <a:spcPct val="120000"/>
              </a:lnSpc>
              <a:spcBef>
                <a:spcPts val="667"/>
              </a:spcBef>
              <a:buFont typeface="Wingdings" panose="05000000000000000000" pitchFamily="2" charset="2"/>
              <a:buChar char="v"/>
            </a:pPr>
            <a:r>
              <a:rPr lang="en-US" dirty="0">
                <a:solidFill>
                  <a:srgbClr val="002060"/>
                </a:solidFill>
                <a:latin typeface="Gill Sans MT" panose="020B0502020104020203" pitchFamily="34" charset="77"/>
              </a:rPr>
              <a:t>Step 3. </a:t>
            </a:r>
            <a:r>
              <a:rPr lang="en-US" b="0" dirty="0">
                <a:solidFill>
                  <a:srgbClr val="002060"/>
                </a:solidFill>
                <a:latin typeface="Gill Sans MT" panose="020B0502020104020203" pitchFamily="34" charset="77"/>
              </a:rPr>
              <a:t>Scan the QR Code</a:t>
            </a:r>
            <a:r>
              <a:rPr lang="en-US" dirty="0">
                <a:solidFill>
                  <a:srgbClr val="002060"/>
                </a:solidFill>
                <a:latin typeface="Gill Sans MT" panose="020B0502020104020203" pitchFamily="34" charset="77"/>
              </a:rPr>
              <a:t>	</a:t>
            </a:r>
          </a:p>
        </p:txBody>
      </p:sp>
    </p:spTree>
    <p:extLst>
      <p:ext uri="{BB962C8B-B14F-4D97-AF65-F5344CB8AC3E}">
        <p14:creationId xmlns:p14="http://schemas.microsoft.com/office/powerpoint/2010/main" val="116565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510F-B55D-29D5-770F-80A029D0DEF6}"/>
              </a:ext>
            </a:extLst>
          </p:cNvPr>
          <p:cNvSpPr>
            <a:spLocks noGrp="1"/>
          </p:cNvSpPr>
          <p:nvPr>
            <p:ph type="title"/>
          </p:nvPr>
        </p:nvSpPr>
        <p:spPr>
          <a:xfrm>
            <a:off x="1933494" y="243706"/>
            <a:ext cx="9144456" cy="838199"/>
          </a:xfrm>
        </p:spPr>
        <p:txBody>
          <a:bodyPr>
            <a:normAutofit fontScale="90000"/>
          </a:bodyPr>
          <a:lstStyle/>
          <a:p>
            <a:r>
              <a:rPr lang="en-US" sz="3100" b="1" kern="0" dirty="0">
                <a:solidFill>
                  <a:srgbClr val="002060"/>
                </a:solidFill>
                <a:latin typeface="Gill Sans"/>
                <a:ea typeface="Gill Sans"/>
                <a:cs typeface="Gill Sans"/>
                <a:sym typeface="Gill Sans"/>
              </a:rPr>
              <a:t>Registration </a:t>
            </a:r>
            <a:r>
              <a:rPr lang="en-US" sz="2800" b="1" kern="0" dirty="0">
                <a:solidFill>
                  <a:srgbClr val="002060"/>
                </a:solidFill>
                <a:latin typeface="Gill Sans"/>
                <a:ea typeface="Gill Sans"/>
                <a:cs typeface="Gill Sans"/>
                <a:sym typeface="Gill Sans"/>
              </a:rPr>
              <a:t>Cont’d </a:t>
            </a:r>
            <a:br>
              <a:rPr lang="en-US" sz="2800" b="1" kern="0" dirty="0">
                <a:solidFill>
                  <a:srgbClr val="002060"/>
                </a:solidFill>
                <a:latin typeface="Gill Sans"/>
                <a:ea typeface="Gill Sans"/>
                <a:cs typeface="Gill Sans"/>
                <a:sym typeface="Gill Sans"/>
              </a:rPr>
            </a:br>
            <a:endParaRPr lang="en-ZM" dirty="0">
              <a:solidFill>
                <a:srgbClr val="002060"/>
              </a:solidFill>
            </a:endParaRPr>
          </a:p>
        </p:txBody>
      </p:sp>
      <p:sp>
        <p:nvSpPr>
          <p:cNvPr id="7" name="Google Shape;156;p28">
            <a:extLst>
              <a:ext uri="{FF2B5EF4-FFF2-40B4-BE49-F238E27FC236}">
                <a16:creationId xmlns:a16="http://schemas.microsoft.com/office/drawing/2014/main" id="{F96C405F-6652-4645-2F81-ECA86D268F2A}"/>
              </a:ext>
            </a:extLst>
          </p:cNvPr>
          <p:cNvSpPr txBox="1">
            <a:spLocks/>
          </p:cNvSpPr>
          <p:nvPr/>
        </p:nvSpPr>
        <p:spPr>
          <a:xfrm>
            <a:off x="2052753" y="5539051"/>
            <a:ext cx="5580946" cy="583856"/>
          </a:xfrm>
          <a:prstGeom prst="rect">
            <a:avLst/>
          </a:prstGeom>
          <a:noFill/>
          <a:ln>
            <a:noFill/>
          </a:ln>
        </p:spPr>
        <p:txBody>
          <a:bodyPr spcFirstLastPara="1" wrap="square" lIns="0" tIns="0" rIns="0" bIns="0" anchor="t" anchorCtr="0">
            <a:no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v"/>
            </a:pPr>
            <a:r>
              <a:rPr lang="en-US" b="1" dirty="0">
                <a:solidFill>
                  <a:srgbClr val="002060"/>
                </a:solidFill>
                <a:latin typeface="Gill Sans MT" panose="020B0502020104020203" pitchFamily="34" charset="77"/>
              </a:rPr>
              <a:t>Step 4.</a:t>
            </a:r>
            <a:r>
              <a:rPr lang="en-US" dirty="0">
                <a:solidFill>
                  <a:srgbClr val="002060"/>
                </a:solidFill>
                <a:latin typeface="Gill Sans MT" panose="020B0502020104020203" pitchFamily="34" charset="77"/>
              </a:rPr>
              <a:t> Fill in this form and click “</a:t>
            </a:r>
            <a:r>
              <a:rPr lang="en-US" b="1" dirty="0">
                <a:solidFill>
                  <a:srgbClr val="002060"/>
                </a:solidFill>
                <a:latin typeface="Gill Sans MT" panose="020B0502020104020203" pitchFamily="34" charset="77"/>
              </a:rPr>
              <a:t>Register Now</a:t>
            </a:r>
            <a:r>
              <a:rPr lang="en-US" dirty="0">
                <a:solidFill>
                  <a:srgbClr val="002060"/>
                </a:solidFill>
                <a:latin typeface="Gill Sans MT" panose="020B0502020104020203" pitchFamily="34" charset="77"/>
              </a:rPr>
              <a:t>”.</a:t>
            </a:r>
          </a:p>
        </p:txBody>
      </p:sp>
      <p:pic>
        <p:nvPicPr>
          <p:cNvPr id="3" name="Picture 2">
            <a:extLst>
              <a:ext uri="{FF2B5EF4-FFF2-40B4-BE49-F238E27FC236}">
                <a16:creationId xmlns:a16="http://schemas.microsoft.com/office/drawing/2014/main" id="{8FFEE432-50EF-F135-D27E-A665F57509B0}"/>
              </a:ext>
            </a:extLst>
          </p:cNvPr>
          <p:cNvPicPr>
            <a:picLocks noChangeAspect="1"/>
          </p:cNvPicPr>
          <p:nvPr/>
        </p:nvPicPr>
        <p:blipFill>
          <a:blip r:embed="rId2"/>
          <a:stretch>
            <a:fillRect/>
          </a:stretch>
        </p:blipFill>
        <p:spPr>
          <a:xfrm>
            <a:off x="1995138" y="961319"/>
            <a:ext cx="9474687" cy="4496031"/>
          </a:xfrm>
          <a:prstGeom prst="rect">
            <a:avLst/>
          </a:prstGeom>
        </p:spPr>
      </p:pic>
    </p:spTree>
    <p:extLst>
      <p:ext uri="{BB962C8B-B14F-4D97-AF65-F5344CB8AC3E}">
        <p14:creationId xmlns:p14="http://schemas.microsoft.com/office/powerpoint/2010/main" val="1703525551"/>
      </p:ext>
    </p:extLst>
  </p:cSld>
  <p:clrMapOvr>
    <a:masterClrMapping/>
  </p:clrMapOvr>
</p:sld>
</file>

<file path=ppt/theme/theme1.xml><?xml version="1.0" encoding="utf-8"?>
<a:theme xmlns:a="http://schemas.openxmlformats.org/drawingml/2006/main" name="Theme1">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F1C20AD-2B43-49A8-A44D-73243EC4F3F0}" vid="{6ABE10FF-601A-43BC-92B5-D5492DD33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13d8cb44-f7b4-4e4c-94ec-92fa8e254e0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C34909B95E261B4EAE15CA4127ACE4BF" ma:contentTypeVersion="20" ma:contentTypeDescription="NGO Document content type" ma:contentTypeScope="" ma:versionID="a7c2ca31feea3b5b386b3e62d65b35a5">
  <xsd:schema xmlns:xsd="http://www.w3.org/2001/XMLSchema" xmlns:xs="http://www.w3.org/2001/XMLSchema" xmlns:p="http://schemas.microsoft.com/office/2006/metadata/properties" xmlns:ns2="c629780e-db83-45bc-a257-7c8c4fd6b9cb" xmlns:ns3="13d8cb44-f7b4-4e4c-94ec-92fa8e254e0f" targetNamespace="http://schemas.microsoft.com/office/2006/metadata/properties" ma:root="true" ma:fieldsID="2b27f6106a5f53809397b7b64b6aaec9" ns2:_="" ns3:_="">
    <xsd:import namespace="c629780e-db83-45bc-a257-7c8c4fd6b9cb"/>
    <xsd:import namespace="13d8cb44-f7b4-4e4c-94ec-92fa8e254e0f"/>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descriptio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d8cb44-f7b4-4e4c-94ec-92fa8e254e0f"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978B8-74BD-4ABE-8747-4338AF74F122}">
  <ds:schemaRefs>
    <ds:schemaRef ds:uri="c629780e-db83-45bc-a257-7c8c4fd6b9cb"/>
    <ds:schemaRef ds:uri="13d8cb44-f7b4-4e4c-94ec-92fa8e254e0f"/>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3.xml><?xml version="1.0" encoding="utf-8"?>
<ds:datastoreItem xmlns:ds="http://schemas.openxmlformats.org/officeDocument/2006/customXml" ds:itemID="{60D8941B-7AD2-4AF2-8F92-8B9266CC1DA3}">
  <ds:schemaRefs>
    <ds:schemaRef ds:uri="13d8cb44-f7b4-4e4c-94ec-92fa8e254e0f"/>
    <ds:schemaRef ds:uri="c629780e-db83-45bc-a257-7c8c4fd6b9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761</TotalTime>
  <Words>579</Words>
  <Application>Microsoft Office PowerPoint</Application>
  <PresentationFormat>Widescreen</PresentationFormat>
  <Paragraphs>44</Paragraphs>
  <Slides>16</Slides>
  <Notes>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Gill Sans</vt:lpstr>
      <vt:lpstr>Gill Sans MT</vt:lpstr>
      <vt:lpstr>Noto Sans Symbols</vt:lpstr>
      <vt:lpstr>Wingdings</vt:lpstr>
      <vt:lpstr>Theme1</vt:lpstr>
      <vt:lpstr>USAID DISCOVER-Health Health Hub: Men on the Move</vt:lpstr>
      <vt:lpstr>USAID DISCOVER-Health: A Brief Overview </vt:lpstr>
      <vt:lpstr>USAID DISCOVER-Health: A Brief Overview</vt:lpstr>
      <vt:lpstr>USAID DISCOVER-Health: A Brief Overview </vt:lpstr>
      <vt:lpstr>Objectives – Health Hub: Men on the Move</vt:lpstr>
      <vt:lpstr>Access to the Health Hub: Men on the Move</vt:lpstr>
      <vt:lpstr>Registration </vt:lpstr>
      <vt:lpstr>Registration Cont’d  </vt:lpstr>
      <vt:lpstr>Registration Cont’d  </vt:lpstr>
      <vt:lpstr>Registration Cont’d  </vt:lpstr>
      <vt:lpstr>Login</vt:lpstr>
      <vt:lpstr>Requesting for a service</vt:lpstr>
      <vt:lpstr>Requesting for a service</vt:lpstr>
      <vt:lpstr>Requesting for a service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Intuser</dc:creator>
  <cp:lastModifiedBy>Syowai, Maureen</cp:lastModifiedBy>
  <cp:revision>11</cp:revision>
  <cp:lastPrinted>2021-07-21T14:19:26Z</cp:lastPrinted>
  <dcterms:created xsi:type="dcterms:W3CDTF">2022-06-22T19:43:12Z</dcterms:created>
  <dcterms:modified xsi:type="dcterms:W3CDTF">2023-11-02T21:39:54Z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0x01010033CF86A3E53F48B7ADBBC140A8AF8FA700C34909B95E261B4EAE15CA4127ACE4BF</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