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4" r:id="rId4"/>
  </p:sldMasterIdLst>
  <p:notesMasterIdLst>
    <p:notesMasterId r:id="rId14"/>
  </p:notesMasterIdLst>
  <p:handoutMasterIdLst>
    <p:handoutMasterId r:id="rId15"/>
  </p:handoutMasterIdLst>
  <p:sldIdLst>
    <p:sldId id="258" r:id="rId5"/>
    <p:sldId id="263" r:id="rId6"/>
    <p:sldId id="265" r:id="rId7"/>
    <p:sldId id="266" r:id="rId8"/>
    <p:sldId id="267" r:id="rId9"/>
    <p:sldId id="261" r:id="rId10"/>
    <p:sldId id="268" r:id="rId11"/>
    <p:sldId id="269" r:id="rId12"/>
    <p:sldId id="256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F5B74D-C6AA-7813-1038-42A34373460A}" name="Preko, Peter O." initials="PPO" userId="S::pp2332@cumc.columbia.edu::09b434a3-0724-4a4a-a3db-c6e79374c44c" providerId="AD"/>
  <p188:author id="{DA60A059-2766-1759-4616-E1A4FFEEFBBE}" name="Dr M'BEA Jean-Jacques (ICAP)" initials="I" userId="Dr M'BEA Jean-Jacques (ICAP)" providerId="None"/>
  <p188:author id="{99D67C86-1AC0-5FC9-18F5-7D832F90D689}" name="Reidy, William" initials="RW" userId="S::wr2205@cumc.columbia.edu::5d2980a7-2b1c-4421-a380-76eac4cb68a2" providerId="AD"/>
  <p188:author id="{B32E8789-10A4-684C-B33A-B97E63F02EE6}" name="Preko, Peter O." initials="PPO" userId="Preko, Peter O." providerId="None"/>
  <p188:author id="{A831D7A1-5A01-49E3-9784-3957FEE80FBB}" name="Miriam Rabkin" initials="MR" userId="S::mr84@icapatcolumbia.onmicrosoft.com::0b2a40ec-35c6-4271-8153-e1180cf9ffa9" providerId="AD"/>
  <p188:author id="{4B71A7D0-3BB1-92C3-6752-E2F284681FE8}" name="Msukwa, Martin" initials="MM" userId="S::mkm2209@cumc.columbia.edu::3ce16427-2644-475c-b20b-7ae77633333b" providerId="AD"/>
  <p188:author id="{E0B616E2-4D48-E507-D5DA-6765847CE058}" name="Rabkin, Miriam" initials="RM" userId="S::mr84@cumc.columbia.edu::d1905312-b639-4098-81f6-74c337c4b0e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onica Negrete" initials="MN [2]" lastIdx="1" clrIdx="6">
    <p:extLst>
      <p:ext uri="{19B8F6BF-5375-455C-9EA6-DF929625EA0E}">
        <p15:presenceInfo xmlns:p15="http://schemas.microsoft.com/office/powerpoint/2012/main" userId="Monica Negrete" providerId="None"/>
      </p:ext>
    </p:extLst>
  </p:cmAuthor>
  <p:cmAuthor id="1" name="Mirriah" initials="M" lastIdx="15" clrIdx="0">
    <p:extLst>
      <p:ext uri="{19B8F6BF-5375-455C-9EA6-DF929625EA0E}">
        <p15:presenceInfo xmlns:p15="http://schemas.microsoft.com/office/powerpoint/2012/main" userId="Mirriah" providerId="None"/>
      </p:ext>
    </p:extLst>
  </p:cmAuthor>
  <p:cmAuthor id="8" name="Vitale, Mirriah A." initials="VMA" lastIdx="28" clrIdx="7">
    <p:extLst>
      <p:ext uri="{19B8F6BF-5375-455C-9EA6-DF929625EA0E}">
        <p15:presenceInfo xmlns:p15="http://schemas.microsoft.com/office/powerpoint/2012/main" userId="S::mv2540@cumc.columbia.edu::ac73314b-03ab-4c50-8db0-5df536fd8cc3" providerId="AD"/>
      </p:ext>
    </p:extLst>
  </p:cmAuthor>
  <p:cmAuthor id="2" name="Thais Ferreira" initials="TF" lastIdx="2" clrIdx="1">
    <p:extLst>
      <p:ext uri="{19B8F6BF-5375-455C-9EA6-DF929625EA0E}">
        <p15:presenceInfo xmlns:p15="http://schemas.microsoft.com/office/powerpoint/2012/main" userId="S::tcf2114@ICAPatColumbia.onmicrosoft.com::00ab9d32-d5e7-49ba-86f6-b7f0631c45b9" providerId="AD"/>
      </p:ext>
    </p:extLst>
  </p:cmAuthor>
  <p:cmAuthor id="9" name="Hamilton Mutemba" initials="HM" lastIdx="10" clrIdx="8">
    <p:extLst>
      <p:ext uri="{19B8F6BF-5375-455C-9EA6-DF929625EA0E}">
        <p15:presenceInfo xmlns:p15="http://schemas.microsoft.com/office/powerpoint/2012/main" userId="S::hm2827@icapatcolumbia.onmicrosoft.com::30ce4146-d861-4577-8316-b7969df0eb33" providerId="AD"/>
      </p:ext>
    </p:extLst>
  </p:cmAuthor>
  <p:cmAuthor id="3" name="Eduarda Pimentel de Gusmao" initials="EPdG" lastIdx="47" clrIdx="2">
    <p:extLst>
      <p:ext uri="{19B8F6BF-5375-455C-9EA6-DF929625EA0E}">
        <p15:presenceInfo xmlns:p15="http://schemas.microsoft.com/office/powerpoint/2012/main" userId="S::ep2538@ICAPatColumbia.onmicrosoft.com::75d5ad34-5e00-45c2-8e22-b1b33aa13fd8" providerId="AD"/>
      </p:ext>
    </p:extLst>
  </p:cmAuthor>
  <p:cmAuthor id="10" name="Buene, Manuel" initials="BM" lastIdx="7" clrIdx="9">
    <p:extLst>
      <p:ext uri="{19B8F6BF-5375-455C-9EA6-DF929625EA0E}">
        <p15:presenceInfo xmlns:p15="http://schemas.microsoft.com/office/powerpoint/2012/main" userId="Buene, Manuel" providerId="None"/>
      </p:ext>
    </p:extLst>
  </p:cmAuthor>
  <p:cmAuthor id="4" name="Pimentel De Gusmao, Eduarda" initials="PDGE [2]" lastIdx="89" clrIdx="3">
    <p:extLst>
      <p:ext uri="{19B8F6BF-5375-455C-9EA6-DF929625EA0E}">
        <p15:presenceInfo xmlns:p15="http://schemas.microsoft.com/office/powerpoint/2012/main" userId="Pimentel De Gusmao, Eduarda" providerId="None"/>
      </p:ext>
    </p:extLst>
  </p:cmAuthor>
  <p:cmAuthor id="5" name="Monica Negrete" initials="MN" lastIdx="33" clrIdx="4">
    <p:extLst>
      <p:ext uri="{19B8F6BF-5375-455C-9EA6-DF929625EA0E}">
        <p15:presenceInfo xmlns:p15="http://schemas.microsoft.com/office/powerpoint/2012/main" userId="9f4759fc7266b2e1" providerId="Windows Live"/>
      </p:ext>
    </p:extLst>
  </p:cmAuthor>
  <p:cmAuthor id="6" name="Langa, Bina" initials="LB" lastIdx="1" clrIdx="5">
    <p:extLst>
      <p:ext uri="{19B8F6BF-5375-455C-9EA6-DF929625EA0E}">
        <p15:presenceInfo xmlns:p15="http://schemas.microsoft.com/office/powerpoint/2012/main" userId="S::brl2136@cumc.columbia.edu::8e87eb9a-447e-4d76-b31d-8f90e74bde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169"/>
    <a:srgbClr val="7B8CAA"/>
    <a:srgbClr val="898989"/>
    <a:srgbClr val="7BBCAA"/>
    <a:srgbClr val="737D84"/>
    <a:srgbClr val="FFFFFF"/>
    <a:srgbClr val="00B5DE"/>
    <a:srgbClr val="000000"/>
    <a:srgbClr val="8A7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cGovern\Desktop\CENTS%20Workshop\High-Prevalence%20Setting%20Exercise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cGovern\Desktop\CENTS%20Workshop\High-Prevalence%20Setting%20Exercise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09295700771491"/>
          <c:y val="0.37590006112183055"/>
          <c:w val="0.40462256991845946"/>
          <c:h val="0.5717836142626171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'Outputs Tab'!$J$4:$J$5</c:f>
              <c:strCache>
                <c:ptCount val="1"/>
                <c:pt idx="0">
                  <c:v>Target Years Current number of tests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400119352220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74-4C17-9E5D-9E1355EB349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Tab'!$J$17</c:f>
              <c:numCache>
                <c:formatCode>#,##0</c:formatCode>
                <c:ptCount val="1"/>
                <c:pt idx="0">
                  <c:v>857469.01249999995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74-4C17-9E5D-9E1355EB349B}"/>
            </c:ext>
          </c:extLst>
        </c:ser>
        <c:ser>
          <c:idx val="5"/>
          <c:order val="1"/>
          <c:tx>
            <c:strRef>
              <c:f>'Outputs Tab'!$K$4:$K$5</c:f>
              <c:strCache>
                <c:ptCount val="1"/>
                <c:pt idx="0">
                  <c:v>Target Years Current number HIV+ identified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Tab'!$K$17</c:f>
              <c:numCache>
                <c:formatCode>#,##0</c:formatCode>
                <c:ptCount val="1"/>
                <c:pt idx="0">
                  <c:v>71747.448762619024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74-4C17-9E5D-9E1355EB349B}"/>
            </c:ext>
          </c:extLst>
        </c:ser>
        <c:ser>
          <c:idx val="7"/>
          <c:order val="2"/>
          <c:tx>
            <c:strRef>
              <c:f>'Outputs Tab'!$O$4:$O$5</c:f>
              <c:strCache>
                <c:ptCount val="1"/>
                <c:pt idx="0">
                  <c:v>Target Years Proposed number of tests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Tab'!$O$17</c:f>
              <c:numCache>
                <c:formatCode>#,##0</c:formatCode>
                <c:ptCount val="1"/>
                <c:pt idx="0">
                  <c:v>1247179.125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74-4C17-9E5D-9E1355EB349B}"/>
            </c:ext>
          </c:extLst>
        </c:ser>
        <c:ser>
          <c:idx val="8"/>
          <c:order val="3"/>
          <c:tx>
            <c:strRef>
              <c:f>'Outputs Tab'!$P$4:$P$5</c:f>
              <c:strCache>
                <c:ptCount val="1"/>
                <c:pt idx="0">
                  <c:v>Target Years Proposed number HIV+ identified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Tab'!$P$17</c:f>
              <c:numCache>
                <c:formatCode>#,##0</c:formatCode>
                <c:ptCount val="1"/>
                <c:pt idx="0">
                  <c:v>108786.99464221808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74-4C17-9E5D-9E1355EB3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51"/>
        <c:axId val="108614016"/>
        <c:axId val="108647936"/>
      </c:barChart>
      <c:catAx>
        <c:axId val="10861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647936"/>
        <c:crosses val="autoZero"/>
        <c:auto val="1"/>
        <c:lblAlgn val="ctr"/>
        <c:lblOffset val="100"/>
        <c:noMultiLvlLbl val="0"/>
      </c:catAx>
      <c:valAx>
        <c:axId val="108647936"/>
        <c:scaling>
          <c:orientation val="minMax"/>
          <c:max val="1750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Tests/HIV+ Identified</a:t>
                </a:r>
              </a:p>
            </c:rich>
          </c:tx>
          <c:layout>
            <c:manualLayout>
              <c:xMode val="edge"/>
              <c:yMode val="edge"/>
              <c:x val="2.516338639019244E-2"/>
              <c:y val="0.3078976740774097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861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01617157358705"/>
          <c:y val="0.16634481547391641"/>
          <c:w val="0.3193956031980737"/>
          <c:h val="0.776147921790829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76102861823642E-2"/>
          <c:y val="0.22842189164651974"/>
          <c:w val="0.70686215595201629"/>
          <c:h val="0.41369329795945486"/>
        </c:manualLayout>
      </c:layout>
      <c:barChart>
        <c:barDir val="bar"/>
        <c:grouping val="clustered"/>
        <c:varyColors val="0"/>
        <c:ser>
          <c:idx val="11"/>
          <c:order val="0"/>
          <c:tx>
            <c:strRef>
              <c:f>'Outputs Tab'!$Q$5</c:f>
              <c:strCache>
                <c:ptCount val="1"/>
                <c:pt idx="0">
                  <c:v>Proposed cost of strategy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5558337700514687E-3"/>
                  <c:y val="3.3757005267659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8A-4D11-9EFC-47C29D74A6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Tab'!$Q$17</c:f>
              <c:numCache>
                <c:formatCode>"$"#,##0</c:formatCode>
                <c:ptCount val="1"/>
                <c:pt idx="0">
                  <c:v>7066748.6092063868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8A-4D11-9EFC-47C29D74A6E0}"/>
            </c:ext>
          </c:extLst>
        </c:ser>
        <c:ser>
          <c:idx val="6"/>
          <c:order val="1"/>
          <c:tx>
            <c:strRef>
              <c:f>'Outputs Tab'!$L$5</c:f>
              <c:strCache>
                <c:ptCount val="1"/>
                <c:pt idx="0">
                  <c:v>Current cost of strategy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</c:strLit>
          </c:cat>
          <c:val>
            <c:numRef>
              <c:f>'Outputs Tab'!$L$17</c:f>
              <c:numCache>
                <c:formatCode>"$"#,##0</c:formatCode>
                <c:ptCount val="1"/>
                <c:pt idx="0">
                  <c:v>4628831.7080129944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8A-4D11-9EFC-47C29D74A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5"/>
        <c:axId val="108867968"/>
        <c:axId val="108869504"/>
      </c:barChart>
      <c:catAx>
        <c:axId val="108867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8869504"/>
        <c:crosses val="autoZero"/>
        <c:auto val="1"/>
        <c:lblAlgn val="ctr"/>
        <c:lblOffset val="100"/>
        <c:noMultiLvlLbl val="0"/>
      </c:catAx>
      <c:valAx>
        <c:axId val="108869504"/>
        <c:scaling>
          <c:orientation val="minMax"/>
          <c:max val="1200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All-in Cost for HTS</a:t>
                </a:r>
              </a:p>
            </c:rich>
          </c:tx>
          <c:overlay val="0"/>
        </c:title>
        <c:numFmt formatCode="&quot;$&quot;#,##0" sourceLinked="1"/>
        <c:majorTickMark val="out"/>
        <c:minorTickMark val="none"/>
        <c:tickLblPos val="nextTo"/>
        <c:crossAx val="108867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1D1B35-6FA9-8845-A3E6-B5BF73ACF6A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F7E15F-D269-1649-8FFC-FE911534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6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DEDDDD-250C-482E-9DE6-C403974E433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A90D8-2647-4560-8208-F58DCE3D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3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61EA97-C1FB-F74D-1AFE-DD54ACA90890}"/>
              </a:ext>
            </a:extLst>
          </p:cNvPr>
          <p:cNvSpPr/>
          <p:nvPr userDrawn="1"/>
        </p:nvSpPr>
        <p:spPr>
          <a:xfrm rot="10800000">
            <a:off x="0" y="1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49000">
                <a:srgbClr val="022169">
                  <a:shade val="67500"/>
                  <a:satMod val="115000"/>
                </a:srgbClr>
              </a:gs>
              <a:gs pos="84000">
                <a:srgbClr val="022069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85095-3251-89CB-C14E-E7171E52A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1964" y="1886659"/>
            <a:ext cx="7162800" cy="1248208"/>
          </a:xfrm>
        </p:spPr>
        <p:txBody>
          <a:bodyPr anchor="b">
            <a:normAutofit/>
          </a:bodyPr>
          <a:lstStyle>
            <a:lvl1pPr>
              <a:defRPr sz="40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884A8-8F50-7FC7-2125-E143438CF79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41963" y="3260217"/>
            <a:ext cx="7162800" cy="124695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24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 and Designation</a:t>
            </a:r>
          </a:p>
          <a:p>
            <a:pPr lvl="0"/>
            <a:r>
              <a:rPr lang="en-US"/>
              <a:t>Organization</a:t>
            </a:r>
          </a:p>
          <a:p>
            <a:pPr lvl="0"/>
            <a:r>
              <a:rPr lang="en-US"/>
              <a:t>Date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05A01A-91F6-41FD-A323-96F11FA6F8E0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082270" y="2406331"/>
            <a:ext cx="0" cy="21012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109FD5-109A-FDDB-314F-296DE4C8D050}"/>
              </a:ext>
            </a:extLst>
          </p:cNvPr>
          <p:cNvSpPr txBox="1"/>
          <p:nvPr userDrawn="1"/>
        </p:nvSpPr>
        <p:spPr>
          <a:xfrm>
            <a:off x="1458192" y="5014024"/>
            <a:ext cx="9275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baseline="0">
                <a:solidFill>
                  <a:schemeClr val="bg1"/>
                </a:solidFill>
                <a:latin typeface="Century Gothic" panose="020B0502020202020204" pitchFamily="34" charset="0"/>
              </a:rPr>
              <a:t>CQUIN 7</a:t>
            </a:r>
            <a:r>
              <a:rPr lang="en-US" sz="2000" b="1" baseline="3000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2000" b="1" baseline="0">
                <a:solidFill>
                  <a:schemeClr val="bg1"/>
                </a:solidFill>
                <a:latin typeface="Century Gothic" panose="020B0502020202020204" pitchFamily="34" charset="0"/>
              </a:rPr>
              <a:t> Annual Meeting</a:t>
            </a:r>
          </a:p>
          <a:p>
            <a:pPr algn="ctr"/>
            <a:r>
              <a:rPr lang="en-US" sz="2000" baseline="0">
                <a:solidFill>
                  <a:schemeClr val="bg1"/>
                </a:solidFill>
                <a:latin typeface="+mn-lt"/>
              </a:rPr>
              <a:t>November 13 – 17, 2023 | Johannesburg, South Africa</a:t>
            </a:r>
          </a:p>
          <a:p>
            <a:endParaRPr lang="en-US" sz="2000" baseline="0">
              <a:solidFill>
                <a:schemeClr val="bg1"/>
              </a:solidFill>
            </a:endParaRPr>
          </a:p>
        </p:txBody>
      </p:sp>
      <p:pic>
        <p:nvPicPr>
          <p:cNvPr id="7" name="Picture 6" descr="A close-up of logos&#10;&#10;Description automatically generated">
            <a:extLst>
              <a:ext uri="{FF2B5EF4-FFF2-40B4-BE49-F238E27FC236}">
                <a16:creationId xmlns:a16="http://schemas.microsoft.com/office/drawing/2014/main" id="{BBF5E5A6-E704-4A77-B98F-0C4F2654A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6069" t="3894" r="-1691" b="28843"/>
          <a:stretch/>
        </p:blipFill>
        <p:spPr>
          <a:xfrm>
            <a:off x="10171532" y="-116737"/>
            <a:ext cx="2180161" cy="16714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E62C95-284A-A1E9-397D-1DBD2CC296FB}"/>
              </a:ext>
            </a:extLst>
          </p:cNvPr>
          <p:cNvSpPr txBox="1"/>
          <p:nvPr userDrawn="1"/>
        </p:nvSpPr>
        <p:spPr>
          <a:xfrm>
            <a:off x="10152882" y="1391447"/>
            <a:ext cx="302225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>
                <a:solidFill>
                  <a:schemeClr val="bg1"/>
                </a:solidFill>
                <a:latin typeface="Century Gothic" panose="020B0502020202020204" pitchFamily="34" charset="0"/>
              </a:rPr>
              <a:t>www.cquin.icap.columbia.edu</a:t>
            </a:r>
          </a:p>
        </p:txBody>
      </p:sp>
      <p:pic>
        <p:nvPicPr>
          <p:cNvPr id="12" name="Picture 11" descr="A group of flags in a row&#10;&#10;Description automatically generated">
            <a:extLst>
              <a:ext uri="{FF2B5EF4-FFF2-40B4-BE49-F238E27FC236}">
                <a16:creationId xmlns:a16="http://schemas.microsoft.com/office/drawing/2014/main" id="{08FA18B5-DAE6-4A5D-B567-FC03BB4A5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4888"/>
          <a:stretch/>
        </p:blipFill>
        <p:spPr>
          <a:xfrm>
            <a:off x="25522" y="5799652"/>
            <a:ext cx="12197656" cy="1036842"/>
          </a:xfrm>
          <a:prstGeom prst="rect">
            <a:avLst/>
          </a:prstGeom>
        </p:spPr>
      </p:pic>
      <p:pic>
        <p:nvPicPr>
          <p:cNvPr id="4" name="Picture 3" descr="A close-up of logos&#10;&#10;Description automatically generated">
            <a:extLst>
              <a:ext uri="{FF2B5EF4-FFF2-40B4-BE49-F238E27FC236}">
                <a16:creationId xmlns:a16="http://schemas.microsoft.com/office/drawing/2014/main" id="{67BA1F5B-3F24-B0A4-28E9-5BE0EF992B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27" t="3894" r="44584" b="28843"/>
          <a:stretch/>
        </p:blipFill>
        <p:spPr>
          <a:xfrm>
            <a:off x="387339" y="-26185"/>
            <a:ext cx="2055944" cy="160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93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EC02EE-9661-4A18-8A8F-B0942498E6ED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46000">
                <a:srgbClr val="022169">
                  <a:shade val="67500"/>
                  <a:satMod val="115000"/>
                </a:srgbClr>
              </a:gs>
              <a:gs pos="84000">
                <a:schemeClr val="tx2"/>
              </a:gs>
            </a:gsLst>
            <a:lin ang="7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80606FA-C36B-44EE-91CC-23E328C62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57" y="3681248"/>
            <a:ext cx="6387638" cy="96219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B746CDD-D828-4CA9-922F-39CA5C1B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8858" y="1838673"/>
            <a:ext cx="6387639" cy="1827156"/>
          </a:xfrm>
        </p:spPr>
        <p:txBody>
          <a:bodyPr anchor="ctr">
            <a:noAutofit/>
          </a:bodyPr>
          <a:lstStyle>
            <a:lvl1pPr algn="l">
              <a:defRPr sz="5400" b="1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496835-195E-E9F4-3CBE-7C62F6DAC9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95953" y="0"/>
            <a:ext cx="4696047" cy="6858000"/>
          </a:xfrm>
          <a:solidFill>
            <a:schemeClr val="bg1"/>
          </a:solidFill>
        </p:spPr>
        <p:txBody>
          <a:bodyPr anchor="ctr"/>
          <a:lstStyle>
            <a:lvl1pPr algn="ctr">
              <a:defRPr spc="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Picture 3" descr="A close-up of logos&#10;&#10;Description automatically generated">
            <a:extLst>
              <a:ext uri="{FF2B5EF4-FFF2-40B4-BE49-F238E27FC236}">
                <a16:creationId xmlns:a16="http://schemas.microsoft.com/office/drawing/2014/main" id="{BE000DA9-8AAE-12BF-3F8C-20C28B210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27" t="3894" r="-1691" b="28843"/>
          <a:stretch/>
        </p:blipFill>
        <p:spPr>
          <a:xfrm>
            <a:off x="520732" y="5429322"/>
            <a:ext cx="2792797" cy="107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840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839DF82-A038-4DAB-A858-F7EBC5209F7E}"/>
              </a:ext>
            </a:extLst>
          </p:cNvPr>
          <p:cNvSpPr/>
          <p:nvPr/>
        </p:nvSpPr>
        <p:spPr>
          <a:xfrm>
            <a:off x="0" y="5936"/>
            <a:ext cx="12192000" cy="6877559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54000">
                <a:srgbClr val="022169">
                  <a:shade val="67500"/>
                  <a:satMod val="115000"/>
                </a:srgbClr>
              </a:gs>
              <a:gs pos="85000">
                <a:schemeClr val="tx2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444262" y="3896069"/>
            <a:ext cx="7321061" cy="900863"/>
          </a:xfrm>
        </p:spPr>
        <p:txBody>
          <a:bodyPr anchor="t">
            <a:normAutofit/>
          </a:bodyPr>
          <a:lstStyle>
            <a:lvl1pPr algn="ctr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CDB90-7F95-46D7-9750-A473B620A4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18475" y="1074861"/>
            <a:ext cx="2355050" cy="2354138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pc="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2" name="Picture 1" descr="A close-up of logos&#10;&#10;Description automatically generated">
            <a:extLst>
              <a:ext uri="{FF2B5EF4-FFF2-40B4-BE49-F238E27FC236}">
                <a16:creationId xmlns:a16="http://schemas.microsoft.com/office/drawing/2014/main" id="{6B25C91F-F5A9-D697-8D03-6559B5F10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27" t="3894" r="-1691" b="28843"/>
          <a:stretch/>
        </p:blipFill>
        <p:spPr>
          <a:xfrm>
            <a:off x="9236107" y="5572197"/>
            <a:ext cx="2792797" cy="10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029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h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E28A67-3D2A-47FE-8FEE-BEDC483737C0}"/>
              </a:ext>
            </a:extLst>
          </p:cNvPr>
          <p:cNvSpPr/>
          <p:nvPr/>
        </p:nvSpPr>
        <p:spPr>
          <a:xfrm rot="10800000">
            <a:off x="6896100" y="0"/>
            <a:ext cx="5295900" cy="6858000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50000">
                <a:srgbClr val="022169">
                  <a:shade val="67500"/>
                  <a:satMod val="115000"/>
                </a:srgbClr>
              </a:gs>
              <a:gs pos="100000">
                <a:schemeClr val="tx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" y="0"/>
            <a:ext cx="6896098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spc="300"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381496" y="508000"/>
            <a:ext cx="4366006" cy="850899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C8C91-517A-E263-7CC8-86DAE9667C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81495" y="1600200"/>
            <a:ext cx="4366006" cy="44831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b="1">
                <a:solidFill>
                  <a:schemeClr val="bg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A close-up of logos&#10;&#10;Description automatically generated">
            <a:extLst>
              <a:ext uri="{FF2B5EF4-FFF2-40B4-BE49-F238E27FC236}">
                <a16:creationId xmlns:a16="http://schemas.microsoft.com/office/drawing/2014/main" id="{DE5F94F0-02CE-5E6A-C377-61D903AD8B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27" t="3894" r="-1691" b="28843"/>
          <a:stretch/>
        </p:blipFill>
        <p:spPr>
          <a:xfrm>
            <a:off x="10113663" y="5939060"/>
            <a:ext cx="1856088" cy="7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7619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+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61666C-989C-531F-168B-432D99E96F9A}"/>
              </a:ext>
            </a:extLst>
          </p:cNvPr>
          <p:cNvSpPr/>
          <p:nvPr/>
        </p:nvSpPr>
        <p:spPr>
          <a:xfrm rot="10800000">
            <a:off x="6896100" y="0"/>
            <a:ext cx="5295900" cy="6858000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50000">
                <a:srgbClr val="022169">
                  <a:shade val="67500"/>
                  <a:satMod val="115000"/>
                </a:srgbClr>
              </a:gs>
              <a:gs pos="100000">
                <a:schemeClr val="tx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19999" y="1610685"/>
            <a:ext cx="3959605" cy="4551088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“Click to edit Master text”</a:t>
            </a:r>
          </a:p>
          <a:p>
            <a:pPr lvl="0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396" y="520700"/>
            <a:ext cx="6140742" cy="838199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0221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81281-E39B-231E-47D2-649DE2D920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775" y="1511300"/>
            <a:ext cx="6140450" cy="47386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A close-up of logos&#10;&#10;Description automatically generated">
            <a:extLst>
              <a:ext uri="{FF2B5EF4-FFF2-40B4-BE49-F238E27FC236}">
                <a16:creationId xmlns:a16="http://schemas.microsoft.com/office/drawing/2014/main" id="{7B9A3B1F-38FC-416E-28B8-878000EAAB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27" t="3894" r="-1691" b="28843"/>
          <a:stretch/>
        </p:blipFill>
        <p:spPr>
          <a:xfrm>
            <a:off x="10113663" y="5939060"/>
            <a:ext cx="1856088" cy="7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1952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F7FE98-6B0C-4514-B978-11C7B1F2E18D}"/>
              </a:ext>
            </a:extLst>
          </p:cNvPr>
          <p:cNvSpPr/>
          <p:nvPr/>
        </p:nvSpPr>
        <p:spPr>
          <a:xfrm>
            <a:off x="0" y="0"/>
            <a:ext cx="1535185" cy="6858000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38000">
                <a:srgbClr val="022169">
                  <a:shade val="67500"/>
                  <a:satMod val="115000"/>
                </a:srgb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64317" y="520700"/>
            <a:ext cx="9144456" cy="838199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0221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491C50-1E72-808D-96D0-D53D36DB48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64318" y="1511300"/>
            <a:ext cx="9145008" cy="4738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968F065-DCC7-93C0-77AD-2E612574DE9D}"/>
              </a:ext>
            </a:extLst>
          </p:cNvPr>
          <p:cNvSpPr txBox="1">
            <a:spLocks/>
          </p:cNvSpPr>
          <p:nvPr userDrawn="1"/>
        </p:nvSpPr>
        <p:spPr>
          <a:xfrm>
            <a:off x="229697" y="6402389"/>
            <a:ext cx="6306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CQUIN 7th Annual Meeting | November 13-17, 2023</a:t>
            </a:r>
          </a:p>
        </p:txBody>
      </p:sp>
      <p:pic>
        <p:nvPicPr>
          <p:cNvPr id="4" name="Picture 3" descr="A close-up of logos&#10;&#10;Description automatically generated">
            <a:extLst>
              <a:ext uri="{FF2B5EF4-FFF2-40B4-BE49-F238E27FC236}">
                <a16:creationId xmlns:a16="http://schemas.microsoft.com/office/drawing/2014/main" id="{D5772C60-4CD3-9DC9-6414-C62596BDD6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7532" y="6006026"/>
            <a:ext cx="2008177" cy="104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962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64317" y="520700"/>
            <a:ext cx="9144456" cy="838199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0221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491C50-1E72-808D-96D0-D53D36DB48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64318" y="1511300"/>
            <a:ext cx="4479012" cy="4738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8">
            <a:extLst>
              <a:ext uri="{FF2B5EF4-FFF2-40B4-BE49-F238E27FC236}">
                <a16:creationId xmlns:a16="http://schemas.microsoft.com/office/drawing/2014/main" id="{BCA9E357-0231-8ABC-6BB5-EC6336BF7E9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629761" y="1511300"/>
            <a:ext cx="4479012" cy="4738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76D47F-A017-297B-620F-5A2D353BD14E}"/>
              </a:ext>
            </a:extLst>
          </p:cNvPr>
          <p:cNvSpPr/>
          <p:nvPr/>
        </p:nvSpPr>
        <p:spPr>
          <a:xfrm>
            <a:off x="0" y="0"/>
            <a:ext cx="1535185" cy="6857999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38000">
                <a:srgbClr val="022169">
                  <a:shade val="67500"/>
                  <a:satMod val="115000"/>
                </a:srgb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2F35657A-DB67-9AA4-B04E-7721C24E7EE3}"/>
              </a:ext>
            </a:extLst>
          </p:cNvPr>
          <p:cNvSpPr txBox="1">
            <a:spLocks/>
          </p:cNvSpPr>
          <p:nvPr userDrawn="1"/>
        </p:nvSpPr>
        <p:spPr>
          <a:xfrm>
            <a:off x="536259" y="6423609"/>
            <a:ext cx="6306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CQUIN 7th Annual Meeting | November 13-17, 2023</a:t>
            </a:r>
          </a:p>
        </p:txBody>
      </p:sp>
      <p:pic>
        <p:nvPicPr>
          <p:cNvPr id="4" name="Picture 3" descr="A close-up of logos&#10;&#10;Description automatically generated">
            <a:extLst>
              <a:ext uri="{FF2B5EF4-FFF2-40B4-BE49-F238E27FC236}">
                <a16:creationId xmlns:a16="http://schemas.microsoft.com/office/drawing/2014/main" id="{A175B4C3-E560-4608-98B5-373CC225BC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7532" y="6006026"/>
            <a:ext cx="2008177" cy="104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80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602BE2B-D6FC-BD84-6EF1-706434697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0155" y="6244840"/>
            <a:ext cx="832363" cy="4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2773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C0B78C7-C5AD-9DF1-173C-2F384849DA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0939D3-8BCC-4347-00B4-A376B8601A85}"/>
              </a:ext>
            </a:extLst>
          </p:cNvPr>
          <p:cNvSpPr/>
          <p:nvPr userDrawn="1"/>
        </p:nvSpPr>
        <p:spPr>
          <a:xfrm rot="10800000">
            <a:off x="0" y="7071"/>
            <a:ext cx="12192000" cy="6857999"/>
          </a:xfrm>
          <a:prstGeom prst="rect">
            <a:avLst/>
          </a:prstGeom>
          <a:gradFill flip="none" rotWithShape="1">
            <a:gsLst>
              <a:gs pos="0">
                <a:srgbClr val="022169">
                  <a:shade val="30000"/>
                  <a:satMod val="115000"/>
                </a:srgbClr>
              </a:gs>
              <a:gs pos="49000">
                <a:srgbClr val="022169">
                  <a:shade val="67500"/>
                  <a:satMod val="115000"/>
                </a:srgbClr>
              </a:gs>
              <a:gs pos="84000">
                <a:srgbClr val="022069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-up of logos&#10;&#10;Description automatically generated">
            <a:extLst>
              <a:ext uri="{FF2B5EF4-FFF2-40B4-BE49-F238E27FC236}">
                <a16:creationId xmlns:a16="http://schemas.microsoft.com/office/drawing/2014/main" id="{94840D39-5C51-3C61-4643-816F9E228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3089" b="32737"/>
          <a:stretch/>
        </p:blipFill>
        <p:spPr>
          <a:xfrm>
            <a:off x="10002782" y="-271462"/>
            <a:ext cx="2299522" cy="1714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894A7E-AA0D-BDAB-E949-D6E608D1C044}"/>
              </a:ext>
            </a:extLst>
          </p:cNvPr>
          <p:cNvSpPr txBox="1"/>
          <p:nvPr userDrawn="1"/>
        </p:nvSpPr>
        <p:spPr>
          <a:xfrm>
            <a:off x="10149319" y="1423480"/>
            <a:ext cx="2912249" cy="259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>
                <a:solidFill>
                  <a:schemeClr val="bg1"/>
                </a:solidFill>
                <a:latin typeface="Century Gothic" panose="020B0502020202020204" pitchFamily="34" charset="0"/>
              </a:rPr>
              <a:t>www.cquin.icap.columbia.edu</a:t>
            </a:r>
          </a:p>
        </p:txBody>
      </p:sp>
      <p:pic>
        <p:nvPicPr>
          <p:cNvPr id="7" name="Picture 6" descr="A group of flags in a row&#10;&#10;Description automatically generated">
            <a:extLst>
              <a:ext uri="{FF2B5EF4-FFF2-40B4-BE49-F238E27FC236}">
                <a16:creationId xmlns:a16="http://schemas.microsoft.com/office/drawing/2014/main" id="{142E1DDD-1193-5B3C-38DE-84EBF72EBB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84888"/>
          <a:stretch/>
        </p:blipFill>
        <p:spPr>
          <a:xfrm>
            <a:off x="25522" y="5799652"/>
            <a:ext cx="12197656" cy="1036842"/>
          </a:xfrm>
          <a:prstGeom prst="rect">
            <a:avLst/>
          </a:prstGeom>
        </p:spPr>
      </p:pic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68537BA-7E15-6D29-C054-38A15673D1F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522" y="41083"/>
            <a:ext cx="3910452" cy="20334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BAA201-0679-C88E-8DCB-3BD4A09D1ED0}"/>
              </a:ext>
            </a:extLst>
          </p:cNvPr>
          <p:cNvSpPr txBox="1"/>
          <p:nvPr userDrawn="1"/>
        </p:nvSpPr>
        <p:spPr>
          <a:xfrm>
            <a:off x="4309197" y="2883047"/>
            <a:ext cx="511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772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8AF1-BBDD-5C45-BD8A-357304E54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6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None/>
        <a:defRPr sz="1800" b="1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94A7-28E9-5E50-2EFC-B01D8C0D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073" y="1626303"/>
            <a:ext cx="7162800" cy="1248208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Differentiated HIV Testing Services Optimization Tool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39257-BC1A-99B1-C0D8-E806B957C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1964" y="2994518"/>
            <a:ext cx="7162800" cy="12469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Marvin Lubega.</a:t>
            </a:r>
          </a:p>
          <a:p>
            <a:r>
              <a:rPr lang="en-US" dirty="0"/>
              <a:t>Program Manager, Access to diagnostics.</a:t>
            </a:r>
          </a:p>
          <a:p>
            <a:r>
              <a:rPr lang="en-US" dirty="0"/>
              <a:t>Clinton Health Access Initiative, Uganda.</a:t>
            </a:r>
          </a:p>
        </p:txBody>
      </p:sp>
    </p:spTree>
    <p:extLst>
      <p:ext uri="{BB962C8B-B14F-4D97-AF65-F5344CB8AC3E}">
        <p14:creationId xmlns:p14="http://schemas.microsoft.com/office/powerpoint/2010/main" val="4777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6D7C-1479-BDBC-292C-973015B2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000" b="1" dirty="0"/>
              <a:t>As countries near their 1</a:t>
            </a:r>
            <a:r>
              <a:rPr lang="en-US" altLang="en-US" sz="2000" b="1" baseline="30000" dirty="0"/>
              <a:t>st</a:t>
            </a:r>
            <a:r>
              <a:rPr lang="en-US" altLang="en-US" sz="2000" b="1" dirty="0"/>
              <a:t>  95 goals, finding the remaining PLHIV only gets harder and requires a systematic approach to optimizing HTS. 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5BF3F-AEF9-E9C9-807A-264E7A96538F}"/>
              </a:ext>
            </a:extLst>
          </p:cNvPr>
          <p:cNvSpPr txBox="1"/>
          <p:nvPr/>
        </p:nvSpPr>
        <p:spPr>
          <a:xfrm>
            <a:off x="8033977" y="1567123"/>
            <a:ext cx="235422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1F497D"/>
                </a:solidFill>
                <a:latin typeface="+mj-lt"/>
              </a:rPr>
              <a:t>Prioritize and set targets</a:t>
            </a:r>
          </a:p>
        </p:txBody>
      </p:sp>
      <p:sp>
        <p:nvSpPr>
          <p:cNvPr id="6" name="Chevron 4">
            <a:extLst>
              <a:ext uri="{FF2B5EF4-FFF2-40B4-BE49-F238E27FC236}">
                <a16:creationId xmlns:a16="http://schemas.microsoft.com/office/drawing/2014/main" id="{A1203D0D-0373-85F7-BA1E-43097596BF2D}"/>
              </a:ext>
            </a:extLst>
          </p:cNvPr>
          <p:cNvSpPr/>
          <p:nvPr/>
        </p:nvSpPr>
        <p:spPr>
          <a:xfrm>
            <a:off x="7167157" y="1526934"/>
            <a:ext cx="754702" cy="793926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03A584-CB3A-0A52-A95F-48AF6F2A1BC7}"/>
              </a:ext>
            </a:extLst>
          </p:cNvPr>
          <p:cNvSpPr/>
          <p:nvPr/>
        </p:nvSpPr>
        <p:spPr>
          <a:xfrm>
            <a:off x="1884439" y="2570634"/>
            <a:ext cx="3002831" cy="34644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Assess data including 1</a:t>
            </a:r>
            <a:r>
              <a:rPr lang="en-US" sz="2000" baseline="30000" dirty="0">
                <a:solidFill>
                  <a:prstClr val="black"/>
                </a:solidFill>
              </a:rPr>
              <a:t>st</a:t>
            </a:r>
            <a:r>
              <a:rPr lang="en-US" sz="2000" dirty="0">
                <a:solidFill>
                  <a:prstClr val="black"/>
                </a:solidFill>
              </a:rPr>
              <a:t> and 2</a:t>
            </a:r>
            <a:r>
              <a:rPr lang="en-US" sz="2000" baseline="30000" dirty="0">
                <a:solidFill>
                  <a:prstClr val="black"/>
                </a:solidFill>
              </a:rPr>
              <a:t>nd</a:t>
            </a:r>
            <a:r>
              <a:rPr lang="en-US" sz="2000" dirty="0">
                <a:solidFill>
                  <a:prstClr val="black"/>
                </a:solidFill>
              </a:rPr>
              <a:t> 95 gaps across </a:t>
            </a:r>
            <a:r>
              <a:rPr lang="en-US" sz="2000" b="1" dirty="0">
                <a:solidFill>
                  <a:schemeClr val="tx2"/>
                </a:solidFill>
              </a:rPr>
              <a:t>geographies and population</a:t>
            </a:r>
            <a:r>
              <a:rPr lang="en-US" sz="2000" dirty="0">
                <a:solidFill>
                  <a:prstClr val="black"/>
                </a:solidFill>
              </a:rPr>
              <a:t> groups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Assess the current HIV testing service delivery models 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Clearly define gaps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F1B71E-AD71-B504-7C94-A7944B904152}"/>
              </a:ext>
            </a:extLst>
          </p:cNvPr>
          <p:cNvSpPr/>
          <p:nvPr/>
        </p:nvSpPr>
        <p:spPr>
          <a:xfrm>
            <a:off x="4835764" y="2570634"/>
            <a:ext cx="3002831" cy="34644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Define target populations</a:t>
            </a:r>
            <a:r>
              <a:rPr lang="en-US" sz="2000" dirty="0">
                <a:solidFill>
                  <a:prstClr val="black"/>
                </a:solidFill>
              </a:rPr>
              <a:t>, geographies, and operational bottlenecks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Adapt or design testing modalities </a:t>
            </a:r>
            <a:r>
              <a:rPr lang="en-US" sz="2000" dirty="0">
                <a:solidFill>
                  <a:prstClr val="black"/>
                </a:solidFill>
              </a:rPr>
              <a:t>aligned with gaps in meeting population needs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FE9968-5261-24A1-07EC-CF5F6189A53C}"/>
              </a:ext>
            </a:extLst>
          </p:cNvPr>
          <p:cNvSpPr/>
          <p:nvPr/>
        </p:nvSpPr>
        <p:spPr>
          <a:xfrm>
            <a:off x="7787088" y="2570634"/>
            <a:ext cx="3002831" cy="34644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Determine </a:t>
            </a:r>
            <a:r>
              <a:rPr lang="en-US" sz="2000" b="1" dirty="0">
                <a:solidFill>
                  <a:schemeClr val="tx2"/>
                </a:solidFill>
              </a:rPr>
              <a:t>optimal mix and scale-up </a:t>
            </a:r>
            <a:r>
              <a:rPr lang="en-US" sz="2000" dirty="0">
                <a:solidFill>
                  <a:prstClr val="black"/>
                </a:solidFill>
              </a:rPr>
              <a:t>of test modalities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Prioritize</a:t>
            </a:r>
            <a:r>
              <a:rPr lang="en-US" sz="2000" dirty="0">
                <a:solidFill>
                  <a:prstClr val="black"/>
                </a:solidFill>
              </a:rPr>
              <a:t> based on cost effectiveness, operational feasibility, and national policies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Define </a:t>
            </a:r>
            <a:r>
              <a:rPr lang="en-US" sz="2000" b="1" dirty="0">
                <a:solidFill>
                  <a:schemeClr val="tx2"/>
                </a:solidFill>
              </a:rPr>
              <a:t>national targets </a:t>
            </a:r>
            <a:r>
              <a:rPr lang="en-US" sz="2000" dirty="0">
                <a:solidFill>
                  <a:prstClr val="black"/>
                </a:solidFill>
              </a:rPr>
              <a:t>and draft </a:t>
            </a:r>
            <a:r>
              <a:rPr lang="en-US" sz="2000" b="1" dirty="0">
                <a:solidFill>
                  <a:schemeClr val="tx2"/>
                </a:solidFill>
              </a:rPr>
              <a:t>operational plan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E081C9-C110-8B92-98E2-63A08BC73E5A}"/>
              </a:ext>
            </a:extLst>
          </p:cNvPr>
          <p:cNvSpPr txBox="1"/>
          <p:nvPr/>
        </p:nvSpPr>
        <p:spPr>
          <a:xfrm>
            <a:off x="5082653" y="1721010"/>
            <a:ext cx="23542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1F497D"/>
                </a:solidFill>
                <a:latin typeface="+mj-lt"/>
              </a:rPr>
              <a:t>Design testing mix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F3D3AB-3369-4282-9B99-A0AB486D3B4D}"/>
              </a:ext>
            </a:extLst>
          </p:cNvPr>
          <p:cNvSpPr txBox="1"/>
          <p:nvPr/>
        </p:nvSpPr>
        <p:spPr>
          <a:xfrm>
            <a:off x="2131328" y="1721010"/>
            <a:ext cx="23542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1F497D"/>
                </a:solidFill>
                <a:latin typeface="+mj-lt"/>
              </a:rPr>
              <a:t>Situational analysis</a:t>
            </a:r>
          </a:p>
        </p:txBody>
      </p:sp>
      <p:sp>
        <p:nvSpPr>
          <p:cNvPr id="12" name="Chevron 10">
            <a:extLst>
              <a:ext uri="{FF2B5EF4-FFF2-40B4-BE49-F238E27FC236}">
                <a16:creationId xmlns:a16="http://schemas.microsoft.com/office/drawing/2014/main" id="{DA418916-2D93-21F9-AF7D-E5FBFF8BA578}"/>
              </a:ext>
            </a:extLst>
          </p:cNvPr>
          <p:cNvSpPr/>
          <p:nvPr/>
        </p:nvSpPr>
        <p:spPr>
          <a:xfrm>
            <a:off x="4215832" y="1526934"/>
            <a:ext cx="754702" cy="793926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529B49-412F-17AB-9D57-4C3515C60F5F}"/>
              </a:ext>
            </a:extLst>
          </p:cNvPr>
          <p:cNvCxnSpPr>
            <a:cxnSpLocks/>
          </p:cNvCxnSpPr>
          <p:nvPr/>
        </p:nvCxnSpPr>
        <p:spPr>
          <a:xfrm>
            <a:off x="2228845" y="1349766"/>
            <a:ext cx="8558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14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6D7C-1479-BDBC-292C-973015B2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An optimized testing strategy must consider a range of criteria, including yield, population, and cost </a:t>
            </a:r>
            <a:endParaRPr lang="en-US" sz="2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C7A84A-08EA-AD90-361A-4AB115410036}"/>
              </a:ext>
            </a:extLst>
          </p:cNvPr>
          <p:cNvSpPr/>
          <p:nvPr/>
        </p:nvSpPr>
        <p:spPr>
          <a:xfrm>
            <a:off x="2211512" y="3436516"/>
            <a:ext cx="491320" cy="477671"/>
          </a:xfrm>
          <a:prstGeom prst="ellipse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D26EEA-AF92-C987-FB5B-E9DBA9CD23BE}"/>
              </a:ext>
            </a:extLst>
          </p:cNvPr>
          <p:cNvSpPr/>
          <p:nvPr/>
        </p:nvSpPr>
        <p:spPr>
          <a:xfrm>
            <a:off x="2211512" y="5432862"/>
            <a:ext cx="491320" cy="477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D53C7E-1C36-7D3A-4167-CFE229B6086C}"/>
              </a:ext>
            </a:extLst>
          </p:cNvPr>
          <p:cNvSpPr/>
          <p:nvPr/>
        </p:nvSpPr>
        <p:spPr>
          <a:xfrm>
            <a:off x="2211512" y="1625197"/>
            <a:ext cx="491320" cy="477671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2A3053-5B26-6E4A-C7D4-FA3E3FF284D7}"/>
              </a:ext>
            </a:extLst>
          </p:cNvPr>
          <p:cNvSpPr/>
          <p:nvPr/>
        </p:nvSpPr>
        <p:spPr>
          <a:xfrm>
            <a:off x="4534867" y="4938157"/>
            <a:ext cx="6196426" cy="146708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Focus beyond cost per test but </a:t>
            </a:r>
            <a:r>
              <a:rPr lang="en-US" sz="1850" b="1" dirty="0">
                <a:solidFill>
                  <a:prstClr val="black"/>
                </a:solidFill>
              </a:rPr>
              <a:t>cost per person linked to ART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Cost varies by population (e.g. ANC is a very low cost channel but limited to pregnant women; strategies that target men may be a higher cost)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Need to consider operational realities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07E0B4-5393-C700-3F40-24E66D379A9E}"/>
              </a:ext>
            </a:extLst>
          </p:cNvPr>
          <p:cNvSpPr/>
          <p:nvPr/>
        </p:nvSpPr>
        <p:spPr>
          <a:xfrm>
            <a:off x="4534867" y="2941812"/>
            <a:ext cx="6167004" cy="146708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Delivery channels need to be designed to meet the needs of different populations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Certain populations will require </a:t>
            </a:r>
            <a:r>
              <a:rPr lang="en-US" sz="1850" b="1" dirty="0">
                <a:solidFill>
                  <a:prstClr val="black"/>
                </a:solidFill>
              </a:rPr>
              <a:t>new ways of approaching testing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Without this approach,</a:t>
            </a:r>
            <a:r>
              <a:rPr lang="en-US" sz="1850" b="1" dirty="0">
                <a:solidFill>
                  <a:prstClr val="black"/>
                </a:solidFill>
              </a:rPr>
              <a:t> risk continuing to reach certain populations, leaving others behind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6F3CC-EED5-656F-09B0-679596EBCA39}"/>
              </a:ext>
            </a:extLst>
          </p:cNvPr>
          <p:cNvSpPr/>
          <p:nvPr/>
        </p:nvSpPr>
        <p:spPr>
          <a:xfrm>
            <a:off x="4534867" y="1133857"/>
            <a:ext cx="6167004" cy="146708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Prioritize delivery channels with high testing yields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b="1" dirty="0">
                <a:solidFill>
                  <a:prstClr val="black"/>
                </a:solidFill>
              </a:rPr>
              <a:t>Focus should be on absolute identifications </a:t>
            </a:r>
          </a:p>
          <a:p>
            <a:pPr marL="182880" indent="-18288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prstClr val="black"/>
                </a:solidFill>
              </a:rPr>
              <a:t>Determine the combination of channels that </a:t>
            </a:r>
            <a:r>
              <a:rPr lang="en-US" sz="1850" b="1" dirty="0">
                <a:solidFill>
                  <a:prstClr val="black"/>
                </a:solidFill>
              </a:rPr>
              <a:t>collectively reach ART scale-up targets with the lowest number of tests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BBEB3-6094-E1DF-7E54-BF90074AEA14}"/>
              </a:ext>
            </a:extLst>
          </p:cNvPr>
          <p:cNvSpPr/>
          <p:nvPr/>
        </p:nvSpPr>
        <p:spPr>
          <a:xfrm>
            <a:off x="2818250" y="4938157"/>
            <a:ext cx="1681224" cy="146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C0504D"/>
                </a:solidFill>
              </a:rPr>
              <a:t>Low cost per patient linked to treatment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40C5C7-AF78-5E5B-7BAE-180378054879}"/>
              </a:ext>
            </a:extLst>
          </p:cNvPr>
          <p:cNvSpPr/>
          <p:nvPr/>
        </p:nvSpPr>
        <p:spPr>
          <a:xfrm>
            <a:off x="2818250" y="2941812"/>
            <a:ext cx="1681224" cy="146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BB59"/>
                </a:solidFill>
              </a:rPr>
              <a:t>Target priority populations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F92A30-E7D3-7978-211B-BA8733FCB019}"/>
              </a:ext>
            </a:extLst>
          </p:cNvPr>
          <p:cNvSpPr/>
          <p:nvPr/>
        </p:nvSpPr>
        <p:spPr>
          <a:xfrm>
            <a:off x="2782857" y="1143380"/>
            <a:ext cx="1752010" cy="146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1F497D"/>
                </a:solidFill>
              </a:rPr>
              <a:t>Yield high number of identifications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962F6D-AD07-05FA-517C-74CA1E2A8D18}"/>
              </a:ext>
            </a:extLst>
          </p:cNvPr>
          <p:cNvCxnSpPr>
            <a:cxnSpLocks/>
          </p:cNvCxnSpPr>
          <p:nvPr/>
        </p:nvCxnSpPr>
        <p:spPr>
          <a:xfrm>
            <a:off x="2228845" y="1265358"/>
            <a:ext cx="8558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84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6D7C-1479-BDBC-292C-973015B2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849" y="280704"/>
            <a:ext cx="9144456" cy="838199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j-lt"/>
              </a:rPr>
              <a:t>Optimization model supports target setting by delivery channel, linked to overall treatment scale-up targets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24C90F-4FBF-B489-AA4B-5C4D076C4BA7}"/>
              </a:ext>
            </a:extLst>
          </p:cNvPr>
          <p:cNvGrpSpPr/>
          <p:nvPr/>
        </p:nvGrpSpPr>
        <p:grpSpPr>
          <a:xfrm>
            <a:off x="1922496" y="2876702"/>
            <a:ext cx="8757313" cy="1358019"/>
            <a:chOff x="178104" y="2795611"/>
            <a:chExt cx="8757313" cy="135801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2E58E96-32AE-E24C-A01B-40006B42ED83}"/>
                </a:ext>
              </a:extLst>
            </p:cNvPr>
            <p:cNvGrpSpPr/>
            <p:nvPr/>
          </p:nvGrpSpPr>
          <p:grpSpPr>
            <a:xfrm>
              <a:off x="178104" y="2795611"/>
              <a:ext cx="8757313" cy="1358019"/>
              <a:chOff x="178104" y="2357201"/>
              <a:chExt cx="8757313" cy="135801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EA6A4D6-328C-3674-16EB-DAE98D0DFF7A}"/>
                  </a:ext>
                </a:extLst>
              </p:cNvPr>
              <p:cNvSpPr/>
              <p:nvPr/>
            </p:nvSpPr>
            <p:spPr bwMode="auto">
              <a:xfrm>
                <a:off x="4101153" y="2572120"/>
                <a:ext cx="3005464" cy="11166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# Tests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EFBA21C-BBDF-8B8E-8D7E-0CFB56D39246}"/>
                  </a:ext>
                </a:extLst>
              </p:cNvPr>
              <p:cNvSpPr/>
              <p:nvPr/>
            </p:nvSpPr>
            <p:spPr bwMode="auto">
              <a:xfrm>
                <a:off x="3855417" y="2357201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EA97819-AA71-3E2E-EE5D-0D591D15C76C}"/>
                  </a:ext>
                </a:extLst>
              </p:cNvPr>
              <p:cNvSpPr/>
              <p:nvPr/>
            </p:nvSpPr>
            <p:spPr bwMode="auto">
              <a:xfrm>
                <a:off x="178104" y="2598593"/>
                <a:ext cx="1518313" cy="1116627"/>
              </a:xfrm>
              <a:prstGeom prst="rect">
                <a:avLst/>
              </a:prstGeom>
              <a:solidFill>
                <a:schemeClr val="tx2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# of ART initiations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9054EED-77C8-6AF7-02E1-8E484F1CDC38}"/>
                  </a:ext>
                </a:extLst>
              </p:cNvPr>
              <p:cNvSpPr/>
              <p:nvPr/>
            </p:nvSpPr>
            <p:spPr bwMode="auto">
              <a:xfrm>
                <a:off x="7640017" y="2598593"/>
                <a:ext cx="1295400" cy="11166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Linkage to care rate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7DB193-05B2-4303-F9E7-0E4073096CF1}"/>
                  </a:ext>
                </a:extLst>
              </p:cNvPr>
              <p:cNvSpPr txBox="1"/>
              <p:nvPr/>
            </p:nvSpPr>
            <p:spPr>
              <a:xfrm>
                <a:off x="6893257" y="2691919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*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EDC2D9C-9472-58AE-887B-00C2EB5B86FE}"/>
                  </a:ext>
                </a:extLst>
              </p:cNvPr>
              <p:cNvSpPr/>
              <p:nvPr/>
            </p:nvSpPr>
            <p:spPr bwMode="auto">
              <a:xfrm>
                <a:off x="2351737" y="2598593"/>
                <a:ext cx="1295400" cy="11166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Yield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86B31E-DB17-265D-4755-B2CD5DB9EBCD}"/>
                  </a:ext>
                </a:extLst>
              </p:cNvPr>
              <p:cNvSpPr txBox="1"/>
              <p:nvPr/>
            </p:nvSpPr>
            <p:spPr>
              <a:xfrm>
                <a:off x="1544017" y="2693673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=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D5BC701-584D-9C88-A111-13EC305DAD9D}"/>
                  </a:ext>
                </a:extLst>
              </p:cNvPr>
              <p:cNvSpPr/>
              <p:nvPr/>
            </p:nvSpPr>
            <p:spPr bwMode="auto">
              <a:xfrm>
                <a:off x="7374265" y="2383674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3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C3E96F9-A048-A0B1-C9C1-D5659342FEBA}"/>
                  </a:ext>
                </a:extLst>
              </p:cNvPr>
              <p:cNvSpPr/>
              <p:nvPr/>
            </p:nvSpPr>
            <p:spPr bwMode="auto">
              <a:xfrm>
                <a:off x="2112955" y="2383674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E7D76EF-7457-973C-244A-C16444266B6B}"/>
                  </a:ext>
                </a:extLst>
              </p:cNvPr>
              <p:cNvSpPr txBox="1"/>
              <p:nvPr/>
            </p:nvSpPr>
            <p:spPr>
              <a:xfrm>
                <a:off x="3449017" y="2693673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*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6EFF24D-9A3E-4F43-A55B-6817357554C3}"/>
                  </a:ext>
                </a:extLst>
              </p:cNvPr>
              <p:cNvSpPr/>
              <p:nvPr/>
            </p:nvSpPr>
            <p:spPr bwMode="auto">
              <a:xfrm>
                <a:off x="4253553" y="2938846"/>
                <a:ext cx="1176664" cy="660773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Reachable Pop.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E836F2-86A4-1E4B-6698-DCD81CAA2C6F}"/>
                  </a:ext>
                </a:extLst>
              </p:cNvPr>
              <p:cNvSpPr/>
              <p:nvPr/>
            </p:nvSpPr>
            <p:spPr bwMode="auto">
              <a:xfrm>
                <a:off x="5777553" y="2938846"/>
                <a:ext cx="1176664" cy="660773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9440" tIns="49721" rIns="99440" bIns="49721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"/>
                    <a:cs typeface=""/>
                  </a:rPr>
                  <a:t>Testing Coverage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96104B6-1073-B12A-2079-7798D82A5086}"/>
                </a:ext>
              </a:extLst>
            </p:cNvPr>
            <p:cNvSpPr txBox="1"/>
            <p:nvPr/>
          </p:nvSpPr>
          <p:spPr>
            <a:xfrm>
              <a:off x="5188966" y="3472575"/>
              <a:ext cx="8382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*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978702-8FD7-ACD7-08C4-199C2CE8733B}"/>
              </a:ext>
            </a:extLst>
          </p:cNvPr>
          <p:cNvGrpSpPr/>
          <p:nvPr/>
        </p:nvGrpSpPr>
        <p:grpSpPr>
          <a:xfrm>
            <a:off x="7266615" y="3953777"/>
            <a:ext cx="2333533" cy="2803126"/>
            <a:chOff x="5238921" y="908289"/>
            <a:chExt cx="2333533" cy="240184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9190309-76DE-7E51-6983-0A3971263CC3}"/>
                </a:ext>
              </a:extLst>
            </p:cNvPr>
            <p:cNvCxnSpPr>
              <a:stCxn id="22" idx="0"/>
            </p:cNvCxnSpPr>
            <p:nvPr/>
          </p:nvCxnSpPr>
          <p:spPr bwMode="auto">
            <a:xfrm flipV="1">
              <a:off x="6405688" y="908289"/>
              <a:ext cx="140063" cy="678970"/>
            </a:xfrm>
            <a:prstGeom prst="straightConnector1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oval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8938F0E-185E-B736-46F7-8451F56E93F3}"/>
                </a:ext>
              </a:extLst>
            </p:cNvPr>
            <p:cNvSpPr/>
            <p:nvPr/>
          </p:nvSpPr>
          <p:spPr bwMode="auto">
            <a:xfrm>
              <a:off x="5238921" y="1587259"/>
              <a:ext cx="2333533" cy="172287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440" tIns="49721" rIns="99440" bIns="4972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This</a:t>
              </a: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 is where the target setting takes place. We can adjust these in the model to see how they change total initiations and costs, and how to best reach initiation targets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2C2C46-4CCB-3540-73FE-F5EA7CD1DC05}"/>
              </a:ext>
            </a:extLst>
          </p:cNvPr>
          <p:cNvGrpSpPr/>
          <p:nvPr/>
        </p:nvGrpSpPr>
        <p:grpSpPr>
          <a:xfrm>
            <a:off x="5845545" y="3978165"/>
            <a:ext cx="1329064" cy="2774665"/>
            <a:chOff x="4101153" y="3897075"/>
            <a:chExt cx="3005464" cy="23774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84127DE-509B-4EA2-3CFF-37F3984807DD}"/>
                </a:ext>
              </a:extLst>
            </p:cNvPr>
            <p:cNvSpPr/>
            <p:nvPr/>
          </p:nvSpPr>
          <p:spPr bwMode="auto">
            <a:xfrm>
              <a:off x="4101153" y="4551657"/>
              <a:ext cx="3005464" cy="172287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440" tIns="49721" rIns="99440" bIns="4972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This will very by entry point and reflects the potential population an entry point can reach.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57C4D92-A662-B27F-07E8-3549486CBC7F}"/>
                </a:ext>
              </a:extLst>
            </p:cNvPr>
            <p:cNvCxnSpPr>
              <a:stCxn id="24" idx="0"/>
            </p:cNvCxnSpPr>
            <p:nvPr/>
          </p:nvCxnSpPr>
          <p:spPr bwMode="auto">
            <a:xfrm flipH="1" flipV="1">
              <a:off x="5201617" y="3897075"/>
              <a:ext cx="402268" cy="654582"/>
            </a:xfrm>
            <a:prstGeom prst="straightConnector1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oval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9A11E1-9FCB-652A-C9CC-186D44F956FA}"/>
              </a:ext>
            </a:extLst>
          </p:cNvPr>
          <p:cNvGrpSpPr/>
          <p:nvPr/>
        </p:nvGrpSpPr>
        <p:grpSpPr>
          <a:xfrm>
            <a:off x="1922497" y="4068236"/>
            <a:ext cx="1892489" cy="2669545"/>
            <a:chOff x="178105" y="3987145"/>
            <a:chExt cx="1892489" cy="228738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ADB38F8-2A22-633B-1ED3-015D44685A38}"/>
                </a:ext>
              </a:extLst>
            </p:cNvPr>
            <p:cNvSpPr/>
            <p:nvPr/>
          </p:nvSpPr>
          <p:spPr bwMode="auto">
            <a:xfrm>
              <a:off x="178105" y="4551657"/>
              <a:ext cx="1892489" cy="172287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440" tIns="49721" rIns="99440" bIns="4972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Goal is to have the sum of ART initiations at each entry point equal the total # initiations needed to reach treatment targets in a given year.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B2A45C5-7DA3-A781-8572-57BC4E923158}"/>
                </a:ext>
              </a:extLst>
            </p:cNvPr>
            <p:cNvCxnSpPr>
              <a:stCxn id="27" idx="0"/>
            </p:cNvCxnSpPr>
            <p:nvPr/>
          </p:nvCxnSpPr>
          <p:spPr bwMode="auto">
            <a:xfrm flipH="1" flipV="1">
              <a:off x="782018" y="3987145"/>
              <a:ext cx="342332" cy="564512"/>
            </a:xfrm>
            <a:prstGeom prst="straightConnector1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oval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48768A-E48F-8BDE-7D38-4B877E0400FD}"/>
              </a:ext>
            </a:extLst>
          </p:cNvPr>
          <p:cNvGrpSpPr/>
          <p:nvPr/>
        </p:nvGrpSpPr>
        <p:grpSpPr>
          <a:xfrm>
            <a:off x="4096129" y="3978166"/>
            <a:ext cx="1295400" cy="2774663"/>
            <a:chOff x="2351737" y="3897075"/>
            <a:chExt cx="1295400" cy="237745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D8F02B-B46B-8860-B4D1-4BE7A773BB1B}"/>
                </a:ext>
              </a:extLst>
            </p:cNvPr>
            <p:cNvSpPr/>
            <p:nvPr/>
          </p:nvSpPr>
          <p:spPr bwMode="auto">
            <a:xfrm>
              <a:off x="2351737" y="4551657"/>
              <a:ext cx="1295400" cy="172287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440" tIns="49721" rIns="99440" bIns="4972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This needs to be evaluated across each entry point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395027B-6B70-CEC8-1591-799E500E0D5D}"/>
                </a:ext>
              </a:extLst>
            </p:cNvPr>
            <p:cNvCxnSpPr>
              <a:stCxn id="30" idx="0"/>
            </p:cNvCxnSpPr>
            <p:nvPr/>
          </p:nvCxnSpPr>
          <p:spPr bwMode="auto">
            <a:xfrm flipV="1">
              <a:off x="2999437" y="3897075"/>
              <a:ext cx="266700" cy="654582"/>
            </a:xfrm>
            <a:prstGeom prst="straightConnector1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oval"/>
            </a:ln>
            <a:effectLst/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B91A129-5498-933D-2D7C-3917B41661F4}"/>
              </a:ext>
            </a:extLst>
          </p:cNvPr>
          <p:cNvGrpSpPr/>
          <p:nvPr/>
        </p:nvGrpSpPr>
        <p:grpSpPr>
          <a:xfrm>
            <a:off x="9738567" y="4068236"/>
            <a:ext cx="941241" cy="2669545"/>
            <a:chOff x="7640017" y="3987145"/>
            <a:chExt cx="1295400" cy="228738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527AE36-4555-DBD4-A9DA-FDE69AEE567D}"/>
                </a:ext>
              </a:extLst>
            </p:cNvPr>
            <p:cNvSpPr/>
            <p:nvPr/>
          </p:nvSpPr>
          <p:spPr bwMode="auto">
            <a:xfrm>
              <a:off x="7640017" y="4551657"/>
              <a:ext cx="1295400" cy="172287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440" tIns="49721" rIns="99440" bIns="49721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This can </a:t>
              </a:r>
              <a:r>
                <a:rPr kumimoji="0" lang="en-US" sz="15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also differ </a:t>
              </a: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"/>
                  <a:cs typeface=""/>
                </a:rPr>
                <a:t>by entry point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2308A99-A956-E204-29BA-923042D35988}"/>
                </a:ext>
              </a:extLst>
            </p:cNvPr>
            <p:cNvCxnSpPr>
              <a:stCxn id="33" idx="0"/>
            </p:cNvCxnSpPr>
            <p:nvPr/>
          </p:nvCxnSpPr>
          <p:spPr bwMode="auto">
            <a:xfrm flipH="1" flipV="1">
              <a:off x="8097217" y="3987145"/>
              <a:ext cx="190500" cy="564512"/>
            </a:xfrm>
            <a:prstGeom prst="straightConnector1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oval"/>
            </a:ln>
            <a:effectLst/>
          </p:spPr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CB0D157-1333-C975-C24C-33AD959E47F5}"/>
              </a:ext>
            </a:extLst>
          </p:cNvPr>
          <p:cNvSpPr/>
          <p:nvPr/>
        </p:nvSpPr>
        <p:spPr>
          <a:xfrm>
            <a:off x="1922496" y="1900244"/>
            <a:ext cx="8757313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Optimization Model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: Target setting model to determine the volumes and mix of testing strategies needed to reach ART scale-up targets, prioritized based on yield, cost, and operational feasibility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786718-FDEF-4E8E-043E-5C18EC15A6B8}"/>
              </a:ext>
            </a:extLst>
          </p:cNvPr>
          <p:cNvSpPr txBox="1"/>
          <p:nvPr/>
        </p:nvSpPr>
        <p:spPr>
          <a:xfrm>
            <a:off x="8370123" y="1168089"/>
            <a:ext cx="17922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pitchFamily="127" charset="-128"/>
              </a:rPr>
              <a:t>Prioritize and set targets</a:t>
            </a:r>
          </a:p>
        </p:txBody>
      </p:sp>
      <p:sp>
        <p:nvSpPr>
          <p:cNvPr id="37" name="Chevron 50">
            <a:extLst>
              <a:ext uri="{FF2B5EF4-FFF2-40B4-BE49-F238E27FC236}">
                <a16:creationId xmlns:a16="http://schemas.microsoft.com/office/drawing/2014/main" id="{C899036A-94DE-9176-258D-4F863BCD1D7B}"/>
              </a:ext>
            </a:extLst>
          </p:cNvPr>
          <p:cNvSpPr/>
          <p:nvPr/>
        </p:nvSpPr>
        <p:spPr>
          <a:xfrm>
            <a:off x="7561972" y="1140436"/>
            <a:ext cx="457200" cy="64008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018A0A6-DE58-BFDF-7177-58F96C0CDA59}"/>
              </a:ext>
            </a:extLst>
          </p:cNvPr>
          <p:cNvSpPr txBox="1"/>
          <p:nvPr/>
        </p:nvSpPr>
        <p:spPr>
          <a:xfrm>
            <a:off x="5418798" y="1291199"/>
            <a:ext cx="179222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pitchFamily="127" charset="-128"/>
              </a:rPr>
              <a:t>Design testing mix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9F1EEC-1BAB-2F4A-E37B-5711ECB932B6}"/>
              </a:ext>
            </a:extLst>
          </p:cNvPr>
          <p:cNvSpPr txBox="1"/>
          <p:nvPr/>
        </p:nvSpPr>
        <p:spPr>
          <a:xfrm>
            <a:off x="2467474" y="1168089"/>
            <a:ext cx="17922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pitchFamily="127" charset="-128"/>
              </a:rPr>
              <a:t>Situational analysis</a:t>
            </a:r>
          </a:p>
        </p:txBody>
      </p:sp>
      <p:sp>
        <p:nvSpPr>
          <p:cNvPr id="40" name="Chevron 53">
            <a:extLst>
              <a:ext uri="{FF2B5EF4-FFF2-40B4-BE49-F238E27FC236}">
                <a16:creationId xmlns:a16="http://schemas.microsoft.com/office/drawing/2014/main" id="{E01F0B30-2820-7388-8D93-059DFD104B11}"/>
              </a:ext>
            </a:extLst>
          </p:cNvPr>
          <p:cNvSpPr/>
          <p:nvPr/>
        </p:nvSpPr>
        <p:spPr>
          <a:xfrm>
            <a:off x="4610648" y="1140436"/>
            <a:ext cx="457200" cy="64008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38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2331-305F-C98B-0A2F-6E1D28FC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317" y="520700"/>
            <a:ext cx="9144456" cy="942340"/>
          </a:xfrm>
        </p:spPr>
        <p:txBody>
          <a:bodyPr>
            <a:normAutofit fontScale="90000"/>
          </a:bodyPr>
          <a:lstStyle/>
          <a:p>
            <a:r>
              <a:rPr lang="en-US" sz="2800" i="1" dirty="0">
                <a:latin typeface="Calibri" panose="020F0502020204030204" pitchFamily="34" charset="0"/>
              </a:rPr>
              <a:t>Updating the ‘proposed coverage’ allows for design of your testing strategy</a:t>
            </a:r>
            <a:br>
              <a:rPr lang="en-US" sz="2800" i="1" dirty="0">
                <a:latin typeface="Calibri" panose="020F0502020204030204" pitchFamily="34" charset="0"/>
              </a:rPr>
            </a:br>
            <a:endParaRPr lang="en-U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09BD6DD-5620-54C2-6885-127E6E706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18" y="1611927"/>
            <a:ext cx="10462835" cy="426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FEF0FC-ABA3-9ECA-4CBB-61D1E2CB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outputs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E4142-B22A-DD4B-C11F-24E46219D9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Total tests, number HIV+ identified, and testing yield</a:t>
            </a:r>
          </a:p>
          <a:p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523A8F-4A52-0486-7B63-2D1D41396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613031"/>
              </p:ext>
            </p:extLst>
          </p:nvPr>
        </p:nvGraphicFramePr>
        <p:xfrm>
          <a:off x="0" y="933449"/>
          <a:ext cx="6780628" cy="490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64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FEF0FC-ABA3-9ECA-4CBB-61D1E2CB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outputs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E4142-B22A-DD4B-C11F-24E46219D9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Total cost for HIV testing strategy and cost per HIV+ identified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6493ECF-DC64-A3CD-1FB9-4C24206B4232}"/>
              </a:ext>
            </a:extLst>
          </p:cNvPr>
          <p:cNvGrpSpPr/>
          <p:nvPr/>
        </p:nvGrpSpPr>
        <p:grpSpPr>
          <a:xfrm>
            <a:off x="205741" y="933449"/>
            <a:ext cx="6574887" cy="5664299"/>
            <a:chOff x="1973579" y="1660069"/>
            <a:chExt cx="5568046" cy="3446692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855ED4B1-0427-A6D5-8DAA-133443EDC19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16968708"/>
                </p:ext>
              </p:extLst>
            </p:nvPr>
          </p:nvGraphicFramePr>
          <p:xfrm>
            <a:off x="1973579" y="1660069"/>
            <a:ext cx="5568046" cy="34466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F76247E2-BAF6-84C0-FA93-522464C112AB}"/>
                </a:ext>
              </a:extLst>
            </p:cNvPr>
            <p:cNvSpPr txBox="1"/>
            <p:nvPr/>
          </p:nvSpPr>
          <p:spPr>
            <a:xfrm>
              <a:off x="6221965" y="2651278"/>
              <a:ext cx="722539" cy="27214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EA7A3BB5-88C4-48D6-94F9-259A3A4DD194}" type="TxLink">
                <a:rPr lang="en-US" sz="1800" b="1" i="0" u="none" strike="noStrike">
                  <a:solidFill>
                    <a:srgbClr val="FF0000"/>
                  </a:solidFill>
                  <a:latin typeface="Calibri" panose="020F0502020204030204" pitchFamily="34" charset="0"/>
                </a:rPr>
                <a:pPr/>
                <a:t>$65.50</a:t>
              </a:fld>
              <a:endParaRPr lang="en-US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619930D5-A880-520C-B244-F9F848016B66}"/>
                </a:ext>
              </a:extLst>
            </p:cNvPr>
            <p:cNvSpPr txBox="1"/>
            <p:nvPr/>
          </p:nvSpPr>
          <p:spPr>
            <a:xfrm>
              <a:off x="6067525" y="2820873"/>
              <a:ext cx="1031420" cy="38334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</a:rPr>
                <a:t>Per HIV+</a:t>
              </a:r>
              <a:r>
                <a:rPr lang="en-US" sz="1600" baseline="0" dirty="0">
                  <a:solidFill>
                    <a:srgbClr val="FF0000"/>
                  </a:solidFill>
                  <a:latin typeface="Calibri" panose="020F0502020204030204" pitchFamily="34" charset="0"/>
                </a:rPr>
                <a:t> identified</a:t>
              </a:r>
              <a:endParaRPr lang="en-US" sz="16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0F10124F-BF2D-4802-C78D-91BBC0E600CA}"/>
                </a:ext>
              </a:extLst>
            </p:cNvPr>
            <p:cNvSpPr txBox="1"/>
            <p:nvPr/>
          </p:nvSpPr>
          <p:spPr>
            <a:xfrm>
              <a:off x="6230811" y="3345240"/>
              <a:ext cx="704848" cy="26125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4EBBE6C8-4A1F-4B84-9E90-1DBC35D10B45}" type="TxLink">
                <a:rPr lang="en-US" sz="1800" b="1" i="0" u="none" strike="noStrike">
                  <a:solidFill>
                    <a:srgbClr val="FF0000"/>
                  </a:solidFill>
                  <a:latin typeface="Calibri" panose="020F0502020204030204" pitchFamily="34" charset="0"/>
                </a:rPr>
                <a:pPr/>
                <a:t>$56.30</a:t>
              </a:fld>
              <a:endParaRPr lang="en-US" sz="320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TextBox 13">
              <a:extLst>
                <a:ext uri="{FF2B5EF4-FFF2-40B4-BE49-F238E27FC236}">
                  <a16:creationId xmlns:a16="http://schemas.microsoft.com/office/drawing/2014/main" id="{8081157F-E123-DC14-5315-241F812AD68B}"/>
                </a:ext>
              </a:extLst>
            </p:cNvPr>
            <p:cNvSpPr txBox="1"/>
            <p:nvPr/>
          </p:nvSpPr>
          <p:spPr>
            <a:xfrm>
              <a:off x="6067525" y="3520202"/>
              <a:ext cx="1031420" cy="38334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</a:rPr>
                <a:t>Per HIV+</a:t>
              </a:r>
              <a:r>
                <a:rPr lang="en-US" sz="1600" baseline="0" dirty="0">
                  <a:solidFill>
                    <a:srgbClr val="FF0000"/>
                  </a:solidFill>
                  <a:latin typeface="Calibri" panose="020F0502020204030204" pitchFamily="34" charset="0"/>
                </a:rPr>
                <a:t> identified</a:t>
              </a:r>
              <a:endParaRPr lang="en-US" sz="16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83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2577-4255-A4FE-EFB6-E2219576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status neutral testing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8B379-6C18-4489-2439-044CDC8EB93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64316" y="1387596"/>
            <a:ext cx="9472717" cy="47386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tool allows countries to conduct HTS Optimization analyses and set evidence-based and entry point testing targets.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Can be used in setting linkage to prevention targets and to determine testing needs for the prevention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By estimating testing targets for targeted HTS approaches such as Index, and social network testing services, the model provides novel estimates for high-risk individuals who will need to be linked to prevention, hence addressing status Neutral Testing Approach.</a:t>
            </a:r>
            <a:endParaRPr lang="en-UG" sz="2000" b="0" dirty="0"/>
          </a:p>
        </p:txBody>
      </p:sp>
    </p:spTree>
    <p:extLst>
      <p:ext uri="{BB962C8B-B14F-4D97-AF65-F5344CB8AC3E}">
        <p14:creationId xmlns:p14="http://schemas.microsoft.com/office/powerpoint/2010/main" val="281116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4549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022069"/>
      </a:dk2>
      <a:lt2>
        <a:srgbClr val="DBDCDC"/>
      </a:lt2>
      <a:accent1>
        <a:srgbClr val="00B5DE"/>
      </a:accent1>
      <a:accent2>
        <a:srgbClr val="FDB913"/>
      </a:accent2>
      <a:accent3>
        <a:srgbClr val="00B8A5"/>
      </a:accent3>
      <a:accent4>
        <a:srgbClr val="F04E58"/>
      </a:accent4>
      <a:accent5>
        <a:srgbClr val="975CA5"/>
      </a:accent5>
      <a:accent6>
        <a:srgbClr val="70AD47"/>
      </a:accent6>
      <a:hlink>
        <a:srgbClr val="0071CE"/>
      </a:hlink>
      <a:folHlink>
        <a:srgbClr val="6CACE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5DE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0F1C20AD-2B43-49A8-A44D-73243EC4F3F0}" vid="{6ABE10FF-601A-43BC-92B5-D5492DD334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 xsi:nil="true"/>
    <lcf76f155ced4ddcb4097134ff3c332f xmlns="13d8cb44-f7b4-4e4c-94ec-92fa8e254e0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C34909B95E261B4EAE15CA4127ACE4BF" ma:contentTypeVersion="20" ma:contentTypeDescription="NGO Document content type" ma:contentTypeScope="" ma:versionID="a7c2ca31feea3b5b386b3e62d65b35a5">
  <xsd:schema xmlns:xsd="http://www.w3.org/2001/XMLSchema" xmlns:xs="http://www.w3.org/2001/XMLSchema" xmlns:p="http://schemas.microsoft.com/office/2006/metadata/properties" xmlns:ns2="c629780e-db83-45bc-a257-7c8c4fd6b9cb" xmlns:ns3="13d8cb44-f7b4-4e4c-94ec-92fa8e254e0f" targetNamespace="http://schemas.microsoft.com/office/2006/metadata/properties" ma:root="true" ma:fieldsID="2b27f6106a5f53809397b7b64b6aaec9" ns2:_="" ns3:_="">
    <xsd:import namespace="c629780e-db83-45bc-a257-7c8c4fd6b9cb"/>
    <xsd:import namespace="13d8cb44-f7b4-4e4c-94ec-92fa8e254e0f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8cb44-f7b4-4e4c-94ec-92fa8e254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e492bf4d-7d24-4a02-9dd7-4d67ddc3dc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4C719-C8BD-4BD3-B99B-ACAE57CC6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0978B8-74BD-4ABE-8747-4338AF74F122}">
  <ds:schemaRefs>
    <ds:schemaRef ds:uri="http://schemas.microsoft.com/office/2006/documentManagement/types"/>
    <ds:schemaRef ds:uri="c629780e-db83-45bc-a257-7c8c4fd6b9cb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3d8cb44-f7b4-4e4c-94ec-92fa8e254e0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D8941B-7AD2-4AF2-8F92-8B9266CC1DA3}">
  <ds:schemaRefs>
    <ds:schemaRef ds:uri="13d8cb44-f7b4-4e4c-94ec-92fa8e254e0f"/>
    <ds:schemaRef ds:uri="c629780e-db83-45bc-a257-7c8c4fd6b9c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17300</TotalTime>
  <Words>605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Theme1</vt:lpstr>
      <vt:lpstr>Differentiated HIV Testing Services Optimization Tool</vt:lpstr>
      <vt:lpstr>As countries near their 1st  95 goals, finding the remaining PLHIV only gets harder and requires a systematic approach to optimizing HTS. </vt:lpstr>
      <vt:lpstr>An optimized testing strategy must consider a range of criteria, including yield, population, and cost </vt:lpstr>
      <vt:lpstr>Optimization model supports target setting by delivery channel, linked to overall treatment scale-up targets</vt:lpstr>
      <vt:lpstr>Updating the ‘proposed coverage’ allows for design of your testing strategy </vt:lpstr>
      <vt:lpstr>Overview of the outputs</vt:lpstr>
      <vt:lpstr>Overview of the outputs</vt:lpstr>
      <vt:lpstr>Relation to status neutral testing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Intuser</dc:creator>
  <cp:lastModifiedBy>Marvin Lubega</cp:lastModifiedBy>
  <cp:revision>5</cp:revision>
  <cp:lastPrinted>2021-07-21T14:19:26Z</cp:lastPrinted>
  <dcterms:created xsi:type="dcterms:W3CDTF">2022-06-22T19:43:12Z</dcterms:created>
  <dcterms:modified xsi:type="dcterms:W3CDTF">2023-11-07T13:34:56Z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0x01010033CF86A3E53F48B7ADBBC140A8AF8FA700C34909B95E261B4EAE15CA4127ACE4BF</vt:lpwstr>
  </property>
  <property fmtid="{D5CDD505-2E9C-101B-9397-08002B2CF9AE}" pid="3" name="NGOOnlineKeywords">
    <vt:lpwstr/>
  </property>
  <property fmtid="{D5CDD505-2E9C-101B-9397-08002B2CF9AE}" pid="4" name="NGOOnlineDocumentType">
    <vt:lpwstr/>
  </property>
  <property fmtid="{D5CDD505-2E9C-101B-9397-08002B2CF9AE}" pid="5" name="MediaServiceImageTags">
    <vt:lpwstr/>
  </property>
</Properties>
</file>