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1" r:id="rId6"/>
    <p:sldId id="266" r:id="rId7"/>
    <p:sldId id="260" r:id="rId8"/>
    <p:sldId id="263" r:id="rId9"/>
    <p:sldId id="267" r:id="rId10"/>
    <p:sldId id="265" r:id="rId11"/>
    <p:sldId id="25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54191FE0-8749-7BB9-AA98-1AC07B490600}" name="Syowai, Maureen" initials="SM" userId="S::ms4063@cumc.columbia.edu::dcbd8b74-2ca4-4462-a053-4d19fecf2fa9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  <a:srgbClr val="7B8CAA"/>
    <a:srgbClr val="898989"/>
    <a:srgbClr val="7BBCAA"/>
    <a:srgbClr val="737D84"/>
    <a:srgbClr val="FFFFFF"/>
    <a:srgbClr val="00B5DE"/>
    <a:srgbClr val="000000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owai, Maureen" userId="dcbd8b74-2ca4-4462-a053-4d19fecf2fa9" providerId="ADAL" clId="{3DE6A247-9BDD-499A-999B-61E6E02D593D}"/>
    <pc:docChg chg="">
      <pc:chgData name="Syowai, Maureen" userId="dcbd8b74-2ca4-4462-a053-4d19fecf2fa9" providerId="ADAL" clId="{3DE6A247-9BDD-499A-999B-61E6E02D593D}" dt="2023-11-04T21:56:48.708" v="1"/>
      <pc:docMkLst>
        <pc:docMk/>
      </pc:docMkLst>
      <pc:sldChg chg="delCm">
        <pc:chgData name="Syowai, Maureen" userId="dcbd8b74-2ca4-4462-a053-4d19fecf2fa9" providerId="ADAL" clId="{3DE6A247-9BDD-499A-999B-61E6E02D593D}" dt="2023-11-04T21:56:41.710" v="0"/>
        <pc:sldMkLst>
          <pc:docMk/>
          <pc:sldMk cId="2498648899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DE6A247-9BDD-499A-999B-61E6E02D593D}" dt="2023-11-04T21:56:41.710" v="0"/>
              <pc2:cmMkLst xmlns:pc2="http://schemas.microsoft.com/office/powerpoint/2019/9/main/command">
                <pc:docMk/>
                <pc:sldMk cId="2498648899" sldId="261"/>
                <pc2:cmMk id="{2756CB74-CDB4-4B0F-83F2-F70F65EF0B92}"/>
              </pc2:cmMkLst>
            </pc226:cmChg>
          </p:ext>
        </pc:extLst>
      </pc:sldChg>
      <pc:sldChg chg="delCm">
        <pc:chgData name="Syowai, Maureen" userId="dcbd8b74-2ca4-4462-a053-4d19fecf2fa9" providerId="ADAL" clId="{3DE6A247-9BDD-499A-999B-61E6E02D593D}" dt="2023-11-04T21:56:48.708" v="1"/>
        <pc:sldMkLst>
          <pc:docMk/>
          <pc:sldMk cId="2400144655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DE6A247-9BDD-499A-999B-61E6E02D593D}" dt="2023-11-04T21:56:48.708" v="1"/>
              <pc2:cmMkLst xmlns:pc2="http://schemas.microsoft.com/office/powerpoint/2019/9/main/command">
                <pc:docMk/>
                <pc:sldMk cId="2400144655" sldId="263"/>
                <pc2:cmMk id="{A6595BA3-DD22-4547-A745-AC20F3469B93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253613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8418"/>
            <a:ext cx="10515596" cy="615361"/>
          </a:xfr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10515596" cy="47577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1F53BA33-38AC-7E70-9F3D-757871B14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70" y="5914985"/>
            <a:ext cx="2092308" cy="108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1F81E-F5E9-2CE2-A2B9-5D5CFDCB40CF}"/>
              </a:ext>
            </a:extLst>
          </p:cNvPr>
          <p:cNvSpPr txBox="1"/>
          <p:nvPr userDrawn="1"/>
        </p:nvSpPr>
        <p:spPr>
          <a:xfrm>
            <a:off x="3903785" y="6423585"/>
            <a:ext cx="4384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8A7889"/>
                </a:solidFill>
                <a:latin typeface="Noah Light" panose="00000400000000000000" pitchFamily="50" charset="0"/>
              </a:rPr>
              <a:t>HIV Learning Network | The CQUIN Project for HIV Service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  <p:sldLayoutId id="214748371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of Care assessment tool </a:t>
            </a:r>
            <a:br>
              <a:rPr lang="en-US" dirty="0"/>
            </a:br>
            <a:r>
              <a:rPr lang="en-US" sz="2200" dirty="0">
                <a:latin typeface="+mn-lt"/>
                <a:ea typeface="STXingkai" panose="020B0503020204020204" pitchFamily="2" charset="-122"/>
              </a:rPr>
              <a:t>Assessing the quality of differentiated service delivery in healthcare facilities in Nigeria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Dr. Chinyere Eleen Ekanem</a:t>
            </a:r>
          </a:p>
          <a:p>
            <a:r>
              <a:rPr lang="en-US" sz="1600" dirty="0"/>
              <a:t>DSD Coordinator-TA NASCP</a:t>
            </a:r>
          </a:p>
          <a:p>
            <a:r>
              <a:rPr lang="en-US" sz="1600" dirty="0"/>
              <a:t>FMOH, Nigeria.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D22594-BD5D-2CF2-39D2-40C033E0D474}"/>
              </a:ext>
            </a:extLst>
          </p:cNvPr>
          <p:cNvSpPr/>
          <p:nvPr/>
        </p:nvSpPr>
        <p:spPr>
          <a:xfrm>
            <a:off x="0" y="0"/>
            <a:ext cx="689795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3D28C6F-30B9-B954-ACBF-5EB4503418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97" r="1211" b="697"/>
          <a:stretch/>
        </p:blipFill>
        <p:spPr>
          <a:xfrm>
            <a:off x="758949" y="179916"/>
            <a:ext cx="5659606" cy="6498167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a Quality of Care (</a:t>
            </a:r>
            <a:r>
              <a:rPr lang="en-US" sz="2000" dirty="0" err="1"/>
              <a:t>QoC</a:t>
            </a:r>
            <a:r>
              <a:rPr lang="en-US" sz="2000" dirty="0"/>
              <a:t>) assessment tool?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does the </a:t>
            </a:r>
            <a:r>
              <a:rPr lang="en-US" sz="2000" dirty="0" err="1"/>
              <a:t>QoC</a:t>
            </a:r>
            <a:r>
              <a:rPr lang="en-US" sz="2000" dirty="0"/>
              <a:t> assessment tool work?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does </a:t>
            </a:r>
            <a:r>
              <a:rPr lang="en-US" sz="2000" dirty="0" err="1"/>
              <a:t>QoC</a:t>
            </a:r>
            <a:r>
              <a:rPr lang="en-US" sz="2000" dirty="0"/>
              <a:t> assessment improve DART services?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6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39F6D-4410-C438-6F1E-D571FA04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/>
          <a:p>
            <a:r>
              <a:rPr lang="en-US"/>
              <a:t>What is a Quality of Care (</a:t>
            </a:r>
            <a:r>
              <a:rPr lang="en-US" err="1"/>
              <a:t>QoC</a:t>
            </a:r>
            <a:r>
              <a:rPr lang="en-US"/>
              <a:t>) assessment tool?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79F0C4-156D-AC07-FAC6-D868334357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/>
              <a:t>Quality of Care assessment tool is a </a:t>
            </a:r>
            <a:r>
              <a:rPr lang="en-US"/>
              <a:t>structured  instrument </a:t>
            </a:r>
            <a:r>
              <a:rPr lang="en-US" b="0"/>
              <a:t>or set of criteria used to evaluate and measure the quality of  DSD ART services and the care provided to Recipients of Care.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/>
              <a:t>It includes </a:t>
            </a:r>
            <a:r>
              <a:rPr lang="en-US"/>
              <a:t>standards, indicators, and guidelines </a:t>
            </a:r>
            <a:r>
              <a:rPr lang="en-US" b="0"/>
              <a:t>that assess various quality aspects of healthcare, such as effectiveness, safety, patient-centeredness, timeliness, efficiency, and equity.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/>
              <a:t>The tool can be  used to identify strengths and weaknesses in healthcare delivery in this case in differentiated treatment models (DART); to guide improvements, and ultimately enhance the overall quality of care for patients in healthcare settings.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b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59A0A9-0C20-F319-E1EF-700D505D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44" y="2108460"/>
            <a:ext cx="5540907" cy="3573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28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8C89-1868-9B5B-2D2E-62034779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a Quality of Care (</a:t>
            </a:r>
            <a:r>
              <a:rPr lang="en-US" sz="2800" dirty="0" err="1"/>
              <a:t>QoC</a:t>
            </a:r>
            <a:r>
              <a:rPr lang="en-US" sz="2800" dirty="0"/>
              <a:t>) assessment tool?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1A37-2A1C-41CE-0068-3AD27A746E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This Quality Standards Toolkit, developed and piloted by the Quality and QI Community of Practice, is intended to serve as a complementary resource for stakeholders to assess and improve DART quality.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It is envisioned to be a living document and feedback and suggested edits or additions can be made/contextualized periodically to fit the countries unmet needs.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Countries should feel free to adapt the tool to their local context and DART models. 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43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</a:t>
            </a:r>
            <a:r>
              <a:rPr lang="en-US" dirty="0" err="1"/>
              <a:t>QoC</a:t>
            </a:r>
            <a:r>
              <a:rPr lang="en-US" dirty="0"/>
              <a:t> assessment tool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b="0" dirty="0" err="1"/>
              <a:t>QoC</a:t>
            </a:r>
            <a:r>
              <a:rPr lang="en-US" sz="2800" b="0" dirty="0"/>
              <a:t> assessment tool consists of </a:t>
            </a:r>
            <a:r>
              <a:rPr lang="en-US" sz="2800" dirty="0"/>
              <a:t>predetermined criteria, standards, or indicators </a:t>
            </a:r>
            <a:r>
              <a:rPr lang="en-US" sz="2800" b="0" dirty="0"/>
              <a:t>that are designed to measure various aspects of healthcare quality. These include factors like patient safety, effectiveness of treatment, patient-centered care, timeliness of services, efficiency in care delivery, and equity in access.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Assessors use the tool to </a:t>
            </a:r>
            <a:r>
              <a:rPr lang="en-US" sz="2800" dirty="0"/>
              <a:t>collect data during on-site visits </a:t>
            </a:r>
            <a:r>
              <a:rPr lang="en-US" sz="2800" b="0" dirty="0"/>
              <a:t>or through the review of medical records, surveys, or interviews with healthcare providers and patients. The assessment tool guides the data collection process, ensuring that relevant information is gathered.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/>
              <a:t>collected data is then scored or evaluated </a:t>
            </a:r>
            <a:r>
              <a:rPr lang="en-US" sz="2800" b="0" dirty="0"/>
              <a:t>against a predefined criteria and indicators within the </a:t>
            </a:r>
            <a:r>
              <a:rPr lang="en-US" sz="2800" b="0" dirty="0" err="1"/>
              <a:t>QoC</a:t>
            </a:r>
            <a:r>
              <a:rPr lang="en-US" sz="2800" b="0" dirty="0"/>
              <a:t> assessment tool. This step helps assessors quantify the quality of care based on the established benchmarks.</a:t>
            </a:r>
          </a:p>
        </p:txBody>
      </p:sp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</a:t>
            </a:r>
            <a:r>
              <a:rPr lang="en-US" dirty="0" err="1"/>
              <a:t>QoC</a:t>
            </a:r>
            <a:r>
              <a:rPr lang="en-US" dirty="0"/>
              <a:t> assessment tool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/>
              <a:t>After scoring and evaluation, the assessment team </a:t>
            </a:r>
            <a:r>
              <a:rPr lang="en-US" sz="2600" dirty="0"/>
              <a:t>analyzes the results. </a:t>
            </a:r>
            <a:r>
              <a:rPr lang="en-US" sz="2600" b="0" dirty="0"/>
              <a:t>They identify areas where the healthcare service meets or exceeds the desired quality standards and areas where improvement is needed. </a:t>
            </a:r>
            <a:r>
              <a:rPr lang="en-US" sz="2600" dirty="0"/>
              <a:t>Immediate feedback </a:t>
            </a:r>
            <a:r>
              <a:rPr lang="en-US" sz="2600" b="0" dirty="0"/>
              <a:t>is provided to healthcare providers and organizations based on the assessment findings.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/>
              <a:t>Based on the assessment results and feedback, </a:t>
            </a:r>
            <a:r>
              <a:rPr lang="en-US" sz="2600" dirty="0"/>
              <a:t>action plans are developed </a:t>
            </a:r>
            <a:r>
              <a:rPr lang="en-US" sz="2600" b="0" dirty="0"/>
              <a:t>to address areas of improvement. These plans include specific steps and strategies for enhancing the quality of care.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/>
              <a:t>The </a:t>
            </a:r>
            <a:r>
              <a:rPr lang="en-US" sz="2600" b="0" dirty="0" err="1"/>
              <a:t>QoC</a:t>
            </a:r>
            <a:r>
              <a:rPr lang="en-US" sz="2600" b="0" dirty="0"/>
              <a:t> assessment tool can be used as part of a </a:t>
            </a:r>
            <a:r>
              <a:rPr lang="en-US" sz="2600" dirty="0"/>
              <a:t>continuous improvement program. </a:t>
            </a:r>
            <a:r>
              <a:rPr lang="en-US" sz="2600" b="0" dirty="0"/>
              <a:t>Regular assessments can track progress over time and guide ongoing quality improvement efforts.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/>
              <a:t>The results of the </a:t>
            </a:r>
            <a:r>
              <a:rPr lang="en-US" sz="2600" b="0" dirty="0" err="1"/>
              <a:t>QoC</a:t>
            </a:r>
            <a:r>
              <a:rPr lang="en-US" sz="2600" b="0" dirty="0"/>
              <a:t> assessments are often documented and communicated to relevant stakeholders, including healthcare providers, administrators, and policymakers. Transparent reporting helps ensure accountability and supports informed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341347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39F6D-4410-C438-6F1E-D571FA04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does </a:t>
            </a:r>
            <a:r>
              <a:rPr lang="en-US" sz="2800" dirty="0" err="1"/>
              <a:t>QoC</a:t>
            </a:r>
            <a:r>
              <a:rPr lang="en-US" sz="2800" dirty="0"/>
              <a:t> assessment improve DART services?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B32FA-9E0A-74C8-20FD-0CB61523908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3753252" cy="46052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By assessing  the level of adherence of healthcare facilities implementing the DSD programs in comparison with the global DSD Quality standards.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Helps Identify gaps in service delivery for persons devolved to a less intensive DSD models across the designate health facilities.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It promotes evidence-based decision-making, identifies areas for enhancement, and supports the delivery of higher-quality care to patients.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Helps strengthen the quality of DSD program implementation in the country.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FCB00-58A0-91CA-CE25-EA4D2595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91" y="1532453"/>
            <a:ext cx="7182255" cy="37930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877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c629780e-db83-45bc-a257-7c8c4fd6b9cb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d8cb44-f7b4-4e4c-94ec-92fa8e254e0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642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Noah Light</vt:lpstr>
      <vt:lpstr>Theme1</vt:lpstr>
      <vt:lpstr>Quality of Care assessment tool  Assessing the quality of differentiated service delivery in healthcare facilities in Nigeria </vt:lpstr>
      <vt:lpstr>Outline</vt:lpstr>
      <vt:lpstr>What is a Quality of Care (QoC) assessment tool?</vt:lpstr>
      <vt:lpstr>What is a Quality of Care (QoC) assessment tool?</vt:lpstr>
      <vt:lpstr>How does the QoC assessment tool work? </vt:lpstr>
      <vt:lpstr>How does the QoC assessment tool work? </vt:lpstr>
      <vt:lpstr>How does QoC assessment improve DART services?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Syowai, Maureen</cp:lastModifiedBy>
  <cp:revision>8</cp:revision>
  <cp:lastPrinted>2021-07-21T14:19:26Z</cp:lastPrinted>
  <dcterms:created xsi:type="dcterms:W3CDTF">2022-06-22T19:43:12Z</dcterms:created>
  <dcterms:modified xsi:type="dcterms:W3CDTF">2023-11-04T21:56:50Z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