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4" r:id="rId4"/>
  </p:sldMasterIdLst>
  <p:notesMasterIdLst>
    <p:notesMasterId r:id="rId31"/>
  </p:notesMasterIdLst>
  <p:handoutMasterIdLst>
    <p:handoutMasterId r:id="rId32"/>
  </p:handoutMasterIdLst>
  <p:sldIdLst>
    <p:sldId id="256" r:id="rId5"/>
    <p:sldId id="257" r:id="rId6"/>
    <p:sldId id="258" r:id="rId7"/>
    <p:sldId id="263" r:id="rId8"/>
    <p:sldId id="262" r:id="rId9"/>
    <p:sldId id="2145706676" r:id="rId10"/>
    <p:sldId id="2145706677" r:id="rId11"/>
    <p:sldId id="2145706679" r:id="rId12"/>
    <p:sldId id="265" r:id="rId13"/>
    <p:sldId id="264" r:id="rId14"/>
    <p:sldId id="2145706680" r:id="rId15"/>
    <p:sldId id="259" r:id="rId16"/>
    <p:sldId id="268" r:id="rId17"/>
    <p:sldId id="2145706675" r:id="rId18"/>
    <p:sldId id="2145706674" r:id="rId19"/>
    <p:sldId id="276" r:id="rId20"/>
    <p:sldId id="270" r:id="rId21"/>
    <p:sldId id="272" r:id="rId22"/>
    <p:sldId id="273" r:id="rId23"/>
    <p:sldId id="2145706682" r:id="rId24"/>
    <p:sldId id="2145706683" r:id="rId25"/>
    <p:sldId id="271" r:id="rId26"/>
    <p:sldId id="2145706672" r:id="rId27"/>
    <p:sldId id="2145706673" r:id="rId28"/>
    <p:sldId id="364" r:id="rId29"/>
    <p:sldId id="260"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C3CF3F-D3F6-FF15-0EEB-BC426F3A6577}" name="Lynne Wilkinson" initials="LW" userId="a048b546011a2eab" providerId="Windows Live"/>
  <p188:author id="{2CF5B74D-C6AA-7813-1038-42A34373460A}" name="Preko, Peter O." initials="PPO" userId="S::pp2332@cumc.columbia.edu::09b434a3-0724-4a4a-a3db-c6e79374c44c" providerId="AD"/>
  <p188:author id="{DA60A059-2766-1759-4616-E1A4FFEEFBBE}" name="Dr M'BEA Jean-Jacques (ICAP)" initials="I" userId="Dr M'BEA Jean-Jacques (ICAP)" providerId="None"/>
  <p188:author id="{6E49D375-72FF-B5F5-A9BC-9B366B1461EE}" name="Rachel Mudekereza" initials="RM" userId="S::rbm2141@cumc.columbia.edu::8e8f2ddf-1831-4bf3-94bd-da4602831375" providerId="AD"/>
  <p188:author id="{99D67C86-1AC0-5FC9-18F5-7D832F90D689}" name="Reidy, William" initials="RW" userId="S::wr2205@cumc.columbia.edu::5d2980a7-2b1c-4421-a380-76eac4cb68a2" providerId="AD"/>
  <p188:author id="{B32E8789-10A4-684C-B33A-B97E63F02EE6}" name="Preko, Peter O." initials="PPO" userId="Preko, Peter O." providerId="None"/>
  <p188:author id="{A831D7A1-5A01-49E3-9784-3957FEE80FBB}" name="Miriam Rabkin" initials="MR" userId="S::mr84@icapatcolumbia.onmicrosoft.com::0b2a40ec-35c6-4271-8153-e1180cf9ffa9" providerId="AD"/>
  <p188:author id="{C07EDFA3-B0C6-EE48-4796-B31A81C4B072}" name="Peter Preko" initials="PP" userId="S::pp2332@icapatcolumbia.onmicrosoft.com::398f14af-f994-4399-b5ff-08a1c06c0545" providerId="AD"/>
  <p188:author id="{4B71A7D0-3BB1-92C3-6752-E2F284681FE8}" name="Msukwa, Martin" initials="MM" userId="S::mkm2209@cumc.columbia.edu::3ce16427-2644-475c-b20b-7ae77633333b" providerId="AD"/>
  <p188:author id="{E0B616E2-4D48-E507-D5DA-6765847CE058}" name="Rabkin, Miriam" initials="RM" userId="S::mr84@cumc.columbia.edu::d1905312-b639-4098-81f6-74c337c4b0e3" providerId="AD"/>
  <p188:author id="{73815BE8-D47E-75B7-18CA-29BCAF773097}" name="Rachel Mudekereza" initials="RM" userId="S::rbm2141@icapatcolumbia.onmicrosoft.com::b58c6b42-ed31-4e5e-8682-2faffaf63b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onica Negrete" initials="MN [2]" lastIdx="1" clrIdx="6">
    <p:extLst>
      <p:ext uri="{19B8F6BF-5375-455C-9EA6-DF929625EA0E}">
        <p15:presenceInfo xmlns:p15="http://schemas.microsoft.com/office/powerpoint/2012/main" userId="Monica Negrete" providerId="None"/>
      </p:ext>
    </p:extLst>
  </p:cmAuthor>
  <p:cmAuthor id="1" name="Mirriah" initials="M" lastIdx="15" clrIdx="0">
    <p:extLst>
      <p:ext uri="{19B8F6BF-5375-455C-9EA6-DF929625EA0E}">
        <p15:presenceInfo xmlns:p15="http://schemas.microsoft.com/office/powerpoint/2012/main" userId="Mirriah" providerId="None"/>
      </p:ext>
    </p:extLst>
  </p:cmAuthor>
  <p:cmAuthor id="8" name="Vitale, Mirriah A." initials="VMA" lastIdx="28" clrIdx="7">
    <p:extLst>
      <p:ext uri="{19B8F6BF-5375-455C-9EA6-DF929625EA0E}">
        <p15:presenceInfo xmlns:p15="http://schemas.microsoft.com/office/powerpoint/2012/main" userId="S::mv2540@cumc.columbia.edu::ac73314b-03ab-4c50-8db0-5df536fd8cc3" providerId="AD"/>
      </p:ext>
    </p:extLst>
  </p:cmAuthor>
  <p:cmAuthor id="2" name="Thais Ferreira" initials="TF" lastIdx="2" clrIdx="1">
    <p:extLst>
      <p:ext uri="{19B8F6BF-5375-455C-9EA6-DF929625EA0E}">
        <p15:presenceInfo xmlns:p15="http://schemas.microsoft.com/office/powerpoint/2012/main" userId="S::tcf2114@ICAPatColumbia.onmicrosoft.com::00ab9d32-d5e7-49ba-86f6-b7f0631c45b9" providerId="AD"/>
      </p:ext>
    </p:extLst>
  </p:cmAuthor>
  <p:cmAuthor id="9" name="Hamilton Mutemba" initials="HM" lastIdx="10" clrIdx="8">
    <p:extLst>
      <p:ext uri="{19B8F6BF-5375-455C-9EA6-DF929625EA0E}">
        <p15:presenceInfo xmlns:p15="http://schemas.microsoft.com/office/powerpoint/2012/main" userId="S::hm2827@icapatcolumbia.onmicrosoft.com::30ce4146-d861-4577-8316-b7969df0eb33" providerId="AD"/>
      </p:ext>
    </p:extLst>
  </p:cmAuthor>
  <p:cmAuthor id="3" name="Eduarda Pimentel de Gusmao" initials="EPdG" lastIdx="47" clrIdx="2">
    <p:extLst>
      <p:ext uri="{19B8F6BF-5375-455C-9EA6-DF929625EA0E}">
        <p15:presenceInfo xmlns:p15="http://schemas.microsoft.com/office/powerpoint/2012/main" userId="S::ep2538@ICAPatColumbia.onmicrosoft.com::75d5ad34-5e00-45c2-8e22-b1b33aa13fd8" providerId="AD"/>
      </p:ext>
    </p:extLst>
  </p:cmAuthor>
  <p:cmAuthor id="10" name="Buene, Manuel" initials="BM" lastIdx="7" clrIdx="9">
    <p:extLst>
      <p:ext uri="{19B8F6BF-5375-455C-9EA6-DF929625EA0E}">
        <p15:presenceInfo xmlns:p15="http://schemas.microsoft.com/office/powerpoint/2012/main" userId="Buene, Manuel" providerId="None"/>
      </p:ext>
    </p:extLst>
  </p:cmAuthor>
  <p:cmAuthor id="4" name="Pimentel De Gusmao, Eduarda" initials="PDGE [2]" lastIdx="89" clrIdx="3">
    <p:extLst>
      <p:ext uri="{19B8F6BF-5375-455C-9EA6-DF929625EA0E}">
        <p15:presenceInfo xmlns:p15="http://schemas.microsoft.com/office/powerpoint/2012/main" userId="Pimentel De Gusmao, Eduarda" providerId="None"/>
      </p:ext>
    </p:extLst>
  </p:cmAuthor>
  <p:cmAuthor id="5" name="Monica Negrete" initials="MN" lastIdx="33" clrIdx="4">
    <p:extLst>
      <p:ext uri="{19B8F6BF-5375-455C-9EA6-DF929625EA0E}">
        <p15:presenceInfo xmlns:p15="http://schemas.microsoft.com/office/powerpoint/2012/main" userId="9f4759fc7266b2e1" providerId="Windows Live"/>
      </p:ext>
    </p:extLst>
  </p:cmAuthor>
  <p:cmAuthor id="6" name="Langa, Bina" initials="LB" lastIdx="1" clrIdx="5">
    <p:extLst>
      <p:ext uri="{19B8F6BF-5375-455C-9EA6-DF929625EA0E}">
        <p15:presenceInfo xmlns:p15="http://schemas.microsoft.com/office/powerpoint/2012/main" userId="S::brl2136@cumc.columbia.edu::8e87eb9a-447e-4d76-b31d-8f90e74bde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169"/>
    <a:srgbClr val="7B8CAA"/>
    <a:srgbClr val="898989"/>
    <a:srgbClr val="7BBCAA"/>
    <a:srgbClr val="737D84"/>
    <a:srgbClr val="FFFFFF"/>
    <a:srgbClr val="00B5DE"/>
    <a:srgbClr val="000000"/>
    <a:srgbClr val="8A78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47100-BB50-4324-B89F-B6DAAB13CB8E}" v="51" dt="2024-04-14T19:15:42.1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5620" autoAdjust="0"/>
  </p:normalViewPr>
  <p:slideViewPr>
    <p:cSldViewPr snapToGrid="0">
      <p:cViewPr varScale="1">
        <p:scale>
          <a:sx n="50" d="100"/>
          <a:sy n="50" d="100"/>
        </p:scale>
        <p:origin x="1260"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fua Owusu" clId="Web-{C3E47100-BB50-4324-B89F-B6DAAB13CB8E}"/>
    <pc:docChg chg="modSld">
      <pc:chgData name="Efua Owusu" userId="" providerId="" clId="Web-{C3E47100-BB50-4324-B89F-B6DAAB13CB8E}" dt="2024-04-14T19:15:42.185" v="50" actId="1076"/>
      <pc:docMkLst>
        <pc:docMk/>
      </pc:docMkLst>
      <pc:sldChg chg="modSp">
        <pc:chgData name="Efua Owusu" userId="" providerId="" clId="Web-{C3E47100-BB50-4324-B89F-B6DAAB13CB8E}" dt="2024-04-14T19:10:31.597" v="8" actId="1076"/>
        <pc:sldMkLst>
          <pc:docMk/>
          <pc:sldMk cId="1796091321" sldId="265"/>
        </pc:sldMkLst>
        <pc:spChg chg="mod">
          <ac:chgData name="Efua Owusu" userId="" providerId="" clId="Web-{C3E47100-BB50-4324-B89F-B6DAAB13CB8E}" dt="2024-04-14T19:10:31.597" v="8" actId="1076"/>
          <ac:spMkLst>
            <pc:docMk/>
            <pc:sldMk cId="1796091321" sldId="265"/>
            <ac:spMk id="5" creationId="{FAAFA971-5F43-0F36-6586-6DAB91BD381C}"/>
          </ac:spMkLst>
        </pc:spChg>
      </pc:sldChg>
      <pc:sldChg chg="modSp">
        <pc:chgData name="Efua Owusu" userId="" providerId="" clId="Web-{C3E47100-BB50-4324-B89F-B6DAAB13CB8E}" dt="2024-04-14T19:11:21.989" v="13" actId="20577"/>
        <pc:sldMkLst>
          <pc:docMk/>
          <pc:sldMk cId="2672834316" sldId="268"/>
        </pc:sldMkLst>
        <pc:spChg chg="mod">
          <ac:chgData name="Efua Owusu" userId="" providerId="" clId="Web-{C3E47100-BB50-4324-B89F-B6DAAB13CB8E}" dt="2024-04-14T19:11:21.989" v="13" actId="20577"/>
          <ac:spMkLst>
            <pc:docMk/>
            <pc:sldMk cId="2672834316" sldId="268"/>
            <ac:spMk id="5" creationId="{BB0BAFEA-B8DA-16CC-269E-9868E4146752}"/>
          </ac:spMkLst>
        </pc:spChg>
      </pc:sldChg>
      <pc:sldChg chg="modSp">
        <pc:chgData name="Efua Owusu" userId="" providerId="" clId="Web-{C3E47100-BB50-4324-B89F-B6DAAB13CB8E}" dt="2024-04-14T19:11:56.990" v="16" actId="20577"/>
        <pc:sldMkLst>
          <pc:docMk/>
          <pc:sldMk cId="63013259" sldId="270"/>
        </pc:sldMkLst>
        <pc:spChg chg="mod">
          <ac:chgData name="Efua Owusu" userId="" providerId="" clId="Web-{C3E47100-BB50-4324-B89F-B6DAAB13CB8E}" dt="2024-04-14T19:11:56.990" v="16" actId="20577"/>
          <ac:spMkLst>
            <pc:docMk/>
            <pc:sldMk cId="63013259" sldId="270"/>
            <ac:spMk id="4" creationId="{388FDDD6-3713-8C43-5BC8-75460A2FBCE5}"/>
          </ac:spMkLst>
        </pc:spChg>
      </pc:sldChg>
      <pc:sldChg chg="modSp">
        <pc:chgData name="Efua Owusu" userId="" providerId="" clId="Web-{C3E47100-BB50-4324-B89F-B6DAAB13CB8E}" dt="2024-04-14T19:12:04.678" v="17" actId="20577"/>
        <pc:sldMkLst>
          <pc:docMk/>
          <pc:sldMk cId="3074364434" sldId="272"/>
        </pc:sldMkLst>
        <pc:spChg chg="mod">
          <ac:chgData name="Efua Owusu" userId="" providerId="" clId="Web-{C3E47100-BB50-4324-B89F-B6DAAB13CB8E}" dt="2024-04-14T19:12:04.678" v="17" actId="20577"/>
          <ac:spMkLst>
            <pc:docMk/>
            <pc:sldMk cId="3074364434" sldId="272"/>
            <ac:spMk id="11" creationId="{1369F8A4-E38F-FC9E-8B7E-56800FDC48D5}"/>
          </ac:spMkLst>
        </pc:spChg>
      </pc:sldChg>
      <pc:sldChg chg="modSp">
        <pc:chgData name="Efua Owusu" userId="" providerId="" clId="Web-{C3E47100-BB50-4324-B89F-B6DAAB13CB8E}" dt="2024-04-14T19:14:43.449" v="18" actId="20577"/>
        <pc:sldMkLst>
          <pc:docMk/>
          <pc:sldMk cId="1602118629" sldId="273"/>
        </pc:sldMkLst>
        <pc:spChg chg="mod">
          <ac:chgData name="Efua Owusu" userId="" providerId="" clId="Web-{C3E47100-BB50-4324-B89F-B6DAAB13CB8E}" dt="2024-04-14T19:14:43.449" v="18" actId="20577"/>
          <ac:spMkLst>
            <pc:docMk/>
            <pc:sldMk cId="1602118629" sldId="273"/>
            <ac:spMk id="2" creationId="{ED4B517E-C335-6A7C-F2C1-2E2846DD2665}"/>
          </ac:spMkLst>
        </pc:spChg>
      </pc:sldChg>
      <pc:sldChg chg="modSp">
        <pc:chgData name="Efua Owusu" userId="" providerId="" clId="Web-{C3E47100-BB50-4324-B89F-B6DAAB13CB8E}" dt="2024-04-14T19:15:42.185" v="50" actId="1076"/>
        <pc:sldMkLst>
          <pc:docMk/>
          <pc:sldMk cId="3163014663" sldId="2145706672"/>
        </pc:sldMkLst>
        <pc:spChg chg="mod">
          <ac:chgData name="Efua Owusu" userId="" providerId="" clId="Web-{C3E47100-BB50-4324-B89F-B6DAAB13CB8E}" dt="2024-04-14T19:15:42.060" v="41" actId="1076"/>
          <ac:spMkLst>
            <pc:docMk/>
            <pc:sldMk cId="3163014663" sldId="2145706672"/>
            <ac:spMk id="4" creationId="{EF9F4504-1C0D-4A54-5CE5-415CAB2FFCCF}"/>
          </ac:spMkLst>
        </pc:spChg>
        <pc:spChg chg="mod">
          <ac:chgData name="Efua Owusu" userId="" providerId="" clId="Web-{C3E47100-BB50-4324-B89F-B6DAAB13CB8E}" dt="2024-04-14T19:15:42.138" v="45" actId="1076"/>
          <ac:spMkLst>
            <pc:docMk/>
            <pc:sldMk cId="3163014663" sldId="2145706672"/>
            <ac:spMk id="8" creationId="{2363F68E-B5F1-DFC5-0172-A4844ABA582C}"/>
          </ac:spMkLst>
        </pc:spChg>
        <pc:spChg chg="mod">
          <ac:chgData name="Efua Owusu" userId="" providerId="" clId="Web-{C3E47100-BB50-4324-B89F-B6DAAB13CB8E}" dt="2024-04-14T19:15:42.122" v="43" actId="1076"/>
          <ac:spMkLst>
            <pc:docMk/>
            <pc:sldMk cId="3163014663" sldId="2145706672"/>
            <ac:spMk id="10" creationId="{9971AAA9-FBA4-072F-BB2D-B8C186D6764D}"/>
          </ac:spMkLst>
        </pc:spChg>
        <pc:spChg chg="mod">
          <ac:chgData name="Efua Owusu" userId="" providerId="" clId="Web-{C3E47100-BB50-4324-B89F-B6DAAB13CB8E}" dt="2024-04-14T19:15:42.169" v="49" actId="1076"/>
          <ac:spMkLst>
            <pc:docMk/>
            <pc:sldMk cId="3163014663" sldId="2145706672"/>
            <ac:spMk id="12" creationId="{28E93842-AF23-2610-E3A6-B9507805DE79}"/>
          </ac:spMkLst>
        </pc:spChg>
        <pc:spChg chg="mod">
          <ac:chgData name="Efua Owusu" userId="" providerId="" clId="Web-{C3E47100-BB50-4324-B89F-B6DAAB13CB8E}" dt="2024-04-14T19:15:42.185" v="50" actId="1076"/>
          <ac:spMkLst>
            <pc:docMk/>
            <pc:sldMk cId="3163014663" sldId="2145706672"/>
            <ac:spMk id="13" creationId="{1E25E10A-9341-687D-B8BB-507AF14C253D}"/>
          </ac:spMkLst>
        </pc:spChg>
        <pc:spChg chg="mod">
          <ac:chgData name="Efua Owusu" userId="" providerId="" clId="Web-{C3E47100-BB50-4324-B89F-B6DAAB13CB8E}" dt="2024-04-14T19:15:42.154" v="46" actId="1076"/>
          <ac:spMkLst>
            <pc:docMk/>
            <pc:sldMk cId="3163014663" sldId="2145706672"/>
            <ac:spMk id="19" creationId="{96F5A19B-624B-574C-665C-22538D12A215}"/>
          </ac:spMkLst>
        </pc:spChg>
        <pc:spChg chg="mod">
          <ac:chgData name="Efua Owusu" userId="" providerId="" clId="Web-{C3E47100-BB50-4324-B89F-B6DAAB13CB8E}" dt="2024-04-14T19:15:42.154" v="47" actId="1076"/>
          <ac:spMkLst>
            <pc:docMk/>
            <pc:sldMk cId="3163014663" sldId="2145706672"/>
            <ac:spMk id="21" creationId="{253A971B-5602-0BE0-10C3-7F63C9F236AF}"/>
          </ac:spMkLst>
        </pc:spChg>
        <pc:spChg chg="mod">
          <ac:chgData name="Efua Owusu" userId="" providerId="" clId="Web-{C3E47100-BB50-4324-B89F-B6DAAB13CB8E}" dt="2024-04-14T19:15:42.169" v="48" actId="1076"/>
          <ac:spMkLst>
            <pc:docMk/>
            <pc:sldMk cId="3163014663" sldId="2145706672"/>
            <ac:spMk id="49" creationId="{AE9FC57A-5578-DB70-5DB4-EDA0D8F04AC9}"/>
          </ac:spMkLst>
        </pc:spChg>
        <pc:grpChg chg="mod">
          <ac:chgData name="Efua Owusu" userId="" providerId="" clId="Web-{C3E47100-BB50-4324-B89F-B6DAAB13CB8E}" dt="2024-04-14T19:15:42.107" v="42" actId="1076"/>
          <ac:grpSpMkLst>
            <pc:docMk/>
            <pc:sldMk cId="3163014663" sldId="2145706672"/>
            <ac:grpSpMk id="22" creationId="{E6C9E60A-8F12-71C1-9516-1F8A48DD89F3}"/>
          </ac:grpSpMkLst>
        </pc:grpChg>
        <pc:cxnChg chg="mod">
          <ac:chgData name="Efua Owusu" userId="" providerId="" clId="Web-{C3E47100-BB50-4324-B89F-B6DAAB13CB8E}" dt="2024-04-14T19:15:42.122" v="44" actId="1076"/>
          <ac:cxnSpMkLst>
            <pc:docMk/>
            <pc:sldMk cId="3163014663" sldId="2145706672"/>
            <ac:cxnSpMk id="11" creationId="{1475F1B3-CAF5-7FD1-CBD8-815E8E5A1036}"/>
          </ac:cxnSpMkLst>
        </pc:cxnChg>
      </pc:sldChg>
      <pc:sldChg chg="modSp">
        <pc:chgData name="Efua Owusu" userId="" providerId="" clId="Web-{C3E47100-BB50-4324-B89F-B6DAAB13CB8E}" dt="2024-04-14T19:11:45.458" v="15" actId="20577"/>
        <pc:sldMkLst>
          <pc:docMk/>
          <pc:sldMk cId="929022654" sldId="2145706674"/>
        </pc:sldMkLst>
        <pc:spChg chg="mod">
          <ac:chgData name="Efua Owusu" userId="" providerId="" clId="Web-{C3E47100-BB50-4324-B89F-B6DAAB13CB8E}" dt="2024-04-14T19:11:45.458" v="15" actId="20577"/>
          <ac:spMkLst>
            <pc:docMk/>
            <pc:sldMk cId="929022654" sldId="2145706674"/>
            <ac:spMk id="3" creationId="{292BA0DB-88EC-3B22-B34C-93EC3D93674C}"/>
          </ac:spMkLst>
        </pc:spChg>
      </pc:sldChg>
      <pc:sldChg chg="modSp">
        <pc:chgData name="Efua Owusu" userId="" providerId="" clId="Web-{C3E47100-BB50-4324-B89F-B6DAAB13CB8E}" dt="2024-04-14T19:11:35.786" v="14" actId="20577"/>
        <pc:sldMkLst>
          <pc:docMk/>
          <pc:sldMk cId="4094094629" sldId="2145706675"/>
        </pc:sldMkLst>
        <pc:spChg chg="mod">
          <ac:chgData name="Efua Owusu" userId="" providerId="" clId="Web-{C3E47100-BB50-4324-B89F-B6DAAB13CB8E}" dt="2024-04-14T19:11:35.786" v="14" actId="20577"/>
          <ac:spMkLst>
            <pc:docMk/>
            <pc:sldMk cId="4094094629" sldId="2145706675"/>
            <ac:spMk id="4" creationId="{525CDD53-60DA-A952-84BB-29D0D7E5E8AC}"/>
          </ac:spMkLst>
        </pc:spChg>
      </pc:sldChg>
      <pc:sldChg chg="modSp">
        <pc:chgData name="Efua Owusu" userId="" providerId="" clId="Web-{C3E47100-BB50-4324-B89F-B6DAAB13CB8E}" dt="2024-04-14T19:09:54.173" v="1" actId="1076"/>
        <pc:sldMkLst>
          <pc:docMk/>
          <pc:sldMk cId="1219967033" sldId="2145706676"/>
        </pc:sldMkLst>
        <pc:spChg chg="mod">
          <ac:chgData name="Efua Owusu" userId="" providerId="" clId="Web-{C3E47100-BB50-4324-B89F-B6DAAB13CB8E}" dt="2024-04-14T19:09:54.173" v="1" actId="1076"/>
          <ac:spMkLst>
            <pc:docMk/>
            <pc:sldMk cId="1219967033" sldId="2145706676"/>
            <ac:spMk id="2" creationId="{B5393D1A-8AEB-9CD9-A5FA-069A66865244}"/>
          </ac:spMkLst>
        </pc:spChg>
      </pc:sldChg>
      <pc:sldChg chg="modSp">
        <pc:chgData name="Efua Owusu" userId="" providerId="" clId="Web-{C3E47100-BB50-4324-B89F-B6DAAB13CB8E}" dt="2024-04-14T19:10:14.346" v="6" actId="1076"/>
        <pc:sldMkLst>
          <pc:docMk/>
          <pc:sldMk cId="307868813" sldId="2145706679"/>
        </pc:sldMkLst>
        <pc:spChg chg="mod">
          <ac:chgData name="Efua Owusu" userId="" providerId="" clId="Web-{C3E47100-BB50-4324-B89F-B6DAAB13CB8E}" dt="2024-04-14T19:10:14.346" v="6" actId="1076"/>
          <ac:spMkLst>
            <pc:docMk/>
            <pc:sldMk cId="307868813" sldId="2145706679"/>
            <ac:spMk id="2" creationId="{EA2D341A-8423-F42C-8C0B-4FB4CFF14B4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D1D1B35-6FA9-8845-A3E6-B5BF73ACF6AB}" type="datetimeFigureOut">
              <a:rPr lang="en-US" smtClean="0"/>
              <a:t>4/14/2024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BF7E15F-D269-1649-8FFC-FE911534F8DE}" type="slidenum">
              <a:rPr lang="en-US" smtClean="0"/>
              <a:t>‹#›</a:t>
            </a:fld>
            <a:endParaRPr lang="en-US"/>
          </a:p>
        </p:txBody>
      </p:sp>
    </p:spTree>
    <p:extLst>
      <p:ext uri="{BB962C8B-B14F-4D97-AF65-F5344CB8AC3E}">
        <p14:creationId xmlns:p14="http://schemas.microsoft.com/office/powerpoint/2010/main" val="2941066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DEDDDD-250C-482E-9DE6-C403974E4336}" type="datetimeFigureOut">
              <a:rPr lang="en-US" smtClean="0"/>
              <a:t>4/14/2024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8A90D8-2647-4560-8208-F58DCE3DB525}" type="slidenum">
              <a:rPr lang="en-US" smtClean="0"/>
              <a:t>‹#›</a:t>
            </a:fld>
            <a:endParaRPr lang="en-US"/>
          </a:p>
        </p:txBody>
      </p:sp>
    </p:spTree>
    <p:extLst>
      <p:ext uri="{BB962C8B-B14F-4D97-AF65-F5344CB8AC3E}">
        <p14:creationId xmlns:p14="http://schemas.microsoft.com/office/powerpoint/2010/main" val="9342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Good morning colleagues, in this plenary session I will take you through how to integrate family planning and ART DSD.</a:t>
            </a:r>
          </a:p>
        </p:txBody>
      </p:sp>
      <p:sp>
        <p:nvSpPr>
          <p:cNvPr id="4" name="Slide Number Placeholder 3"/>
          <p:cNvSpPr>
            <a:spLocks noGrp="1"/>
          </p:cNvSpPr>
          <p:nvPr>
            <p:ph type="sldNum" sz="quarter" idx="5"/>
          </p:nvPr>
        </p:nvSpPr>
        <p:spPr/>
        <p:txBody>
          <a:bodyPr/>
          <a:lstStyle/>
          <a:p>
            <a:fld id="{B78A90D8-2647-4560-8208-F58DCE3DB525}" type="slidenum">
              <a:rPr lang="en-US" smtClean="0"/>
              <a:t>1</a:t>
            </a:fld>
            <a:endParaRPr lang="en-US"/>
          </a:p>
        </p:txBody>
      </p:sp>
    </p:spTree>
    <p:extLst>
      <p:ext uri="{BB962C8B-B14F-4D97-AF65-F5344CB8AC3E}">
        <p14:creationId xmlns:p14="http://schemas.microsoft.com/office/powerpoint/2010/main" val="2144692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To be able to integrate FP into ART DSD, we need to understand a countries policy enablers and existing models:</a:t>
            </a:r>
          </a:p>
          <a:p>
            <a:r>
              <a:rPr lang="en-ZA" dirty="0"/>
              <a:t>Read through</a:t>
            </a:r>
          </a:p>
          <a:p>
            <a:r>
              <a:rPr lang="en-ZA" dirty="0"/>
              <a:t>WHEN</a:t>
            </a:r>
          </a:p>
          <a:p>
            <a:r>
              <a:rPr lang="en-ZA" dirty="0"/>
              <a:t>WHERE</a:t>
            </a:r>
          </a:p>
          <a:p>
            <a:r>
              <a:rPr lang="en-ZA" dirty="0"/>
              <a:t>WHO </a:t>
            </a:r>
          </a:p>
          <a:p>
            <a:r>
              <a:rPr lang="en-ZA" dirty="0"/>
              <a:t>WHAT</a:t>
            </a:r>
          </a:p>
        </p:txBody>
      </p:sp>
      <p:sp>
        <p:nvSpPr>
          <p:cNvPr id="4" name="Slide Number Placeholder 3"/>
          <p:cNvSpPr>
            <a:spLocks noGrp="1"/>
          </p:cNvSpPr>
          <p:nvPr>
            <p:ph type="sldNum" sz="quarter" idx="5"/>
          </p:nvPr>
        </p:nvSpPr>
        <p:spPr/>
        <p:txBody>
          <a:bodyPr/>
          <a:lstStyle/>
          <a:p>
            <a:fld id="{B78A90D8-2647-4560-8208-F58DCE3DB525}" type="slidenum">
              <a:rPr lang="en-US" smtClean="0"/>
              <a:t>10</a:t>
            </a:fld>
            <a:endParaRPr lang="en-US"/>
          </a:p>
        </p:txBody>
      </p:sp>
    </p:spTree>
    <p:extLst>
      <p:ext uri="{BB962C8B-B14F-4D97-AF65-F5344CB8AC3E}">
        <p14:creationId xmlns:p14="http://schemas.microsoft.com/office/powerpoint/2010/main" val="4031015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Always remember that contraception methods are ahead of HIV treatment – already using long acting methods, more self-care methods including sub-cut self-injectable, the patch and the ring and WHO already recommends annual scripts with 12MMD</a:t>
            </a:r>
          </a:p>
        </p:txBody>
      </p:sp>
      <p:sp>
        <p:nvSpPr>
          <p:cNvPr id="4" name="Slide Number Placeholder 3"/>
          <p:cNvSpPr>
            <a:spLocks noGrp="1"/>
          </p:cNvSpPr>
          <p:nvPr>
            <p:ph type="sldNum" sz="quarter" idx="5"/>
          </p:nvPr>
        </p:nvSpPr>
        <p:spPr/>
        <p:txBody>
          <a:bodyPr/>
          <a:lstStyle/>
          <a:p>
            <a:fld id="{B78A90D8-2647-4560-8208-F58DCE3DB525}" type="slidenum">
              <a:rPr lang="en-US" smtClean="0"/>
              <a:t>11</a:t>
            </a:fld>
            <a:endParaRPr lang="en-US"/>
          </a:p>
        </p:txBody>
      </p:sp>
    </p:spTree>
    <p:extLst>
      <p:ext uri="{BB962C8B-B14F-4D97-AF65-F5344CB8AC3E}">
        <p14:creationId xmlns:p14="http://schemas.microsoft.com/office/powerpoint/2010/main" val="379212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will now move onto the “how” – applying the 3 DSD principles to family planning to integrate.</a:t>
            </a:r>
          </a:p>
          <a:p>
            <a:r>
              <a:rPr lang="en-ZA" dirty="0"/>
              <a:t>Firstly, separate the initiation/early follow-up and the maintenance phases of service delivery.</a:t>
            </a:r>
          </a:p>
          <a:p>
            <a:r>
              <a:rPr lang="en-ZA" dirty="0"/>
              <a:t>Secondly, determining whether stability is required to move into the maintenance phase</a:t>
            </a:r>
          </a:p>
          <a:p>
            <a:r>
              <a:rPr lang="en-ZA" dirty="0"/>
              <a:t>Thirdly, once reaching the maintenance phase, how to reduce service delivery intensity</a:t>
            </a:r>
          </a:p>
        </p:txBody>
      </p:sp>
      <p:sp>
        <p:nvSpPr>
          <p:cNvPr id="4" name="Slide Number Placeholder 3"/>
          <p:cNvSpPr>
            <a:spLocks noGrp="1"/>
          </p:cNvSpPr>
          <p:nvPr>
            <p:ph type="sldNum" sz="quarter" idx="5"/>
          </p:nvPr>
        </p:nvSpPr>
        <p:spPr/>
        <p:txBody>
          <a:bodyPr/>
          <a:lstStyle/>
          <a:p>
            <a:fld id="{B78A90D8-2647-4560-8208-F58DCE3DB525}" type="slidenum">
              <a:rPr lang="en-US" smtClean="0"/>
              <a:t>12</a:t>
            </a:fld>
            <a:endParaRPr lang="en-US"/>
          </a:p>
        </p:txBody>
      </p:sp>
    </p:spTree>
    <p:extLst>
      <p:ext uri="{BB962C8B-B14F-4D97-AF65-F5344CB8AC3E}">
        <p14:creationId xmlns:p14="http://schemas.microsoft.com/office/powerpoint/2010/main" val="51132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When a person living with HIV is initiated on ART, her family planning needs and preferences should be assessed with information provided on contraceptive method choice</a:t>
            </a:r>
          </a:p>
          <a:p>
            <a:r>
              <a:rPr lang="en-ZA" dirty="0"/>
              <a:t>Importantly we must explain how method choice affects overall service delivery frequency and location.</a:t>
            </a:r>
          </a:p>
          <a:p>
            <a:r>
              <a:rPr lang="en-ZA" dirty="0"/>
              <a:t>The woman should be enabled to start or change her contraceptive method.</a:t>
            </a:r>
          </a:p>
          <a:p>
            <a:r>
              <a:rPr lang="en-ZA" dirty="0"/>
              <a:t>ART has a fairly fixed initial phase from treatment initiation to review of the first viral load – usually the first viral load is taken at month 6 (although some countries are following WHO guidance to ensure the result can be reviewed at 6-months – South Africa, Kenya and Rwanda), with the review visit at either M7 or M9.  New contraception methods initial phase is shorter, method dependent and focuses on ensuring client satisfaction with the method chosen and started.  </a:t>
            </a:r>
          </a:p>
        </p:txBody>
      </p:sp>
      <p:sp>
        <p:nvSpPr>
          <p:cNvPr id="4" name="Slide Number Placeholder 3"/>
          <p:cNvSpPr>
            <a:spLocks noGrp="1"/>
          </p:cNvSpPr>
          <p:nvPr>
            <p:ph type="sldNum" sz="quarter" idx="5"/>
          </p:nvPr>
        </p:nvSpPr>
        <p:spPr/>
        <p:txBody>
          <a:bodyPr/>
          <a:lstStyle/>
          <a:p>
            <a:fld id="{B78A90D8-2647-4560-8208-F58DCE3DB525}" type="slidenum">
              <a:rPr lang="en-US" smtClean="0"/>
              <a:t>13</a:t>
            </a:fld>
            <a:endParaRPr lang="en-US"/>
          </a:p>
        </p:txBody>
      </p:sp>
    </p:spTree>
    <p:extLst>
      <p:ext uri="{BB962C8B-B14F-4D97-AF65-F5344CB8AC3E}">
        <p14:creationId xmlns:p14="http://schemas.microsoft.com/office/powerpoint/2010/main" val="731181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Remember that ART and contraception are commonly not started together and contraception may be started or changed when ART is already in the maintenance phase </a:t>
            </a:r>
          </a:p>
        </p:txBody>
      </p:sp>
      <p:sp>
        <p:nvSpPr>
          <p:cNvPr id="4" name="Slide Number Placeholder 3"/>
          <p:cNvSpPr>
            <a:spLocks noGrp="1"/>
          </p:cNvSpPr>
          <p:nvPr>
            <p:ph type="sldNum" sz="quarter" idx="5"/>
          </p:nvPr>
        </p:nvSpPr>
        <p:spPr/>
        <p:txBody>
          <a:bodyPr/>
          <a:lstStyle/>
          <a:p>
            <a:fld id="{B78A90D8-2647-4560-8208-F58DCE3DB525}" type="slidenum">
              <a:rPr lang="en-US" smtClean="0"/>
              <a:t>14</a:t>
            </a:fld>
            <a:endParaRPr lang="en-US"/>
          </a:p>
        </p:txBody>
      </p:sp>
    </p:spTree>
    <p:extLst>
      <p:ext uri="{BB962C8B-B14F-4D97-AF65-F5344CB8AC3E}">
        <p14:creationId xmlns:p14="http://schemas.microsoft.com/office/powerpoint/2010/main" val="2201521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Or a women can already be using contraception and not want to change the method, meaning she is already in the maintenance phase of FP when she starts ART. </a:t>
            </a:r>
          </a:p>
        </p:txBody>
      </p:sp>
      <p:sp>
        <p:nvSpPr>
          <p:cNvPr id="4" name="Slide Number Placeholder 3"/>
          <p:cNvSpPr>
            <a:spLocks noGrp="1"/>
          </p:cNvSpPr>
          <p:nvPr>
            <p:ph type="sldNum" sz="quarter" idx="5"/>
          </p:nvPr>
        </p:nvSpPr>
        <p:spPr/>
        <p:txBody>
          <a:bodyPr/>
          <a:lstStyle/>
          <a:p>
            <a:fld id="{B78A90D8-2647-4560-8208-F58DCE3DB525}" type="slidenum">
              <a:rPr lang="en-US" smtClean="0"/>
              <a:t>15</a:t>
            </a:fld>
            <a:endParaRPr lang="en-US"/>
          </a:p>
        </p:txBody>
      </p:sp>
    </p:spTree>
    <p:extLst>
      <p:ext uri="{BB962C8B-B14F-4D97-AF65-F5344CB8AC3E}">
        <p14:creationId xmlns:p14="http://schemas.microsoft.com/office/powerpoint/2010/main" val="3940430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To summarize differently:</a:t>
            </a:r>
          </a:p>
          <a:p>
            <a:r>
              <a:rPr lang="en-ZA" dirty="0"/>
              <a:t>If we follow the ART pathway at ART initiation, a woman should be provided with a family planning assessment.  </a:t>
            </a:r>
          </a:p>
          <a:p>
            <a:r>
              <a:rPr lang="en-ZA" dirty="0"/>
              <a:t>If she wants contraception or is using contraception, she should be offered LARC, which will simplify and reduce her service delivery burden, LARC can be assessed at ART clinical reviews.  </a:t>
            </a:r>
          </a:p>
          <a:p>
            <a:r>
              <a:rPr lang="en-ZA" dirty="0"/>
              <a:t>If she prefers short-acting, her contraception should be included on her ART script ensuring her contraceptive refill collection or injection administration is provided with her ART refill – same place and same provider.  This continues through the ART initiation phase until her DSD enrolment assessment i.e. after her first VL when the result is available for review.  At this point, her family planning needs should be re-assessed including offer of LARC.  Where she wants to start or continue short-acting methods, it is key to consider which DSD model works best for both ART and contraception method – I will go into this in the slide after the next one.    </a:t>
            </a:r>
          </a:p>
        </p:txBody>
      </p:sp>
      <p:sp>
        <p:nvSpPr>
          <p:cNvPr id="4" name="Slide Number Placeholder 3"/>
          <p:cNvSpPr>
            <a:spLocks noGrp="1"/>
          </p:cNvSpPr>
          <p:nvPr>
            <p:ph type="sldNum" sz="quarter" idx="5"/>
          </p:nvPr>
        </p:nvSpPr>
        <p:spPr/>
        <p:txBody>
          <a:bodyPr/>
          <a:lstStyle/>
          <a:p>
            <a:fld id="{B78A90D8-2647-4560-8208-F58DCE3DB525}" type="slidenum">
              <a:rPr lang="en-US" smtClean="0"/>
              <a:t>16</a:t>
            </a:fld>
            <a:endParaRPr lang="en-US"/>
          </a:p>
        </p:txBody>
      </p:sp>
    </p:spTree>
    <p:extLst>
      <p:ext uri="{BB962C8B-B14F-4D97-AF65-F5344CB8AC3E}">
        <p14:creationId xmlns:p14="http://schemas.microsoft.com/office/powerpoint/2010/main" val="2620757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Here a little more detail by method:</a:t>
            </a:r>
          </a:p>
          <a:p>
            <a:r>
              <a:rPr lang="en-ZA" dirty="0"/>
              <a:t>During the initiation phase:</a:t>
            </a:r>
          </a:p>
          <a:p>
            <a:r>
              <a:rPr lang="en-ZA" dirty="0"/>
              <a:t>LARC should be actively offered.  There is an important linkage component here – facilitating insertion.  With implants, this can be done by the ART clinician.  Where IUD, the ART clinician needs to know which facilities can insert and the booking system and should make a booking in consultation with the client. </a:t>
            </a:r>
          </a:p>
          <a:p>
            <a:r>
              <a:rPr lang="en-ZA" dirty="0"/>
              <a:t>After insertion, a check-in either in person or virtually should be made to check client satisfaction and any concerns that need support/method change.</a:t>
            </a:r>
          </a:p>
          <a:p>
            <a:r>
              <a:rPr lang="en-ZA" dirty="0"/>
              <a:t>For short-acting:</a:t>
            </a:r>
          </a:p>
          <a:p>
            <a:r>
              <a:rPr lang="en-ZA" dirty="0"/>
              <a:t>Oral – easy, same script and refill length.</a:t>
            </a:r>
          </a:p>
          <a:p>
            <a:r>
              <a:rPr lang="en-ZA" dirty="0"/>
              <a:t>Injectable sub-cut – demonstrate, assist self-injection and align script and refills</a:t>
            </a:r>
          </a:p>
          <a:p>
            <a:r>
              <a:rPr lang="en-ZA" dirty="0"/>
              <a:t>Injectable IM – administer and then align ART clinical reviews with next administration date.</a:t>
            </a:r>
          </a:p>
          <a:p>
            <a:endParaRPr lang="en-ZA" dirty="0"/>
          </a:p>
        </p:txBody>
      </p:sp>
      <p:sp>
        <p:nvSpPr>
          <p:cNvPr id="4" name="Slide Number Placeholder 3"/>
          <p:cNvSpPr>
            <a:spLocks noGrp="1"/>
          </p:cNvSpPr>
          <p:nvPr>
            <p:ph type="sldNum" sz="quarter" idx="5"/>
          </p:nvPr>
        </p:nvSpPr>
        <p:spPr/>
        <p:txBody>
          <a:bodyPr/>
          <a:lstStyle/>
          <a:p>
            <a:fld id="{B78A90D8-2647-4560-8208-F58DCE3DB525}" type="slidenum">
              <a:rPr lang="en-US" smtClean="0"/>
              <a:t>17</a:t>
            </a:fld>
            <a:endParaRPr lang="en-US"/>
          </a:p>
        </p:txBody>
      </p:sp>
    </p:spTree>
    <p:extLst>
      <p:ext uri="{BB962C8B-B14F-4D97-AF65-F5344CB8AC3E}">
        <p14:creationId xmlns:p14="http://schemas.microsoft.com/office/powerpoint/2010/main" val="2404761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second DSD principle is determining when a person moves from the initiation phase to less-intensive DSD within the maintenance phase</a:t>
            </a:r>
          </a:p>
          <a:p>
            <a:r>
              <a:rPr lang="en-ZA" dirty="0"/>
              <a:t>Unlike ART/NCDs, for family planning there are no specific stability criteria to move to the maintenance phase,  provided the woman is satisfied with her method choice, she can access less-intensive DSD for her contraception.  </a:t>
            </a:r>
          </a:p>
          <a:p>
            <a:r>
              <a:rPr lang="en-ZA" dirty="0"/>
              <a:t>But which less-intensive DSD model is appropriate?</a:t>
            </a:r>
          </a:p>
          <a:p>
            <a:r>
              <a:rPr lang="en-ZA" dirty="0"/>
              <a:t>This depends on her method choice:</a:t>
            </a:r>
          </a:p>
          <a:p>
            <a:r>
              <a:rPr lang="en-ZA" dirty="0"/>
              <a:t>For LARC – she can choose any DSD model including those out-of-facility at community points or private pharmacies,  or facility-based models – 6MMD or fast-track 3MMD or a group model based at the facility or in the community for her ART.</a:t>
            </a:r>
          </a:p>
          <a:p>
            <a:r>
              <a:rPr lang="en-ZA" dirty="0"/>
              <a:t>For oral – she can similarly choose any ART DSD model, provided her oral refill can be given for the same length of time.  If not, we have to think about where best for fast collection of more frequent contraception refills</a:t>
            </a:r>
          </a:p>
          <a:p>
            <a:r>
              <a:rPr lang="en-ZA" dirty="0"/>
              <a:t>For self-injectable sub-cut – again all ART DSD models.  However if 6MMD, it must be possible to provide 2 units of Sayana press, one for immediate administration and the other for self-administration at home 3 months later.</a:t>
            </a:r>
          </a:p>
          <a:p>
            <a:r>
              <a:rPr lang="en-ZA" dirty="0"/>
              <a:t>For IM injectable – we are far more limited with ART models. A fast track 3MMD facility-based model works best to ensure the woman doesn’t have additional facility visits for her IM injections.  </a:t>
            </a:r>
          </a:p>
        </p:txBody>
      </p:sp>
      <p:sp>
        <p:nvSpPr>
          <p:cNvPr id="4" name="Slide Number Placeholder 3"/>
          <p:cNvSpPr>
            <a:spLocks noGrp="1"/>
          </p:cNvSpPr>
          <p:nvPr>
            <p:ph type="sldNum" sz="quarter" idx="5"/>
          </p:nvPr>
        </p:nvSpPr>
        <p:spPr/>
        <p:txBody>
          <a:bodyPr/>
          <a:lstStyle/>
          <a:p>
            <a:fld id="{B78A90D8-2647-4560-8208-F58DCE3DB525}" type="slidenum">
              <a:rPr lang="en-US" smtClean="0"/>
              <a:t>18</a:t>
            </a:fld>
            <a:endParaRPr lang="en-US"/>
          </a:p>
        </p:txBody>
      </p:sp>
    </p:spTree>
    <p:extLst>
      <p:ext uri="{BB962C8B-B14F-4D97-AF65-F5344CB8AC3E}">
        <p14:creationId xmlns:p14="http://schemas.microsoft.com/office/powerpoint/2010/main" val="2598018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third DSD principle focuses on the maintenance phase when it becomes possible to offer and support less intensive DSD for stable ART clients. </a:t>
            </a:r>
          </a:p>
          <a:p>
            <a:r>
              <a:rPr lang="en-ZA" dirty="0"/>
              <a:t>Here it becomes necessary to think about the building blocks of the integrated DSD model:</a:t>
            </a:r>
          </a:p>
          <a:p>
            <a:r>
              <a:rPr lang="en-ZA" dirty="0"/>
              <a:t>WHEN:  the frequency and timing of clinical reviews and refill-only visits</a:t>
            </a:r>
          </a:p>
          <a:p>
            <a:r>
              <a:rPr lang="en-ZA" dirty="0"/>
              <a:t>WHERE:  the location of clinical reviews and refill-only visits</a:t>
            </a:r>
          </a:p>
          <a:p>
            <a:r>
              <a:rPr lang="en-ZA" dirty="0"/>
              <a:t>WHO:  the service provider for clinical reviews and refill-only visits</a:t>
            </a:r>
          </a:p>
          <a:p>
            <a:r>
              <a:rPr lang="en-ZA" dirty="0"/>
              <a:t>WHAT: the service package for clinical reviews and refill-only visits.</a:t>
            </a:r>
          </a:p>
        </p:txBody>
      </p:sp>
      <p:sp>
        <p:nvSpPr>
          <p:cNvPr id="4" name="Slide Number Placeholder 3"/>
          <p:cNvSpPr>
            <a:spLocks noGrp="1"/>
          </p:cNvSpPr>
          <p:nvPr>
            <p:ph type="sldNum" sz="quarter" idx="5"/>
          </p:nvPr>
        </p:nvSpPr>
        <p:spPr/>
        <p:txBody>
          <a:bodyPr/>
          <a:lstStyle/>
          <a:p>
            <a:fld id="{B78A90D8-2647-4560-8208-F58DCE3DB525}" type="slidenum">
              <a:rPr lang="en-US" smtClean="0"/>
              <a:t>19</a:t>
            </a:fld>
            <a:endParaRPr lang="en-US"/>
          </a:p>
        </p:txBody>
      </p:sp>
    </p:spTree>
    <p:extLst>
      <p:ext uri="{BB962C8B-B14F-4D97-AF65-F5344CB8AC3E}">
        <p14:creationId xmlns:p14="http://schemas.microsoft.com/office/powerpoint/2010/main" val="118396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We are often not talking about the same thing, so to be clear – I am not going to be addressing HIV and FP service integration or family planning DSD on its own, I am specifically addressing integrated less-intensive differentiated service delivery models for ART and contraception.</a:t>
            </a:r>
          </a:p>
        </p:txBody>
      </p:sp>
      <p:sp>
        <p:nvSpPr>
          <p:cNvPr id="4" name="Slide Number Placeholder 3"/>
          <p:cNvSpPr>
            <a:spLocks noGrp="1"/>
          </p:cNvSpPr>
          <p:nvPr>
            <p:ph type="sldNum" sz="quarter" idx="5"/>
          </p:nvPr>
        </p:nvSpPr>
        <p:spPr/>
        <p:txBody>
          <a:bodyPr/>
          <a:lstStyle/>
          <a:p>
            <a:fld id="{B78A90D8-2647-4560-8208-F58DCE3DB525}" type="slidenum">
              <a:rPr lang="en-US" smtClean="0"/>
              <a:t>2</a:t>
            </a:fld>
            <a:endParaRPr lang="en-US"/>
          </a:p>
        </p:txBody>
      </p:sp>
    </p:spTree>
    <p:extLst>
      <p:ext uri="{BB962C8B-B14F-4D97-AF65-F5344CB8AC3E}">
        <p14:creationId xmlns:p14="http://schemas.microsoft.com/office/powerpoint/2010/main" val="486974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You will have noted that every time I spoke about the building blocks – I spoke about clinical reviews and refill only-visits. The building blocks – the WHEN,WHERE, WHO and WHAT can be different to enable less intensive care. </a:t>
            </a:r>
          </a:p>
          <a:p>
            <a:r>
              <a:rPr lang="en-ZA" dirty="0"/>
              <a:t>We should only require clinical reviews when absolutely necessary.  For ART management, these are either 6 or 12 monthly depending on the country.  Where ART refill length is shorter, it is important to separate out refill-only collections.  For example 6-monthly clinical reviews with 3MMD.  </a:t>
            </a:r>
          </a:p>
          <a:p>
            <a:r>
              <a:rPr lang="en-ZA" dirty="0"/>
              <a:t>Similarly for family planning, where oral contraception refill length permitted by policy only allows 1-3MMD, these can be collected at an easier, quicker location from a lay provider, with the service package limited to checking in and distributing the refill.  </a:t>
            </a:r>
          </a:p>
        </p:txBody>
      </p:sp>
      <p:sp>
        <p:nvSpPr>
          <p:cNvPr id="4" name="Slide Number Placeholder 3"/>
          <p:cNvSpPr>
            <a:spLocks noGrp="1"/>
          </p:cNvSpPr>
          <p:nvPr>
            <p:ph type="sldNum" sz="quarter" idx="5"/>
          </p:nvPr>
        </p:nvSpPr>
        <p:spPr/>
        <p:txBody>
          <a:bodyPr/>
          <a:lstStyle/>
          <a:p>
            <a:fld id="{B78A90D8-2647-4560-8208-F58DCE3DB525}" type="slidenum">
              <a:rPr lang="en-US" smtClean="0"/>
              <a:t>20</a:t>
            </a:fld>
            <a:endParaRPr lang="en-US"/>
          </a:p>
        </p:txBody>
      </p:sp>
    </p:spTree>
    <p:extLst>
      <p:ext uri="{BB962C8B-B14F-4D97-AF65-F5344CB8AC3E}">
        <p14:creationId xmlns:p14="http://schemas.microsoft.com/office/powerpoint/2010/main" val="2194773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Returning to our client’s ART pathway – once we reach the maintenance phase, clinical reviews require a combined ART and FP management review, scripting for the same period with aligned refill/injection administration dates. </a:t>
            </a:r>
          </a:p>
          <a:p>
            <a:r>
              <a:rPr lang="en-ZA" dirty="0"/>
              <a:t>Combined refill/injection only visits within the same DSD model </a:t>
            </a:r>
          </a:p>
          <a:p>
            <a:endParaRPr lang="en-ZA" dirty="0"/>
          </a:p>
        </p:txBody>
      </p:sp>
      <p:sp>
        <p:nvSpPr>
          <p:cNvPr id="4" name="Slide Number Placeholder 3"/>
          <p:cNvSpPr>
            <a:spLocks noGrp="1"/>
          </p:cNvSpPr>
          <p:nvPr>
            <p:ph type="sldNum" sz="quarter" idx="5"/>
          </p:nvPr>
        </p:nvSpPr>
        <p:spPr/>
        <p:txBody>
          <a:bodyPr/>
          <a:lstStyle/>
          <a:p>
            <a:fld id="{B78A90D8-2647-4560-8208-F58DCE3DB525}" type="slidenum">
              <a:rPr lang="en-US" smtClean="0"/>
              <a:t>21</a:t>
            </a:fld>
            <a:endParaRPr lang="en-US"/>
          </a:p>
        </p:txBody>
      </p:sp>
    </p:spTree>
    <p:extLst>
      <p:ext uri="{BB962C8B-B14F-4D97-AF65-F5344CB8AC3E}">
        <p14:creationId xmlns:p14="http://schemas.microsoft.com/office/powerpoint/2010/main" val="1890499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Specific consideration for less-intensive integrated DSD clinical consultations – see the blue text </a:t>
            </a:r>
          </a:p>
          <a:p>
            <a:r>
              <a:rPr lang="en-ZA" dirty="0"/>
              <a:t>None for LARC</a:t>
            </a:r>
          </a:p>
          <a:p>
            <a:r>
              <a:rPr lang="en-ZA" dirty="0"/>
              <a:t>For short-acting:</a:t>
            </a:r>
          </a:p>
          <a:p>
            <a:r>
              <a:rPr lang="en-GB" sz="1200" b="0" dirty="0">
                <a:solidFill>
                  <a:schemeClr val="tx2"/>
                </a:solidFill>
                <a:latin typeface="Century Gothic"/>
              </a:rPr>
              <a:t>For oral and sub-cut injectable:  Utilize the longest FP scripting period and MMD/number units allowed in FP policy </a:t>
            </a:r>
            <a:r>
              <a:rPr lang="en-GB" sz="1200" b="0" u="none" dirty="0">
                <a:solidFill>
                  <a:schemeClr val="tx2"/>
                </a:solidFill>
                <a:latin typeface="Century Gothic"/>
              </a:rPr>
              <a:t>at least the </a:t>
            </a:r>
            <a:r>
              <a:rPr lang="en-GB" sz="1200" b="0" dirty="0">
                <a:solidFill>
                  <a:schemeClr val="tx2"/>
                </a:solidFill>
                <a:latin typeface="Century Gothic"/>
              </a:rPr>
              <a:t>same as ART.</a:t>
            </a:r>
            <a:endParaRPr lang="en-US" dirty="0">
              <a:solidFill>
                <a:schemeClr val="tx2"/>
              </a:solidFill>
              <a:latin typeface="Century Gothic"/>
            </a:endParaRPr>
          </a:p>
          <a:p>
            <a:r>
              <a:rPr lang="en-GB" sz="1200" b="0" dirty="0">
                <a:solidFill>
                  <a:schemeClr val="tx2"/>
                </a:solidFill>
                <a:latin typeface="Century Gothic"/>
              </a:rPr>
              <a:t>If shorter period than ART refill length allowed, provide same script length with more frequent refill/unit only collection in DSD model</a:t>
            </a:r>
            <a:endParaRPr lang="en-ZA" sz="1200" b="0" dirty="0">
              <a:solidFill>
                <a:schemeClr val="tx2"/>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latin typeface="Century Gothic"/>
              </a:rPr>
              <a:t>For IM injectable: </a:t>
            </a:r>
            <a:r>
              <a:rPr lang="en-ZA" sz="1200" dirty="0">
                <a:solidFill>
                  <a:schemeClr val="tx2"/>
                </a:solidFill>
                <a:latin typeface="Century Gothic"/>
              </a:rPr>
              <a:t>Remind the client, method choice will increase intensity of model, offer method change or consider facility-based DSD models if no community-based IM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2"/>
                </a:solidFill>
                <a:latin typeface="Century Gothic"/>
              </a:rPr>
              <a:t>Align ART refills with injectable timing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solidFill>
                <a:schemeClr val="tx2"/>
              </a:solidFill>
              <a:latin typeface="Century Gothic"/>
            </a:endParaRPr>
          </a:p>
          <a:p>
            <a:endParaRPr lang="en-ZA" dirty="0"/>
          </a:p>
        </p:txBody>
      </p:sp>
      <p:sp>
        <p:nvSpPr>
          <p:cNvPr id="4" name="Slide Number Placeholder 3"/>
          <p:cNvSpPr>
            <a:spLocks noGrp="1"/>
          </p:cNvSpPr>
          <p:nvPr>
            <p:ph type="sldNum" sz="quarter" idx="5"/>
          </p:nvPr>
        </p:nvSpPr>
        <p:spPr/>
        <p:txBody>
          <a:bodyPr/>
          <a:lstStyle/>
          <a:p>
            <a:fld id="{B78A90D8-2647-4560-8208-F58DCE3DB525}" type="slidenum">
              <a:rPr lang="en-US" smtClean="0"/>
              <a:t>22</a:t>
            </a:fld>
            <a:endParaRPr lang="en-US"/>
          </a:p>
        </p:txBody>
      </p:sp>
    </p:spTree>
    <p:extLst>
      <p:ext uri="{BB962C8B-B14F-4D97-AF65-F5344CB8AC3E}">
        <p14:creationId xmlns:p14="http://schemas.microsoft.com/office/powerpoint/2010/main" val="3776511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now want to take you very briefly through 3 examples of combining different contraception methods into DSD models.  I will go quickly but you can look at these in more detail by accessing the presentation. </a:t>
            </a:r>
          </a:p>
          <a:p>
            <a:r>
              <a:rPr lang="en-ZA" dirty="0"/>
              <a:t>This first model shows combining LARC into facility-based 6MMD with no separation of clinical consults and ART refills as both are required 6-monthly.</a:t>
            </a:r>
          </a:p>
          <a:p>
            <a:r>
              <a:rPr lang="en-ZA" dirty="0"/>
              <a:t>You will note in red the important of linking to LARC insertion, the FP check-in at 6-months and the full FP needs and method review annually. </a:t>
            </a:r>
          </a:p>
        </p:txBody>
      </p:sp>
      <p:sp>
        <p:nvSpPr>
          <p:cNvPr id="4" name="Slide Number Placeholder 3"/>
          <p:cNvSpPr>
            <a:spLocks noGrp="1"/>
          </p:cNvSpPr>
          <p:nvPr>
            <p:ph type="sldNum" sz="quarter" idx="5"/>
          </p:nvPr>
        </p:nvSpPr>
        <p:spPr/>
        <p:txBody>
          <a:bodyPr/>
          <a:lstStyle/>
          <a:p>
            <a:fld id="{F6DADB82-A706-4784-AE8E-3965AD040C7C}" type="slidenum">
              <a:rPr lang="de-DE" smtClean="0"/>
              <a:pPr/>
              <a:t>23</a:t>
            </a:fld>
            <a:endParaRPr lang="de-DE" dirty="0"/>
          </a:p>
        </p:txBody>
      </p:sp>
    </p:spTree>
    <p:extLst>
      <p:ext uri="{BB962C8B-B14F-4D97-AF65-F5344CB8AC3E}">
        <p14:creationId xmlns:p14="http://schemas.microsoft.com/office/powerpoint/2010/main" val="1393826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example shows combining sub-cut injectable contraception into a facility-based 6MMD model, now common in CQUIN countries.</a:t>
            </a:r>
          </a:p>
          <a:p>
            <a:r>
              <a:rPr lang="en-ZA" dirty="0"/>
              <a:t>Again look at the red text, every 6 months at the clinical review both ART and contraception will be scripted for 6 months with 2 units of Sayana press dispensed.  The first for immediate administration and the second for home administration 3 months later. </a:t>
            </a:r>
          </a:p>
        </p:txBody>
      </p:sp>
      <p:sp>
        <p:nvSpPr>
          <p:cNvPr id="4" name="Slide Number Placeholder 3"/>
          <p:cNvSpPr>
            <a:spLocks noGrp="1"/>
          </p:cNvSpPr>
          <p:nvPr>
            <p:ph type="sldNum" sz="quarter" idx="5"/>
          </p:nvPr>
        </p:nvSpPr>
        <p:spPr/>
        <p:txBody>
          <a:bodyPr/>
          <a:lstStyle/>
          <a:p>
            <a:fld id="{F6DADB82-A706-4784-AE8E-3965AD040C7C}" type="slidenum">
              <a:rPr lang="de-DE" smtClean="0"/>
              <a:pPr/>
              <a:t>24</a:t>
            </a:fld>
            <a:endParaRPr lang="de-DE" dirty="0"/>
          </a:p>
        </p:txBody>
      </p:sp>
    </p:spTree>
    <p:extLst>
      <p:ext uri="{BB962C8B-B14F-4D97-AF65-F5344CB8AC3E}">
        <p14:creationId xmlns:p14="http://schemas.microsoft.com/office/powerpoint/2010/main" val="537884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last example combines oral contraception with community-based 3MMD ART.</a:t>
            </a:r>
          </a:p>
          <a:p>
            <a:r>
              <a:rPr lang="en-ZA" dirty="0"/>
              <a:t>Every 6-months at the combined clinical review ART and oral contraception is scripted at the facility, the first 3 months is immediately collected and the remaining 3-month refill can then be collected from a DSD model located in the community from a lay provider. </a:t>
            </a:r>
          </a:p>
          <a:p>
            <a:endParaRPr lang="en-ZA" dirty="0"/>
          </a:p>
        </p:txBody>
      </p:sp>
      <p:sp>
        <p:nvSpPr>
          <p:cNvPr id="4" name="Slide Number Placeholder 3"/>
          <p:cNvSpPr>
            <a:spLocks noGrp="1"/>
          </p:cNvSpPr>
          <p:nvPr>
            <p:ph type="sldNum" sz="quarter" idx="5"/>
          </p:nvPr>
        </p:nvSpPr>
        <p:spPr/>
        <p:txBody>
          <a:bodyPr/>
          <a:lstStyle/>
          <a:p>
            <a:fld id="{F6DADB82-A706-4784-AE8E-3965AD040C7C}" type="slidenum">
              <a:rPr lang="de-DE" smtClean="0"/>
              <a:pPr/>
              <a:t>25</a:t>
            </a:fld>
            <a:endParaRPr lang="de-DE" dirty="0"/>
          </a:p>
        </p:txBody>
      </p:sp>
    </p:spTree>
    <p:extLst>
      <p:ext uri="{BB962C8B-B14F-4D97-AF65-F5344CB8AC3E}">
        <p14:creationId xmlns:p14="http://schemas.microsoft.com/office/powerpoint/2010/main" val="2702979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So that’s a wrap, thanks for listening.  Lets work together, recognise both programmes service delivery evolutions and strengths, to make integrated DSD a reality for women living with HIV.  Thank you.</a:t>
            </a:r>
          </a:p>
        </p:txBody>
      </p:sp>
      <p:sp>
        <p:nvSpPr>
          <p:cNvPr id="4" name="Slide Number Placeholder 3"/>
          <p:cNvSpPr>
            <a:spLocks noGrp="1"/>
          </p:cNvSpPr>
          <p:nvPr>
            <p:ph type="sldNum" sz="quarter" idx="5"/>
          </p:nvPr>
        </p:nvSpPr>
        <p:spPr/>
        <p:txBody>
          <a:bodyPr/>
          <a:lstStyle/>
          <a:p>
            <a:fld id="{B78A90D8-2647-4560-8208-F58DCE3DB525}" type="slidenum">
              <a:rPr lang="en-US" smtClean="0"/>
              <a:t>26</a:t>
            </a:fld>
            <a:endParaRPr lang="en-US"/>
          </a:p>
        </p:txBody>
      </p:sp>
    </p:spTree>
    <p:extLst>
      <p:ext uri="{BB962C8B-B14F-4D97-AF65-F5344CB8AC3E}">
        <p14:creationId xmlns:p14="http://schemas.microsoft.com/office/powerpoint/2010/main" val="113920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Many people in this room may know this supplement to the ART DSD decision framework which IAS brought out in 2020 which specifically addresses how to integrated family planning and contraceptive needs and preferences into less intensive DSD models with case studies and examples and a specific tool to assess family planning policies and model building blocks.  See the link in red here.</a:t>
            </a:r>
          </a:p>
        </p:txBody>
      </p:sp>
      <p:sp>
        <p:nvSpPr>
          <p:cNvPr id="4" name="Slide Number Placeholder 3"/>
          <p:cNvSpPr>
            <a:spLocks noGrp="1"/>
          </p:cNvSpPr>
          <p:nvPr>
            <p:ph type="sldNum" sz="quarter" idx="5"/>
          </p:nvPr>
        </p:nvSpPr>
        <p:spPr/>
        <p:txBody>
          <a:bodyPr/>
          <a:lstStyle/>
          <a:p>
            <a:fld id="{B78A90D8-2647-4560-8208-F58DCE3DB525}" type="slidenum">
              <a:rPr lang="en-US" smtClean="0"/>
              <a:t>3</a:t>
            </a:fld>
            <a:endParaRPr lang="en-US"/>
          </a:p>
        </p:txBody>
      </p:sp>
    </p:spTree>
    <p:extLst>
      <p:ext uri="{BB962C8B-B14F-4D97-AF65-F5344CB8AC3E}">
        <p14:creationId xmlns:p14="http://schemas.microsoft.com/office/powerpoint/2010/main" val="1106555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supplement is currently under review with a revised version to be expected by AIDS 2024,  the revised version will also cover DSD for FP – not specifically for people living with HIV,  incorporating latest WHO FP and integration guidance and account for increasing scale up of self-care methods, focusing on sub-cut self-injectable – also known as DMPA-SC/Sayana Press.  I will take you through the supplement today accounting for some of these updates. </a:t>
            </a:r>
          </a:p>
        </p:txBody>
      </p:sp>
      <p:sp>
        <p:nvSpPr>
          <p:cNvPr id="4" name="Slide Number Placeholder 3"/>
          <p:cNvSpPr>
            <a:spLocks noGrp="1"/>
          </p:cNvSpPr>
          <p:nvPr>
            <p:ph type="sldNum" sz="quarter" idx="5"/>
          </p:nvPr>
        </p:nvSpPr>
        <p:spPr/>
        <p:txBody>
          <a:bodyPr/>
          <a:lstStyle/>
          <a:p>
            <a:fld id="{B78A90D8-2647-4560-8208-F58DCE3DB525}" type="slidenum">
              <a:rPr lang="en-US" smtClean="0"/>
              <a:t>4</a:t>
            </a:fld>
            <a:endParaRPr lang="en-US"/>
          </a:p>
        </p:txBody>
      </p:sp>
    </p:spTree>
    <p:extLst>
      <p:ext uri="{BB962C8B-B14F-4D97-AF65-F5344CB8AC3E}">
        <p14:creationId xmlns:p14="http://schemas.microsoft.com/office/powerpoint/2010/main" val="103218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If we are to move forward with providing for women living with HIV’s family planning needs within differentiated service delivery models, we need to recognise that in parallel to ART DSD, family planning DSD also exists and has increasingly been scaled.  We need to identify opportunities to integrate either by adapting existing FP or ART DSD models to integrate or if necessary, build new integrated DSD models. </a:t>
            </a:r>
          </a:p>
        </p:txBody>
      </p:sp>
      <p:sp>
        <p:nvSpPr>
          <p:cNvPr id="4" name="Slide Number Placeholder 3"/>
          <p:cNvSpPr>
            <a:spLocks noGrp="1"/>
          </p:cNvSpPr>
          <p:nvPr>
            <p:ph type="sldNum" sz="quarter" idx="5"/>
          </p:nvPr>
        </p:nvSpPr>
        <p:spPr/>
        <p:txBody>
          <a:bodyPr/>
          <a:lstStyle/>
          <a:p>
            <a:fld id="{B78A90D8-2647-4560-8208-F58DCE3DB525}" type="slidenum">
              <a:rPr lang="en-US" smtClean="0"/>
              <a:t>5</a:t>
            </a:fld>
            <a:endParaRPr lang="en-US"/>
          </a:p>
        </p:txBody>
      </p:sp>
    </p:spTree>
    <p:extLst>
      <p:ext uri="{BB962C8B-B14F-4D97-AF65-F5344CB8AC3E}">
        <p14:creationId xmlns:p14="http://schemas.microsoft.com/office/powerpoint/2010/main" val="46924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It always helps to remind ourselves where ART DSD started, there was no separation of clinical consultation and treatment refills,  commonly with monthly visits to a health facility to see a doctor or nurse for both clinical review and to collect your refill. </a:t>
            </a:r>
          </a:p>
        </p:txBody>
      </p:sp>
      <p:sp>
        <p:nvSpPr>
          <p:cNvPr id="4" name="Slide Number Placeholder 3"/>
          <p:cNvSpPr>
            <a:spLocks noGrp="1"/>
          </p:cNvSpPr>
          <p:nvPr>
            <p:ph type="sldNum" sz="quarter" idx="5"/>
          </p:nvPr>
        </p:nvSpPr>
        <p:spPr/>
        <p:txBody>
          <a:bodyPr/>
          <a:lstStyle/>
          <a:p>
            <a:fld id="{B78A90D8-2647-4560-8208-F58DCE3DB525}" type="slidenum">
              <a:rPr lang="en-US" smtClean="0"/>
              <a:t>6</a:t>
            </a:fld>
            <a:endParaRPr lang="en-US"/>
          </a:p>
        </p:txBody>
      </p:sp>
    </p:spTree>
    <p:extLst>
      <p:ext uri="{BB962C8B-B14F-4D97-AF65-F5344CB8AC3E}">
        <p14:creationId xmlns:p14="http://schemas.microsoft.com/office/powerpoint/2010/main" val="3375282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To where we are today, separating clinical consultation visits and ART refill only visits – only requiring clinical reviews when necessary, 6 to 12 monthly providing 6 to 12 month scripts.  ART refill collection can then take place separately if shorter refill length at fast collection points or in the community and can be provided by non-clinical staff such as community </a:t>
            </a:r>
            <a:r>
              <a:rPr lang="en-ZA" dirty="0" err="1"/>
              <a:t>healthworkers</a:t>
            </a:r>
            <a:r>
              <a:rPr lang="en-ZA" dirty="0"/>
              <a:t>.   </a:t>
            </a:r>
          </a:p>
        </p:txBody>
      </p:sp>
      <p:sp>
        <p:nvSpPr>
          <p:cNvPr id="4" name="Slide Number Placeholder 3"/>
          <p:cNvSpPr>
            <a:spLocks noGrp="1"/>
          </p:cNvSpPr>
          <p:nvPr>
            <p:ph type="sldNum" sz="quarter" idx="5"/>
          </p:nvPr>
        </p:nvSpPr>
        <p:spPr/>
        <p:txBody>
          <a:bodyPr/>
          <a:lstStyle/>
          <a:p>
            <a:fld id="{B78A90D8-2647-4560-8208-F58DCE3DB525}" type="slidenum">
              <a:rPr lang="en-US" smtClean="0"/>
              <a:t>7</a:t>
            </a:fld>
            <a:endParaRPr lang="en-US"/>
          </a:p>
        </p:txBody>
      </p:sp>
    </p:spTree>
    <p:extLst>
      <p:ext uri="{BB962C8B-B14F-4D97-AF65-F5344CB8AC3E}">
        <p14:creationId xmlns:p14="http://schemas.microsoft.com/office/powerpoint/2010/main" val="393169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Over time 4 categories of less-intensive DSD models evolved:</a:t>
            </a:r>
          </a:p>
          <a:p>
            <a:pPr marL="342900" lvl="0" indent="-342900">
              <a:lnSpc>
                <a:spcPct val="107000"/>
              </a:lnSpc>
              <a:spcAft>
                <a:spcPts val="800"/>
              </a:spcAft>
              <a:buSzPts val="900"/>
              <a:buFont typeface="Trebuchet MS" panose="020B0603020202020204" pitchFamily="34" charset="0"/>
              <a:buChar char="•"/>
            </a:pPr>
            <a:r>
              <a:rPr lang="en-US" sz="1800" u="sng" kern="100" dirty="0">
                <a:effectLst/>
                <a:latin typeface="IAS Ribbon Sans Light"/>
                <a:ea typeface="Trebuchet MS" panose="020B0603020202020204" pitchFamily="34" charset="0"/>
                <a:cs typeface="Trebuchet MS" panose="020B0603020202020204" pitchFamily="34" charset="0"/>
              </a:rPr>
              <a:t>Facility-based individual models</a:t>
            </a:r>
            <a:r>
              <a:rPr lang="en-US" sz="1800" kern="100" dirty="0">
                <a:effectLst/>
                <a:latin typeface="IAS Ribbon Sans Light"/>
                <a:ea typeface="Trebuchet MS" panose="020B0603020202020204" pitchFamily="34" charset="0"/>
                <a:cs typeface="Trebuchet MS" panose="020B0603020202020204" pitchFamily="34" charset="0"/>
              </a:rPr>
              <a:t>, such as fast-track, where individuals collect their ART refills at the health facility without queuing or seeing a clinician.</a:t>
            </a:r>
            <a:endParaRPr lang="en-ZA" sz="1800" kern="100" dirty="0">
              <a:effectLst/>
              <a:latin typeface="Calibri" panose="020F0502020204030204" pitchFamily="34" charset="0"/>
              <a:ea typeface="Trebuchet MS" panose="020B0603020202020204" pitchFamily="34" charset="0"/>
              <a:cs typeface="Trebuchet MS" panose="020B0603020202020204" pitchFamily="34" charset="0"/>
            </a:endParaRPr>
          </a:p>
          <a:p>
            <a:pPr marL="342900" lvl="0" indent="-342900">
              <a:lnSpc>
                <a:spcPct val="107000"/>
              </a:lnSpc>
              <a:spcAft>
                <a:spcPts val="800"/>
              </a:spcAft>
              <a:buSzPts val="900"/>
              <a:buFont typeface="Trebuchet MS" panose="020B0603020202020204" pitchFamily="34" charset="0"/>
              <a:buChar char="•"/>
            </a:pPr>
            <a:r>
              <a:rPr lang="en-US" sz="1800" u="sng" kern="100" dirty="0">
                <a:effectLst/>
                <a:latin typeface="IAS Ribbon Sans Light"/>
                <a:ea typeface="Trebuchet MS" panose="020B0603020202020204" pitchFamily="34" charset="0"/>
                <a:cs typeface="Trebuchet MS" panose="020B0603020202020204" pitchFamily="34" charset="0"/>
              </a:rPr>
              <a:t>Out-of-facility individual models</a:t>
            </a:r>
            <a:r>
              <a:rPr lang="en-US" sz="1800" kern="100" dirty="0">
                <a:effectLst/>
                <a:latin typeface="IAS Ribbon Sans Light"/>
                <a:ea typeface="Trebuchet MS" panose="020B0603020202020204" pitchFamily="34" charset="0"/>
                <a:cs typeface="Trebuchet MS" panose="020B0603020202020204" pitchFamily="34" charset="0"/>
              </a:rPr>
              <a:t>, where individuals collect their ART refills from mobile ART services, fixed community distribution points or community pharmacies.</a:t>
            </a:r>
            <a:endParaRPr lang="en-ZA" sz="1800" kern="100" dirty="0">
              <a:effectLst/>
              <a:latin typeface="Calibri" panose="020F0502020204030204" pitchFamily="34" charset="0"/>
              <a:ea typeface="Trebuchet MS" panose="020B0603020202020204" pitchFamily="34" charset="0"/>
              <a:cs typeface="Trebuchet MS" panose="020B0603020202020204" pitchFamily="34" charset="0"/>
            </a:endParaRPr>
          </a:p>
          <a:p>
            <a:pPr marL="342900" lvl="0" indent="-342900">
              <a:lnSpc>
                <a:spcPct val="107000"/>
              </a:lnSpc>
              <a:spcAft>
                <a:spcPts val="800"/>
              </a:spcAft>
              <a:buSzPts val="900"/>
              <a:buFont typeface="Trebuchet MS" panose="020B0603020202020204" pitchFamily="34" charset="0"/>
              <a:buChar char="•"/>
            </a:pPr>
            <a:r>
              <a:rPr lang="en-US" sz="1800" u="sng" kern="100" dirty="0">
                <a:effectLst/>
                <a:latin typeface="IAS Ribbon Sans Light"/>
                <a:ea typeface="Trebuchet MS" panose="020B0603020202020204" pitchFamily="34" charset="0"/>
                <a:cs typeface="Trebuchet MS" panose="020B0603020202020204" pitchFamily="34" charset="0"/>
              </a:rPr>
              <a:t>Healthcare worker-managed groups </a:t>
            </a:r>
            <a:r>
              <a:rPr lang="en-US" sz="1800" kern="100" dirty="0">
                <a:effectLst/>
                <a:latin typeface="IAS Ribbon Sans Light"/>
                <a:ea typeface="Trebuchet MS" panose="020B0603020202020204" pitchFamily="34" charset="0"/>
                <a:cs typeface="Trebuchet MS" panose="020B0603020202020204" pitchFamily="34" charset="0"/>
              </a:rPr>
              <a:t>in facilities or communities, such as adherence clubs. Clients booked to collect their ART at the same time as a group. A lay worker or peer facilitates the group with the aim of providing education, support and distributing pre-packed medication.</a:t>
            </a:r>
            <a:endParaRPr lang="en-ZA" sz="1800" kern="100" dirty="0">
              <a:effectLst/>
              <a:latin typeface="Calibri" panose="020F0502020204030204" pitchFamily="34" charset="0"/>
              <a:ea typeface="Trebuchet MS" panose="020B0603020202020204" pitchFamily="34" charset="0"/>
              <a:cs typeface="Trebuchet MS" panose="020B0603020202020204" pitchFamily="34" charset="0"/>
            </a:endParaRPr>
          </a:p>
          <a:p>
            <a:pPr marL="342900" lvl="0" indent="-342900">
              <a:lnSpc>
                <a:spcPct val="107000"/>
              </a:lnSpc>
              <a:spcAft>
                <a:spcPts val="800"/>
              </a:spcAft>
              <a:buSzPts val="900"/>
              <a:buFont typeface="Trebuchet MS" panose="020B0603020202020204" pitchFamily="34" charset="0"/>
              <a:buChar char="•"/>
            </a:pPr>
            <a:r>
              <a:rPr lang="en-US" sz="1800" u="sng" kern="100" dirty="0">
                <a:effectLst/>
                <a:latin typeface="IAS Ribbon Sans Light"/>
                <a:ea typeface="Trebuchet MS" panose="020B0603020202020204" pitchFamily="34" charset="0"/>
                <a:cs typeface="Trebuchet MS" panose="020B0603020202020204" pitchFamily="34" charset="0"/>
              </a:rPr>
              <a:t>Client-managed groups</a:t>
            </a:r>
            <a:r>
              <a:rPr lang="en-US" sz="1800" kern="100" dirty="0">
                <a:effectLst/>
                <a:latin typeface="IAS Ribbon Sans Light"/>
                <a:ea typeface="Trebuchet MS" panose="020B0603020202020204" pitchFamily="34" charset="0"/>
                <a:cs typeface="Trebuchet MS" panose="020B0603020202020204" pitchFamily="34" charset="0"/>
              </a:rPr>
              <a:t>, such as community ART groups (CAGs). Smaller groups of clients meet in the community, rotating to collect treatment for all group members. </a:t>
            </a:r>
            <a:endParaRPr lang="en-ZA" sz="1800" kern="100" dirty="0">
              <a:effectLst/>
              <a:latin typeface="Calibri" panose="020F0502020204030204" pitchFamily="34" charset="0"/>
              <a:ea typeface="Trebuchet MS" panose="020B0603020202020204" pitchFamily="34" charset="0"/>
              <a:cs typeface="Trebuchet MS" panose="020B0603020202020204" pitchFamily="34" charset="0"/>
            </a:endParaRPr>
          </a:p>
          <a:p>
            <a:endParaRPr lang="en-ZA" dirty="0"/>
          </a:p>
        </p:txBody>
      </p:sp>
      <p:sp>
        <p:nvSpPr>
          <p:cNvPr id="4" name="Slide Number Placeholder 3"/>
          <p:cNvSpPr>
            <a:spLocks noGrp="1"/>
          </p:cNvSpPr>
          <p:nvPr>
            <p:ph type="sldNum" sz="quarter" idx="5"/>
          </p:nvPr>
        </p:nvSpPr>
        <p:spPr/>
        <p:txBody>
          <a:bodyPr/>
          <a:lstStyle/>
          <a:p>
            <a:fld id="{B78A90D8-2647-4560-8208-F58DCE3DB525}" type="slidenum">
              <a:rPr lang="en-US" smtClean="0"/>
              <a:t>8</a:t>
            </a:fld>
            <a:endParaRPr lang="en-US"/>
          </a:p>
        </p:txBody>
      </p:sp>
    </p:spTree>
    <p:extLst>
      <p:ext uri="{BB962C8B-B14F-4D97-AF65-F5344CB8AC3E}">
        <p14:creationId xmlns:p14="http://schemas.microsoft.com/office/powerpoint/2010/main" val="1822935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What we commonly find in countries is that alongside scaled ART DSD models, there are scaled FP DSD models but these often exist in parallel.  Here you see Uganda’s ART DSD models on the left from their HIV DSD policy which similarly to other countries does not consider or provide guidance on the integration of contraception methods into these models.  On the right, Uganda’s scaled community-based FP service delivery with 10% of all commodities distributed by community health workers at community level, mostly sub-cut injectable for self-injection or community health worker assisted injection if preferred.  </a:t>
            </a:r>
          </a:p>
        </p:txBody>
      </p:sp>
      <p:sp>
        <p:nvSpPr>
          <p:cNvPr id="4" name="Slide Number Placeholder 3"/>
          <p:cNvSpPr>
            <a:spLocks noGrp="1"/>
          </p:cNvSpPr>
          <p:nvPr>
            <p:ph type="sldNum" sz="quarter" idx="5"/>
          </p:nvPr>
        </p:nvSpPr>
        <p:spPr/>
        <p:txBody>
          <a:bodyPr/>
          <a:lstStyle/>
          <a:p>
            <a:fld id="{B78A90D8-2647-4560-8208-F58DCE3DB525}" type="slidenum">
              <a:rPr lang="en-US" smtClean="0"/>
              <a:t>9</a:t>
            </a:fld>
            <a:endParaRPr lang="en-US"/>
          </a:p>
        </p:txBody>
      </p:sp>
    </p:spTree>
    <p:extLst>
      <p:ext uri="{BB962C8B-B14F-4D97-AF65-F5344CB8AC3E}">
        <p14:creationId xmlns:p14="http://schemas.microsoft.com/office/powerpoint/2010/main" val="1288218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C0B78C7-C5AD-9DF1-173C-2F384849DAE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C0939D3-8BCC-4347-00B4-A376B8601A85}"/>
              </a:ext>
            </a:extLst>
          </p:cNvPr>
          <p:cNvSpPr/>
          <p:nvPr userDrawn="1"/>
        </p:nvSpPr>
        <p:spPr>
          <a:xfrm rot="10800000">
            <a:off x="0" y="7071"/>
            <a:ext cx="12192000" cy="6857999"/>
          </a:xfrm>
          <a:prstGeom prst="rect">
            <a:avLst/>
          </a:prstGeom>
          <a:gradFill flip="none" rotWithShape="1">
            <a:gsLst>
              <a:gs pos="0">
                <a:srgbClr val="022169">
                  <a:shade val="30000"/>
                  <a:satMod val="115000"/>
                </a:srgbClr>
              </a:gs>
              <a:gs pos="49000">
                <a:srgbClr val="022169">
                  <a:shade val="67500"/>
                  <a:satMod val="115000"/>
                </a:srgbClr>
              </a:gs>
              <a:gs pos="84000">
                <a:srgbClr val="022069"/>
              </a:gs>
            </a:gsLst>
            <a:path path="circle">
              <a:fillToRect l="100000" t="100000"/>
            </a:path>
            <a:tileRect r="-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3" descr="A close-up of logos&#10;&#10;Description automatically generated">
            <a:extLst>
              <a:ext uri="{FF2B5EF4-FFF2-40B4-BE49-F238E27FC236}">
                <a16:creationId xmlns:a16="http://schemas.microsoft.com/office/drawing/2014/main" id="{94840D39-5C51-3C61-4643-816F9E228895}"/>
              </a:ext>
            </a:extLst>
          </p:cNvPr>
          <p:cNvPicPr>
            <a:picLocks noChangeAspect="1"/>
          </p:cNvPicPr>
          <p:nvPr userDrawn="1"/>
        </p:nvPicPr>
        <p:blipFill rotWithShape="1">
          <a:blip r:embed="rId3"/>
          <a:srcRect l="53089" b="32737"/>
          <a:stretch/>
        </p:blipFill>
        <p:spPr>
          <a:xfrm>
            <a:off x="10002782" y="-271462"/>
            <a:ext cx="2299522" cy="1714503"/>
          </a:xfrm>
          <a:prstGeom prst="rect">
            <a:avLst/>
          </a:prstGeom>
        </p:spPr>
      </p:pic>
      <p:sp>
        <p:nvSpPr>
          <p:cNvPr id="6" name="TextBox 5">
            <a:extLst>
              <a:ext uri="{FF2B5EF4-FFF2-40B4-BE49-F238E27FC236}">
                <a16:creationId xmlns:a16="http://schemas.microsoft.com/office/drawing/2014/main" id="{C4894A7E-AA0D-BDAB-E949-D6E608D1C044}"/>
              </a:ext>
            </a:extLst>
          </p:cNvPr>
          <p:cNvSpPr txBox="1"/>
          <p:nvPr userDrawn="1"/>
        </p:nvSpPr>
        <p:spPr>
          <a:xfrm>
            <a:off x="10149319" y="1423480"/>
            <a:ext cx="2912249" cy="259413"/>
          </a:xfrm>
          <a:prstGeom prst="rect">
            <a:avLst/>
          </a:prstGeom>
          <a:noFill/>
        </p:spPr>
        <p:txBody>
          <a:bodyPr wrap="square" rtlCol="0">
            <a:spAutoFit/>
          </a:bodyPr>
          <a:lstStyle/>
          <a:p>
            <a:pPr>
              <a:lnSpc>
                <a:spcPct val="150000"/>
              </a:lnSpc>
            </a:pPr>
            <a:r>
              <a:rPr lang="en-US" sz="800">
                <a:solidFill>
                  <a:schemeClr val="bg1"/>
                </a:solidFill>
                <a:latin typeface="Century Gothic" panose="020B0502020202020204" pitchFamily="34" charset="0"/>
              </a:rPr>
              <a:t>www.cquin.icap.columbia.edu</a:t>
            </a:r>
          </a:p>
        </p:txBody>
      </p:sp>
      <p:pic>
        <p:nvPicPr>
          <p:cNvPr id="7" name="Picture 6" descr="A group of flags in a row&#10;&#10;Description automatically generated">
            <a:extLst>
              <a:ext uri="{FF2B5EF4-FFF2-40B4-BE49-F238E27FC236}">
                <a16:creationId xmlns:a16="http://schemas.microsoft.com/office/drawing/2014/main" id="{142E1DDD-1193-5B3C-38DE-84EBF72EBBCE}"/>
              </a:ext>
            </a:extLst>
          </p:cNvPr>
          <p:cNvPicPr>
            <a:picLocks noChangeAspect="1"/>
          </p:cNvPicPr>
          <p:nvPr userDrawn="1"/>
        </p:nvPicPr>
        <p:blipFill rotWithShape="1">
          <a:blip r:embed="rId4"/>
          <a:srcRect t="84888"/>
          <a:stretch/>
        </p:blipFill>
        <p:spPr>
          <a:xfrm>
            <a:off x="25522" y="5799652"/>
            <a:ext cx="12197656" cy="1036842"/>
          </a:xfrm>
          <a:prstGeom prst="rect">
            <a:avLst/>
          </a:prstGeom>
        </p:spPr>
      </p:pic>
      <p:sp>
        <p:nvSpPr>
          <p:cNvPr id="9" name="Subtitle 2">
            <a:extLst>
              <a:ext uri="{FF2B5EF4-FFF2-40B4-BE49-F238E27FC236}">
                <a16:creationId xmlns:a16="http://schemas.microsoft.com/office/drawing/2014/main" id="{8A1564E6-4A42-A1A2-FC04-7853181BD24E}"/>
              </a:ext>
            </a:extLst>
          </p:cNvPr>
          <p:cNvSpPr>
            <a:spLocks noGrp="1"/>
          </p:cNvSpPr>
          <p:nvPr>
            <p:ph type="subTitle" idx="1"/>
          </p:nvPr>
        </p:nvSpPr>
        <p:spPr>
          <a:xfrm>
            <a:off x="2902181" y="3809087"/>
            <a:ext cx="6387638" cy="962190"/>
          </a:xfrm>
        </p:spPr>
        <p:txBody>
          <a:bodyPr anchor="ctr" anchorCtr="1">
            <a:normAutofit/>
          </a:bodyPr>
          <a:lstStyle>
            <a:lvl1pPr marL="0" indent="0" algn="ctr">
              <a:buNone/>
              <a:defRPr sz="1800">
                <a:solidFill>
                  <a:schemeClr val="bg1">
                    <a:lumMod val="9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
            <a:extLst>
              <a:ext uri="{FF2B5EF4-FFF2-40B4-BE49-F238E27FC236}">
                <a16:creationId xmlns:a16="http://schemas.microsoft.com/office/drawing/2014/main" id="{5D192D40-4BB2-68E5-E60F-ABC4F4AB5914}"/>
              </a:ext>
            </a:extLst>
          </p:cNvPr>
          <p:cNvSpPr>
            <a:spLocks noGrp="1"/>
          </p:cNvSpPr>
          <p:nvPr>
            <p:ph type="title" hasCustomPrompt="1"/>
          </p:nvPr>
        </p:nvSpPr>
        <p:spPr>
          <a:xfrm>
            <a:off x="2902181" y="1884105"/>
            <a:ext cx="6387639" cy="1827156"/>
          </a:xfrm>
        </p:spPr>
        <p:txBody>
          <a:bodyPr anchor="ctr" anchorCtr="1">
            <a:noAutofit/>
          </a:bodyPr>
          <a:lstStyle>
            <a:lvl1pPr algn="ctr">
              <a:defRPr sz="5400" b="1">
                <a:solidFill>
                  <a:srgbClr val="FFFFFF"/>
                </a:solidFill>
                <a:latin typeface="Century Gothic" panose="020B0502020202020204" pitchFamily="34" charset="0"/>
              </a:defRPr>
            </a:lvl1pPr>
          </a:lstStyle>
          <a:p>
            <a:r>
              <a:rPr lang="en-US" dirty="0"/>
              <a:t>CLICK TO EDIT</a:t>
            </a:r>
          </a:p>
        </p:txBody>
      </p:sp>
      <p:pic>
        <p:nvPicPr>
          <p:cNvPr id="14" name="Picture 13" descr="A logo with a black background&#10;&#10;Description automatically generated">
            <a:extLst>
              <a:ext uri="{FF2B5EF4-FFF2-40B4-BE49-F238E27FC236}">
                <a16:creationId xmlns:a16="http://schemas.microsoft.com/office/drawing/2014/main" id="{DFACD2F8-1E1C-97AD-42B3-82D75E49112D}"/>
              </a:ext>
            </a:extLst>
          </p:cNvPr>
          <p:cNvPicPr>
            <a:picLocks noChangeAspect="1"/>
          </p:cNvPicPr>
          <p:nvPr userDrawn="1"/>
        </p:nvPicPr>
        <p:blipFill>
          <a:blip r:embed="rId5"/>
          <a:stretch>
            <a:fillRect/>
          </a:stretch>
        </p:blipFill>
        <p:spPr>
          <a:xfrm>
            <a:off x="285796" y="376615"/>
            <a:ext cx="2130324" cy="1246254"/>
          </a:xfrm>
          <a:prstGeom prst="rect">
            <a:avLst/>
          </a:prstGeom>
        </p:spPr>
      </p:pic>
      <p:sp>
        <p:nvSpPr>
          <p:cNvPr id="2" name="TextBox 1">
            <a:extLst>
              <a:ext uri="{FF2B5EF4-FFF2-40B4-BE49-F238E27FC236}">
                <a16:creationId xmlns:a16="http://schemas.microsoft.com/office/drawing/2014/main" id="{0590EF30-6652-2629-9F95-D356564D71F8}"/>
              </a:ext>
            </a:extLst>
          </p:cNvPr>
          <p:cNvSpPr txBox="1"/>
          <p:nvPr userDrawn="1"/>
        </p:nvSpPr>
        <p:spPr>
          <a:xfrm>
            <a:off x="2902181" y="4904240"/>
            <a:ext cx="6387638" cy="646331"/>
          </a:xfrm>
          <a:prstGeom prst="rect">
            <a:avLst/>
          </a:prstGeom>
          <a:noFill/>
        </p:spPr>
        <p:txBody>
          <a:bodyPr wrap="square" rtlCol="0" anchor="ctr" anchorCtr="1">
            <a:spAutoFit/>
          </a:bodyPr>
          <a:lstStyle/>
          <a:p>
            <a:pPr algn="ctr"/>
            <a:r>
              <a:rPr lang="en-US" b="1">
                <a:solidFill>
                  <a:schemeClr val="bg1"/>
                </a:solidFill>
              </a:rPr>
              <a:t>Integrating </a:t>
            </a:r>
            <a:r>
              <a:rPr lang="en-US" b="1" dirty="0">
                <a:solidFill>
                  <a:schemeClr val="bg1"/>
                </a:solidFill>
              </a:rPr>
              <a:t>non-HIV Services into HIV Programs </a:t>
            </a:r>
          </a:p>
          <a:p>
            <a:pPr algn="ctr"/>
            <a:r>
              <a:rPr lang="en-US" b="1" dirty="0">
                <a:solidFill>
                  <a:schemeClr val="bg1"/>
                </a:solidFill>
              </a:rPr>
              <a:t> </a:t>
            </a:r>
            <a:r>
              <a:rPr lang="en-US" sz="1600" b="0" dirty="0">
                <a:solidFill>
                  <a:schemeClr val="bg1"/>
                </a:solidFill>
                <a:latin typeface="Calibri Light" panose="020F0302020204030204" pitchFamily="34" charset="0"/>
                <a:cs typeface="Calibri Light" panose="020F0302020204030204" pitchFamily="34" charset="0"/>
              </a:rPr>
              <a:t>April 15-18, 2024 | Nairobi, Kenya</a:t>
            </a:r>
          </a:p>
        </p:txBody>
      </p:sp>
    </p:spTree>
    <p:extLst>
      <p:ext uri="{BB962C8B-B14F-4D97-AF65-F5344CB8AC3E}">
        <p14:creationId xmlns:p14="http://schemas.microsoft.com/office/powerpoint/2010/main" val="2364885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End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C0B78C7-C5AD-9DF1-173C-2F384849DAE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C0939D3-8BCC-4347-00B4-A376B8601A85}"/>
              </a:ext>
            </a:extLst>
          </p:cNvPr>
          <p:cNvSpPr/>
          <p:nvPr userDrawn="1"/>
        </p:nvSpPr>
        <p:spPr>
          <a:xfrm rot="10800000">
            <a:off x="0" y="7071"/>
            <a:ext cx="12192000" cy="6857999"/>
          </a:xfrm>
          <a:prstGeom prst="rect">
            <a:avLst/>
          </a:prstGeom>
          <a:gradFill flip="none" rotWithShape="1">
            <a:gsLst>
              <a:gs pos="0">
                <a:srgbClr val="022169">
                  <a:shade val="30000"/>
                  <a:satMod val="115000"/>
                </a:srgbClr>
              </a:gs>
              <a:gs pos="49000">
                <a:srgbClr val="022169">
                  <a:shade val="67500"/>
                  <a:satMod val="115000"/>
                </a:srgbClr>
              </a:gs>
              <a:gs pos="84000">
                <a:srgbClr val="022069"/>
              </a:gs>
            </a:gsLst>
            <a:path path="circle">
              <a:fillToRect l="100000" t="100000"/>
            </a:path>
            <a:tileRect r="-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close-up of logos&#10;&#10;Description automatically generated">
            <a:extLst>
              <a:ext uri="{FF2B5EF4-FFF2-40B4-BE49-F238E27FC236}">
                <a16:creationId xmlns:a16="http://schemas.microsoft.com/office/drawing/2014/main" id="{94840D39-5C51-3C61-4643-816F9E228895}"/>
              </a:ext>
            </a:extLst>
          </p:cNvPr>
          <p:cNvPicPr>
            <a:picLocks noChangeAspect="1"/>
          </p:cNvPicPr>
          <p:nvPr userDrawn="1"/>
        </p:nvPicPr>
        <p:blipFill rotWithShape="1">
          <a:blip r:embed="rId3"/>
          <a:srcRect l="53089" b="32737"/>
          <a:stretch/>
        </p:blipFill>
        <p:spPr>
          <a:xfrm>
            <a:off x="10002782" y="-271462"/>
            <a:ext cx="2299522" cy="1714503"/>
          </a:xfrm>
          <a:prstGeom prst="rect">
            <a:avLst/>
          </a:prstGeom>
        </p:spPr>
      </p:pic>
      <p:sp>
        <p:nvSpPr>
          <p:cNvPr id="6" name="TextBox 5">
            <a:extLst>
              <a:ext uri="{FF2B5EF4-FFF2-40B4-BE49-F238E27FC236}">
                <a16:creationId xmlns:a16="http://schemas.microsoft.com/office/drawing/2014/main" id="{C4894A7E-AA0D-BDAB-E949-D6E608D1C044}"/>
              </a:ext>
            </a:extLst>
          </p:cNvPr>
          <p:cNvSpPr txBox="1"/>
          <p:nvPr userDrawn="1"/>
        </p:nvSpPr>
        <p:spPr>
          <a:xfrm>
            <a:off x="10149319" y="1423480"/>
            <a:ext cx="2912249" cy="259413"/>
          </a:xfrm>
          <a:prstGeom prst="rect">
            <a:avLst/>
          </a:prstGeom>
          <a:noFill/>
        </p:spPr>
        <p:txBody>
          <a:bodyPr wrap="square" rtlCol="0">
            <a:spAutoFit/>
          </a:bodyPr>
          <a:lstStyle/>
          <a:p>
            <a:pPr>
              <a:lnSpc>
                <a:spcPct val="150000"/>
              </a:lnSpc>
            </a:pPr>
            <a:r>
              <a:rPr lang="en-US" sz="800">
                <a:solidFill>
                  <a:schemeClr val="bg1"/>
                </a:solidFill>
                <a:latin typeface="Century Gothic" panose="020B0502020202020204" pitchFamily="34" charset="0"/>
              </a:rPr>
              <a:t>www.cquin.icap.columbia.edu</a:t>
            </a:r>
          </a:p>
        </p:txBody>
      </p:sp>
      <p:pic>
        <p:nvPicPr>
          <p:cNvPr id="7" name="Picture 6" descr="A group of flags in a row&#10;&#10;Description automatically generated">
            <a:extLst>
              <a:ext uri="{FF2B5EF4-FFF2-40B4-BE49-F238E27FC236}">
                <a16:creationId xmlns:a16="http://schemas.microsoft.com/office/drawing/2014/main" id="{142E1DDD-1193-5B3C-38DE-84EBF72EBBCE}"/>
              </a:ext>
            </a:extLst>
          </p:cNvPr>
          <p:cNvPicPr>
            <a:picLocks noChangeAspect="1"/>
          </p:cNvPicPr>
          <p:nvPr userDrawn="1"/>
        </p:nvPicPr>
        <p:blipFill rotWithShape="1">
          <a:blip r:embed="rId4"/>
          <a:srcRect t="84888"/>
          <a:stretch/>
        </p:blipFill>
        <p:spPr>
          <a:xfrm>
            <a:off x="25522" y="5799652"/>
            <a:ext cx="12197656" cy="1036842"/>
          </a:xfrm>
          <a:prstGeom prst="rect">
            <a:avLst/>
          </a:prstGeom>
        </p:spPr>
      </p:pic>
      <p:sp>
        <p:nvSpPr>
          <p:cNvPr id="10" name="Title 1">
            <a:extLst>
              <a:ext uri="{FF2B5EF4-FFF2-40B4-BE49-F238E27FC236}">
                <a16:creationId xmlns:a16="http://schemas.microsoft.com/office/drawing/2014/main" id="{5D192D40-4BB2-68E5-E60F-ABC4F4AB5914}"/>
              </a:ext>
            </a:extLst>
          </p:cNvPr>
          <p:cNvSpPr>
            <a:spLocks noGrp="1"/>
          </p:cNvSpPr>
          <p:nvPr>
            <p:ph type="title" hasCustomPrompt="1"/>
          </p:nvPr>
        </p:nvSpPr>
        <p:spPr>
          <a:xfrm>
            <a:off x="4033547" y="2224405"/>
            <a:ext cx="3948404" cy="1827156"/>
          </a:xfrm>
        </p:spPr>
        <p:txBody>
          <a:bodyPr anchor="ctr">
            <a:noAutofit/>
          </a:bodyPr>
          <a:lstStyle>
            <a:lvl1pPr algn="l">
              <a:defRPr sz="5400" b="1">
                <a:solidFill>
                  <a:srgbClr val="FFFFFF"/>
                </a:solidFill>
                <a:latin typeface="Century Gothic" panose="020B0502020202020204" pitchFamily="34" charset="0"/>
              </a:defRPr>
            </a:lvl1pPr>
          </a:lstStyle>
          <a:p>
            <a:r>
              <a:rPr lang="en-US" dirty="0"/>
              <a:t>Thank You!</a:t>
            </a:r>
          </a:p>
        </p:txBody>
      </p:sp>
      <p:pic>
        <p:nvPicPr>
          <p:cNvPr id="14" name="Picture 13" descr="A logo with a black background&#10;&#10;Description automatically generated">
            <a:extLst>
              <a:ext uri="{FF2B5EF4-FFF2-40B4-BE49-F238E27FC236}">
                <a16:creationId xmlns:a16="http://schemas.microsoft.com/office/drawing/2014/main" id="{DFACD2F8-1E1C-97AD-42B3-82D75E49112D}"/>
              </a:ext>
            </a:extLst>
          </p:cNvPr>
          <p:cNvPicPr>
            <a:picLocks noChangeAspect="1"/>
          </p:cNvPicPr>
          <p:nvPr userDrawn="1"/>
        </p:nvPicPr>
        <p:blipFill>
          <a:blip r:embed="rId5"/>
          <a:stretch>
            <a:fillRect/>
          </a:stretch>
        </p:blipFill>
        <p:spPr>
          <a:xfrm>
            <a:off x="285796" y="376615"/>
            <a:ext cx="2130324" cy="1246254"/>
          </a:xfrm>
          <a:prstGeom prst="rect">
            <a:avLst/>
          </a:prstGeom>
        </p:spPr>
      </p:pic>
    </p:spTree>
    <p:extLst>
      <p:ext uri="{BB962C8B-B14F-4D97-AF65-F5344CB8AC3E}">
        <p14:creationId xmlns:p14="http://schemas.microsoft.com/office/powerpoint/2010/main" val="22080250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GB"/>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en-GB" noProof="0" dirty="0">
                <a:latin typeface="Verdana" panose="020B0604030504040204" pitchFamily="34" charset="0"/>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en-GB" noProof="0" dirty="0"/>
              <a:t>Topic Lore Ipsum</a:t>
            </a:r>
          </a:p>
        </p:txBody>
      </p:sp>
    </p:spTree>
    <p:extLst>
      <p:ext uri="{BB962C8B-B14F-4D97-AF65-F5344CB8AC3E}">
        <p14:creationId xmlns:p14="http://schemas.microsoft.com/office/powerpoint/2010/main" val="474704633"/>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w/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C02EE-9661-4A18-8A8F-B0942498E6ED}"/>
              </a:ext>
            </a:extLst>
          </p:cNvPr>
          <p:cNvSpPr/>
          <p:nvPr/>
        </p:nvSpPr>
        <p:spPr>
          <a:xfrm>
            <a:off x="0" y="1"/>
            <a:ext cx="12192000" cy="6857999"/>
          </a:xfrm>
          <a:prstGeom prst="rect">
            <a:avLst/>
          </a:prstGeom>
          <a:gradFill flip="none" rotWithShape="1">
            <a:gsLst>
              <a:gs pos="0">
                <a:srgbClr val="022169">
                  <a:shade val="30000"/>
                  <a:satMod val="115000"/>
                </a:srgbClr>
              </a:gs>
              <a:gs pos="46000">
                <a:srgbClr val="022169">
                  <a:shade val="67500"/>
                  <a:satMod val="115000"/>
                </a:srgbClr>
              </a:gs>
              <a:gs pos="84000">
                <a:schemeClr val="tx2"/>
              </a:gs>
            </a:gsLst>
            <a:lin ang="7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880606FA-C36B-44EE-91CC-23E328C62D24}"/>
              </a:ext>
            </a:extLst>
          </p:cNvPr>
          <p:cNvSpPr>
            <a:spLocks noGrp="1"/>
          </p:cNvSpPr>
          <p:nvPr>
            <p:ph type="subTitle" idx="1"/>
          </p:nvPr>
        </p:nvSpPr>
        <p:spPr>
          <a:xfrm>
            <a:off x="818857" y="3681248"/>
            <a:ext cx="6387638" cy="962190"/>
          </a:xfrm>
        </p:spPr>
        <p:txBody>
          <a:bodyPr>
            <a:normAutofit/>
          </a:bodyPr>
          <a:lstStyle>
            <a:lvl1pPr marL="0" indent="0" algn="l">
              <a:buNone/>
              <a:defRPr sz="1800">
                <a:solidFill>
                  <a:schemeClr val="bg1">
                    <a:lumMod val="9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Title 1">
            <a:extLst>
              <a:ext uri="{FF2B5EF4-FFF2-40B4-BE49-F238E27FC236}">
                <a16:creationId xmlns:a16="http://schemas.microsoft.com/office/drawing/2014/main" id="{EB746CDD-D828-4CA9-922F-39CA5C1B8DE9}"/>
              </a:ext>
            </a:extLst>
          </p:cNvPr>
          <p:cNvSpPr>
            <a:spLocks noGrp="1"/>
          </p:cNvSpPr>
          <p:nvPr>
            <p:ph type="title" hasCustomPrompt="1"/>
          </p:nvPr>
        </p:nvSpPr>
        <p:spPr>
          <a:xfrm>
            <a:off x="818858" y="1838673"/>
            <a:ext cx="6387639" cy="1827156"/>
          </a:xfrm>
        </p:spPr>
        <p:txBody>
          <a:bodyPr anchor="ctr">
            <a:noAutofit/>
          </a:bodyPr>
          <a:lstStyle>
            <a:lvl1pPr algn="l">
              <a:defRPr sz="5400" b="1">
                <a:solidFill>
                  <a:srgbClr val="FFFFFF"/>
                </a:solidFill>
                <a:latin typeface="Century Gothic" panose="020B0502020202020204" pitchFamily="34" charset="0"/>
              </a:defRPr>
            </a:lvl1pPr>
          </a:lstStyle>
          <a:p>
            <a:r>
              <a:rPr lang="en-US" dirty="0"/>
              <a:t>CLICK TO EDIT</a:t>
            </a:r>
          </a:p>
        </p:txBody>
      </p:sp>
      <p:sp>
        <p:nvSpPr>
          <p:cNvPr id="5" name="Picture Placeholder 4">
            <a:extLst>
              <a:ext uri="{FF2B5EF4-FFF2-40B4-BE49-F238E27FC236}">
                <a16:creationId xmlns:a16="http://schemas.microsoft.com/office/drawing/2014/main" id="{F5496835-195E-E9F4-3CBE-7C62F6DAC962}"/>
              </a:ext>
            </a:extLst>
          </p:cNvPr>
          <p:cNvSpPr>
            <a:spLocks noGrp="1"/>
          </p:cNvSpPr>
          <p:nvPr>
            <p:ph type="pic" sz="quarter" idx="10"/>
          </p:nvPr>
        </p:nvSpPr>
        <p:spPr>
          <a:xfrm>
            <a:off x="7495953" y="0"/>
            <a:ext cx="4696047" cy="6858000"/>
          </a:xfrm>
          <a:solidFill>
            <a:schemeClr val="bg1"/>
          </a:solidFill>
        </p:spPr>
        <p:txBody>
          <a:bodyPr anchor="ctr"/>
          <a:lstStyle>
            <a:lvl1pPr algn="ctr">
              <a:defRPr spc="300">
                <a:solidFill>
                  <a:schemeClr val="bg1"/>
                </a:solidFill>
              </a:defRPr>
            </a:lvl1pPr>
          </a:lstStyle>
          <a:p>
            <a:r>
              <a:rPr lang="en-US"/>
              <a:t>Click icon to add picture</a:t>
            </a:r>
          </a:p>
        </p:txBody>
      </p:sp>
      <p:pic>
        <p:nvPicPr>
          <p:cNvPr id="4" name="Picture 3" descr="A close-up of logos&#10;&#10;Description automatically generated">
            <a:extLst>
              <a:ext uri="{FF2B5EF4-FFF2-40B4-BE49-F238E27FC236}">
                <a16:creationId xmlns:a16="http://schemas.microsoft.com/office/drawing/2014/main" id="{BE000DA9-8AAE-12BF-3F8C-20C28B210CEA}"/>
              </a:ext>
            </a:extLst>
          </p:cNvPr>
          <p:cNvPicPr>
            <a:picLocks noChangeAspect="1"/>
          </p:cNvPicPr>
          <p:nvPr userDrawn="1"/>
        </p:nvPicPr>
        <p:blipFill rotWithShape="1">
          <a:blip r:embed="rId2"/>
          <a:srcRect l="10527" t="3894" r="-1691" b="28843"/>
          <a:stretch/>
        </p:blipFill>
        <p:spPr>
          <a:xfrm>
            <a:off x="520732" y="5429322"/>
            <a:ext cx="2792797" cy="1071491"/>
          </a:xfrm>
          <a:prstGeom prst="rect">
            <a:avLst/>
          </a:prstGeom>
        </p:spPr>
      </p:pic>
    </p:spTree>
    <p:extLst>
      <p:ext uri="{BB962C8B-B14F-4D97-AF65-F5344CB8AC3E}">
        <p14:creationId xmlns:p14="http://schemas.microsoft.com/office/powerpoint/2010/main" val="390848401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Divid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39DF82-A038-4DAB-A858-F7EBC5209F7E}"/>
              </a:ext>
            </a:extLst>
          </p:cNvPr>
          <p:cNvSpPr/>
          <p:nvPr/>
        </p:nvSpPr>
        <p:spPr>
          <a:xfrm>
            <a:off x="0" y="5936"/>
            <a:ext cx="12192000" cy="6877559"/>
          </a:xfrm>
          <a:prstGeom prst="rect">
            <a:avLst/>
          </a:prstGeom>
          <a:gradFill flip="none" rotWithShape="1">
            <a:gsLst>
              <a:gs pos="0">
                <a:srgbClr val="022169">
                  <a:shade val="30000"/>
                  <a:satMod val="115000"/>
                </a:srgbClr>
              </a:gs>
              <a:gs pos="54000">
                <a:srgbClr val="022169">
                  <a:shade val="67500"/>
                  <a:satMod val="115000"/>
                </a:srgbClr>
              </a:gs>
              <a:gs pos="85000">
                <a:schemeClr val="tx2"/>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444262" y="3896069"/>
            <a:ext cx="7321061" cy="900863"/>
          </a:xfrm>
        </p:spPr>
        <p:txBody>
          <a:bodyPr anchor="t">
            <a:normAutofit/>
          </a:bodyPr>
          <a:lstStyle>
            <a:lvl1pPr algn="ctr">
              <a:defRPr sz="4000" b="1">
                <a:solidFill>
                  <a:srgbClr val="FFFFFF"/>
                </a:solidFill>
              </a:defRPr>
            </a:lvl1pPr>
          </a:lstStyle>
          <a:p>
            <a:r>
              <a:rPr lang="en-US"/>
              <a:t>CLICK TO EDIT</a:t>
            </a:r>
          </a:p>
        </p:txBody>
      </p:sp>
      <p:sp>
        <p:nvSpPr>
          <p:cNvPr id="3" name="Picture Placeholder 2">
            <a:extLst>
              <a:ext uri="{FF2B5EF4-FFF2-40B4-BE49-F238E27FC236}">
                <a16:creationId xmlns:a16="http://schemas.microsoft.com/office/drawing/2014/main" id="{897CDB90-7F95-46D7-9750-A473B620A466}"/>
              </a:ext>
            </a:extLst>
          </p:cNvPr>
          <p:cNvSpPr>
            <a:spLocks noGrp="1"/>
          </p:cNvSpPr>
          <p:nvPr>
            <p:ph type="pic" sz="quarter" idx="10"/>
          </p:nvPr>
        </p:nvSpPr>
        <p:spPr>
          <a:xfrm>
            <a:off x="4918475" y="1074861"/>
            <a:ext cx="2355050" cy="2354138"/>
          </a:xfrm>
          <a:prstGeom prst="ellipse">
            <a:avLst/>
          </a:prstGeom>
        </p:spPr>
        <p:txBody>
          <a:bodyPr anchor="ctr"/>
          <a:lstStyle>
            <a:lvl1pPr marL="0" indent="0" algn="ctr">
              <a:buNone/>
              <a:defRPr spc="300">
                <a:solidFill>
                  <a:schemeClr val="bg1"/>
                </a:solidFill>
              </a:defRPr>
            </a:lvl1pPr>
          </a:lstStyle>
          <a:p>
            <a:r>
              <a:rPr lang="en-US"/>
              <a:t>Click icon to add picture</a:t>
            </a:r>
          </a:p>
        </p:txBody>
      </p:sp>
      <p:pic>
        <p:nvPicPr>
          <p:cNvPr id="2" name="Picture 1" descr="A close-up of logos&#10;&#10;Description automatically generated">
            <a:extLst>
              <a:ext uri="{FF2B5EF4-FFF2-40B4-BE49-F238E27FC236}">
                <a16:creationId xmlns:a16="http://schemas.microsoft.com/office/drawing/2014/main" id="{6B25C91F-F5A9-D697-8D03-6559B5F10023}"/>
              </a:ext>
            </a:extLst>
          </p:cNvPr>
          <p:cNvPicPr>
            <a:picLocks noChangeAspect="1"/>
          </p:cNvPicPr>
          <p:nvPr userDrawn="1"/>
        </p:nvPicPr>
        <p:blipFill rotWithShape="1">
          <a:blip r:embed="rId2"/>
          <a:srcRect l="10527" t="3894" r="-1691" b="28843"/>
          <a:stretch/>
        </p:blipFill>
        <p:spPr>
          <a:xfrm>
            <a:off x="9236107" y="5572197"/>
            <a:ext cx="2792797" cy="1000053"/>
          </a:xfrm>
          <a:prstGeom prst="rect">
            <a:avLst/>
          </a:prstGeom>
        </p:spPr>
      </p:pic>
    </p:spTree>
    <p:extLst>
      <p:ext uri="{BB962C8B-B14F-4D97-AF65-F5344CB8AC3E}">
        <p14:creationId xmlns:p14="http://schemas.microsoft.com/office/powerpoint/2010/main" val="65510297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Photo +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E28A67-3D2A-47FE-8FEE-BEDC483737C0}"/>
              </a:ext>
            </a:extLst>
          </p:cNvPr>
          <p:cNvSpPr/>
          <p:nvPr/>
        </p:nvSpPr>
        <p:spPr>
          <a:xfrm rot="10800000">
            <a:off x="6896100" y="0"/>
            <a:ext cx="5295900" cy="6858000"/>
          </a:xfrm>
          <a:prstGeom prst="rect">
            <a:avLst/>
          </a:prstGeom>
          <a:gradFill flip="none" rotWithShape="1">
            <a:gsLst>
              <a:gs pos="0">
                <a:srgbClr val="022169">
                  <a:shade val="30000"/>
                  <a:satMod val="115000"/>
                </a:srgbClr>
              </a:gs>
              <a:gs pos="50000">
                <a:srgbClr val="022169">
                  <a:shade val="67500"/>
                  <a:satMod val="115000"/>
                </a:srgbClr>
              </a:gs>
              <a:gs pos="100000">
                <a:schemeClr val="tx2"/>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idx="1"/>
          </p:nvPr>
        </p:nvSpPr>
        <p:spPr>
          <a:xfrm>
            <a:off x="2" y="0"/>
            <a:ext cx="6896098" cy="6858000"/>
          </a:xfrm>
        </p:spPr>
        <p:txBody>
          <a:bodyPr anchor="ctr">
            <a:normAutofit/>
          </a:bodyPr>
          <a:lstStyle>
            <a:lvl1pPr marL="0" indent="0" algn="ctr">
              <a:buNone/>
              <a:defRPr sz="2800" spc="300">
                <a:solidFill>
                  <a:schemeClr val="bg2">
                    <a:lumMod val="9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Title 1"/>
          <p:cNvSpPr>
            <a:spLocks noGrp="1"/>
          </p:cNvSpPr>
          <p:nvPr>
            <p:ph type="title"/>
          </p:nvPr>
        </p:nvSpPr>
        <p:spPr>
          <a:xfrm>
            <a:off x="7381496" y="508000"/>
            <a:ext cx="4366006" cy="850899"/>
          </a:xfrm>
        </p:spPr>
        <p:txBody>
          <a:bodyPr anchor="t">
            <a:noAutofit/>
          </a:bodyPr>
          <a:lstStyle>
            <a:lvl1pPr algn="l">
              <a:defRPr sz="2800" b="1">
                <a:solidFill>
                  <a:srgbClr val="FFFF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B4FC8C91-517A-E263-7CC8-86DAE9667CA9}"/>
              </a:ext>
            </a:extLst>
          </p:cNvPr>
          <p:cNvSpPr>
            <a:spLocks noGrp="1"/>
          </p:cNvSpPr>
          <p:nvPr>
            <p:ph type="body" sz="quarter" idx="10"/>
          </p:nvPr>
        </p:nvSpPr>
        <p:spPr>
          <a:xfrm>
            <a:off x="7381495" y="1600200"/>
            <a:ext cx="4366006" cy="4483100"/>
          </a:xfrm>
        </p:spPr>
        <p:txBody>
          <a:bodyPr/>
          <a:lstStyle>
            <a:lvl1pPr marL="0" indent="0">
              <a:lnSpc>
                <a:spcPct val="100000"/>
              </a:lnSpc>
              <a:spcBef>
                <a:spcPts val="0"/>
              </a:spcBef>
              <a:spcAft>
                <a:spcPts val="600"/>
              </a:spcAft>
              <a:buFont typeface="Arial" panose="020B0604020202020204" pitchFamily="34" charset="0"/>
              <a:buNone/>
              <a:defRPr sz="1800" b="1">
                <a:solidFill>
                  <a:schemeClr val="bg1"/>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bg1"/>
                </a:solidFill>
              </a:defRPr>
            </a:lvl2pPr>
            <a:lvl3pPr marL="1143000" indent="-228600">
              <a:lnSpc>
                <a:spcPct val="100000"/>
              </a:lnSpc>
              <a:spcBef>
                <a:spcPts val="0"/>
              </a:spcBef>
              <a:spcAft>
                <a:spcPts val="600"/>
              </a:spcAft>
              <a:buFont typeface="Arial" panose="020B0604020202020204" pitchFamily="34" charset="0"/>
              <a:buChar char="•"/>
              <a:defRPr sz="1800">
                <a:solidFill>
                  <a:schemeClr val="bg1"/>
                </a:solidFill>
              </a:defRPr>
            </a:lvl3pPr>
            <a:lvl4pPr marL="1600200" indent="-228600">
              <a:lnSpc>
                <a:spcPct val="100000"/>
              </a:lnSpc>
              <a:spcBef>
                <a:spcPts val="0"/>
              </a:spcBef>
              <a:spcAft>
                <a:spcPts val="600"/>
              </a:spcAft>
              <a:buFont typeface="Arial" panose="020B0604020202020204" pitchFamily="34" charset="0"/>
              <a:buChar char="•"/>
              <a:defRPr sz="1600">
                <a:solidFill>
                  <a:schemeClr val="bg1"/>
                </a:solidFill>
              </a:defRPr>
            </a:lvl4pPr>
            <a:lvl5pPr marL="2057400" indent="-228600">
              <a:lnSpc>
                <a:spcPct val="100000"/>
              </a:lnSpc>
              <a:spcBef>
                <a:spcPts val="0"/>
              </a:spcBef>
              <a:spcAft>
                <a:spcPts val="600"/>
              </a:spcAft>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close-up of logos&#10;&#10;Description automatically generated">
            <a:extLst>
              <a:ext uri="{FF2B5EF4-FFF2-40B4-BE49-F238E27FC236}">
                <a16:creationId xmlns:a16="http://schemas.microsoft.com/office/drawing/2014/main" id="{DE5F94F0-02CE-5E6A-C377-61D903AD8BCD}"/>
              </a:ext>
            </a:extLst>
          </p:cNvPr>
          <p:cNvPicPr>
            <a:picLocks noChangeAspect="1"/>
          </p:cNvPicPr>
          <p:nvPr userDrawn="1"/>
        </p:nvPicPr>
        <p:blipFill rotWithShape="1">
          <a:blip r:embed="rId2"/>
          <a:srcRect l="10527" t="3894" r="-1691" b="28843"/>
          <a:stretch/>
        </p:blipFill>
        <p:spPr>
          <a:xfrm>
            <a:off x="10113663" y="5939060"/>
            <a:ext cx="1856088" cy="712111"/>
          </a:xfrm>
          <a:prstGeom prst="rect">
            <a:avLst/>
          </a:prstGeom>
        </p:spPr>
      </p:pic>
    </p:spTree>
    <p:extLst>
      <p:ext uri="{BB962C8B-B14F-4D97-AF65-F5344CB8AC3E}">
        <p14:creationId xmlns:p14="http://schemas.microsoft.com/office/powerpoint/2010/main" val="406617619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Content + 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1666C-989C-531F-168B-432D99E96F9A}"/>
              </a:ext>
            </a:extLst>
          </p:cNvPr>
          <p:cNvSpPr/>
          <p:nvPr/>
        </p:nvSpPr>
        <p:spPr>
          <a:xfrm rot="10800000">
            <a:off x="6896100" y="0"/>
            <a:ext cx="5295900" cy="6858000"/>
          </a:xfrm>
          <a:prstGeom prst="rect">
            <a:avLst/>
          </a:prstGeom>
          <a:gradFill flip="none" rotWithShape="1">
            <a:gsLst>
              <a:gs pos="0">
                <a:srgbClr val="022169">
                  <a:shade val="30000"/>
                  <a:satMod val="115000"/>
                </a:srgbClr>
              </a:gs>
              <a:gs pos="50000">
                <a:srgbClr val="022169">
                  <a:shade val="67500"/>
                  <a:satMod val="115000"/>
                </a:srgbClr>
              </a:gs>
              <a:gs pos="100000">
                <a:schemeClr val="tx2"/>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half" idx="2" hasCustomPrompt="1"/>
          </p:nvPr>
        </p:nvSpPr>
        <p:spPr>
          <a:xfrm>
            <a:off x="7619999" y="1610685"/>
            <a:ext cx="3959605" cy="4551088"/>
          </a:xfrm>
        </p:spPr>
        <p:txBody>
          <a:bodyPr/>
          <a:lstStyle>
            <a:lvl1pPr marL="0" indent="0" algn="ctr">
              <a:buNone/>
              <a:defRPr sz="1800" b="1">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a:t>
            </a:r>
          </a:p>
          <a:p>
            <a:pPr lvl="0"/>
            <a:endParaRPr lang="en-US"/>
          </a:p>
        </p:txBody>
      </p:sp>
      <p:sp>
        <p:nvSpPr>
          <p:cNvPr id="14" name="Title 1"/>
          <p:cNvSpPr>
            <a:spLocks noGrp="1"/>
          </p:cNvSpPr>
          <p:nvPr>
            <p:ph type="title"/>
          </p:nvPr>
        </p:nvSpPr>
        <p:spPr>
          <a:xfrm>
            <a:off x="612396" y="520700"/>
            <a:ext cx="6140742" cy="838199"/>
          </a:xfrm>
        </p:spPr>
        <p:txBody>
          <a:bodyPr anchor="t">
            <a:normAutofit/>
          </a:bodyPr>
          <a:lstStyle>
            <a:lvl1pPr algn="l">
              <a:defRPr sz="2800" b="1">
                <a:solidFill>
                  <a:srgbClr val="022169"/>
                </a:solidFill>
              </a:defRPr>
            </a:lvl1pPr>
          </a:lstStyle>
          <a:p>
            <a:r>
              <a:rPr lang="en-US"/>
              <a:t>Click to edit Master title style</a:t>
            </a:r>
          </a:p>
        </p:txBody>
      </p:sp>
      <p:sp>
        <p:nvSpPr>
          <p:cNvPr id="3" name="Text Placeholder 2">
            <a:extLst>
              <a:ext uri="{FF2B5EF4-FFF2-40B4-BE49-F238E27FC236}">
                <a16:creationId xmlns:a16="http://schemas.microsoft.com/office/drawing/2014/main" id="{C5B81281-E39B-231E-47D2-649DE2D92094}"/>
              </a:ext>
            </a:extLst>
          </p:cNvPr>
          <p:cNvSpPr>
            <a:spLocks noGrp="1"/>
          </p:cNvSpPr>
          <p:nvPr>
            <p:ph type="body" sz="quarter" idx="10"/>
          </p:nvPr>
        </p:nvSpPr>
        <p:spPr>
          <a:xfrm>
            <a:off x="612775" y="1511300"/>
            <a:ext cx="6140450" cy="4738688"/>
          </a:xfrm>
        </p:spPr>
        <p:txBody>
          <a:bodyPr/>
          <a:lstStyle>
            <a:lvl1pPr marL="0" indent="0">
              <a:lnSpc>
                <a:spcPct val="100000"/>
              </a:lnSpc>
              <a:spcBef>
                <a:spcPts val="0"/>
              </a:spcBef>
              <a:spcAft>
                <a:spcPts val="600"/>
              </a:spcAft>
              <a:buFont typeface="Arial" panose="020B0604020202020204" pitchFamily="34" charset="0"/>
              <a:buNone/>
              <a:defRPr sz="1800" b="1">
                <a:solidFill>
                  <a:schemeClr val="tx1">
                    <a:lumMod val="85000"/>
                    <a:lumOff val="15000"/>
                  </a:schemeClr>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tx1">
                    <a:lumMod val="85000"/>
                    <a:lumOff val="15000"/>
                  </a:schemeClr>
                </a:solidFill>
              </a:defRPr>
            </a:lvl2pPr>
            <a:lvl3pPr marL="1200150" indent="-285750">
              <a:lnSpc>
                <a:spcPct val="100000"/>
              </a:lnSpc>
              <a:spcBef>
                <a:spcPts val="0"/>
              </a:spcBef>
              <a:spcAft>
                <a:spcPts val="600"/>
              </a:spcAft>
              <a:buFont typeface="Arial" panose="020B0604020202020204" pitchFamily="34" charset="0"/>
              <a:buChar char="•"/>
              <a:defRPr sz="1800">
                <a:solidFill>
                  <a:schemeClr val="tx1">
                    <a:lumMod val="85000"/>
                    <a:lumOff val="15000"/>
                  </a:schemeClr>
                </a:solidFill>
              </a:defRPr>
            </a:lvl3pPr>
            <a:lvl4pPr marL="16573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4pPr>
            <a:lvl5pPr marL="21145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close-up of logos&#10;&#10;Description automatically generated">
            <a:extLst>
              <a:ext uri="{FF2B5EF4-FFF2-40B4-BE49-F238E27FC236}">
                <a16:creationId xmlns:a16="http://schemas.microsoft.com/office/drawing/2014/main" id="{7B9A3B1F-38FC-416E-28B8-878000EAABD2}"/>
              </a:ext>
            </a:extLst>
          </p:cNvPr>
          <p:cNvPicPr>
            <a:picLocks noChangeAspect="1"/>
          </p:cNvPicPr>
          <p:nvPr userDrawn="1"/>
        </p:nvPicPr>
        <p:blipFill rotWithShape="1">
          <a:blip r:embed="rId2"/>
          <a:srcRect l="10527" t="3894" r="-1691" b="28843"/>
          <a:stretch/>
        </p:blipFill>
        <p:spPr>
          <a:xfrm>
            <a:off x="10113663" y="5939060"/>
            <a:ext cx="1856088" cy="712111"/>
          </a:xfrm>
          <a:prstGeom prst="rect">
            <a:avLst/>
          </a:prstGeom>
        </p:spPr>
      </p:pic>
      <p:sp>
        <p:nvSpPr>
          <p:cNvPr id="4" name="Date Placeholder 1">
            <a:extLst>
              <a:ext uri="{FF2B5EF4-FFF2-40B4-BE49-F238E27FC236}">
                <a16:creationId xmlns:a16="http://schemas.microsoft.com/office/drawing/2014/main" id="{7B2211FB-5D73-6B93-9B4C-E0EAC3665533}"/>
              </a:ext>
            </a:extLst>
          </p:cNvPr>
          <p:cNvSpPr txBox="1">
            <a:spLocks/>
          </p:cNvSpPr>
          <p:nvPr userDrawn="1"/>
        </p:nvSpPr>
        <p:spPr>
          <a:xfrm>
            <a:off x="222249" y="6402389"/>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solidFill>
                  <a:schemeClr val="tx1">
                    <a:lumMod val="75000"/>
                    <a:lumOff val="25000"/>
                  </a:schemeClr>
                </a:solidFill>
                <a:latin typeface="+mn-lt"/>
              </a:rPr>
              <a:t>CQUIN Integrating non-HIV Services into HIV Programs Meeting | </a:t>
            </a:r>
            <a:r>
              <a:rPr lang="en-US" sz="1100" b="0" dirty="0">
                <a:solidFill>
                  <a:schemeClr val="bg1">
                    <a:lumMod val="65000"/>
                  </a:schemeClr>
                </a:solidFill>
                <a:latin typeface="+mn-lt"/>
                <a:cs typeface="Calibri Light" panose="020F0302020204030204" pitchFamily="34" charset="0"/>
              </a:rPr>
              <a:t>April 15-18, 2024</a:t>
            </a:r>
          </a:p>
        </p:txBody>
      </p:sp>
    </p:spTree>
    <p:extLst>
      <p:ext uri="{BB962C8B-B14F-4D97-AF65-F5344CB8AC3E}">
        <p14:creationId xmlns:p14="http://schemas.microsoft.com/office/powerpoint/2010/main" val="1981619521"/>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F7FE98-6B0C-4514-B978-11C7B1F2E18D}"/>
              </a:ext>
            </a:extLst>
          </p:cNvPr>
          <p:cNvSpPr/>
          <p:nvPr/>
        </p:nvSpPr>
        <p:spPr>
          <a:xfrm>
            <a:off x="0" y="0"/>
            <a:ext cx="1535185" cy="6858000"/>
          </a:xfrm>
          <a:prstGeom prst="rect">
            <a:avLst/>
          </a:prstGeom>
          <a:gradFill flip="none" rotWithShape="1">
            <a:gsLst>
              <a:gs pos="0">
                <a:srgbClr val="022169">
                  <a:shade val="30000"/>
                  <a:satMod val="115000"/>
                </a:srgbClr>
              </a:gs>
              <a:gs pos="38000">
                <a:srgbClr val="022169">
                  <a:shade val="67500"/>
                  <a:satMod val="115000"/>
                </a:srgbClr>
              </a:gs>
              <a:gs pos="10000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964317" y="520700"/>
            <a:ext cx="9144456" cy="838199"/>
          </a:xfrm>
        </p:spPr>
        <p:txBody>
          <a:bodyPr anchor="t">
            <a:normAutofit/>
          </a:bodyPr>
          <a:lstStyle>
            <a:lvl1pPr algn="l">
              <a:defRPr sz="2800" b="1">
                <a:solidFill>
                  <a:srgbClr val="022169"/>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1964318" y="1511300"/>
            <a:ext cx="9145008" cy="4738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1">
            <a:extLst>
              <a:ext uri="{FF2B5EF4-FFF2-40B4-BE49-F238E27FC236}">
                <a16:creationId xmlns:a16="http://schemas.microsoft.com/office/drawing/2014/main" id="{E968F065-DCC7-93C0-77AD-2E612574DE9D}"/>
              </a:ext>
            </a:extLst>
          </p:cNvPr>
          <p:cNvSpPr txBox="1">
            <a:spLocks/>
          </p:cNvSpPr>
          <p:nvPr userDrawn="1"/>
        </p:nvSpPr>
        <p:spPr>
          <a:xfrm>
            <a:off x="1758459" y="6402389"/>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solidFill>
                  <a:schemeClr val="tx1">
                    <a:lumMod val="75000"/>
                    <a:lumOff val="25000"/>
                  </a:schemeClr>
                </a:solidFill>
                <a:latin typeface="+mn-lt"/>
              </a:rPr>
              <a:t>CQUIN Integrating non-HIV Services into HIV Programs Meeting | </a:t>
            </a:r>
            <a:r>
              <a:rPr lang="en-US" sz="1100" b="0" dirty="0">
                <a:solidFill>
                  <a:schemeClr val="bg1">
                    <a:lumMod val="65000"/>
                  </a:schemeClr>
                </a:solidFill>
                <a:latin typeface="+mn-lt"/>
                <a:cs typeface="Calibri Light" panose="020F0302020204030204" pitchFamily="34" charset="0"/>
              </a:rPr>
              <a:t>April 15-18, 2024</a:t>
            </a:r>
          </a:p>
        </p:txBody>
      </p:sp>
      <p:pic>
        <p:nvPicPr>
          <p:cNvPr id="4" name="Picture 3" descr="A close-up of logos&#10;&#10;Description automatically generated">
            <a:extLst>
              <a:ext uri="{FF2B5EF4-FFF2-40B4-BE49-F238E27FC236}">
                <a16:creationId xmlns:a16="http://schemas.microsoft.com/office/drawing/2014/main" id="{D5772C60-4CD3-9DC9-6414-C62596BDD688}"/>
              </a:ext>
            </a:extLst>
          </p:cNvPr>
          <p:cNvPicPr>
            <a:picLocks noChangeAspect="1"/>
          </p:cNvPicPr>
          <p:nvPr userDrawn="1"/>
        </p:nvPicPr>
        <p:blipFill>
          <a:blip r:embed="rId2"/>
          <a:stretch>
            <a:fillRect/>
          </a:stretch>
        </p:blipFill>
        <p:spPr>
          <a:xfrm>
            <a:off x="10047532" y="6006026"/>
            <a:ext cx="2008177" cy="1044766"/>
          </a:xfrm>
          <a:prstGeom prst="rect">
            <a:avLst/>
          </a:prstGeom>
        </p:spPr>
      </p:pic>
    </p:spTree>
    <p:extLst>
      <p:ext uri="{BB962C8B-B14F-4D97-AF65-F5344CB8AC3E}">
        <p14:creationId xmlns:p14="http://schemas.microsoft.com/office/powerpoint/2010/main" val="54289624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76D47F-A017-297B-620F-5A2D353BD14E}"/>
              </a:ext>
            </a:extLst>
          </p:cNvPr>
          <p:cNvSpPr/>
          <p:nvPr/>
        </p:nvSpPr>
        <p:spPr>
          <a:xfrm>
            <a:off x="0" y="0"/>
            <a:ext cx="12192000" cy="1358899"/>
          </a:xfrm>
          <a:prstGeom prst="rect">
            <a:avLst/>
          </a:prstGeom>
          <a:gradFill flip="none" rotWithShape="1">
            <a:gsLst>
              <a:gs pos="0">
                <a:srgbClr val="022169">
                  <a:shade val="30000"/>
                  <a:satMod val="115000"/>
                </a:srgbClr>
              </a:gs>
              <a:gs pos="38000">
                <a:srgbClr val="022169">
                  <a:shade val="67500"/>
                  <a:satMod val="115000"/>
                </a:srgbClr>
              </a:gs>
              <a:gs pos="10000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512345" y="284163"/>
            <a:ext cx="9144456" cy="838199"/>
          </a:xfrm>
        </p:spPr>
        <p:txBody>
          <a:bodyPr anchor="t">
            <a:normAutofit/>
          </a:bodyPr>
          <a:lstStyle>
            <a:lvl1pPr algn="l">
              <a:defRPr sz="2800" b="1">
                <a:solidFill>
                  <a:schemeClr val="bg1"/>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1512346" y="1645353"/>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8">
            <a:extLst>
              <a:ext uri="{FF2B5EF4-FFF2-40B4-BE49-F238E27FC236}">
                <a16:creationId xmlns:a16="http://schemas.microsoft.com/office/drawing/2014/main" id="{BCA9E357-0231-8ABC-6BB5-EC6336BF7E97}"/>
              </a:ext>
            </a:extLst>
          </p:cNvPr>
          <p:cNvSpPr>
            <a:spLocks noGrp="1"/>
          </p:cNvSpPr>
          <p:nvPr>
            <p:ph sz="quarter" idx="12"/>
          </p:nvPr>
        </p:nvSpPr>
        <p:spPr>
          <a:xfrm>
            <a:off x="6177789" y="1645353"/>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close-up of logos&#10;&#10;Description automatically generated">
            <a:extLst>
              <a:ext uri="{FF2B5EF4-FFF2-40B4-BE49-F238E27FC236}">
                <a16:creationId xmlns:a16="http://schemas.microsoft.com/office/drawing/2014/main" id="{A175B4C3-E560-4608-98B5-373CC225BC05}"/>
              </a:ext>
            </a:extLst>
          </p:cNvPr>
          <p:cNvPicPr>
            <a:picLocks noChangeAspect="1"/>
          </p:cNvPicPr>
          <p:nvPr userDrawn="1"/>
        </p:nvPicPr>
        <p:blipFill>
          <a:blip r:embed="rId2"/>
          <a:stretch>
            <a:fillRect/>
          </a:stretch>
        </p:blipFill>
        <p:spPr>
          <a:xfrm>
            <a:off x="10047532" y="6006026"/>
            <a:ext cx="2008177" cy="1044766"/>
          </a:xfrm>
          <a:prstGeom prst="rect">
            <a:avLst/>
          </a:prstGeom>
        </p:spPr>
      </p:pic>
      <p:sp>
        <p:nvSpPr>
          <p:cNvPr id="3" name="Date Placeholder 1">
            <a:extLst>
              <a:ext uri="{FF2B5EF4-FFF2-40B4-BE49-F238E27FC236}">
                <a16:creationId xmlns:a16="http://schemas.microsoft.com/office/drawing/2014/main" id="{2D432783-DFB8-4862-4C40-74FFEC79AAF8}"/>
              </a:ext>
            </a:extLst>
          </p:cNvPr>
          <p:cNvSpPr txBox="1">
            <a:spLocks/>
          </p:cNvSpPr>
          <p:nvPr userDrawn="1"/>
        </p:nvSpPr>
        <p:spPr>
          <a:xfrm>
            <a:off x="282084" y="6390391"/>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solidFill>
                  <a:schemeClr val="tx1">
                    <a:lumMod val="75000"/>
                    <a:lumOff val="25000"/>
                  </a:schemeClr>
                </a:solidFill>
                <a:latin typeface="+mn-lt"/>
              </a:rPr>
              <a:t>CQUIN Integrating non-HIV Services into HIV Programs Meeting | </a:t>
            </a:r>
            <a:r>
              <a:rPr lang="en-US" sz="1100" b="0" dirty="0">
                <a:solidFill>
                  <a:schemeClr val="bg1">
                    <a:lumMod val="65000"/>
                  </a:schemeClr>
                </a:solidFill>
                <a:latin typeface="+mn-lt"/>
                <a:cs typeface="Calibri Light" panose="020F0302020204030204" pitchFamily="34" charset="0"/>
              </a:rPr>
              <a:t>April 15-18, 2024</a:t>
            </a:r>
          </a:p>
        </p:txBody>
      </p:sp>
    </p:spTree>
    <p:extLst>
      <p:ext uri="{BB962C8B-B14F-4D97-AF65-F5344CB8AC3E}">
        <p14:creationId xmlns:p14="http://schemas.microsoft.com/office/powerpoint/2010/main" val="3919180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B602BE2B-D6FC-BD84-6EF1-7064346973A9}"/>
              </a:ext>
            </a:extLst>
          </p:cNvPr>
          <p:cNvPicPr>
            <a:picLocks noChangeAspect="1"/>
          </p:cNvPicPr>
          <p:nvPr/>
        </p:nvPicPr>
        <p:blipFill>
          <a:blip r:embed="rId2"/>
          <a:stretch>
            <a:fillRect/>
          </a:stretch>
        </p:blipFill>
        <p:spPr>
          <a:xfrm>
            <a:off x="11190155" y="6244840"/>
            <a:ext cx="832363" cy="477460"/>
          </a:xfrm>
          <a:prstGeom prst="rect">
            <a:avLst/>
          </a:prstGeom>
        </p:spPr>
      </p:pic>
    </p:spTree>
    <p:extLst>
      <p:ext uri="{BB962C8B-B14F-4D97-AF65-F5344CB8AC3E}">
        <p14:creationId xmlns:p14="http://schemas.microsoft.com/office/powerpoint/2010/main" val="402392773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Blank w/logo">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B602BE2B-D6FC-BD84-6EF1-7064346973A9}"/>
              </a:ext>
            </a:extLst>
          </p:cNvPr>
          <p:cNvPicPr>
            <a:picLocks noChangeAspect="1"/>
          </p:cNvPicPr>
          <p:nvPr/>
        </p:nvPicPr>
        <p:blipFill>
          <a:blip r:embed="rId2"/>
          <a:stretch>
            <a:fillRect/>
          </a:stretch>
        </p:blipFill>
        <p:spPr>
          <a:xfrm>
            <a:off x="11190155" y="6244840"/>
            <a:ext cx="832363" cy="477460"/>
          </a:xfrm>
          <a:prstGeom prst="rect">
            <a:avLst/>
          </a:prstGeom>
        </p:spPr>
      </p:pic>
      <p:pic>
        <p:nvPicPr>
          <p:cNvPr id="3" name="Picture 2" descr="A close-up of logos&#10;&#10;Description automatically generated">
            <a:extLst>
              <a:ext uri="{FF2B5EF4-FFF2-40B4-BE49-F238E27FC236}">
                <a16:creationId xmlns:a16="http://schemas.microsoft.com/office/drawing/2014/main" id="{B1449B7F-5C42-A02B-82E2-8D504A9DD54A}"/>
              </a:ext>
            </a:extLst>
          </p:cNvPr>
          <p:cNvPicPr>
            <a:picLocks noChangeAspect="1"/>
          </p:cNvPicPr>
          <p:nvPr userDrawn="1"/>
        </p:nvPicPr>
        <p:blipFill>
          <a:blip r:embed="rId3"/>
          <a:stretch>
            <a:fillRect/>
          </a:stretch>
        </p:blipFill>
        <p:spPr>
          <a:xfrm>
            <a:off x="10047532" y="6006026"/>
            <a:ext cx="2008177" cy="1044766"/>
          </a:xfrm>
          <a:prstGeom prst="rect">
            <a:avLst/>
          </a:prstGeom>
        </p:spPr>
      </p:pic>
      <p:sp>
        <p:nvSpPr>
          <p:cNvPr id="5" name="Date Placeholder 1">
            <a:extLst>
              <a:ext uri="{FF2B5EF4-FFF2-40B4-BE49-F238E27FC236}">
                <a16:creationId xmlns:a16="http://schemas.microsoft.com/office/drawing/2014/main" id="{F030F589-A04A-20BA-1392-BC52502BB374}"/>
              </a:ext>
            </a:extLst>
          </p:cNvPr>
          <p:cNvSpPr txBox="1">
            <a:spLocks/>
          </p:cNvSpPr>
          <p:nvPr userDrawn="1"/>
        </p:nvSpPr>
        <p:spPr>
          <a:xfrm>
            <a:off x="222249" y="6402389"/>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solidFill>
                  <a:schemeClr val="tx1">
                    <a:lumMod val="75000"/>
                    <a:lumOff val="25000"/>
                  </a:schemeClr>
                </a:solidFill>
                <a:latin typeface="+mn-lt"/>
              </a:rPr>
              <a:t>CQUIN Integrating non-HIV Services into HIV Programs Meeting | </a:t>
            </a:r>
            <a:r>
              <a:rPr lang="en-US" sz="1100" b="0" dirty="0">
                <a:solidFill>
                  <a:schemeClr val="bg1">
                    <a:lumMod val="65000"/>
                  </a:schemeClr>
                </a:solidFill>
                <a:latin typeface="+mn-lt"/>
                <a:cs typeface="Calibri Light" panose="020F0302020204030204" pitchFamily="34" charset="0"/>
              </a:rPr>
              <a:t>April 15-18, 2024</a:t>
            </a:r>
          </a:p>
        </p:txBody>
      </p:sp>
    </p:spTree>
    <p:extLst>
      <p:ext uri="{BB962C8B-B14F-4D97-AF65-F5344CB8AC3E}">
        <p14:creationId xmlns:p14="http://schemas.microsoft.com/office/powerpoint/2010/main" val="126293913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18AF1-BBDD-5C45-BD8A-357304E54C07}" type="slidenum">
              <a:rPr lang="en-US" smtClean="0"/>
              <a:t>‹#›</a:t>
            </a:fld>
            <a:endParaRPr lang="en-US"/>
          </a:p>
        </p:txBody>
      </p:sp>
    </p:spTree>
    <p:extLst>
      <p:ext uri="{BB962C8B-B14F-4D97-AF65-F5344CB8AC3E}">
        <p14:creationId xmlns:p14="http://schemas.microsoft.com/office/powerpoint/2010/main" val="1253812883"/>
      </p:ext>
    </p:extLst>
  </p:cSld>
  <p:clrMap bg1="lt1" tx1="dk1" bg2="lt2" tx2="dk2" accent1="accent1" accent2="accent2" accent3="accent3" accent4="accent4" accent5="accent5" accent6="accent6" hlink="hlink" folHlink="folHlink"/>
  <p:sldLayoutIdLst>
    <p:sldLayoutId id="2147483717" r:id="rId1"/>
    <p:sldLayoutId id="2147483706" r:id="rId2"/>
    <p:sldLayoutId id="2147483707" r:id="rId3"/>
    <p:sldLayoutId id="2147483708" r:id="rId4"/>
    <p:sldLayoutId id="2147483709" r:id="rId5"/>
    <p:sldLayoutId id="2147483710" r:id="rId6"/>
    <p:sldLayoutId id="2147483711" r:id="rId7"/>
    <p:sldLayoutId id="2147483712" r:id="rId8"/>
    <p:sldLayoutId id="2147483718" r:id="rId9"/>
    <p:sldLayoutId id="2147483719" r:id="rId10"/>
    <p:sldLayoutId id="2147483720" r:id="rId11"/>
  </p:sldLayoutIdLst>
  <p:hf hdr="0" ftr="0" dt="0"/>
  <p:txStyles>
    <p:title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p:titleStyle>
    <p:bodyStyle>
      <a:lvl1pPr marL="0" indent="0" algn="l" defTabSz="457200" rtl="0" eaLnBrk="1" latinLnBrk="0" hangingPunct="1">
        <a:lnSpc>
          <a:spcPct val="100000"/>
        </a:lnSpc>
        <a:spcBef>
          <a:spcPts val="0"/>
        </a:spcBef>
        <a:spcAft>
          <a:spcPts val="600"/>
        </a:spcAft>
        <a:buFont typeface="Arial"/>
        <a:buNone/>
        <a:defRPr sz="1800" b="1" kern="1200">
          <a:solidFill>
            <a:schemeClr val="tx1"/>
          </a:solidFill>
          <a:latin typeface="+mn-lt"/>
          <a:ea typeface="+mn-ea"/>
          <a:cs typeface="Arial"/>
        </a:defRPr>
      </a:lvl1pPr>
      <a:lvl2pPr marL="742950" indent="-285750" algn="l" defTabSz="4572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2pPr>
      <a:lvl3pPr marL="1200150" indent="-285750" algn="l" defTabSz="4572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1145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hyperlink" Target="https://www.differentiatedservicedelivery.org/wp-content/uploads/DSD_-FP_Supplement.pdf"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s://www.differentiatedservicedelivery.org/resources/dsd-family-planning-annex-2/"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differentiatedservicedelivery.org/wp-content/uploads/DSD_-FP_Supplement.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hyperlink" Target="https://fpoptions.org/topics/ac-lan/"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7503C97-F523-303D-7584-8D0F362F803C}"/>
              </a:ext>
            </a:extLst>
          </p:cNvPr>
          <p:cNvSpPr>
            <a:spLocks noGrp="1"/>
          </p:cNvSpPr>
          <p:nvPr>
            <p:ph type="subTitle" idx="1"/>
          </p:nvPr>
        </p:nvSpPr>
        <p:spPr/>
        <p:txBody>
          <a:bodyPr>
            <a:normAutofit/>
          </a:bodyPr>
          <a:lstStyle/>
          <a:p>
            <a:r>
              <a:rPr lang="en-US" sz="3200" dirty="0"/>
              <a:t>Lynne Wilkinson, IAS DSD</a:t>
            </a:r>
          </a:p>
        </p:txBody>
      </p:sp>
      <p:sp>
        <p:nvSpPr>
          <p:cNvPr id="3" name="Title 2">
            <a:extLst>
              <a:ext uri="{FF2B5EF4-FFF2-40B4-BE49-F238E27FC236}">
                <a16:creationId xmlns:a16="http://schemas.microsoft.com/office/drawing/2014/main" id="{760F259A-3E54-5FC5-24DA-389852D4CCBD}"/>
              </a:ext>
            </a:extLst>
          </p:cNvPr>
          <p:cNvSpPr>
            <a:spLocks noGrp="1"/>
          </p:cNvSpPr>
          <p:nvPr>
            <p:ph type="title"/>
          </p:nvPr>
        </p:nvSpPr>
        <p:spPr>
          <a:xfrm>
            <a:off x="1482840" y="1871405"/>
            <a:ext cx="9515360" cy="1827156"/>
          </a:xfrm>
        </p:spPr>
        <p:txBody>
          <a:bodyPr/>
          <a:lstStyle/>
          <a:p>
            <a:r>
              <a:rPr lang="en-US" dirty="0"/>
              <a:t>Integrating family planning (FP) into ART DSD</a:t>
            </a:r>
          </a:p>
        </p:txBody>
      </p:sp>
    </p:spTree>
    <p:extLst>
      <p:ext uri="{BB962C8B-B14F-4D97-AF65-F5344CB8AC3E}">
        <p14:creationId xmlns:p14="http://schemas.microsoft.com/office/powerpoint/2010/main" val="460744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8DBA74-4B9B-78FA-C805-574B04949DBC}"/>
              </a:ext>
            </a:extLst>
          </p:cNvPr>
          <p:cNvSpPr>
            <a:spLocks noGrp="1"/>
          </p:cNvSpPr>
          <p:nvPr>
            <p:ph type="title"/>
          </p:nvPr>
        </p:nvSpPr>
        <p:spPr>
          <a:xfrm>
            <a:off x="1964316" y="346529"/>
            <a:ext cx="9846683" cy="838199"/>
          </a:xfrm>
        </p:spPr>
        <p:txBody>
          <a:bodyPr>
            <a:noAutofit/>
          </a:bodyPr>
          <a:lstStyle/>
          <a:p>
            <a:r>
              <a:rPr lang="en-ZA" sz="3600" dirty="0"/>
              <a:t>Understand existing FP DSD: Policy and models </a:t>
            </a:r>
          </a:p>
        </p:txBody>
      </p:sp>
      <p:pic>
        <p:nvPicPr>
          <p:cNvPr id="9" name="Picture 8">
            <a:extLst>
              <a:ext uri="{FF2B5EF4-FFF2-40B4-BE49-F238E27FC236}">
                <a16:creationId xmlns:a16="http://schemas.microsoft.com/office/drawing/2014/main" id="{22F5C9C8-DD43-C75B-01A5-2A50CBAC8E5C}"/>
              </a:ext>
            </a:extLst>
          </p:cNvPr>
          <p:cNvPicPr>
            <a:picLocks noChangeAspect="1"/>
          </p:cNvPicPr>
          <p:nvPr/>
        </p:nvPicPr>
        <p:blipFill>
          <a:blip r:embed="rId3"/>
          <a:stretch>
            <a:fillRect/>
          </a:stretch>
        </p:blipFill>
        <p:spPr>
          <a:xfrm>
            <a:off x="715317" y="1777675"/>
            <a:ext cx="11095682" cy="4151736"/>
          </a:xfrm>
          <a:prstGeom prst="rect">
            <a:avLst/>
          </a:prstGeom>
        </p:spPr>
      </p:pic>
    </p:spTree>
    <p:extLst>
      <p:ext uri="{BB962C8B-B14F-4D97-AF65-F5344CB8AC3E}">
        <p14:creationId xmlns:p14="http://schemas.microsoft.com/office/powerpoint/2010/main" val="74860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8A2D-7EB8-BB1A-2119-B357E1C6D458}"/>
              </a:ext>
            </a:extLst>
          </p:cNvPr>
          <p:cNvSpPr>
            <a:spLocks noGrp="1"/>
          </p:cNvSpPr>
          <p:nvPr>
            <p:ph type="title"/>
          </p:nvPr>
        </p:nvSpPr>
        <p:spPr>
          <a:xfrm>
            <a:off x="1678566" y="192933"/>
            <a:ext cx="10513434" cy="838199"/>
          </a:xfrm>
        </p:spPr>
        <p:txBody>
          <a:bodyPr>
            <a:noAutofit/>
          </a:bodyPr>
          <a:lstStyle/>
          <a:p>
            <a:r>
              <a:rPr lang="en-ZA" sz="3600" dirty="0"/>
              <a:t>Remember contraception methods are ahead of HIV treatment</a:t>
            </a:r>
          </a:p>
        </p:txBody>
      </p:sp>
      <p:sp>
        <p:nvSpPr>
          <p:cNvPr id="3" name="Content Placeholder 2">
            <a:extLst>
              <a:ext uri="{FF2B5EF4-FFF2-40B4-BE49-F238E27FC236}">
                <a16:creationId xmlns:a16="http://schemas.microsoft.com/office/drawing/2014/main" id="{853310C1-C736-9CB4-6A7E-E2D23399BF24}"/>
              </a:ext>
            </a:extLst>
          </p:cNvPr>
          <p:cNvSpPr>
            <a:spLocks noGrp="1"/>
          </p:cNvSpPr>
          <p:nvPr>
            <p:ph sz="quarter" idx="11"/>
          </p:nvPr>
        </p:nvSpPr>
        <p:spPr>
          <a:xfrm>
            <a:off x="1907167" y="1553209"/>
            <a:ext cx="9145008" cy="4738688"/>
          </a:xfrm>
        </p:spPr>
        <p:txBody>
          <a:bodyPr>
            <a:normAutofit/>
          </a:bodyPr>
          <a:lstStyle/>
          <a:p>
            <a:pPr marL="342900" indent="-342900">
              <a:buFont typeface="+mj-lt"/>
              <a:buAutoNum type="arabicPeriod"/>
            </a:pPr>
            <a:r>
              <a:rPr lang="en-ZA" dirty="0"/>
              <a:t>Long-acting formulations – LARC:</a:t>
            </a:r>
          </a:p>
          <a:p>
            <a:pPr marL="1085850" lvl="1" indent="-342900"/>
            <a:r>
              <a:rPr lang="en-ZA" sz="1600" b="0" i="0" u="none" strike="noStrike" baseline="0" dirty="0"/>
              <a:t>Contraceptive implants (LNG and ETG implants): 3-5 years</a:t>
            </a:r>
          </a:p>
          <a:p>
            <a:pPr marL="1085850" lvl="1" indent="-342900"/>
            <a:r>
              <a:rPr lang="en-ZA" sz="1600" b="0" i="0" u="none" strike="noStrike" baseline="0" dirty="0"/>
              <a:t>Hormonal intrauterine device (LNG-IUD): 3-5 years</a:t>
            </a:r>
            <a:endParaRPr lang="en-ZA" sz="1600" b="0" dirty="0"/>
          </a:p>
          <a:p>
            <a:pPr marL="1085850" lvl="1" indent="-342900"/>
            <a:r>
              <a:rPr lang="en-ZA" sz="1600" b="0" i="0" u="none" strike="noStrike" baseline="0" dirty="0"/>
              <a:t>Copper-bearing intrauterine device (Cu-IUD): 5-10 years</a:t>
            </a:r>
          </a:p>
          <a:p>
            <a:pPr marL="342900" indent="-342900">
              <a:buAutoNum type="arabicPeriod" startAt="2"/>
            </a:pPr>
            <a:r>
              <a:rPr lang="en-ZA" dirty="0"/>
              <a:t>More self-care methods:</a:t>
            </a:r>
          </a:p>
          <a:p>
            <a:pPr marL="1028700" lvl="1"/>
            <a:r>
              <a:rPr lang="en-ZA" dirty="0"/>
              <a:t>Self-injectable contraception (Sayana Press/DMPA-SC)</a:t>
            </a:r>
          </a:p>
          <a:p>
            <a:pPr marL="1543050" lvl="2" indent="-342900"/>
            <a:r>
              <a:rPr lang="en-ZA" sz="1600" b="0" dirty="0"/>
              <a:t>3-monthly</a:t>
            </a:r>
          </a:p>
          <a:p>
            <a:pPr marL="1543050" lvl="2" indent="-342900"/>
            <a:r>
              <a:rPr lang="en-ZA" sz="1600" b="0" dirty="0"/>
              <a:t>No cold chain/36 month expiry </a:t>
            </a:r>
          </a:p>
          <a:p>
            <a:pPr marL="1543050" lvl="2" indent="-342900"/>
            <a:r>
              <a:rPr lang="en-ZA" sz="1600" b="0" dirty="0"/>
              <a:t>Sub-cut and easy to self-administer </a:t>
            </a:r>
            <a:r>
              <a:rPr lang="en-ZA" b="0" dirty="0"/>
              <a:t>	</a:t>
            </a:r>
          </a:p>
          <a:p>
            <a:pPr marL="1085850" lvl="1" indent="-342900"/>
            <a:r>
              <a:rPr lang="en-ZA" dirty="0"/>
              <a:t>Patch</a:t>
            </a:r>
            <a:r>
              <a:rPr lang="en-ZA" b="0" dirty="0"/>
              <a:t> (weekly)/</a:t>
            </a:r>
            <a:r>
              <a:rPr lang="en-ZA" dirty="0"/>
              <a:t>Ring</a:t>
            </a:r>
            <a:r>
              <a:rPr lang="en-ZA" b="0" dirty="0"/>
              <a:t> (monthly)*</a:t>
            </a:r>
          </a:p>
          <a:p>
            <a:pPr marL="342900" indent="-342900">
              <a:buAutoNum type="arabicPeriod" startAt="3"/>
            </a:pPr>
            <a:r>
              <a:rPr lang="en-ZA" b="0" dirty="0"/>
              <a:t>Combined oral contraception:</a:t>
            </a:r>
          </a:p>
          <a:p>
            <a:pPr marL="1085850" lvl="1" indent="-342900"/>
            <a:r>
              <a:rPr lang="en-ZA" dirty="0"/>
              <a:t>WHO recommends 12MMS and 12MMD</a:t>
            </a:r>
          </a:p>
          <a:p>
            <a:pPr marL="342900" indent="-342900"/>
            <a:endParaRPr lang="en-ZA" dirty="0"/>
          </a:p>
          <a:p>
            <a:pPr marL="342900" indent="-342900"/>
            <a:r>
              <a:rPr lang="en-ZA" sz="1400" b="0" i="1" dirty="0"/>
              <a:t>									*not widely available</a:t>
            </a:r>
          </a:p>
        </p:txBody>
      </p:sp>
      <p:pic>
        <p:nvPicPr>
          <p:cNvPr id="4" name="Picture 3">
            <a:extLst>
              <a:ext uri="{FF2B5EF4-FFF2-40B4-BE49-F238E27FC236}">
                <a16:creationId xmlns:a16="http://schemas.microsoft.com/office/drawing/2014/main" id="{A22EB351-1348-79A9-6363-1C6E8AEC5523}"/>
              </a:ext>
            </a:extLst>
          </p:cNvPr>
          <p:cNvPicPr>
            <a:picLocks noChangeAspect="1"/>
          </p:cNvPicPr>
          <p:nvPr/>
        </p:nvPicPr>
        <p:blipFill>
          <a:blip r:embed="rId3"/>
          <a:stretch>
            <a:fillRect/>
          </a:stretch>
        </p:blipFill>
        <p:spPr>
          <a:xfrm>
            <a:off x="8446770" y="3717754"/>
            <a:ext cx="3483537" cy="2244473"/>
          </a:xfrm>
          <a:prstGeom prst="rect">
            <a:avLst/>
          </a:prstGeom>
        </p:spPr>
      </p:pic>
      <p:pic>
        <p:nvPicPr>
          <p:cNvPr id="5" name="Picture 4">
            <a:extLst>
              <a:ext uri="{FF2B5EF4-FFF2-40B4-BE49-F238E27FC236}">
                <a16:creationId xmlns:a16="http://schemas.microsoft.com/office/drawing/2014/main" id="{2B8DE5A3-5D2B-7F99-62B0-DD442D61EBAF}"/>
              </a:ext>
            </a:extLst>
          </p:cNvPr>
          <p:cNvPicPr>
            <a:picLocks noChangeAspect="1"/>
          </p:cNvPicPr>
          <p:nvPr/>
        </p:nvPicPr>
        <p:blipFill>
          <a:blip r:embed="rId4"/>
          <a:stretch>
            <a:fillRect/>
          </a:stretch>
        </p:blipFill>
        <p:spPr>
          <a:xfrm>
            <a:off x="9665465" y="1795212"/>
            <a:ext cx="2264842" cy="1518259"/>
          </a:xfrm>
          <a:prstGeom prst="rect">
            <a:avLst/>
          </a:prstGeom>
        </p:spPr>
      </p:pic>
    </p:spTree>
    <p:extLst>
      <p:ext uri="{BB962C8B-B14F-4D97-AF65-F5344CB8AC3E}">
        <p14:creationId xmlns:p14="http://schemas.microsoft.com/office/powerpoint/2010/main" val="4076015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01E8C-AED8-5A5A-0C7C-F261E5D35F6A}"/>
              </a:ext>
            </a:extLst>
          </p:cNvPr>
          <p:cNvSpPr>
            <a:spLocks noGrp="1"/>
          </p:cNvSpPr>
          <p:nvPr>
            <p:ph type="title"/>
          </p:nvPr>
        </p:nvSpPr>
        <p:spPr>
          <a:xfrm>
            <a:off x="562108" y="260215"/>
            <a:ext cx="11430000" cy="838199"/>
          </a:xfrm>
        </p:spPr>
        <p:txBody>
          <a:bodyPr>
            <a:noAutofit/>
          </a:bodyPr>
          <a:lstStyle/>
          <a:p>
            <a:r>
              <a:rPr lang="en-ZA" sz="3600" dirty="0"/>
              <a:t>Apply DSD principles to FP to enable integration</a:t>
            </a:r>
          </a:p>
        </p:txBody>
      </p:sp>
      <p:sp>
        <p:nvSpPr>
          <p:cNvPr id="6" name="Content Placeholder 2">
            <a:extLst>
              <a:ext uri="{FF2B5EF4-FFF2-40B4-BE49-F238E27FC236}">
                <a16:creationId xmlns:a16="http://schemas.microsoft.com/office/drawing/2014/main" id="{FD3B1205-8D39-9BA9-072D-E5DDECDBE1CE}"/>
              </a:ext>
            </a:extLst>
          </p:cNvPr>
          <p:cNvSpPr txBox="1">
            <a:spLocks/>
          </p:cNvSpPr>
          <p:nvPr/>
        </p:nvSpPr>
        <p:spPr bwMode="gray">
          <a:xfrm>
            <a:off x="489862" y="1717140"/>
            <a:ext cx="11212275" cy="3423720"/>
          </a:xfrm>
          <a:prstGeom prst="rect">
            <a:avLst/>
          </a:prstGeom>
        </p:spPr>
        <p:txBody>
          <a:bodyPr vert="horz" lIns="0" tIns="0" rIns="0" bIns="0" rtlCol="0" anchor="t" anchorCtr="0">
            <a:noAutofit/>
          </a:bodyPr>
          <a:lst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ZA" sz="2400" b="0" i="0" u="none" strike="noStrike" kern="1200" cap="none" spc="0" normalizeH="0" baseline="0" noProof="0" dirty="0">
                <a:ln>
                  <a:noFill/>
                </a:ln>
                <a:solidFill>
                  <a:srgbClr val="000000"/>
                </a:solidFill>
                <a:effectLst/>
                <a:uLnTx/>
                <a:uFillTx/>
              </a:rPr>
              <a:t>Separate (re)initiation/early follow-up and maintenance phases</a:t>
            </a: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ZA" sz="2400" b="0" i="0" u="none" strike="noStrike" kern="1200" cap="none" spc="0" normalizeH="0" baseline="0" noProof="0" dirty="0">
                <a:ln>
                  <a:noFill/>
                </a:ln>
                <a:solidFill>
                  <a:srgbClr val="000000"/>
                </a:solidFill>
                <a:effectLst/>
                <a:uLnTx/>
                <a:uFillTx/>
              </a:rPr>
              <a:t>Is “stability” on specific method required before the maintenance phase?</a:t>
            </a: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ZA" sz="2400" b="0" i="0" u="none" strike="noStrike" kern="1200" cap="none" spc="0" normalizeH="0" baseline="0" noProof="0" dirty="0">
                <a:ln>
                  <a:noFill/>
                </a:ln>
                <a:solidFill>
                  <a:srgbClr val="000000"/>
                </a:solidFill>
                <a:effectLst/>
                <a:uLnTx/>
                <a:uFillTx/>
              </a:rPr>
              <a:t>Maintenance phase – “</a:t>
            </a:r>
            <a:r>
              <a:rPr lang="en-ZA" sz="2400" dirty="0">
                <a:solidFill>
                  <a:srgbClr val="000000"/>
                </a:solidFill>
              </a:rPr>
              <a:t>how to reduce intensity of service delivery burden”</a:t>
            </a:r>
            <a:r>
              <a:rPr kumimoji="0" lang="en-ZA" sz="2400" b="0" i="0" u="none" strike="noStrike" kern="1200" cap="none" spc="0" normalizeH="0" baseline="0" noProof="0" dirty="0">
                <a:ln>
                  <a:noFill/>
                </a:ln>
                <a:solidFill>
                  <a:srgbClr val="000000"/>
                </a:solidFill>
                <a:effectLst/>
                <a:uLnTx/>
                <a:uFillTx/>
              </a:rPr>
              <a:t> </a:t>
            </a:r>
          </a:p>
          <a:p>
            <a:pPr marL="898525" lvl="1" indent="-400050">
              <a:buFont typeface="+mj-lt"/>
              <a:buAutoNum type="romanLcPeriod"/>
              <a:defRPr/>
            </a:pPr>
            <a:r>
              <a:rPr lang="en-ZA" dirty="0">
                <a:solidFill>
                  <a:srgbClr val="000000"/>
                </a:solidFill>
              </a:rPr>
              <a:t>Separation of clinical consultation and refill collection visits </a:t>
            </a:r>
          </a:p>
          <a:p>
            <a:pPr marL="898525" lvl="1" indent="-400050">
              <a:buFont typeface="+mj-lt"/>
              <a:buAutoNum type="romanLcPeriod"/>
              <a:defRPr/>
            </a:pPr>
            <a:r>
              <a:rPr lang="en-ZA" dirty="0">
                <a:solidFill>
                  <a:srgbClr val="000000"/>
                </a:solidFill>
              </a:rPr>
              <a:t>Integrate FP/ART DSD building blocks </a:t>
            </a:r>
          </a:p>
          <a:p>
            <a:pPr marL="0" marR="0" lvl="0" indent="0" algn="l" defTabSz="914400" rtl="0" eaLnBrk="1" fontAlgn="auto" latinLnBrk="0" hangingPunct="1">
              <a:lnSpc>
                <a:spcPct val="200000"/>
              </a:lnSpc>
              <a:spcBef>
                <a:spcPts val="0"/>
              </a:spcBef>
              <a:spcAft>
                <a:spcPts val="0"/>
              </a:spcAft>
              <a:buClrTx/>
              <a:buSzTx/>
              <a:buNone/>
              <a:tabLst/>
              <a:defRPr/>
            </a:pPr>
            <a:endParaRPr kumimoji="0" lang="en-ZA" sz="2000" b="0" i="0" u="none" strike="noStrike" kern="1200" cap="none" spc="0" normalizeH="0" baseline="0" noProof="0" dirty="0">
              <a:ln>
                <a:noFill/>
              </a:ln>
              <a:solidFill>
                <a:srgbClr val="000000"/>
              </a:solidFill>
              <a:effectLst/>
              <a:uLnTx/>
              <a:uFillTx/>
              <a:ea typeface="+mn-ea"/>
              <a:cs typeface="+mn-cs"/>
            </a:endParaRPr>
          </a:p>
        </p:txBody>
      </p:sp>
      <p:pic>
        <p:nvPicPr>
          <p:cNvPr id="5" name="Picture 4">
            <a:extLst>
              <a:ext uri="{FF2B5EF4-FFF2-40B4-BE49-F238E27FC236}">
                <a16:creationId xmlns:a16="http://schemas.microsoft.com/office/drawing/2014/main" id="{146CE0F5-969C-23D1-DE27-0FADDCC17E3A}"/>
              </a:ext>
            </a:extLst>
          </p:cNvPr>
          <p:cNvPicPr>
            <a:picLocks noChangeAspect="1"/>
          </p:cNvPicPr>
          <p:nvPr/>
        </p:nvPicPr>
        <p:blipFill>
          <a:blip r:embed="rId3"/>
          <a:stretch>
            <a:fillRect/>
          </a:stretch>
        </p:blipFill>
        <p:spPr>
          <a:xfrm>
            <a:off x="6192384" y="3975000"/>
            <a:ext cx="2754731" cy="2331720"/>
          </a:xfrm>
          <a:prstGeom prst="rect">
            <a:avLst/>
          </a:prstGeom>
        </p:spPr>
      </p:pic>
    </p:spTree>
    <p:extLst>
      <p:ext uri="{BB962C8B-B14F-4D97-AF65-F5344CB8AC3E}">
        <p14:creationId xmlns:p14="http://schemas.microsoft.com/office/powerpoint/2010/main" val="276108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B0BAFEA-B8DA-16CC-269E-9868E4146752}"/>
              </a:ext>
            </a:extLst>
          </p:cNvPr>
          <p:cNvSpPr txBox="1">
            <a:spLocks/>
          </p:cNvSpPr>
          <p:nvPr/>
        </p:nvSpPr>
        <p:spPr>
          <a:xfrm>
            <a:off x="467641" y="198437"/>
            <a:ext cx="11256718" cy="1260000"/>
          </a:xfrm>
          <a:prstGeom prst="rect">
            <a:avLst/>
          </a:prstGeom>
        </p:spPr>
        <p:txBody>
          <a:bodyPr lIns="91440" tIns="45720" rIns="91440" bIns="45720" anchor="t"/>
          <a:lst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a:lstStyle>
          <a:p>
            <a:r>
              <a:rPr lang="en-ZA" sz="3600" dirty="0">
                <a:solidFill>
                  <a:schemeClr val="tx2"/>
                </a:solidFill>
                <a:latin typeface="Century Gothic"/>
              </a:rPr>
              <a:t>1. Separate initiation/re-initiation and maintenance phases</a:t>
            </a:r>
          </a:p>
        </p:txBody>
      </p:sp>
      <p:graphicFrame>
        <p:nvGraphicFramePr>
          <p:cNvPr id="7" name="Table 6">
            <a:extLst>
              <a:ext uri="{FF2B5EF4-FFF2-40B4-BE49-F238E27FC236}">
                <a16:creationId xmlns:a16="http://schemas.microsoft.com/office/drawing/2014/main" id="{50DC3847-B943-195B-F419-0223B930C923}"/>
              </a:ext>
            </a:extLst>
          </p:cNvPr>
          <p:cNvGraphicFramePr>
            <a:graphicFrameLocks noGrp="1"/>
          </p:cNvGraphicFramePr>
          <p:nvPr>
            <p:extLst>
              <p:ext uri="{D42A27DB-BD31-4B8C-83A1-F6EECF244321}">
                <p14:modId xmlns:p14="http://schemas.microsoft.com/office/powerpoint/2010/main" val="459169448"/>
              </p:ext>
            </p:extLst>
          </p:nvPr>
        </p:nvGraphicFramePr>
        <p:xfrm>
          <a:off x="574431" y="1597582"/>
          <a:ext cx="11432564" cy="1061085"/>
        </p:xfrm>
        <a:graphic>
          <a:graphicData uri="http://schemas.openxmlformats.org/drawingml/2006/table">
            <a:tbl>
              <a:tblPr/>
              <a:tblGrid>
                <a:gridCol w="1204110">
                  <a:extLst>
                    <a:ext uri="{9D8B030D-6E8A-4147-A177-3AD203B41FA5}">
                      <a16:colId xmlns:a16="http://schemas.microsoft.com/office/drawing/2014/main" val="2951988826"/>
                    </a:ext>
                  </a:extLst>
                </a:gridCol>
                <a:gridCol w="6017305">
                  <a:extLst>
                    <a:ext uri="{9D8B030D-6E8A-4147-A177-3AD203B41FA5}">
                      <a16:colId xmlns:a16="http://schemas.microsoft.com/office/drawing/2014/main" val="1215511568"/>
                    </a:ext>
                  </a:extLst>
                </a:gridCol>
                <a:gridCol w="4211149">
                  <a:extLst>
                    <a:ext uri="{9D8B030D-6E8A-4147-A177-3AD203B41FA5}">
                      <a16:colId xmlns:a16="http://schemas.microsoft.com/office/drawing/2014/main" val="900439268"/>
                    </a:ext>
                  </a:extLst>
                </a:gridCol>
              </a:tblGrid>
              <a:tr h="490855">
                <a:tc>
                  <a:txBody>
                    <a:bodyPr/>
                    <a:lstStyle/>
                    <a:p>
                      <a:pPr>
                        <a:lnSpc>
                          <a:spcPct val="105000"/>
                        </a:lnSpc>
                      </a:pPr>
                      <a:endParaRPr lang="en-GB" sz="1500" b="1" dirty="0">
                        <a:solidFill>
                          <a:schemeClr val="bg1"/>
                        </a:solidFill>
                        <a:latin typeface="+mn-lt"/>
                        <a:ea typeface="Verdana" panose="020B0604030504040204" pitchFamily="34" charset="0"/>
                        <a:cs typeface="Verdana" panose="020B060403050404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nSpc>
                          <a:spcPct val="105000"/>
                        </a:lnSpc>
                      </a:pPr>
                      <a:r>
                        <a:rPr lang="en-GB" sz="1800" b="1" dirty="0">
                          <a:solidFill>
                            <a:schemeClr val="bg1"/>
                          </a:solidFill>
                          <a:latin typeface="+mn-lt"/>
                          <a:ea typeface="Verdana" panose="020B0604030504040204" pitchFamily="34" charset="0"/>
                          <a:cs typeface="Verdana" panose="020B0604030504040204" pitchFamily="34" charset="0"/>
                        </a:rPr>
                        <a:t>Initiation and early follow up phase (more-intensive)</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nSpc>
                          <a:spcPct val="105000"/>
                        </a:lnSpc>
                      </a:pPr>
                      <a:r>
                        <a:rPr lang="en-GB" sz="1800" b="1" dirty="0">
                          <a:solidFill>
                            <a:schemeClr val="bg1"/>
                          </a:solidFill>
                          <a:latin typeface="+mn-lt"/>
                          <a:ea typeface="Verdana" panose="020B0604030504040204" pitchFamily="34" charset="0"/>
                          <a:cs typeface="Verdana" panose="020B0604030504040204" pitchFamily="34" charset="0"/>
                        </a:rPr>
                        <a:t>Maintenance phase</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858516215"/>
                  </a:ext>
                </a:extLst>
              </a:tr>
              <a:tr h="490855">
                <a:tc>
                  <a:txBody>
                    <a:bodyPr/>
                    <a:lstStyle/>
                    <a:p>
                      <a:pPr>
                        <a:lnSpc>
                          <a:spcPct val="105000"/>
                        </a:lnSpc>
                      </a:pPr>
                      <a:r>
                        <a:rPr lang="en-GB" sz="1600" b="1" dirty="0">
                          <a:latin typeface="+mn-lt"/>
                          <a:ea typeface="Verdana" panose="020B0604030504040204" pitchFamily="34" charset="0"/>
                          <a:cs typeface="Verdana" panose="020B0604030504040204" pitchFamily="34" charset="0"/>
                        </a:rPr>
                        <a:t>ART</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p>
                      <a:pPr>
                        <a:lnSpc>
                          <a:spcPct val="105000"/>
                        </a:lnSpc>
                      </a:pPr>
                      <a:r>
                        <a:rPr lang="en-GB" sz="1600" b="1" dirty="0">
                          <a:latin typeface="+mn-lt"/>
                          <a:ea typeface="Verdana" panose="020B0604030504040204" pitchFamily="34" charset="0"/>
                          <a:cs typeface="Verdana" panose="020B0604030504040204" pitchFamily="34" charset="0"/>
                        </a:rPr>
                        <a:t>(Re) initiation until enrolment in less-intensive DSD</a:t>
                      </a:r>
                    </a:p>
                    <a:p>
                      <a:pPr>
                        <a:lnSpc>
                          <a:spcPct val="105000"/>
                        </a:lnSpc>
                      </a:pPr>
                      <a:r>
                        <a:rPr lang="en-GB" sz="1600" b="1" dirty="0">
                          <a:latin typeface="+mn-lt"/>
                          <a:ea typeface="Verdana" panose="020B0604030504040204" pitchFamily="34" charset="0"/>
                          <a:cs typeface="Verdana" panose="020B0604030504040204" pitchFamily="34" charset="0"/>
                        </a:rPr>
                        <a:t>(4-12 months)</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p>
                      <a:pPr>
                        <a:lnSpc>
                          <a:spcPct val="105000"/>
                        </a:lnSpc>
                      </a:pPr>
                      <a:r>
                        <a:rPr lang="en-GB" sz="1600" b="1" dirty="0">
                          <a:latin typeface="+mn-lt"/>
                          <a:ea typeface="Verdana" panose="020B0604030504040204" pitchFamily="34" charset="0"/>
                          <a:cs typeface="Verdana" panose="020B0604030504040204" pitchFamily="34" charset="0"/>
                        </a:rPr>
                        <a:t>Less-intensive DSD</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61376500"/>
                  </a:ext>
                </a:extLst>
              </a:tr>
            </a:tbl>
          </a:graphicData>
        </a:graphic>
      </p:graphicFrame>
      <p:graphicFrame>
        <p:nvGraphicFramePr>
          <p:cNvPr id="8" name="Table 7">
            <a:extLst>
              <a:ext uri="{FF2B5EF4-FFF2-40B4-BE49-F238E27FC236}">
                <a16:creationId xmlns:a16="http://schemas.microsoft.com/office/drawing/2014/main" id="{11E6B939-25AF-13CA-EB71-E3A057052399}"/>
              </a:ext>
            </a:extLst>
          </p:cNvPr>
          <p:cNvGraphicFramePr>
            <a:graphicFrameLocks noGrp="1"/>
          </p:cNvGraphicFramePr>
          <p:nvPr>
            <p:extLst>
              <p:ext uri="{D42A27DB-BD31-4B8C-83A1-F6EECF244321}">
                <p14:modId xmlns:p14="http://schemas.microsoft.com/office/powerpoint/2010/main" val="3464068606"/>
              </p:ext>
            </p:extLst>
          </p:nvPr>
        </p:nvGraphicFramePr>
        <p:xfrm>
          <a:off x="574431" y="2658667"/>
          <a:ext cx="11432564" cy="570230"/>
        </p:xfrm>
        <a:graphic>
          <a:graphicData uri="http://schemas.openxmlformats.org/drawingml/2006/table">
            <a:tbl>
              <a:tblPr/>
              <a:tblGrid>
                <a:gridCol w="1204110">
                  <a:extLst>
                    <a:ext uri="{9D8B030D-6E8A-4147-A177-3AD203B41FA5}">
                      <a16:colId xmlns:a16="http://schemas.microsoft.com/office/drawing/2014/main" val="389941323"/>
                    </a:ext>
                  </a:extLst>
                </a:gridCol>
                <a:gridCol w="6017305">
                  <a:extLst>
                    <a:ext uri="{9D8B030D-6E8A-4147-A177-3AD203B41FA5}">
                      <a16:colId xmlns:a16="http://schemas.microsoft.com/office/drawing/2014/main" val="3932635597"/>
                    </a:ext>
                  </a:extLst>
                </a:gridCol>
                <a:gridCol w="4211149">
                  <a:extLst>
                    <a:ext uri="{9D8B030D-6E8A-4147-A177-3AD203B41FA5}">
                      <a16:colId xmlns:a16="http://schemas.microsoft.com/office/drawing/2014/main" val="1761881084"/>
                    </a:ext>
                  </a:extLst>
                </a:gridCol>
              </a:tblGrid>
              <a:tr h="400953">
                <a:tc>
                  <a:txBody>
                    <a:bodyPr/>
                    <a:lstStyle/>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FP</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(Re) initiation/method change and early follow-up </a:t>
                      </a:r>
                    </a:p>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(0-3 months)</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Less-intensive DSD</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206474"/>
                  </a:ext>
                </a:extLst>
              </a:tr>
            </a:tbl>
          </a:graphicData>
        </a:graphic>
      </p:graphicFrame>
      <p:sp>
        <p:nvSpPr>
          <p:cNvPr id="12" name="TextBox 11">
            <a:extLst>
              <a:ext uri="{FF2B5EF4-FFF2-40B4-BE49-F238E27FC236}">
                <a16:creationId xmlns:a16="http://schemas.microsoft.com/office/drawing/2014/main" id="{44925D86-4D6B-87A1-023D-983984A57365}"/>
              </a:ext>
            </a:extLst>
          </p:cNvPr>
          <p:cNvSpPr txBox="1"/>
          <p:nvPr/>
        </p:nvSpPr>
        <p:spPr>
          <a:xfrm>
            <a:off x="574431" y="3316449"/>
            <a:ext cx="11432564" cy="2246769"/>
          </a:xfrm>
          <a:prstGeom prst="rect">
            <a:avLst/>
          </a:prstGeom>
          <a:noFill/>
        </p:spPr>
        <p:txBody>
          <a:bodyPr wrap="square">
            <a:spAutoFit/>
          </a:bodyPr>
          <a:lstStyle/>
          <a:p>
            <a:pPr marL="285750" indent="-285750" algn="l">
              <a:spcAft>
                <a:spcPts val="600"/>
              </a:spcAft>
              <a:buFont typeface="Arial" panose="020B0604020202020204" pitchFamily="34" charset="0"/>
              <a:buChar char="•"/>
            </a:pPr>
            <a:r>
              <a:rPr lang="en-US" sz="2000" dirty="0">
                <a:cs typeface="Arial"/>
              </a:rPr>
              <a:t>(Re) assess FP needs and preferences at ART (re) initiation; provide method choice information.</a:t>
            </a:r>
          </a:p>
          <a:p>
            <a:pPr marL="285750" indent="-285750" algn="l">
              <a:spcAft>
                <a:spcPts val="600"/>
              </a:spcAft>
              <a:buFont typeface="Arial" panose="020B0604020202020204" pitchFamily="34" charset="0"/>
              <a:buChar char="•"/>
            </a:pPr>
            <a:r>
              <a:rPr lang="en-US" sz="2000" dirty="0">
                <a:cs typeface="Arial"/>
              </a:rPr>
              <a:t>Inform on how method choice affects overall service delivery frequency and location.</a:t>
            </a:r>
          </a:p>
          <a:p>
            <a:pPr marL="285750" indent="-285750" algn="l">
              <a:spcAft>
                <a:spcPts val="600"/>
              </a:spcAft>
              <a:buFont typeface="Arial" panose="020B0604020202020204" pitchFamily="34" charset="0"/>
              <a:buChar char="•"/>
            </a:pPr>
            <a:r>
              <a:rPr lang="en-US" sz="2000" i="1" dirty="0">
                <a:cs typeface="Arial"/>
              </a:rPr>
              <a:t>Initiate/change contraception method: </a:t>
            </a:r>
          </a:p>
          <a:p>
            <a:pPr marL="742950" lvl="1" indent="-285750">
              <a:spcAft>
                <a:spcPts val="600"/>
              </a:spcAft>
              <a:buFont typeface="Arial" panose="020B0604020202020204" pitchFamily="34" charset="0"/>
              <a:buChar char="•"/>
            </a:pPr>
            <a:r>
              <a:rPr lang="en-US" sz="2000" dirty="0">
                <a:cs typeface="Arial"/>
              </a:rPr>
              <a:t>The initial phase length varies by method while the ART timeline is more fixed based on first viral load.</a:t>
            </a:r>
          </a:p>
          <a:p>
            <a:pPr marL="742950" lvl="1" indent="-285750">
              <a:spcAft>
                <a:spcPts val="600"/>
              </a:spcAft>
              <a:buFont typeface="Arial" panose="020B0604020202020204" pitchFamily="34" charset="0"/>
              <a:buChar char="•"/>
            </a:pPr>
            <a:r>
              <a:rPr lang="en-US" sz="2000" dirty="0">
                <a:cs typeface="Arial"/>
              </a:rPr>
              <a:t>Early follow-up is necessary to check method satisfaction/address concerns</a:t>
            </a:r>
          </a:p>
        </p:txBody>
      </p:sp>
    </p:spTree>
    <p:extLst>
      <p:ext uri="{BB962C8B-B14F-4D97-AF65-F5344CB8AC3E}">
        <p14:creationId xmlns:p14="http://schemas.microsoft.com/office/powerpoint/2010/main" val="267283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D43B979-C223-C134-54C5-44359242748D}"/>
              </a:ext>
            </a:extLst>
          </p:cNvPr>
          <p:cNvGraphicFramePr>
            <a:graphicFrameLocks noGrp="1"/>
          </p:cNvGraphicFramePr>
          <p:nvPr>
            <p:extLst>
              <p:ext uri="{D42A27DB-BD31-4B8C-83A1-F6EECF244321}">
                <p14:modId xmlns:p14="http://schemas.microsoft.com/office/powerpoint/2010/main" val="2168573940"/>
              </p:ext>
            </p:extLst>
          </p:nvPr>
        </p:nvGraphicFramePr>
        <p:xfrm>
          <a:off x="574431" y="1597582"/>
          <a:ext cx="11432564" cy="981710"/>
        </p:xfrm>
        <a:graphic>
          <a:graphicData uri="http://schemas.openxmlformats.org/drawingml/2006/table">
            <a:tbl>
              <a:tblPr/>
              <a:tblGrid>
                <a:gridCol w="1204110">
                  <a:extLst>
                    <a:ext uri="{9D8B030D-6E8A-4147-A177-3AD203B41FA5}">
                      <a16:colId xmlns:a16="http://schemas.microsoft.com/office/drawing/2014/main" val="2951988826"/>
                    </a:ext>
                  </a:extLst>
                </a:gridCol>
                <a:gridCol w="6017305">
                  <a:extLst>
                    <a:ext uri="{9D8B030D-6E8A-4147-A177-3AD203B41FA5}">
                      <a16:colId xmlns:a16="http://schemas.microsoft.com/office/drawing/2014/main" val="1215511568"/>
                    </a:ext>
                  </a:extLst>
                </a:gridCol>
                <a:gridCol w="4211149">
                  <a:extLst>
                    <a:ext uri="{9D8B030D-6E8A-4147-A177-3AD203B41FA5}">
                      <a16:colId xmlns:a16="http://schemas.microsoft.com/office/drawing/2014/main" val="900439268"/>
                    </a:ext>
                  </a:extLst>
                </a:gridCol>
              </a:tblGrid>
              <a:tr h="490855">
                <a:tc>
                  <a:txBody>
                    <a:bodyPr/>
                    <a:lstStyle/>
                    <a:p>
                      <a:pPr>
                        <a:lnSpc>
                          <a:spcPct val="105000"/>
                        </a:lnSpc>
                      </a:pPr>
                      <a:endParaRPr lang="en-GB" sz="1500" b="1" dirty="0">
                        <a:solidFill>
                          <a:schemeClr val="bg1"/>
                        </a:solidFill>
                        <a:latin typeface="+mn-lt"/>
                        <a:ea typeface="Verdana" panose="020B0604030504040204" pitchFamily="34" charset="0"/>
                        <a:cs typeface="Verdana" panose="020B060403050404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nSpc>
                          <a:spcPct val="105000"/>
                        </a:lnSpc>
                      </a:pPr>
                      <a:r>
                        <a:rPr lang="en-GB" sz="1800" b="1" dirty="0">
                          <a:solidFill>
                            <a:schemeClr val="bg1"/>
                          </a:solidFill>
                          <a:latin typeface="+mn-lt"/>
                          <a:ea typeface="Verdana" panose="020B0604030504040204" pitchFamily="34" charset="0"/>
                          <a:cs typeface="Verdana" panose="020B0604030504040204" pitchFamily="34" charset="0"/>
                        </a:rPr>
                        <a:t>Initiation and early follow up phase (more-intensive)</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nSpc>
                          <a:spcPct val="105000"/>
                        </a:lnSpc>
                      </a:pPr>
                      <a:r>
                        <a:rPr lang="en-GB" sz="1800" b="1" dirty="0">
                          <a:solidFill>
                            <a:schemeClr val="bg1"/>
                          </a:solidFill>
                          <a:latin typeface="+mn-lt"/>
                          <a:ea typeface="Verdana" panose="020B0604030504040204" pitchFamily="34" charset="0"/>
                          <a:cs typeface="Verdana" panose="020B0604030504040204" pitchFamily="34" charset="0"/>
                        </a:rPr>
                        <a:t>Maintenance phase</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858516215"/>
                  </a:ext>
                </a:extLst>
              </a:tr>
              <a:tr h="490855">
                <a:tc>
                  <a:txBody>
                    <a:bodyPr/>
                    <a:lstStyle/>
                    <a:p>
                      <a:pPr>
                        <a:lnSpc>
                          <a:spcPct val="105000"/>
                        </a:lnSpc>
                      </a:pPr>
                      <a:r>
                        <a:rPr lang="en-GB" sz="1600" b="1" dirty="0">
                          <a:latin typeface="+mn-lt"/>
                          <a:ea typeface="Verdana" panose="020B0604030504040204" pitchFamily="34" charset="0"/>
                          <a:cs typeface="Verdana" panose="020B0604030504040204" pitchFamily="34" charset="0"/>
                        </a:rPr>
                        <a:t>ART</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p>
                      <a:pPr>
                        <a:lnSpc>
                          <a:spcPct val="105000"/>
                        </a:lnSpc>
                      </a:pPr>
                      <a:endParaRPr lang="en-GB" sz="1600" b="1" dirty="0">
                        <a:latin typeface="+mn-lt"/>
                        <a:ea typeface="Verdana" panose="020B0604030504040204" pitchFamily="34" charset="0"/>
                        <a:cs typeface="Verdana" panose="020B060403050404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p>
                      <a:pPr marL="0" marR="0" lvl="0" indent="0" algn="l" defTabSz="457200" rtl="0" eaLnBrk="1" fontAlgn="auto" latinLnBrk="0" hangingPunct="1">
                        <a:lnSpc>
                          <a:spcPct val="105000"/>
                        </a:lnSpc>
                        <a:spcBef>
                          <a:spcPts val="0"/>
                        </a:spcBef>
                        <a:spcAft>
                          <a:spcPts val="0"/>
                        </a:spcAft>
                        <a:buClrTx/>
                        <a:buSzTx/>
                        <a:buFontTx/>
                        <a:buNone/>
                        <a:tabLst/>
                        <a:defRPr/>
                      </a:pPr>
                      <a:r>
                        <a:rPr lang="en-GB" sz="1600" b="1" dirty="0">
                          <a:latin typeface="+mn-lt"/>
                          <a:ea typeface="Verdana" panose="020B0604030504040204" pitchFamily="34" charset="0"/>
                          <a:cs typeface="Verdana" panose="020B0604030504040204" pitchFamily="34" charset="0"/>
                        </a:rPr>
                        <a:t>Less-intensive DSD</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61376500"/>
                  </a:ext>
                </a:extLst>
              </a:tr>
            </a:tbl>
          </a:graphicData>
        </a:graphic>
      </p:graphicFrame>
      <p:graphicFrame>
        <p:nvGraphicFramePr>
          <p:cNvPr id="6" name="Table 5">
            <a:extLst>
              <a:ext uri="{FF2B5EF4-FFF2-40B4-BE49-F238E27FC236}">
                <a16:creationId xmlns:a16="http://schemas.microsoft.com/office/drawing/2014/main" id="{5347D0D6-147F-ACBA-6816-C6ED915BAC9A}"/>
              </a:ext>
            </a:extLst>
          </p:cNvPr>
          <p:cNvGraphicFramePr>
            <a:graphicFrameLocks noGrp="1"/>
          </p:cNvGraphicFramePr>
          <p:nvPr>
            <p:extLst>
              <p:ext uri="{D42A27DB-BD31-4B8C-83A1-F6EECF244321}">
                <p14:modId xmlns:p14="http://schemas.microsoft.com/office/powerpoint/2010/main" val="3333662396"/>
              </p:ext>
            </p:extLst>
          </p:nvPr>
        </p:nvGraphicFramePr>
        <p:xfrm>
          <a:off x="574431" y="2658667"/>
          <a:ext cx="11432564" cy="570230"/>
        </p:xfrm>
        <a:graphic>
          <a:graphicData uri="http://schemas.openxmlformats.org/drawingml/2006/table">
            <a:tbl>
              <a:tblPr/>
              <a:tblGrid>
                <a:gridCol w="1204110">
                  <a:extLst>
                    <a:ext uri="{9D8B030D-6E8A-4147-A177-3AD203B41FA5}">
                      <a16:colId xmlns:a16="http://schemas.microsoft.com/office/drawing/2014/main" val="389941323"/>
                    </a:ext>
                  </a:extLst>
                </a:gridCol>
                <a:gridCol w="6017305">
                  <a:extLst>
                    <a:ext uri="{9D8B030D-6E8A-4147-A177-3AD203B41FA5}">
                      <a16:colId xmlns:a16="http://schemas.microsoft.com/office/drawing/2014/main" val="3932635597"/>
                    </a:ext>
                  </a:extLst>
                </a:gridCol>
                <a:gridCol w="4211149">
                  <a:extLst>
                    <a:ext uri="{9D8B030D-6E8A-4147-A177-3AD203B41FA5}">
                      <a16:colId xmlns:a16="http://schemas.microsoft.com/office/drawing/2014/main" val="1761881084"/>
                    </a:ext>
                  </a:extLst>
                </a:gridCol>
              </a:tblGrid>
              <a:tr h="400953">
                <a:tc>
                  <a:txBody>
                    <a:bodyPr/>
                    <a:lstStyle/>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FP</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(Re) initiation/method change and early follow-up </a:t>
                      </a:r>
                    </a:p>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(0-3 months)</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Less-intensive DSD</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206474"/>
                  </a:ext>
                </a:extLst>
              </a:tr>
            </a:tbl>
          </a:graphicData>
        </a:graphic>
      </p:graphicFrame>
      <p:sp>
        <p:nvSpPr>
          <p:cNvPr id="12" name="TextBox 11">
            <a:extLst>
              <a:ext uri="{FF2B5EF4-FFF2-40B4-BE49-F238E27FC236}">
                <a16:creationId xmlns:a16="http://schemas.microsoft.com/office/drawing/2014/main" id="{44925D86-4D6B-87A1-023D-983984A57365}"/>
              </a:ext>
            </a:extLst>
          </p:cNvPr>
          <p:cNvSpPr txBox="1"/>
          <p:nvPr/>
        </p:nvSpPr>
        <p:spPr>
          <a:xfrm>
            <a:off x="574431" y="3316449"/>
            <a:ext cx="11432564" cy="3016210"/>
          </a:xfrm>
          <a:prstGeom prst="rect">
            <a:avLst/>
          </a:prstGeom>
          <a:noFill/>
        </p:spPr>
        <p:txBody>
          <a:bodyPr wrap="square">
            <a:spAutoFit/>
          </a:bodyPr>
          <a:lstStyle/>
          <a:p>
            <a:pPr marL="285750" indent="-285750" algn="l">
              <a:spcAft>
                <a:spcPts val="600"/>
              </a:spcAft>
              <a:buFont typeface="Arial" panose="020B0604020202020204" pitchFamily="34" charset="0"/>
              <a:buChar char="•"/>
            </a:pPr>
            <a:r>
              <a:rPr lang="en-US" sz="2000" dirty="0">
                <a:cs typeface="Arial"/>
              </a:rPr>
              <a:t>(Re) assess FP needs and preferences at ART (re) initiation; provide method choice information.</a:t>
            </a:r>
          </a:p>
          <a:p>
            <a:pPr marL="285750" indent="-285750" algn="l">
              <a:spcAft>
                <a:spcPts val="600"/>
              </a:spcAft>
              <a:buFont typeface="Arial" panose="020B0604020202020204" pitchFamily="34" charset="0"/>
              <a:buChar char="•"/>
            </a:pPr>
            <a:r>
              <a:rPr lang="en-US" sz="2000" dirty="0">
                <a:cs typeface="Arial"/>
              </a:rPr>
              <a:t>Inform on how method choice affects overall service delivery frequency and location.</a:t>
            </a:r>
          </a:p>
          <a:p>
            <a:pPr marL="285750" indent="-285750" algn="l">
              <a:spcAft>
                <a:spcPts val="600"/>
              </a:spcAft>
              <a:buFont typeface="Arial" panose="020B0604020202020204" pitchFamily="34" charset="0"/>
              <a:buChar char="•"/>
            </a:pPr>
            <a:r>
              <a:rPr lang="en-US" sz="2000" i="1" dirty="0">
                <a:cs typeface="Arial"/>
              </a:rPr>
              <a:t>Initiate/change contraception method: </a:t>
            </a:r>
          </a:p>
          <a:p>
            <a:pPr marL="742950" lvl="1" indent="-285750">
              <a:spcAft>
                <a:spcPts val="600"/>
              </a:spcAft>
              <a:buFont typeface="Arial" panose="020B0604020202020204" pitchFamily="34" charset="0"/>
              <a:buChar char="•"/>
            </a:pPr>
            <a:r>
              <a:rPr lang="en-US" sz="2000" dirty="0">
                <a:cs typeface="Arial"/>
              </a:rPr>
              <a:t>The initial phase length varies by method while the ART timeline is more fixed based on first viral load.</a:t>
            </a:r>
          </a:p>
          <a:p>
            <a:pPr marL="742950" lvl="1" indent="-285750">
              <a:spcAft>
                <a:spcPts val="600"/>
              </a:spcAft>
              <a:buFont typeface="Arial" panose="020B0604020202020204" pitchFamily="34" charset="0"/>
              <a:buChar char="•"/>
            </a:pPr>
            <a:r>
              <a:rPr lang="en-US" sz="2000" dirty="0">
                <a:cs typeface="Arial"/>
              </a:rPr>
              <a:t>Early follow-up is necessary to check method satisfaction/address concerns </a:t>
            </a:r>
          </a:p>
          <a:p>
            <a:pPr marL="742950" lvl="1" indent="-285750">
              <a:spcAft>
                <a:spcPts val="600"/>
              </a:spcAft>
              <a:buFont typeface="Arial" panose="020B0604020202020204" pitchFamily="34" charset="0"/>
              <a:buChar char="•"/>
            </a:pPr>
            <a:r>
              <a:rPr lang="en-US" sz="2000" dirty="0">
                <a:cs typeface="Arial"/>
              </a:rPr>
              <a:t>FP method can be initiated when ART is already in the maintenance phase </a:t>
            </a:r>
          </a:p>
          <a:p>
            <a:pPr lvl="1">
              <a:spcAft>
                <a:spcPts val="600"/>
              </a:spcAft>
            </a:pPr>
            <a:endParaRPr lang="en-US" sz="2000" dirty="0">
              <a:cs typeface="Arial"/>
            </a:endParaRPr>
          </a:p>
        </p:txBody>
      </p:sp>
      <p:sp>
        <p:nvSpPr>
          <p:cNvPr id="4" name="Title 1">
            <a:extLst>
              <a:ext uri="{FF2B5EF4-FFF2-40B4-BE49-F238E27FC236}">
                <a16:creationId xmlns:a16="http://schemas.microsoft.com/office/drawing/2014/main" id="{525CDD53-60DA-A952-84BB-29D0D7E5E8AC}"/>
              </a:ext>
            </a:extLst>
          </p:cNvPr>
          <p:cNvSpPr txBox="1">
            <a:spLocks/>
          </p:cNvSpPr>
          <p:nvPr/>
        </p:nvSpPr>
        <p:spPr>
          <a:xfrm>
            <a:off x="467641" y="198437"/>
            <a:ext cx="11256718" cy="1260000"/>
          </a:xfrm>
          <a:prstGeom prst="rect">
            <a:avLst/>
          </a:prstGeom>
        </p:spPr>
        <p:txBody>
          <a:bodyPr lIns="91440" tIns="45720" rIns="91440" bIns="45720" anchor="t"/>
          <a:lst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a:lstStyle>
          <a:p>
            <a:r>
              <a:rPr lang="en-ZA" sz="3600" dirty="0">
                <a:solidFill>
                  <a:schemeClr val="tx2"/>
                </a:solidFill>
                <a:latin typeface="Century Gothic"/>
              </a:rPr>
              <a:t>1. Separate initiation/re-initiation and maintenance phases</a:t>
            </a:r>
          </a:p>
        </p:txBody>
      </p:sp>
      <p:sp>
        <p:nvSpPr>
          <p:cNvPr id="3" name="Oval 2">
            <a:extLst>
              <a:ext uri="{FF2B5EF4-FFF2-40B4-BE49-F238E27FC236}">
                <a16:creationId xmlns:a16="http://schemas.microsoft.com/office/drawing/2014/main" id="{5CD3C38D-9021-1947-CD23-D29F1650CBEA}"/>
              </a:ext>
            </a:extLst>
          </p:cNvPr>
          <p:cNvSpPr/>
          <p:nvPr/>
        </p:nvSpPr>
        <p:spPr>
          <a:xfrm>
            <a:off x="1552575" y="2095629"/>
            <a:ext cx="9086850" cy="49085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cxnSp>
        <p:nvCxnSpPr>
          <p:cNvPr id="10" name="Straight Connector 9">
            <a:extLst>
              <a:ext uri="{FF2B5EF4-FFF2-40B4-BE49-F238E27FC236}">
                <a16:creationId xmlns:a16="http://schemas.microsoft.com/office/drawing/2014/main" id="{6B8732FE-9898-DB6E-39E6-AACAEB36836D}"/>
              </a:ext>
            </a:extLst>
          </p:cNvPr>
          <p:cNvCxnSpPr/>
          <p:nvPr/>
        </p:nvCxnSpPr>
        <p:spPr>
          <a:xfrm>
            <a:off x="2903220" y="2308860"/>
            <a:ext cx="406908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9409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C1DB2B9-6332-F1D9-3AB4-6DE1A5FCE738}"/>
              </a:ext>
            </a:extLst>
          </p:cNvPr>
          <p:cNvGraphicFramePr>
            <a:graphicFrameLocks noGrp="1"/>
          </p:cNvGraphicFramePr>
          <p:nvPr>
            <p:extLst>
              <p:ext uri="{D42A27DB-BD31-4B8C-83A1-F6EECF244321}">
                <p14:modId xmlns:p14="http://schemas.microsoft.com/office/powerpoint/2010/main" val="3536494614"/>
              </p:ext>
            </p:extLst>
          </p:nvPr>
        </p:nvGraphicFramePr>
        <p:xfrm>
          <a:off x="574431" y="1597582"/>
          <a:ext cx="11432564" cy="1061085"/>
        </p:xfrm>
        <a:graphic>
          <a:graphicData uri="http://schemas.openxmlformats.org/drawingml/2006/table">
            <a:tbl>
              <a:tblPr/>
              <a:tblGrid>
                <a:gridCol w="1204110">
                  <a:extLst>
                    <a:ext uri="{9D8B030D-6E8A-4147-A177-3AD203B41FA5}">
                      <a16:colId xmlns:a16="http://schemas.microsoft.com/office/drawing/2014/main" val="2951988826"/>
                    </a:ext>
                  </a:extLst>
                </a:gridCol>
                <a:gridCol w="6017305">
                  <a:extLst>
                    <a:ext uri="{9D8B030D-6E8A-4147-A177-3AD203B41FA5}">
                      <a16:colId xmlns:a16="http://schemas.microsoft.com/office/drawing/2014/main" val="1215511568"/>
                    </a:ext>
                  </a:extLst>
                </a:gridCol>
                <a:gridCol w="4211149">
                  <a:extLst>
                    <a:ext uri="{9D8B030D-6E8A-4147-A177-3AD203B41FA5}">
                      <a16:colId xmlns:a16="http://schemas.microsoft.com/office/drawing/2014/main" val="900439268"/>
                    </a:ext>
                  </a:extLst>
                </a:gridCol>
              </a:tblGrid>
              <a:tr h="490855">
                <a:tc>
                  <a:txBody>
                    <a:bodyPr/>
                    <a:lstStyle/>
                    <a:p>
                      <a:pPr>
                        <a:lnSpc>
                          <a:spcPct val="105000"/>
                        </a:lnSpc>
                      </a:pPr>
                      <a:endParaRPr lang="en-GB" sz="1500" b="1" dirty="0">
                        <a:solidFill>
                          <a:schemeClr val="bg1"/>
                        </a:solidFill>
                        <a:latin typeface="+mn-lt"/>
                        <a:ea typeface="Verdana" panose="020B0604030504040204" pitchFamily="34" charset="0"/>
                        <a:cs typeface="Verdana" panose="020B060403050404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nSpc>
                          <a:spcPct val="105000"/>
                        </a:lnSpc>
                      </a:pPr>
                      <a:r>
                        <a:rPr lang="en-GB" sz="1800" b="1" dirty="0">
                          <a:solidFill>
                            <a:schemeClr val="bg1"/>
                          </a:solidFill>
                          <a:latin typeface="+mn-lt"/>
                          <a:ea typeface="Verdana" panose="020B0604030504040204" pitchFamily="34" charset="0"/>
                          <a:cs typeface="Verdana" panose="020B0604030504040204" pitchFamily="34" charset="0"/>
                        </a:rPr>
                        <a:t>Initiation and early follow up phase (more-intensive)</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nSpc>
                          <a:spcPct val="105000"/>
                        </a:lnSpc>
                      </a:pPr>
                      <a:r>
                        <a:rPr lang="en-GB" sz="1800" b="1" dirty="0">
                          <a:solidFill>
                            <a:schemeClr val="bg1"/>
                          </a:solidFill>
                          <a:latin typeface="+mn-lt"/>
                          <a:ea typeface="Verdana" panose="020B0604030504040204" pitchFamily="34" charset="0"/>
                          <a:cs typeface="Verdana" panose="020B0604030504040204" pitchFamily="34" charset="0"/>
                        </a:rPr>
                        <a:t>Maintenance phase</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858516215"/>
                  </a:ext>
                </a:extLst>
              </a:tr>
              <a:tr h="490855">
                <a:tc>
                  <a:txBody>
                    <a:bodyPr/>
                    <a:lstStyle/>
                    <a:p>
                      <a:pPr>
                        <a:lnSpc>
                          <a:spcPct val="105000"/>
                        </a:lnSpc>
                      </a:pPr>
                      <a:r>
                        <a:rPr lang="en-GB" sz="1600" b="1" dirty="0">
                          <a:latin typeface="+mn-lt"/>
                          <a:ea typeface="Verdana" panose="020B0604030504040204" pitchFamily="34" charset="0"/>
                          <a:cs typeface="Verdana" panose="020B0604030504040204" pitchFamily="34" charset="0"/>
                        </a:rPr>
                        <a:t>ART</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p>
                      <a:pPr>
                        <a:lnSpc>
                          <a:spcPct val="105000"/>
                        </a:lnSpc>
                      </a:pPr>
                      <a:r>
                        <a:rPr lang="en-GB" sz="1600" b="1" dirty="0">
                          <a:latin typeface="+mn-lt"/>
                          <a:ea typeface="Verdana" panose="020B0604030504040204" pitchFamily="34" charset="0"/>
                          <a:cs typeface="Verdana" panose="020B0604030504040204" pitchFamily="34" charset="0"/>
                        </a:rPr>
                        <a:t>(Re) initiation until enrolment in less-intensive DSD</a:t>
                      </a:r>
                    </a:p>
                    <a:p>
                      <a:pPr>
                        <a:lnSpc>
                          <a:spcPct val="105000"/>
                        </a:lnSpc>
                      </a:pPr>
                      <a:r>
                        <a:rPr lang="en-GB" sz="1600" b="1" dirty="0">
                          <a:latin typeface="+mn-lt"/>
                          <a:ea typeface="Verdana" panose="020B0604030504040204" pitchFamily="34" charset="0"/>
                          <a:cs typeface="Verdana" panose="020B0604030504040204" pitchFamily="34" charset="0"/>
                        </a:rPr>
                        <a:t>(4-12 months)</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p>
                      <a:pPr>
                        <a:lnSpc>
                          <a:spcPct val="105000"/>
                        </a:lnSpc>
                      </a:pPr>
                      <a:r>
                        <a:rPr lang="en-GB" sz="1600" b="1" dirty="0">
                          <a:latin typeface="+mn-lt"/>
                          <a:ea typeface="Verdana" panose="020B0604030504040204" pitchFamily="34" charset="0"/>
                          <a:cs typeface="Verdana" panose="020B0604030504040204" pitchFamily="34" charset="0"/>
                        </a:rPr>
                        <a:t>Less-intensive DSD</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61376500"/>
                  </a:ext>
                </a:extLst>
              </a:tr>
            </a:tbl>
          </a:graphicData>
        </a:graphic>
      </p:graphicFrame>
      <p:graphicFrame>
        <p:nvGraphicFramePr>
          <p:cNvPr id="6" name="Table 5">
            <a:extLst>
              <a:ext uri="{FF2B5EF4-FFF2-40B4-BE49-F238E27FC236}">
                <a16:creationId xmlns:a16="http://schemas.microsoft.com/office/drawing/2014/main" id="{C803EA77-7086-E50A-9584-7E3E2C08B605}"/>
              </a:ext>
            </a:extLst>
          </p:cNvPr>
          <p:cNvGraphicFramePr>
            <a:graphicFrameLocks noGrp="1"/>
          </p:cNvGraphicFramePr>
          <p:nvPr>
            <p:extLst>
              <p:ext uri="{D42A27DB-BD31-4B8C-83A1-F6EECF244321}">
                <p14:modId xmlns:p14="http://schemas.microsoft.com/office/powerpoint/2010/main" val="1758110505"/>
              </p:ext>
            </p:extLst>
          </p:nvPr>
        </p:nvGraphicFramePr>
        <p:xfrm>
          <a:off x="574431" y="2658667"/>
          <a:ext cx="11432564" cy="400953"/>
        </p:xfrm>
        <a:graphic>
          <a:graphicData uri="http://schemas.openxmlformats.org/drawingml/2006/table">
            <a:tbl>
              <a:tblPr/>
              <a:tblGrid>
                <a:gridCol w="1204110">
                  <a:extLst>
                    <a:ext uri="{9D8B030D-6E8A-4147-A177-3AD203B41FA5}">
                      <a16:colId xmlns:a16="http://schemas.microsoft.com/office/drawing/2014/main" val="389941323"/>
                    </a:ext>
                  </a:extLst>
                </a:gridCol>
                <a:gridCol w="6017305">
                  <a:extLst>
                    <a:ext uri="{9D8B030D-6E8A-4147-A177-3AD203B41FA5}">
                      <a16:colId xmlns:a16="http://schemas.microsoft.com/office/drawing/2014/main" val="3932635597"/>
                    </a:ext>
                  </a:extLst>
                </a:gridCol>
                <a:gridCol w="4211149">
                  <a:extLst>
                    <a:ext uri="{9D8B030D-6E8A-4147-A177-3AD203B41FA5}">
                      <a16:colId xmlns:a16="http://schemas.microsoft.com/office/drawing/2014/main" val="1761881084"/>
                    </a:ext>
                  </a:extLst>
                </a:gridCol>
              </a:tblGrid>
              <a:tr h="400953">
                <a:tc>
                  <a:txBody>
                    <a:bodyPr/>
                    <a:lstStyle/>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FP</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endParaRPr lang="en-GB" sz="1600" b="1" dirty="0">
                        <a:solidFill>
                          <a:schemeClr val="accent1"/>
                        </a:solidFill>
                        <a:latin typeface="+mn-lt"/>
                        <a:ea typeface="Verdana" panose="020B0604030504040204" pitchFamily="34" charset="0"/>
                        <a:cs typeface="Verdana" panose="020B060403050404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600" b="1" dirty="0">
                          <a:solidFill>
                            <a:schemeClr val="accent1"/>
                          </a:solidFill>
                          <a:latin typeface="+mn-lt"/>
                          <a:ea typeface="Verdana" panose="020B0604030504040204" pitchFamily="34" charset="0"/>
                          <a:cs typeface="Verdana" panose="020B0604030504040204" pitchFamily="34" charset="0"/>
                        </a:rPr>
                        <a:t>Less-intensive DSD</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35206474"/>
                  </a:ext>
                </a:extLst>
              </a:tr>
            </a:tbl>
          </a:graphicData>
        </a:graphic>
      </p:graphicFrame>
      <p:sp>
        <p:nvSpPr>
          <p:cNvPr id="12" name="TextBox 11">
            <a:extLst>
              <a:ext uri="{FF2B5EF4-FFF2-40B4-BE49-F238E27FC236}">
                <a16:creationId xmlns:a16="http://schemas.microsoft.com/office/drawing/2014/main" id="{44925D86-4D6B-87A1-023D-983984A57365}"/>
              </a:ext>
            </a:extLst>
          </p:cNvPr>
          <p:cNvSpPr txBox="1"/>
          <p:nvPr/>
        </p:nvSpPr>
        <p:spPr>
          <a:xfrm>
            <a:off x="574431" y="3316449"/>
            <a:ext cx="11432564" cy="2846933"/>
          </a:xfrm>
          <a:prstGeom prst="rect">
            <a:avLst/>
          </a:prstGeom>
          <a:noFill/>
        </p:spPr>
        <p:txBody>
          <a:bodyPr wrap="square">
            <a:spAutoFit/>
          </a:bodyPr>
          <a:lstStyle/>
          <a:p>
            <a:pPr marL="285750" indent="-285750" algn="l">
              <a:spcAft>
                <a:spcPts val="600"/>
              </a:spcAft>
              <a:buFont typeface="Arial" panose="020B0604020202020204" pitchFamily="34" charset="0"/>
              <a:buChar char="•"/>
            </a:pPr>
            <a:r>
              <a:rPr lang="en-US" dirty="0">
                <a:cs typeface="Arial"/>
              </a:rPr>
              <a:t>(Re) assess FP needs and preferences at ART (re) initiation; provide method choice information.</a:t>
            </a:r>
          </a:p>
          <a:p>
            <a:pPr marL="285750" indent="-285750" algn="l">
              <a:spcAft>
                <a:spcPts val="600"/>
              </a:spcAft>
              <a:buFont typeface="Arial" panose="020B0604020202020204" pitchFamily="34" charset="0"/>
              <a:buChar char="•"/>
            </a:pPr>
            <a:r>
              <a:rPr lang="en-US" dirty="0">
                <a:cs typeface="Arial"/>
              </a:rPr>
              <a:t>Inform on how method choice affects overall service delivery frequency and location.</a:t>
            </a:r>
          </a:p>
          <a:p>
            <a:pPr marL="285750" indent="-285750" algn="l">
              <a:spcAft>
                <a:spcPts val="600"/>
              </a:spcAft>
              <a:buFont typeface="Arial" panose="020B0604020202020204" pitchFamily="34" charset="0"/>
              <a:buChar char="•"/>
            </a:pPr>
            <a:r>
              <a:rPr lang="en-US" i="1" dirty="0">
                <a:cs typeface="Arial"/>
              </a:rPr>
              <a:t>Initiate/change contraception method: </a:t>
            </a:r>
          </a:p>
          <a:p>
            <a:pPr marL="742950" lvl="1" indent="-285750">
              <a:spcAft>
                <a:spcPts val="600"/>
              </a:spcAft>
              <a:buFont typeface="Arial" panose="020B0604020202020204" pitchFamily="34" charset="0"/>
              <a:buChar char="•"/>
            </a:pPr>
            <a:r>
              <a:rPr lang="en-US" dirty="0">
                <a:cs typeface="Arial"/>
              </a:rPr>
              <a:t>The initial phase length varies by method while the ART timeline is more fixed based on first viral load.</a:t>
            </a:r>
          </a:p>
          <a:p>
            <a:pPr marL="742950" lvl="1" indent="-285750">
              <a:spcAft>
                <a:spcPts val="600"/>
              </a:spcAft>
              <a:buFont typeface="Arial" panose="020B0604020202020204" pitchFamily="34" charset="0"/>
              <a:buChar char="•"/>
            </a:pPr>
            <a:r>
              <a:rPr lang="en-US" dirty="0">
                <a:cs typeface="Arial"/>
              </a:rPr>
              <a:t>Early follow-up is necessary to check method satisfaction/address concerns </a:t>
            </a:r>
          </a:p>
          <a:p>
            <a:pPr marL="742950" lvl="1" indent="-285750">
              <a:spcAft>
                <a:spcPts val="600"/>
              </a:spcAft>
              <a:buFont typeface="Arial" panose="020B0604020202020204" pitchFamily="34" charset="0"/>
              <a:buChar char="•"/>
            </a:pPr>
            <a:r>
              <a:rPr lang="en-US" dirty="0">
                <a:cs typeface="Arial"/>
              </a:rPr>
              <a:t>FP method can be initiated when  ART is already in the maintenance phase </a:t>
            </a:r>
          </a:p>
          <a:p>
            <a:pPr marL="285750" indent="-285750" algn="l">
              <a:spcAft>
                <a:spcPts val="600"/>
              </a:spcAft>
              <a:buFont typeface="Arial" panose="020B0604020202020204" pitchFamily="34" charset="0"/>
              <a:buChar char="•"/>
            </a:pPr>
            <a:r>
              <a:rPr lang="en-US" i="1" dirty="0">
                <a:cs typeface="Arial"/>
              </a:rPr>
              <a:t>Can be no change to FP method at ART (re) initiation:</a:t>
            </a:r>
          </a:p>
          <a:p>
            <a:pPr marL="742950" lvl="1" indent="-285750">
              <a:spcAft>
                <a:spcPts val="600"/>
              </a:spcAft>
              <a:buFont typeface="Arial" panose="020B0604020202020204" pitchFamily="34" charset="0"/>
              <a:buChar char="•"/>
            </a:pPr>
            <a:r>
              <a:rPr lang="en-US" dirty="0">
                <a:cs typeface="Arial"/>
              </a:rPr>
              <a:t>Directly into the FP maintenance phase enabling infrequent clinical follow-up.</a:t>
            </a:r>
          </a:p>
        </p:txBody>
      </p:sp>
      <p:sp>
        <p:nvSpPr>
          <p:cNvPr id="3" name="Title 1">
            <a:extLst>
              <a:ext uri="{FF2B5EF4-FFF2-40B4-BE49-F238E27FC236}">
                <a16:creationId xmlns:a16="http://schemas.microsoft.com/office/drawing/2014/main" id="{292BA0DB-88EC-3B22-B34C-93EC3D93674C}"/>
              </a:ext>
            </a:extLst>
          </p:cNvPr>
          <p:cNvSpPr txBox="1">
            <a:spLocks/>
          </p:cNvSpPr>
          <p:nvPr/>
        </p:nvSpPr>
        <p:spPr>
          <a:xfrm>
            <a:off x="467641" y="198437"/>
            <a:ext cx="11256718" cy="1260000"/>
          </a:xfrm>
          <a:prstGeom prst="rect">
            <a:avLst/>
          </a:prstGeom>
        </p:spPr>
        <p:txBody>
          <a:bodyPr lIns="91440" tIns="45720" rIns="91440" bIns="45720" anchor="t"/>
          <a:lst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a:lstStyle>
          <a:p>
            <a:r>
              <a:rPr lang="en-ZA" sz="3600" dirty="0">
                <a:solidFill>
                  <a:schemeClr val="tx2"/>
                </a:solidFill>
                <a:latin typeface="Century Gothic"/>
              </a:rPr>
              <a:t>1. Separate initiation/re-initiation and maintenance phases</a:t>
            </a:r>
          </a:p>
        </p:txBody>
      </p:sp>
      <p:cxnSp>
        <p:nvCxnSpPr>
          <p:cNvPr id="2" name="Straight Connector 1">
            <a:extLst>
              <a:ext uri="{FF2B5EF4-FFF2-40B4-BE49-F238E27FC236}">
                <a16:creationId xmlns:a16="http://schemas.microsoft.com/office/drawing/2014/main" id="{8DF16AA6-05D7-D2D8-0CAE-61F74AB3FEE3}"/>
              </a:ext>
            </a:extLst>
          </p:cNvPr>
          <p:cNvCxnSpPr/>
          <p:nvPr/>
        </p:nvCxnSpPr>
        <p:spPr>
          <a:xfrm>
            <a:off x="2442754" y="2866753"/>
            <a:ext cx="4069080" cy="0"/>
          </a:xfrm>
          <a:prstGeom prst="line">
            <a:avLst/>
          </a:prstGeom>
        </p:spPr>
        <p:style>
          <a:lnRef idx="2">
            <a:schemeClr val="dk1"/>
          </a:lnRef>
          <a:fillRef idx="0">
            <a:schemeClr val="dk1"/>
          </a:fillRef>
          <a:effectRef idx="1">
            <a:schemeClr val="dk1"/>
          </a:effectRef>
          <a:fontRef idx="minor">
            <a:schemeClr val="tx1"/>
          </a:fontRef>
        </p:style>
      </p:cxnSp>
      <p:sp>
        <p:nvSpPr>
          <p:cNvPr id="9" name="Oval 8">
            <a:extLst>
              <a:ext uri="{FF2B5EF4-FFF2-40B4-BE49-F238E27FC236}">
                <a16:creationId xmlns:a16="http://schemas.microsoft.com/office/drawing/2014/main" id="{39E64D8F-ADC3-F07C-B6AE-8E36CC4BD835}"/>
              </a:ext>
            </a:extLst>
          </p:cNvPr>
          <p:cNvSpPr/>
          <p:nvPr/>
        </p:nvSpPr>
        <p:spPr>
          <a:xfrm>
            <a:off x="1552575" y="2613715"/>
            <a:ext cx="9086850" cy="49085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29022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9ED28F-E43C-87DA-A73F-43F6D96C73B5}"/>
              </a:ext>
            </a:extLst>
          </p:cNvPr>
          <p:cNvSpPr/>
          <p:nvPr/>
        </p:nvSpPr>
        <p:spPr>
          <a:xfrm>
            <a:off x="0" y="-9747"/>
            <a:ext cx="7678616" cy="6858000"/>
          </a:xfrm>
          <a:prstGeom prst="rect">
            <a:avLst/>
          </a:prstGeom>
          <a:solidFill>
            <a:srgbClr val="E9C5A1">
              <a:alpha val="40000"/>
            </a:srgb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FFFFFF"/>
              </a:solidFill>
              <a:effectLst/>
              <a:uLnTx/>
              <a:uFillTx/>
              <a:latin typeface="Verdana"/>
              <a:ea typeface="+mn-ea"/>
              <a:cs typeface="+mn-cs"/>
            </a:endParaRPr>
          </a:p>
        </p:txBody>
      </p:sp>
      <p:sp>
        <p:nvSpPr>
          <p:cNvPr id="3" name="Rectangle 2">
            <a:extLst>
              <a:ext uri="{FF2B5EF4-FFF2-40B4-BE49-F238E27FC236}">
                <a16:creationId xmlns:a16="http://schemas.microsoft.com/office/drawing/2014/main" id="{235CE90F-FBB7-98BA-E38D-CC53F198D762}"/>
              </a:ext>
            </a:extLst>
          </p:cNvPr>
          <p:cNvSpPr/>
          <p:nvPr/>
        </p:nvSpPr>
        <p:spPr>
          <a:xfrm>
            <a:off x="250476" y="1398854"/>
            <a:ext cx="1945758" cy="4384582"/>
          </a:xfrm>
          <a:prstGeom prst="rect">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ART initiation</a:t>
            </a:r>
            <a:b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br>
            <a:endPar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Provide family planning assessment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Include FP on script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LARC linkage or aligned refill/ administration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2BC7F61-9129-8FB1-F376-9635CCA632B5}"/>
              </a:ext>
            </a:extLst>
          </p:cNvPr>
          <p:cNvSpPr/>
          <p:nvPr/>
        </p:nvSpPr>
        <p:spPr>
          <a:xfrm>
            <a:off x="2641578" y="1398855"/>
            <a:ext cx="1945758" cy="4384581"/>
          </a:xfrm>
          <a:prstGeom prst="rect">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Until established on ART</a:t>
            </a:r>
            <a:b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br>
            <a:endPar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Review family planning needs and method choice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Same script and aligned refills/ administration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4B7721AE-4593-5D7A-5F38-291EE1D540BD}"/>
              </a:ext>
            </a:extLst>
          </p:cNvPr>
          <p:cNvSpPr/>
          <p:nvPr/>
        </p:nvSpPr>
        <p:spPr>
          <a:xfrm>
            <a:off x="4949561" y="100037"/>
            <a:ext cx="2626079" cy="6638431"/>
          </a:xfrm>
          <a:prstGeom prst="rect">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Entry into DSD for clients established on ART and family planning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Review family planning needs and method choice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Does a long- acting or a change to short-acting method simplify access and delivery of family planning in clients chosen ART DSD model?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Same script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LARC linkage or aligned refill/administration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6" name="Arrow: Right 5">
            <a:extLst>
              <a:ext uri="{FF2B5EF4-FFF2-40B4-BE49-F238E27FC236}">
                <a16:creationId xmlns:a16="http://schemas.microsoft.com/office/drawing/2014/main" id="{666E4DD4-361E-95AC-4CFC-F575AFAEE317}"/>
              </a:ext>
            </a:extLst>
          </p:cNvPr>
          <p:cNvSpPr/>
          <p:nvPr/>
        </p:nvSpPr>
        <p:spPr>
          <a:xfrm>
            <a:off x="2297791" y="3429000"/>
            <a:ext cx="322522" cy="324293"/>
          </a:xfrm>
          <a:prstGeom prst="rightArrow">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Verdana"/>
              <a:ea typeface="+mn-ea"/>
              <a:cs typeface="+mn-cs"/>
            </a:endParaRPr>
          </a:p>
        </p:txBody>
      </p:sp>
      <p:sp>
        <p:nvSpPr>
          <p:cNvPr id="7" name="Arrow: Right 6">
            <a:extLst>
              <a:ext uri="{FF2B5EF4-FFF2-40B4-BE49-F238E27FC236}">
                <a16:creationId xmlns:a16="http://schemas.microsoft.com/office/drawing/2014/main" id="{93CE08E1-5562-B22B-32B4-335DD1064910}"/>
              </a:ext>
            </a:extLst>
          </p:cNvPr>
          <p:cNvSpPr/>
          <p:nvPr/>
        </p:nvSpPr>
        <p:spPr>
          <a:xfrm>
            <a:off x="4633135" y="3395192"/>
            <a:ext cx="322522" cy="324293"/>
          </a:xfrm>
          <a:prstGeom prst="rightArrow">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Verdana"/>
              <a:ea typeface="+mn-ea"/>
              <a:cs typeface="+mn-cs"/>
            </a:endParaRPr>
          </a:p>
        </p:txBody>
      </p:sp>
      <p:sp>
        <p:nvSpPr>
          <p:cNvPr id="8" name="Arrow: Right 7">
            <a:extLst>
              <a:ext uri="{FF2B5EF4-FFF2-40B4-BE49-F238E27FC236}">
                <a16:creationId xmlns:a16="http://schemas.microsoft.com/office/drawing/2014/main" id="{BF3B307A-1405-E288-0679-97A933C5FBAB}"/>
              </a:ext>
            </a:extLst>
          </p:cNvPr>
          <p:cNvSpPr/>
          <p:nvPr/>
        </p:nvSpPr>
        <p:spPr>
          <a:xfrm>
            <a:off x="7666384" y="3417580"/>
            <a:ext cx="374457" cy="324293"/>
          </a:xfrm>
          <a:prstGeom prst="rightArrow">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Verdana"/>
              <a:ea typeface="+mn-ea"/>
              <a:cs typeface="+mn-cs"/>
            </a:endParaRPr>
          </a:p>
        </p:txBody>
      </p:sp>
      <p:sp>
        <p:nvSpPr>
          <p:cNvPr id="13" name="TextBox 12">
            <a:extLst>
              <a:ext uri="{FF2B5EF4-FFF2-40B4-BE49-F238E27FC236}">
                <a16:creationId xmlns:a16="http://schemas.microsoft.com/office/drawing/2014/main" id="{4F9C6F71-D0F5-84C0-A796-28CAA0CDD2DC}"/>
              </a:ext>
            </a:extLst>
          </p:cNvPr>
          <p:cNvSpPr txBox="1"/>
          <p:nvPr/>
        </p:nvSpPr>
        <p:spPr>
          <a:xfrm>
            <a:off x="0" y="6313534"/>
            <a:ext cx="4471447" cy="369332"/>
          </a:xfrm>
          <a:prstGeom prst="rect">
            <a:avLst/>
          </a:prstGeom>
          <a:noFill/>
        </p:spPr>
        <p:txBody>
          <a:bodyPr wrap="square" rtlCol="0">
            <a:spAutoFit/>
          </a:bodyPr>
          <a:lstStyle/>
          <a:p>
            <a:pPr defTabSz="914400"/>
            <a:r>
              <a:rPr lang="en-ZA" dirty="0">
                <a:solidFill>
                  <a:srgbClr val="000000"/>
                </a:solidFill>
                <a:latin typeface="Calibri" panose="020F0502020204030204" pitchFamily="34" charset="0"/>
                <a:cs typeface="Calibri" panose="020F0502020204030204" pitchFamily="34" charset="0"/>
              </a:rPr>
              <a:t>Initiation and early follow-up phase</a:t>
            </a:r>
          </a:p>
        </p:txBody>
      </p:sp>
      <p:sp>
        <p:nvSpPr>
          <p:cNvPr id="14" name="TextBox 13">
            <a:extLst>
              <a:ext uri="{FF2B5EF4-FFF2-40B4-BE49-F238E27FC236}">
                <a16:creationId xmlns:a16="http://schemas.microsoft.com/office/drawing/2014/main" id="{43956F28-A856-010C-355F-A03E286CF775}"/>
              </a:ext>
            </a:extLst>
          </p:cNvPr>
          <p:cNvSpPr txBox="1"/>
          <p:nvPr/>
        </p:nvSpPr>
        <p:spPr>
          <a:xfrm>
            <a:off x="7720553" y="6313534"/>
            <a:ext cx="4471447" cy="369332"/>
          </a:xfrm>
          <a:prstGeom prst="rect">
            <a:avLst/>
          </a:prstGeom>
          <a:noFill/>
        </p:spPr>
        <p:txBody>
          <a:bodyPr wrap="square" rtlCol="0">
            <a:spAutoFit/>
          </a:bodyPr>
          <a:lstStyle/>
          <a:p>
            <a:pPr defTabSz="914400"/>
            <a:r>
              <a:rPr lang="en-ZA" dirty="0">
                <a:solidFill>
                  <a:srgbClr val="000000"/>
                </a:solidFill>
                <a:latin typeface="Calibri" panose="020F0502020204030204" pitchFamily="34" charset="0"/>
                <a:cs typeface="Calibri" panose="020F0502020204030204" pitchFamily="34" charset="0"/>
              </a:rPr>
              <a:t>Maintenance/continuation phase</a:t>
            </a:r>
          </a:p>
        </p:txBody>
      </p:sp>
    </p:spTree>
    <p:extLst>
      <p:ext uri="{BB962C8B-B14F-4D97-AF65-F5344CB8AC3E}">
        <p14:creationId xmlns:p14="http://schemas.microsoft.com/office/powerpoint/2010/main" val="2569025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8FDDD6-3713-8C43-5BC8-75460A2FBCE5}"/>
              </a:ext>
            </a:extLst>
          </p:cNvPr>
          <p:cNvSpPr>
            <a:spLocks noGrp="1"/>
          </p:cNvSpPr>
          <p:nvPr>
            <p:ph type="title"/>
          </p:nvPr>
        </p:nvSpPr>
        <p:spPr>
          <a:xfrm>
            <a:off x="515815" y="284163"/>
            <a:ext cx="11186328" cy="838199"/>
          </a:xfrm>
        </p:spPr>
        <p:txBody>
          <a:bodyPr>
            <a:normAutofit fontScale="90000"/>
          </a:bodyPr>
          <a:lstStyle/>
          <a:p>
            <a:r>
              <a:rPr lang="en-ZA" sz="3600" dirty="0">
                <a:latin typeface="Century Gothic"/>
              </a:rPr>
              <a:t>Considerations for FP integration into ART DSD</a:t>
            </a:r>
            <a:br>
              <a:rPr lang="en-ZA" sz="3600" dirty="0"/>
            </a:br>
            <a:endParaRPr lang="en-ZA" sz="3600" dirty="0"/>
          </a:p>
        </p:txBody>
      </p:sp>
      <p:graphicFrame>
        <p:nvGraphicFramePr>
          <p:cNvPr id="7" name="Table 6">
            <a:extLst>
              <a:ext uri="{FF2B5EF4-FFF2-40B4-BE49-F238E27FC236}">
                <a16:creationId xmlns:a16="http://schemas.microsoft.com/office/drawing/2014/main" id="{37B1D296-0A64-77C0-5A9A-1E79E2A2B011}"/>
              </a:ext>
            </a:extLst>
          </p:cNvPr>
          <p:cNvGraphicFramePr>
            <a:graphicFrameLocks noGrp="1"/>
          </p:cNvGraphicFramePr>
          <p:nvPr>
            <p:extLst>
              <p:ext uri="{D42A27DB-BD31-4B8C-83A1-F6EECF244321}">
                <p14:modId xmlns:p14="http://schemas.microsoft.com/office/powerpoint/2010/main" val="4188568676"/>
              </p:ext>
            </p:extLst>
          </p:nvPr>
        </p:nvGraphicFramePr>
        <p:xfrm>
          <a:off x="365760" y="1686564"/>
          <a:ext cx="11456963" cy="4485640"/>
        </p:xfrm>
        <a:graphic>
          <a:graphicData uri="http://schemas.openxmlformats.org/drawingml/2006/table">
            <a:tbl>
              <a:tblPr firstRow="1" bandRow="1"/>
              <a:tblGrid>
                <a:gridCol w="1656469">
                  <a:extLst>
                    <a:ext uri="{9D8B030D-6E8A-4147-A177-3AD203B41FA5}">
                      <a16:colId xmlns:a16="http://schemas.microsoft.com/office/drawing/2014/main" val="265225396"/>
                    </a:ext>
                  </a:extLst>
                </a:gridCol>
                <a:gridCol w="2239108">
                  <a:extLst>
                    <a:ext uri="{9D8B030D-6E8A-4147-A177-3AD203B41FA5}">
                      <a16:colId xmlns:a16="http://schemas.microsoft.com/office/drawing/2014/main" val="2948824562"/>
                    </a:ext>
                  </a:extLst>
                </a:gridCol>
                <a:gridCol w="2004647">
                  <a:extLst>
                    <a:ext uri="{9D8B030D-6E8A-4147-A177-3AD203B41FA5}">
                      <a16:colId xmlns:a16="http://schemas.microsoft.com/office/drawing/2014/main" val="2278097545"/>
                    </a:ext>
                  </a:extLst>
                </a:gridCol>
                <a:gridCol w="2520461">
                  <a:extLst>
                    <a:ext uri="{9D8B030D-6E8A-4147-A177-3AD203B41FA5}">
                      <a16:colId xmlns:a16="http://schemas.microsoft.com/office/drawing/2014/main" val="3384785475"/>
                    </a:ext>
                  </a:extLst>
                </a:gridCol>
                <a:gridCol w="3036278">
                  <a:extLst>
                    <a:ext uri="{9D8B030D-6E8A-4147-A177-3AD203B41FA5}">
                      <a16:colId xmlns:a16="http://schemas.microsoft.com/office/drawing/2014/main" val="3565154387"/>
                    </a:ext>
                  </a:extLst>
                </a:gridCol>
              </a:tblGrid>
              <a:tr h="209325">
                <a:tc>
                  <a:txBody>
                    <a:bodyPr/>
                    <a:lstStyle>
                      <a:lvl1pPr marL="0" algn="l" defTabSz="457200" rtl="0" eaLnBrk="1" latinLnBrk="0" hangingPunct="1">
                        <a:defRPr sz="1800" b="1" kern="1200">
                          <a:solidFill>
                            <a:schemeClr val="lt1"/>
                          </a:solidFill>
                          <a:latin typeface="Verdana"/>
                        </a:defRPr>
                      </a:lvl1pPr>
                      <a:lvl2pPr marL="457200" algn="l" defTabSz="457200" rtl="0" eaLnBrk="1" latinLnBrk="0" hangingPunct="1">
                        <a:defRPr sz="1800" b="1" kern="1200">
                          <a:solidFill>
                            <a:schemeClr val="lt1"/>
                          </a:solidFill>
                          <a:latin typeface="Verdana"/>
                        </a:defRPr>
                      </a:lvl2pPr>
                      <a:lvl3pPr marL="914400" algn="l" defTabSz="457200" rtl="0" eaLnBrk="1" latinLnBrk="0" hangingPunct="1">
                        <a:defRPr sz="1800" b="1" kern="1200">
                          <a:solidFill>
                            <a:schemeClr val="lt1"/>
                          </a:solidFill>
                          <a:latin typeface="Verdana"/>
                        </a:defRPr>
                      </a:lvl3pPr>
                      <a:lvl4pPr marL="1371600" algn="l" defTabSz="457200" rtl="0" eaLnBrk="1" latinLnBrk="0" hangingPunct="1">
                        <a:defRPr sz="1800" b="1" kern="1200">
                          <a:solidFill>
                            <a:schemeClr val="lt1"/>
                          </a:solidFill>
                          <a:latin typeface="Verdana"/>
                        </a:defRPr>
                      </a:lvl4pPr>
                      <a:lvl5pPr marL="1828800" algn="l" defTabSz="457200" rtl="0" eaLnBrk="1" latinLnBrk="0" hangingPunct="1">
                        <a:defRPr sz="1800" b="1" kern="1200">
                          <a:solidFill>
                            <a:schemeClr val="lt1"/>
                          </a:solidFill>
                          <a:latin typeface="Verdana"/>
                        </a:defRPr>
                      </a:lvl5pPr>
                      <a:lvl6pPr marL="2286000" algn="l" defTabSz="457200" rtl="0" eaLnBrk="1" latinLnBrk="0" hangingPunct="1">
                        <a:defRPr sz="1800" b="1" kern="1200">
                          <a:solidFill>
                            <a:schemeClr val="lt1"/>
                          </a:solidFill>
                          <a:latin typeface="Verdana"/>
                        </a:defRPr>
                      </a:lvl6pPr>
                      <a:lvl7pPr marL="2743200" algn="l" defTabSz="457200" rtl="0" eaLnBrk="1" latinLnBrk="0" hangingPunct="1">
                        <a:defRPr sz="1800" b="1" kern="1200">
                          <a:solidFill>
                            <a:schemeClr val="lt1"/>
                          </a:solidFill>
                          <a:latin typeface="Verdana"/>
                        </a:defRPr>
                      </a:lvl7pPr>
                      <a:lvl8pPr marL="3200400" algn="l" defTabSz="457200" rtl="0" eaLnBrk="1" latinLnBrk="0" hangingPunct="1">
                        <a:defRPr sz="1800" b="1" kern="1200">
                          <a:solidFill>
                            <a:schemeClr val="lt1"/>
                          </a:solidFill>
                          <a:latin typeface="Verdana"/>
                        </a:defRPr>
                      </a:lvl8pPr>
                      <a:lvl9pPr marL="3657600" algn="l" defTabSz="457200" rtl="0" eaLnBrk="1" latinLnBrk="0" hangingPunct="1">
                        <a:defRPr sz="1800" b="1" kern="1200">
                          <a:solidFill>
                            <a:schemeClr val="lt1"/>
                          </a:solidFill>
                          <a:latin typeface="Verdana"/>
                        </a:defRPr>
                      </a:lvl9pPr>
                    </a:lstStyle>
                    <a:p>
                      <a:endParaRPr lang="en-ZA" sz="18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457200" rtl="0" eaLnBrk="1" latinLnBrk="0" hangingPunct="1">
                        <a:defRPr sz="1800" b="1" kern="1200">
                          <a:solidFill>
                            <a:schemeClr val="lt1"/>
                          </a:solidFill>
                          <a:latin typeface="Verdana"/>
                        </a:defRPr>
                      </a:lvl1pPr>
                      <a:lvl2pPr marL="457200" algn="l" defTabSz="457200" rtl="0" eaLnBrk="1" latinLnBrk="0" hangingPunct="1">
                        <a:defRPr sz="1800" b="1" kern="1200">
                          <a:solidFill>
                            <a:schemeClr val="lt1"/>
                          </a:solidFill>
                          <a:latin typeface="Verdana"/>
                        </a:defRPr>
                      </a:lvl2pPr>
                      <a:lvl3pPr marL="914400" algn="l" defTabSz="457200" rtl="0" eaLnBrk="1" latinLnBrk="0" hangingPunct="1">
                        <a:defRPr sz="1800" b="1" kern="1200">
                          <a:solidFill>
                            <a:schemeClr val="lt1"/>
                          </a:solidFill>
                          <a:latin typeface="Verdana"/>
                        </a:defRPr>
                      </a:lvl3pPr>
                      <a:lvl4pPr marL="1371600" algn="l" defTabSz="457200" rtl="0" eaLnBrk="1" latinLnBrk="0" hangingPunct="1">
                        <a:defRPr sz="1800" b="1" kern="1200">
                          <a:solidFill>
                            <a:schemeClr val="lt1"/>
                          </a:solidFill>
                          <a:latin typeface="Verdana"/>
                        </a:defRPr>
                      </a:lvl4pPr>
                      <a:lvl5pPr marL="1828800" algn="l" defTabSz="457200" rtl="0" eaLnBrk="1" latinLnBrk="0" hangingPunct="1">
                        <a:defRPr sz="1800" b="1" kern="1200">
                          <a:solidFill>
                            <a:schemeClr val="lt1"/>
                          </a:solidFill>
                          <a:latin typeface="Verdana"/>
                        </a:defRPr>
                      </a:lvl5pPr>
                      <a:lvl6pPr marL="2286000" algn="l" defTabSz="457200" rtl="0" eaLnBrk="1" latinLnBrk="0" hangingPunct="1">
                        <a:defRPr sz="1800" b="1" kern="1200">
                          <a:solidFill>
                            <a:schemeClr val="lt1"/>
                          </a:solidFill>
                          <a:latin typeface="Verdana"/>
                        </a:defRPr>
                      </a:lvl6pPr>
                      <a:lvl7pPr marL="2743200" algn="l" defTabSz="457200" rtl="0" eaLnBrk="1" latinLnBrk="0" hangingPunct="1">
                        <a:defRPr sz="1800" b="1" kern="1200">
                          <a:solidFill>
                            <a:schemeClr val="lt1"/>
                          </a:solidFill>
                          <a:latin typeface="Verdana"/>
                        </a:defRPr>
                      </a:lvl7pPr>
                      <a:lvl8pPr marL="3200400" algn="l" defTabSz="457200" rtl="0" eaLnBrk="1" latinLnBrk="0" hangingPunct="1">
                        <a:defRPr sz="1800" b="1" kern="1200">
                          <a:solidFill>
                            <a:schemeClr val="lt1"/>
                          </a:solidFill>
                          <a:latin typeface="Verdana"/>
                        </a:defRPr>
                      </a:lvl8pPr>
                      <a:lvl9pPr marL="3657600" algn="l" defTabSz="457200" rtl="0" eaLnBrk="1" latinLnBrk="0" hangingPunct="1">
                        <a:defRPr sz="1800" b="1" kern="1200">
                          <a:solidFill>
                            <a:schemeClr val="lt1"/>
                          </a:solidFill>
                          <a:latin typeface="Verdana"/>
                        </a:defRPr>
                      </a:lvl9pPr>
                    </a:lstStyle>
                    <a:p>
                      <a:r>
                        <a:rPr lang="en-ZA" sz="1800" dirty="0">
                          <a:solidFill>
                            <a:schemeClr val="tx1"/>
                          </a:solidFill>
                          <a:latin typeface="Calibri" panose="020F0502020204030204" pitchFamily="34" charset="0"/>
                          <a:cs typeface="Calibri" panose="020F0502020204030204" pitchFamily="34" charset="0"/>
                        </a:rPr>
                        <a:t>Initiation phase and early follow-up</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5A1"/>
                    </a:solidFill>
                  </a:tcPr>
                </a:tc>
                <a:tc gridSpan="2">
                  <a:txBody>
                    <a:bodyPr/>
                    <a:lstStyle>
                      <a:lvl1pPr marL="0" algn="l" defTabSz="457200" rtl="0" eaLnBrk="1" latinLnBrk="0" hangingPunct="1">
                        <a:defRPr sz="1800" b="1" kern="1200">
                          <a:solidFill>
                            <a:schemeClr val="lt1"/>
                          </a:solidFill>
                          <a:latin typeface="Verdana"/>
                        </a:defRPr>
                      </a:lvl1pPr>
                      <a:lvl2pPr marL="457200" algn="l" defTabSz="457200" rtl="0" eaLnBrk="1" latinLnBrk="0" hangingPunct="1">
                        <a:defRPr sz="1800" b="1" kern="1200">
                          <a:solidFill>
                            <a:schemeClr val="lt1"/>
                          </a:solidFill>
                          <a:latin typeface="Verdana"/>
                        </a:defRPr>
                      </a:lvl2pPr>
                      <a:lvl3pPr marL="914400" algn="l" defTabSz="457200" rtl="0" eaLnBrk="1" latinLnBrk="0" hangingPunct="1">
                        <a:defRPr sz="1800" b="1" kern="1200">
                          <a:solidFill>
                            <a:schemeClr val="lt1"/>
                          </a:solidFill>
                          <a:latin typeface="Verdana"/>
                        </a:defRPr>
                      </a:lvl3pPr>
                      <a:lvl4pPr marL="1371600" algn="l" defTabSz="457200" rtl="0" eaLnBrk="1" latinLnBrk="0" hangingPunct="1">
                        <a:defRPr sz="1800" b="1" kern="1200">
                          <a:solidFill>
                            <a:schemeClr val="lt1"/>
                          </a:solidFill>
                          <a:latin typeface="Verdana"/>
                        </a:defRPr>
                      </a:lvl4pPr>
                      <a:lvl5pPr marL="1828800" algn="l" defTabSz="457200" rtl="0" eaLnBrk="1" latinLnBrk="0" hangingPunct="1">
                        <a:defRPr sz="1800" b="1" kern="1200">
                          <a:solidFill>
                            <a:schemeClr val="lt1"/>
                          </a:solidFill>
                          <a:latin typeface="Verdana"/>
                        </a:defRPr>
                      </a:lvl5pPr>
                      <a:lvl6pPr marL="2286000" algn="l" defTabSz="457200" rtl="0" eaLnBrk="1" latinLnBrk="0" hangingPunct="1">
                        <a:defRPr sz="1800" b="1" kern="1200">
                          <a:solidFill>
                            <a:schemeClr val="lt1"/>
                          </a:solidFill>
                          <a:latin typeface="Verdana"/>
                        </a:defRPr>
                      </a:lvl6pPr>
                      <a:lvl7pPr marL="2743200" algn="l" defTabSz="457200" rtl="0" eaLnBrk="1" latinLnBrk="0" hangingPunct="1">
                        <a:defRPr sz="1800" b="1" kern="1200">
                          <a:solidFill>
                            <a:schemeClr val="lt1"/>
                          </a:solidFill>
                          <a:latin typeface="Verdana"/>
                        </a:defRPr>
                      </a:lvl7pPr>
                      <a:lvl8pPr marL="3200400" algn="l" defTabSz="457200" rtl="0" eaLnBrk="1" latinLnBrk="0" hangingPunct="1">
                        <a:defRPr sz="1800" b="1" kern="1200">
                          <a:solidFill>
                            <a:schemeClr val="lt1"/>
                          </a:solidFill>
                          <a:latin typeface="Verdana"/>
                        </a:defRPr>
                      </a:lvl8pPr>
                      <a:lvl9pPr marL="3657600" algn="l" defTabSz="457200" rtl="0" eaLnBrk="1" latinLnBrk="0" hangingPunct="1">
                        <a:defRPr sz="1800" b="1" kern="1200">
                          <a:solidFill>
                            <a:schemeClr val="lt1"/>
                          </a:solidFill>
                          <a:latin typeface="Verdana"/>
                        </a:defRPr>
                      </a:lvl9pPr>
                    </a:lstStyle>
                    <a:p>
                      <a:r>
                        <a:rPr lang="en-ZA" sz="1800" dirty="0">
                          <a:solidFill>
                            <a:schemeClr val="tx1"/>
                          </a:solidFill>
                          <a:latin typeface="Calibri" panose="020F0502020204030204" pitchFamily="34" charset="0"/>
                          <a:cs typeface="Calibri" panose="020F0502020204030204" pitchFamily="34" charset="0"/>
                        </a:rPr>
                        <a:t>Maintenance phase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9216451"/>
                  </a:ext>
                </a:extLst>
              </a:tr>
              <a:tr h="209325">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Calibri" panose="020F0502020204030204" pitchFamily="34" charset="0"/>
                          <a:cs typeface="Calibri" panose="020F0502020204030204" pitchFamily="34" charset="0"/>
                        </a:rPr>
                        <a:t>Method choice</a:t>
                      </a:r>
                    </a:p>
                    <a:p>
                      <a:endParaRPr lang="en-ZA" sz="18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solid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b="1" dirty="0">
                          <a:latin typeface="Calibri" panose="020F0502020204030204" pitchFamily="34" charset="0"/>
                          <a:cs typeface="Calibri" panose="020F0502020204030204" pitchFamily="34" charset="0"/>
                        </a:rPr>
                        <a:t>ART (re) initiation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b="1" dirty="0">
                          <a:latin typeface="Calibri" panose="020F0502020204030204" pitchFamily="34" charset="0"/>
                          <a:cs typeface="Calibri" panose="020F0502020204030204" pitchFamily="34" charset="0"/>
                        </a:rPr>
                        <a:t>Clinical consultations until DSD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endParaRPr lang="en-ZA" sz="1800" b="1" dirty="0">
                        <a:solidFill>
                          <a:schemeClr val="tx1"/>
                        </a:solidFill>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endParaRPr lang="en-ZA" sz="1800" b="1" dirty="0">
                        <a:solidFill>
                          <a:schemeClr val="tx1"/>
                        </a:solidFill>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0692411"/>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b="1" dirty="0">
                          <a:latin typeface="Calibri" panose="020F0502020204030204" pitchFamily="34" charset="0"/>
                          <a:cs typeface="Calibri" panose="020F0502020204030204" pitchFamily="34" charset="0"/>
                        </a:rPr>
                        <a:t>LARC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40000"/>
                        <a:lumOff val="60000"/>
                      </a:srgbClr>
                    </a:solidFill>
                  </a:tcPr>
                </a:tc>
                <a:tc gridSpan="4">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dirty="0">
                          <a:solidFill>
                            <a:srgbClr val="FF0000"/>
                          </a:solidFill>
                          <a:latin typeface="Calibri" panose="020F0502020204030204" pitchFamily="34" charset="0"/>
                          <a:cs typeface="Calibri" panose="020F0502020204030204" pitchFamily="34" charset="0"/>
                        </a:rPr>
                        <a:t>Always offer and facilitate insertion/administration (</a:t>
                      </a:r>
                      <a:r>
                        <a:rPr lang="en-ZA" sz="1800" u="sng" dirty="0">
                          <a:solidFill>
                            <a:srgbClr val="FF0000"/>
                          </a:solidFill>
                          <a:latin typeface="Calibri" panose="020F0502020204030204" pitchFamily="34" charset="0"/>
                          <a:cs typeface="Calibri" panose="020F0502020204030204" pitchFamily="34" charset="0"/>
                        </a:rPr>
                        <a:t>consider linkage component</a:t>
                      </a:r>
                      <a:r>
                        <a:rPr lang="en-ZA" sz="1800" dirty="0">
                          <a:solidFill>
                            <a:srgbClr val="FF0000"/>
                          </a:solidFill>
                          <a:latin typeface="Calibri" panose="020F0502020204030204" pitchFamily="34" charset="0"/>
                          <a:cs typeface="Calibri" panose="020F0502020204030204" pitchFamily="34" charset="0"/>
                        </a:rPr>
                        <a:t>).  </a:t>
                      </a:r>
                    </a:p>
                    <a:p>
                      <a:r>
                        <a:rPr lang="en-ZA" sz="1800" dirty="0">
                          <a:solidFill>
                            <a:srgbClr val="FF0000"/>
                          </a:solidFill>
                          <a:latin typeface="Calibri" panose="020F0502020204030204" pitchFamily="34" charset="0"/>
                          <a:cs typeface="Calibri" panose="020F0502020204030204" pitchFamily="34" charset="0"/>
                        </a:rPr>
                        <a:t>Remind client simplifies less-intensive DSD models and can be reversed.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39264555"/>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b="1" u="none" kern="1200" dirty="0">
                          <a:solidFill>
                            <a:schemeClr val="dk1"/>
                          </a:solidFill>
                          <a:latin typeface="Calibri" panose="020F0502020204030204" pitchFamily="34" charset="0"/>
                          <a:ea typeface="+mn-ea"/>
                          <a:cs typeface="Calibri" panose="020F0502020204030204" pitchFamily="34" charset="0"/>
                        </a:rPr>
                        <a:t>Short-acting:</a:t>
                      </a:r>
                      <a:endParaRPr lang="en-ZA" sz="1800" b="1" u="none"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40000"/>
                        <a:lumOff val="60000"/>
                      </a:srgbClr>
                    </a:solidFil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kern="1200" dirty="0">
                          <a:solidFill>
                            <a:srgbClr val="FF0000"/>
                          </a:solidFill>
                          <a:latin typeface="Calibri" panose="020F0502020204030204" pitchFamily="34" charset="0"/>
                          <a:ea typeface="+mn-ea"/>
                          <a:cs typeface="Calibri" panose="020F0502020204030204" pitchFamily="34" charset="0"/>
                        </a:rPr>
                        <a:t>Review </a:t>
                      </a:r>
                      <a:r>
                        <a:rPr lang="en-ZA" sz="1800" dirty="0">
                          <a:solidFill>
                            <a:srgbClr val="FF0000"/>
                          </a:solidFill>
                          <a:latin typeface="Calibri" panose="020F0502020204030204" pitchFamily="34" charset="0"/>
                          <a:cs typeface="Calibri" panose="020F0502020204030204" pitchFamily="34" charset="0"/>
                        </a:rPr>
                        <a:t>1-3 months after method initiation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tcPr>
                </a:tc>
                <a:tc rowSpan="3"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endParaRPr lang="en-ZA" sz="1800" b="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hMerge="1">
                  <a:txBody>
                    <a:bodyPr/>
                    <a:lstStyle/>
                    <a:p>
                      <a:endParaRPr lang="en-ZA" dirty="0"/>
                    </a:p>
                  </a:txBody>
                  <a:tcPr/>
                </a:tc>
                <a:extLst>
                  <a:ext uri="{0D108BD9-81ED-4DB2-BD59-A6C34878D82A}">
                    <a16:rowId xmlns:a16="http://schemas.microsoft.com/office/drawing/2014/main" val="2127740076"/>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dirty="0">
                          <a:latin typeface="Calibri" panose="020F0502020204030204" pitchFamily="34" charset="0"/>
                          <a:cs typeface="Calibri" panose="020F0502020204030204" pitchFamily="34" charset="0"/>
                        </a:rPr>
                        <a:t>Oral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20000"/>
                        <a:lumOff val="80000"/>
                      </a:srgbClr>
                    </a:solidFil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GB" sz="1800" dirty="0">
                          <a:solidFill>
                            <a:srgbClr val="FF0000"/>
                          </a:solidFill>
                          <a:latin typeface="Calibri" panose="020F0502020204030204" pitchFamily="34" charset="0"/>
                          <a:cs typeface="Calibri" panose="020F0502020204030204" pitchFamily="34" charset="0"/>
                        </a:rPr>
                        <a:t>Align with next required ART clinical consult: Same script and refill length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tcPr>
                </a:tc>
                <a:tc gridSpan="2"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ZA" sz="1600" dirty="0"/>
                    </a:p>
                  </a:txBody>
                  <a:tcPr/>
                </a:tc>
                <a:extLst>
                  <a:ext uri="{0D108BD9-81ED-4DB2-BD59-A6C34878D82A}">
                    <a16:rowId xmlns:a16="http://schemas.microsoft.com/office/drawing/2014/main" val="1464804319"/>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dirty="0">
                          <a:latin typeface="Calibri" panose="020F0502020204030204" pitchFamily="34" charset="0"/>
                          <a:cs typeface="Calibri" panose="020F0502020204030204" pitchFamily="34" charset="0"/>
                        </a:rPr>
                        <a:t>Injectable SC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20000"/>
                        <a:lumOff val="80000"/>
                      </a:srgbClr>
                    </a:solidFil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GB" sz="1800" dirty="0">
                          <a:solidFill>
                            <a:srgbClr val="FF0000"/>
                          </a:solidFill>
                          <a:latin typeface="Calibri" panose="020F0502020204030204" pitchFamily="34" charset="0"/>
                          <a:cs typeface="Calibri" panose="020F0502020204030204" pitchFamily="34" charset="0"/>
                        </a:rPr>
                        <a:t>Offer, demonstrate, and align with an ART clinical review 3 months later</a:t>
                      </a:r>
                      <a:endParaRPr lang="en-ZA" sz="1800" dirty="0">
                        <a:solidFill>
                          <a:srgbClr val="FF0000"/>
                        </a:solidFill>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tcPr>
                </a:tc>
                <a:tc gridSpan="2" vMerge="1">
                  <a:txBody>
                    <a:bodyPr/>
                    <a:lstStyle/>
                    <a:p>
                      <a:endParaRPr lang="en-ZA" sz="1600" dirty="0"/>
                    </a:p>
                  </a:txBody>
                  <a:tcPr/>
                </a:tc>
                <a:tc hMerge="1" vMerge="1">
                  <a:txBody>
                    <a:bodyPr/>
                    <a:lstStyle/>
                    <a:p>
                      <a:endParaRPr lang="en-ZA"/>
                    </a:p>
                  </a:txBody>
                  <a:tcPr/>
                </a:tc>
                <a:extLst>
                  <a:ext uri="{0D108BD9-81ED-4DB2-BD59-A6C34878D82A}">
                    <a16:rowId xmlns:a16="http://schemas.microsoft.com/office/drawing/2014/main" val="3155866667"/>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800" dirty="0">
                          <a:latin typeface="Calibri" panose="020F0502020204030204" pitchFamily="34" charset="0"/>
                          <a:cs typeface="Calibri" panose="020F0502020204030204" pitchFamily="34" charset="0"/>
                        </a:rPr>
                        <a:t>Injectable IM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20000"/>
                        <a:lumOff val="80000"/>
                      </a:srgbClr>
                    </a:solidFil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GB" sz="1800" dirty="0">
                          <a:solidFill>
                            <a:srgbClr val="FF0000"/>
                          </a:solidFill>
                          <a:latin typeface="Calibri" panose="020F0502020204030204" pitchFamily="34" charset="0"/>
                          <a:cs typeface="Calibri" panose="020F0502020204030204" pitchFamily="34" charset="0"/>
                        </a:rPr>
                        <a:t>Administer and align ART clinical follow-up with next administration 2-3 months later using IM timing flexibilities</a:t>
                      </a:r>
                      <a:endParaRPr lang="en-ZA" sz="1800" dirty="0">
                        <a:solidFill>
                          <a:srgbClr val="FF0000"/>
                        </a:solidFill>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endParaRPr lang="en-ZA" sz="18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ZA" sz="16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63522789"/>
                  </a:ext>
                </a:extLst>
              </a:tr>
            </a:tbl>
          </a:graphicData>
        </a:graphic>
      </p:graphicFrame>
    </p:spTree>
    <p:extLst>
      <p:ext uri="{BB962C8B-B14F-4D97-AF65-F5344CB8AC3E}">
        <p14:creationId xmlns:p14="http://schemas.microsoft.com/office/powerpoint/2010/main" val="63013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369F8A4-E38F-FC9E-8B7E-56800FDC48D5}"/>
              </a:ext>
            </a:extLst>
          </p:cNvPr>
          <p:cNvSpPr txBox="1">
            <a:spLocks/>
          </p:cNvSpPr>
          <p:nvPr/>
        </p:nvSpPr>
        <p:spPr bwMode="gray">
          <a:xfrm>
            <a:off x="384299" y="337582"/>
            <a:ext cx="11549794" cy="7596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ZA" sz="3600" b="1" i="0" u="none" strike="noStrike" kern="1200" cap="none" spc="0" normalizeH="0" baseline="0" noProof="0" dirty="0">
                <a:ln>
                  <a:noFill/>
                </a:ln>
                <a:solidFill>
                  <a:schemeClr val="tx2"/>
                </a:solidFill>
                <a:effectLst/>
                <a:uLnTx/>
                <a:uFillTx/>
                <a:latin typeface="Century Gothic"/>
              </a:rPr>
              <a:t>2. Stability criteria for less intensive FP DSD</a:t>
            </a:r>
            <a:endParaRPr lang="en-ZA" sz="3600" b="1" i="0" u="none" strike="noStrike" kern="1200" cap="none" spc="0" normalizeH="0" baseline="0" noProof="0" dirty="0">
              <a:ln>
                <a:noFill/>
              </a:ln>
              <a:solidFill>
                <a:schemeClr val="tx2"/>
              </a:solidFill>
              <a:effectLst/>
              <a:uLnTx/>
              <a:uFillTx/>
              <a:latin typeface="Century Gothic"/>
            </a:endParaRPr>
          </a:p>
        </p:txBody>
      </p:sp>
      <p:sp>
        <p:nvSpPr>
          <p:cNvPr id="14" name="Content Placeholder 2">
            <a:extLst>
              <a:ext uri="{FF2B5EF4-FFF2-40B4-BE49-F238E27FC236}">
                <a16:creationId xmlns:a16="http://schemas.microsoft.com/office/drawing/2014/main" id="{77629B2B-DA79-A9CA-A341-C3A8AA5A8CA4}"/>
              </a:ext>
            </a:extLst>
          </p:cNvPr>
          <p:cNvSpPr txBox="1">
            <a:spLocks/>
          </p:cNvSpPr>
          <p:nvPr/>
        </p:nvSpPr>
        <p:spPr bwMode="gray">
          <a:xfrm>
            <a:off x="513859" y="1336545"/>
            <a:ext cx="11549794" cy="2731478"/>
          </a:xfrm>
          <a:prstGeom prst="rect">
            <a:avLst/>
          </a:prstGeom>
        </p:spPr>
        <p:txBody>
          <a:bodyPr vert="horz" lIns="0" tIns="0" rIns="0" bIns="0" rtlCol="0" anchor="t" anchorCtr="0">
            <a:noAutofit/>
          </a:bodyPr>
          <a:lst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ZA" b="1" dirty="0">
                <a:solidFill>
                  <a:srgbClr val="000000"/>
                </a:solidFill>
                <a:latin typeface="Calibri" panose="020F0502020204030204" pitchFamily="34" charset="0"/>
                <a:cs typeface="Calibri" panose="020F0502020204030204" pitchFamily="34" charset="0"/>
              </a:rPr>
              <a:t>Unlike ART/NCDs, for FP there is no need for stability-specific criteria: </a:t>
            </a:r>
          </a:p>
          <a:p>
            <a:pPr marL="220345" indent="-220345">
              <a:spcAft>
                <a:spcPts val="600"/>
              </a:spcAft>
            </a:pPr>
            <a:r>
              <a:rPr lang="en-ZA" dirty="0">
                <a:solidFill>
                  <a:srgbClr val="000000"/>
                </a:solidFill>
                <a:latin typeface="Calibri" panose="020F0502020204030204" pitchFamily="34" charset="0"/>
                <a:cs typeface="Calibri" panose="020F0502020204030204" pitchFamily="34" charset="0"/>
              </a:rPr>
              <a:t>Establish the client is satisfied/has no concerns with their method choice  </a:t>
            </a:r>
          </a:p>
          <a:p>
            <a:pPr marL="220345" indent="-220345">
              <a:spcAft>
                <a:spcPts val="600"/>
              </a:spcAft>
            </a:pPr>
            <a:r>
              <a:rPr lang="en-ZA" dirty="0">
                <a:solidFill>
                  <a:srgbClr val="000000"/>
                </a:solidFill>
                <a:latin typeface="Calibri" panose="020F0502020204030204" pitchFamily="34" charset="0"/>
                <a:cs typeface="Calibri" panose="020F0502020204030204" pitchFamily="34" charset="0"/>
              </a:rPr>
              <a:t>Assess method choice impact on combined service delivery frequency and locations and support any method change</a:t>
            </a:r>
          </a:p>
        </p:txBody>
      </p:sp>
      <p:graphicFrame>
        <p:nvGraphicFramePr>
          <p:cNvPr id="22" name="Table 4">
            <a:extLst>
              <a:ext uri="{FF2B5EF4-FFF2-40B4-BE49-F238E27FC236}">
                <a16:creationId xmlns:a16="http://schemas.microsoft.com/office/drawing/2014/main" id="{D0C4B55E-033E-2893-D509-2A45AD0AB877}"/>
              </a:ext>
            </a:extLst>
          </p:cNvPr>
          <p:cNvGraphicFramePr>
            <a:graphicFrameLocks noGrp="1"/>
          </p:cNvGraphicFramePr>
          <p:nvPr>
            <p:extLst>
              <p:ext uri="{D42A27DB-BD31-4B8C-83A1-F6EECF244321}">
                <p14:modId xmlns:p14="http://schemas.microsoft.com/office/powerpoint/2010/main" val="2599115920"/>
              </p:ext>
            </p:extLst>
          </p:nvPr>
        </p:nvGraphicFramePr>
        <p:xfrm>
          <a:off x="384299" y="3022282"/>
          <a:ext cx="11303093" cy="3338831"/>
        </p:xfrm>
        <a:graphic>
          <a:graphicData uri="http://schemas.openxmlformats.org/drawingml/2006/table">
            <a:tbl>
              <a:tblPr/>
              <a:tblGrid>
                <a:gridCol w="1883849">
                  <a:extLst>
                    <a:ext uri="{9D8B030D-6E8A-4147-A177-3AD203B41FA5}">
                      <a16:colId xmlns:a16="http://schemas.microsoft.com/office/drawing/2014/main" val="3227621952"/>
                    </a:ext>
                  </a:extLst>
                </a:gridCol>
                <a:gridCol w="1569874">
                  <a:extLst>
                    <a:ext uri="{9D8B030D-6E8A-4147-A177-3AD203B41FA5}">
                      <a16:colId xmlns:a16="http://schemas.microsoft.com/office/drawing/2014/main" val="732476178"/>
                    </a:ext>
                  </a:extLst>
                </a:gridCol>
                <a:gridCol w="1569874">
                  <a:extLst>
                    <a:ext uri="{9D8B030D-6E8A-4147-A177-3AD203B41FA5}">
                      <a16:colId xmlns:a16="http://schemas.microsoft.com/office/drawing/2014/main" val="2971604853"/>
                    </a:ext>
                  </a:extLst>
                </a:gridCol>
                <a:gridCol w="1569874">
                  <a:extLst>
                    <a:ext uri="{9D8B030D-6E8A-4147-A177-3AD203B41FA5}">
                      <a16:colId xmlns:a16="http://schemas.microsoft.com/office/drawing/2014/main" val="2817306693"/>
                    </a:ext>
                  </a:extLst>
                </a:gridCol>
                <a:gridCol w="1569874">
                  <a:extLst>
                    <a:ext uri="{9D8B030D-6E8A-4147-A177-3AD203B41FA5}">
                      <a16:colId xmlns:a16="http://schemas.microsoft.com/office/drawing/2014/main" val="4116909602"/>
                    </a:ext>
                  </a:extLst>
                </a:gridCol>
                <a:gridCol w="1569874">
                  <a:extLst>
                    <a:ext uri="{9D8B030D-6E8A-4147-A177-3AD203B41FA5}">
                      <a16:colId xmlns:a16="http://schemas.microsoft.com/office/drawing/2014/main" val="2498407302"/>
                    </a:ext>
                  </a:extLst>
                </a:gridCol>
                <a:gridCol w="1569874">
                  <a:extLst>
                    <a:ext uri="{9D8B030D-6E8A-4147-A177-3AD203B41FA5}">
                      <a16:colId xmlns:a16="http://schemas.microsoft.com/office/drawing/2014/main" val="3602845836"/>
                    </a:ext>
                  </a:extLst>
                </a:gridCol>
              </a:tblGrid>
              <a:tr h="40163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1" dirty="0">
                          <a:effectLst/>
                          <a:latin typeface="Calibri" panose="020F0502020204030204" pitchFamily="34" charset="0"/>
                          <a:ea typeface="Verdana" panose="020B0604030504040204" pitchFamily="34" charset="0"/>
                          <a:cs typeface="Calibri" panose="020F0502020204030204" pitchFamily="34" charset="0"/>
                        </a:rPr>
                        <a:t> ART DSD model type</a:t>
                      </a:r>
                      <a:endParaRPr lang="en-GB" sz="140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1">
                          <a:effectLst/>
                          <a:latin typeface="Calibri" panose="020F0502020204030204" pitchFamily="34" charset="0"/>
                          <a:ea typeface="Verdana" panose="020B0604030504040204" pitchFamily="34" charset="0"/>
                          <a:cs typeface="Calibri" panose="020F0502020204030204" pitchFamily="34" charset="0"/>
                        </a:rPr>
                        <a:t>Individual models NOT based at facilities (3MMD)</a:t>
                      </a:r>
                      <a:endParaRPr lang="en-GB" sz="140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hMerge="1">
                  <a:txBody>
                    <a:bodyPr/>
                    <a:lstStyle/>
                    <a:p>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54293" marR="38100" marT="38100" marB="54293"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effectLst/>
                          <a:latin typeface="Calibri" panose="020F0502020204030204" pitchFamily="34" charset="0"/>
                          <a:ea typeface="Verdana" panose="020B0604030504040204" pitchFamily="34" charset="0"/>
                          <a:cs typeface="Calibri" panose="020F0502020204030204" pitchFamily="34" charset="0"/>
                        </a:rPr>
                        <a:t>Individual models based at facility  </a:t>
                      </a:r>
                      <a:endParaRPr lang="en-GB" sz="140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EFE4"/>
                    </a:solidFill>
                  </a:tcPr>
                </a:tc>
                <a:tc hMerge="1">
                  <a:txBody>
                    <a:bodyPr/>
                    <a:lstStyle/>
                    <a:p>
                      <a:r>
                        <a:rPr lang="en-GB" sz="1100" b="1" dirty="0">
                          <a:effectLst/>
                          <a:latin typeface="Verdana" panose="020B0604030504040204" pitchFamily="34" charset="0"/>
                          <a:ea typeface="Verdana" panose="020B0604030504040204" pitchFamily="34" charset="0"/>
                          <a:cs typeface="Verdana" panose="020B0604030504040204" pitchFamily="34" charset="0"/>
                        </a:rPr>
                        <a:t> </a:t>
                      </a: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54293" marR="38100" marT="38100" marB="54293"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effectLst/>
                          <a:latin typeface="Calibri" panose="020F0502020204030204" pitchFamily="34" charset="0"/>
                          <a:ea typeface="Verdana" panose="020B0604030504040204" pitchFamily="34" charset="0"/>
                          <a:cs typeface="Calibri" panose="020F0502020204030204" pitchFamily="34" charset="0"/>
                        </a:rPr>
                        <a:t>Group models (3MMD)</a:t>
                      </a:r>
                      <a:endParaRPr lang="en-GB" sz="140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F9CA6"/>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54293" marR="38100" marT="38100" marB="5429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127353404"/>
                  </a:ext>
                </a:extLst>
              </a:tr>
              <a:tr h="51165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1">
                          <a:effectLst/>
                          <a:latin typeface="Calibri" panose="020F0502020204030204" pitchFamily="34" charset="0"/>
                          <a:ea typeface="Verdana" panose="020B0604030504040204" pitchFamily="34" charset="0"/>
                          <a:cs typeface="Calibri" panose="020F0502020204030204" pitchFamily="34" charset="0"/>
                        </a:rPr>
                        <a:t>Model name</a:t>
                      </a:r>
                      <a:endParaRPr lang="en-GB" sz="1400" b="1"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0">
                          <a:effectLst/>
                          <a:latin typeface="Calibri" panose="020F0502020204030204" pitchFamily="34" charset="0"/>
                          <a:ea typeface="Verdana" panose="020B0604030504040204" pitchFamily="34" charset="0"/>
                          <a:cs typeface="Calibri" panose="020F0502020204030204" pitchFamily="34" charset="0"/>
                        </a:rPr>
                        <a:t>Community point</a:t>
                      </a:r>
                      <a:endParaRPr lang="en-GB" sz="1400" b="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0">
                          <a:effectLst/>
                          <a:latin typeface="Calibri" panose="020F0502020204030204" pitchFamily="34" charset="0"/>
                          <a:ea typeface="Verdana" panose="020B0604030504040204" pitchFamily="34" charset="0"/>
                          <a:cs typeface="Calibri" panose="020F0502020204030204" pitchFamily="34" charset="0"/>
                        </a:rPr>
                        <a:t>Private pharmacy</a:t>
                      </a:r>
                      <a:endParaRPr lang="en-GB" sz="1400" b="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0">
                          <a:effectLst/>
                          <a:latin typeface="Calibri" panose="020F0502020204030204" pitchFamily="34" charset="0"/>
                          <a:ea typeface="Verdana" panose="020B0604030504040204" pitchFamily="34" charset="0"/>
                          <a:cs typeface="Calibri" panose="020F0502020204030204" pitchFamily="34" charset="0"/>
                        </a:rPr>
                        <a:t>Fast-track 3MMD</a:t>
                      </a:r>
                      <a:endParaRPr lang="en-GB" sz="1400" b="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EFE4"/>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0">
                          <a:effectLst/>
                          <a:latin typeface="Calibri" panose="020F0502020204030204" pitchFamily="34" charset="0"/>
                          <a:ea typeface="Verdana" panose="020B0604030504040204" pitchFamily="34" charset="0"/>
                          <a:cs typeface="Calibri" panose="020F0502020204030204" pitchFamily="34" charset="0"/>
                        </a:rPr>
                        <a:t> 6MMD</a:t>
                      </a:r>
                      <a:endParaRPr lang="en-GB" sz="1400" b="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EFE4"/>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0">
                          <a:effectLst/>
                          <a:latin typeface="Calibri" panose="020F0502020204030204" pitchFamily="34" charset="0"/>
                          <a:ea typeface="Verdana" panose="020B0604030504040204" pitchFamily="34" charset="0"/>
                          <a:cs typeface="Calibri" panose="020F0502020204030204" pitchFamily="34" charset="0"/>
                        </a:rPr>
                        <a:t>HCW managed group </a:t>
                      </a:r>
                      <a:endParaRPr lang="en-GB" sz="1400" b="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1C2C8"/>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b="0">
                          <a:effectLst/>
                          <a:latin typeface="Calibri" panose="020F0502020204030204" pitchFamily="34" charset="0"/>
                          <a:ea typeface="Verdana" panose="020B0604030504040204" pitchFamily="34" charset="0"/>
                          <a:cs typeface="Calibri" panose="020F0502020204030204" pitchFamily="34" charset="0"/>
                        </a:rPr>
                        <a:t>Client-led group</a:t>
                      </a:r>
                      <a:endParaRPr lang="en-GB" sz="1400" b="0" dirty="0">
                        <a:effectLst/>
                        <a:latin typeface="Calibri" panose="020F0502020204030204" pitchFamily="34" charset="0"/>
                        <a:ea typeface="Verdana" panose="020B0604030504040204" pitchFamily="34" charset="0"/>
                        <a:cs typeface="Calibri" panose="020F0502020204030204" pitchFamily="34" charset="0"/>
                      </a:endParaRP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1C2C8"/>
                    </a:solidFill>
                  </a:tcPr>
                </a:tc>
                <a:extLst>
                  <a:ext uri="{0D108BD9-81ED-4DB2-BD59-A6C34878D82A}">
                    <a16:rowId xmlns:a16="http://schemas.microsoft.com/office/drawing/2014/main" val="1035798343"/>
                  </a:ext>
                </a:extLst>
              </a:tr>
              <a:tr h="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indent="0" algn="l" defTabSz="914400" rtl="0" eaLnBrk="1" latinLnBrk="0" hangingPunct="1">
                        <a:tabLst/>
                      </a:pPr>
                      <a:r>
                        <a:rPr lang="en-GB" sz="1400" b="1" kern="1200">
                          <a:solidFill>
                            <a:schemeClr val="dk1"/>
                          </a:solidFill>
                          <a:latin typeface="Calibri" panose="020F0502020204030204" pitchFamily="34" charset="0"/>
                          <a:ea typeface="Verdana" panose="020B0604030504040204" pitchFamily="34" charset="0"/>
                          <a:cs typeface="Calibri" panose="020F0502020204030204" pitchFamily="34" charset="0"/>
                        </a:rPr>
                        <a:t>LARC: Implants/IUD</a:t>
                      </a:r>
                      <a:endParaRPr lang="en-GB" sz="1400" b="1" kern="1200" dirty="0">
                        <a:solidFill>
                          <a:schemeClr val="dk1"/>
                        </a:solidFill>
                        <a:latin typeface="Calibri" panose="020F0502020204030204" pitchFamily="34" charset="0"/>
                        <a:ea typeface="Verdana" panose="020B0604030504040204" pitchFamily="34" charset="0"/>
                        <a:cs typeface="Calibri" panose="020F0502020204030204" pitchFamily="34" charset="0"/>
                      </a:endParaRPr>
                    </a:p>
                  </a:txBody>
                  <a:tcPr marL="80963" marR="38100" marT="38100" marB="8096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a:latin typeface="Calibri" panose="020F0502020204030204" pitchFamily="34" charset="0"/>
                        <a:ea typeface="Verdana" panose="020B0604030504040204" pitchFamily="34" charset="0"/>
                        <a:cs typeface="Calibri" panose="020F0502020204030204" pitchFamily="34" charset="0"/>
                      </a:endParaRPr>
                    </a:p>
                    <a:p>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a:latin typeface="Calibri" panose="020F0502020204030204" pitchFamily="34" charset="0"/>
                        <a:ea typeface="Verdana" panose="020B0604030504040204" pitchFamily="34" charset="0"/>
                        <a:cs typeface="Calibri" panose="020F0502020204030204" pitchFamily="34" charset="0"/>
                      </a:endParaRPr>
                    </a:p>
                    <a:p>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p>
                    <a:p>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31126072"/>
                  </a:ext>
                </a:extLst>
              </a:tr>
              <a:tr h="51165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dk1"/>
                          </a:solidFill>
                          <a:latin typeface="Calibri" panose="020F0502020204030204" pitchFamily="34" charset="0"/>
                          <a:ea typeface="Verdana" panose="020B0604030504040204" pitchFamily="34" charset="0"/>
                          <a:cs typeface="Calibri" panose="020F0502020204030204" pitchFamily="34" charset="0"/>
                        </a:rPr>
                        <a:t>Oral: COC/POP</a:t>
                      </a:r>
                      <a:endParaRPr lang="en-GB" sz="1400" b="1" kern="1200" dirty="0">
                        <a:solidFill>
                          <a:schemeClr val="dk1"/>
                        </a:solidFill>
                        <a:latin typeface="Calibri" panose="020F0502020204030204" pitchFamily="34" charset="0"/>
                        <a:ea typeface="Verdana" panose="020B0604030504040204" pitchFamily="34" charset="0"/>
                        <a:cs typeface="Calibri" panose="020F0502020204030204" pitchFamily="34" charset="0"/>
                      </a:endParaRPr>
                    </a:p>
                  </a:txBody>
                  <a:tcPr marL="80963" marR="38100" marT="38100" marB="8096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31926026"/>
                  </a:ext>
                </a:extLst>
              </a:tr>
              <a:tr h="51165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dk1"/>
                          </a:solidFill>
                          <a:latin typeface="Calibri" panose="020F0502020204030204" pitchFamily="34" charset="0"/>
                          <a:ea typeface="Verdana" panose="020B0604030504040204" pitchFamily="34" charset="0"/>
                          <a:cs typeface="Calibri" panose="020F0502020204030204" pitchFamily="34" charset="0"/>
                        </a:rPr>
                        <a:t>Self-injectable (Sayana press)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dk1"/>
                          </a:solidFill>
                          <a:latin typeface="Calibri" panose="020F0502020204030204" pitchFamily="34" charset="0"/>
                          <a:ea typeface="Verdana" panose="020B0604030504040204" pitchFamily="34" charset="0"/>
                          <a:cs typeface="Calibri" panose="020F0502020204030204" pitchFamily="34" charset="0"/>
                        </a:rPr>
                        <a:t>*</a:t>
                      </a:r>
                      <a:r>
                        <a:rPr lang="en-GB" sz="1400" b="1" i="1" kern="1200">
                          <a:solidFill>
                            <a:schemeClr val="dk1"/>
                          </a:solidFill>
                          <a:latin typeface="Calibri" panose="020F0502020204030204" pitchFamily="34" charset="0"/>
                          <a:ea typeface="Verdana" panose="020B0604030504040204" pitchFamily="34" charset="0"/>
                          <a:cs typeface="Calibri" panose="020F0502020204030204" pitchFamily="34" charset="0"/>
                        </a:rPr>
                        <a:t>also patch/ring</a:t>
                      </a:r>
                      <a:endParaRPr lang="en-GB" sz="1400" b="1" i="1" kern="1200" dirty="0">
                        <a:solidFill>
                          <a:schemeClr val="dk1"/>
                        </a:solidFill>
                        <a:latin typeface="Calibri" panose="020F0502020204030204" pitchFamily="34" charset="0"/>
                        <a:ea typeface="Verdana" panose="020B0604030504040204" pitchFamily="34" charset="0"/>
                        <a:cs typeface="Calibri" panose="020F0502020204030204" pitchFamily="34" charset="0"/>
                      </a:endParaRPr>
                    </a:p>
                  </a:txBody>
                  <a:tcPr marL="80963" marR="38100" marT="38100" marB="8096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Provided 2 units can be dispensed</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44538853"/>
                  </a:ext>
                </a:extLst>
              </a:tr>
              <a:tr h="51165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latin typeface="Calibri" panose="020F0502020204030204" pitchFamily="34" charset="0"/>
                          <a:ea typeface="Verdana" panose="020B0604030504040204" pitchFamily="34" charset="0"/>
                          <a:cs typeface="Calibri" panose="020F0502020204030204" pitchFamily="34" charset="0"/>
                        </a:rPr>
                        <a:t>IM injectable </a:t>
                      </a:r>
                    </a:p>
                  </a:txBody>
                  <a:tcPr marL="80963" marR="38100" marT="38100" marB="8096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algn="l" defTabSz="457200" rtl="0" eaLnBrk="1" latinLnBrk="0" hangingPunct="1"/>
                      <a:r>
                        <a:rPr lang="en-GB" sz="1400" i="1" kern="1200" dirty="0">
                          <a:solidFill>
                            <a:srgbClr val="7B8CAA"/>
                          </a:solidFill>
                          <a:latin typeface="Calibri" panose="020F0502020204030204" pitchFamily="34" charset="0"/>
                          <a:ea typeface="Verdana" panose="020B0604030504040204" pitchFamily="34" charset="0"/>
                          <a:cs typeface="Calibri" panose="020F0502020204030204" pitchFamily="34" charset="0"/>
                        </a:rPr>
                        <a:t>*</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1400" i="1" dirty="0">
                          <a:solidFill>
                            <a:srgbClr val="7B8CAA"/>
                          </a:solidFill>
                          <a:latin typeface="Calibri" panose="020F0502020204030204" pitchFamily="34" charset="0"/>
                          <a:ea typeface="Verdana" panose="020B0604030504040204" pitchFamily="34" charset="0"/>
                          <a:cs typeface="Calibri" panose="020F0502020204030204" pitchFamily="34" charset="0"/>
                        </a:rPr>
                        <a:t>*</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GB" sz="1400" dirty="0">
                        <a:latin typeface="Calibri" panose="020F0502020204030204" pitchFamily="34" charset="0"/>
                        <a:ea typeface="Verdana" panose="020B0604030504040204" pitchFamily="34" charset="0"/>
                        <a:cs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7B8CAA"/>
                          </a:solidFill>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 </a:t>
                      </a:r>
                      <a:r>
                        <a:rPr lang="en-GB" sz="1400" i="1" kern="1200" dirty="0">
                          <a:solidFill>
                            <a:srgbClr val="7B8CAA"/>
                          </a:solidFill>
                          <a:latin typeface="Calibri" panose="020F0502020204030204" pitchFamily="34" charset="0"/>
                          <a:ea typeface="Verdana" panose="020B0604030504040204" pitchFamily="34" charset="0"/>
                          <a:cs typeface="Calibri" panose="020F0502020204030204" pitchFamily="34" charset="0"/>
                        </a:rPr>
                        <a:t>If at facility</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GB" sz="2000" dirty="0">
                        <a:latin typeface="Verdana" panose="020B0604030504040204" pitchFamily="34" charset="0"/>
                        <a:ea typeface="Verdana" panose="020B0604030504040204" pitchFamily="34" charset="0"/>
                        <a:cs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76934408"/>
                  </a:ext>
                </a:extLst>
              </a:tr>
            </a:tbl>
          </a:graphicData>
        </a:graphic>
      </p:graphicFrame>
    </p:spTree>
    <p:extLst>
      <p:ext uri="{BB962C8B-B14F-4D97-AF65-F5344CB8AC3E}">
        <p14:creationId xmlns:p14="http://schemas.microsoft.com/office/powerpoint/2010/main" val="3074364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517E-C335-6A7C-F2C1-2E2846DD2665}"/>
              </a:ext>
            </a:extLst>
          </p:cNvPr>
          <p:cNvSpPr txBox="1">
            <a:spLocks/>
          </p:cNvSpPr>
          <p:nvPr/>
        </p:nvSpPr>
        <p:spPr bwMode="gray">
          <a:xfrm>
            <a:off x="576943" y="170100"/>
            <a:ext cx="11404041" cy="126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tx2"/>
                </a:solidFill>
                <a:effectLst/>
                <a:uLnTx/>
                <a:uFillTx/>
                <a:latin typeface="Century Gothic"/>
              </a:rPr>
              <a:t>3. </a:t>
            </a:r>
            <a:r>
              <a:rPr lang="en-GB" sz="3600" dirty="0">
                <a:solidFill>
                  <a:schemeClr val="tx2"/>
                </a:solidFill>
                <a:latin typeface="Century Gothic"/>
              </a:rPr>
              <a:t>Maintenance phase: </a:t>
            </a:r>
            <a:r>
              <a:rPr kumimoji="0" lang="en-GB" sz="3600" b="1" i="0" u="none" strike="noStrike" kern="1200" cap="none" spc="0" normalizeH="0" baseline="0" noProof="0" dirty="0">
                <a:ln>
                  <a:noFill/>
                </a:ln>
                <a:solidFill>
                  <a:schemeClr val="tx2"/>
                </a:solidFill>
                <a:effectLst/>
                <a:uLnTx/>
                <a:uFillTx/>
                <a:latin typeface="Century Gothic"/>
              </a:rPr>
              <a:t>Integrate building blocks for differentiated service delivery</a:t>
            </a:r>
            <a:endParaRPr lang="en-ZA" sz="3600" b="1" i="0" u="none" strike="noStrike" kern="1200" cap="none" spc="0" normalizeH="0" baseline="0" noProof="0">
              <a:ln>
                <a:noFill/>
              </a:ln>
              <a:solidFill>
                <a:schemeClr val="tx2"/>
              </a:solidFill>
              <a:effectLst/>
              <a:uLnTx/>
              <a:uFillTx/>
              <a:latin typeface="Century Gothic"/>
            </a:endParaRPr>
          </a:p>
        </p:txBody>
      </p:sp>
      <p:grpSp>
        <p:nvGrpSpPr>
          <p:cNvPr id="3" name="Group 2">
            <a:extLst>
              <a:ext uri="{FF2B5EF4-FFF2-40B4-BE49-F238E27FC236}">
                <a16:creationId xmlns:a16="http://schemas.microsoft.com/office/drawing/2014/main" id="{70CA3AAB-A9CC-87EC-5AEF-51672CE48424}"/>
              </a:ext>
            </a:extLst>
          </p:cNvPr>
          <p:cNvGrpSpPr>
            <a:grpSpLocks/>
          </p:cNvGrpSpPr>
          <p:nvPr/>
        </p:nvGrpSpPr>
        <p:grpSpPr bwMode="auto">
          <a:xfrm>
            <a:off x="5551394" y="1430100"/>
            <a:ext cx="5974240" cy="5050052"/>
            <a:chOff x="1131" y="340"/>
            <a:chExt cx="9637" cy="8826"/>
          </a:xfrm>
        </p:grpSpPr>
        <p:sp>
          <p:nvSpPr>
            <p:cNvPr id="4" name="Rectangle 3">
              <a:extLst>
                <a:ext uri="{FF2B5EF4-FFF2-40B4-BE49-F238E27FC236}">
                  <a16:creationId xmlns:a16="http://schemas.microsoft.com/office/drawing/2014/main" id="{14F85F98-4F21-77FA-5A6E-2FC0AF55CE8D}"/>
                </a:ext>
              </a:extLst>
            </p:cNvPr>
            <p:cNvSpPr>
              <a:spLocks noChangeArrowheads="1"/>
            </p:cNvSpPr>
            <p:nvPr/>
          </p:nvSpPr>
          <p:spPr bwMode="auto">
            <a:xfrm>
              <a:off x="6127" y="5611"/>
              <a:ext cx="4641" cy="3555"/>
            </a:xfrm>
            <a:prstGeom prst="rect">
              <a:avLst/>
            </a:prstGeom>
            <a:solidFill>
              <a:srgbClr val="E4786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5" name="Rectangle 4">
              <a:extLst>
                <a:ext uri="{FF2B5EF4-FFF2-40B4-BE49-F238E27FC236}">
                  <a16:creationId xmlns:a16="http://schemas.microsoft.com/office/drawing/2014/main" id="{39FAF8AA-6B9D-CC9A-06C9-390650E3063D}"/>
                </a:ext>
              </a:extLst>
            </p:cNvPr>
            <p:cNvSpPr>
              <a:spLocks noChangeArrowheads="1"/>
            </p:cNvSpPr>
            <p:nvPr/>
          </p:nvSpPr>
          <p:spPr bwMode="auto">
            <a:xfrm>
              <a:off x="6127" y="4865"/>
              <a:ext cx="4641" cy="746"/>
            </a:xfrm>
            <a:prstGeom prst="rect">
              <a:avLst/>
            </a:prstGeom>
            <a:solidFill>
              <a:srgbClr val="DB45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6" name="Rectangle 5">
              <a:extLst>
                <a:ext uri="{FF2B5EF4-FFF2-40B4-BE49-F238E27FC236}">
                  <a16:creationId xmlns:a16="http://schemas.microsoft.com/office/drawing/2014/main" id="{3DC4A17C-9B1C-AA77-6032-EB30DD109432}"/>
                </a:ext>
              </a:extLst>
            </p:cNvPr>
            <p:cNvSpPr>
              <a:spLocks noChangeArrowheads="1"/>
            </p:cNvSpPr>
            <p:nvPr/>
          </p:nvSpPr>
          <p:spPr bwMode="auto">
            <a:xfrm>
              <a:off x="1131" y="5611"/>
              <a:ext cx="4651" cy="3555"/>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7" name="Rectangle 6">
              <a:extLst>
                <a:ext uri="{FF2B5EF4-FFF2-40B4-BE49-F238E27FC236}">
                  <a16:creationId xmlns:a16="http://schemas.microsoft.com/office/drawing/2014/main" id="{5BB58674-6F46-80FF-1851-2C8784D8E0AE}"/>
                </a:ext>
              </a:extLst>
            </p:cNvPr>
            <p:cNvSpPr>
              <a:spLocks noChangeArrowheads="1"/>
            </p:cNvSpPr>
            <p:nvPr/>
          </p:nvSpPr>
          <p:spPr bwMode="auto">
            <a:xfrm>
              <a:off x="1131" y="4865"/>
              <a:ext cx="4651" cy="746"/>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pic>
          <p:nvPicPr>
            <p:cNvPr id="8" name="Picture 7">
              <a:extLst>
                <a:ext uri="{FF2B5EF4-FFF2-40B4-BE49-F238E27FC236}">
                  <a16:creationId xmlns:a16="http://schemas.microsoft.com/office/drawing/2014/main" id="{9214E0B6-85E3-76E6-F5A0-1D8AAF250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 y="5033"/>
              <a:ext cx="139" cy="1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810F83D-8AC4-1510-BBDA-080F898FC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 y="5213"/>
              <a:ext cx="255" cy="2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E15A6E4-747F-DA74-313E-CF6F71BBF3EB}"/>
                </a:ext>
              </a:extLst>
            </p:cNvPr>
            <p:cNvSpPr>
              <a:spLocks noChangeArrowheads="1"/>
            </p:cNvSpPr>
            <p:nvPr/>
          </p:nvSpPr>
          <p:spPr bwMode="auto">
            <a:xfrm>
              <a:off x="6127" y="1085"/>
              <a:ext cx="4641" cy="3555"/>
            </a:xfrm>
            <a:prstGeom prst="rect">
              <a:avLst/>
            </a:prstGeom>
            <a:solidFill>
              <a:srgbClr val="FBB78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11" name="Rectangle 10">
              <a:extLst>
                <a:ext uri="{FF2B5EF4-FFF2-40B4-BE49-F238E27FC236}">
                  <a16:creationId xmlns:a16="http://schemas.microsoft.com/office/drawing/2014/main" id="{F61C6187-AE56-02D7-7D99-B861E2416092}"/>
                </a:ext>
              </a:extLst>
            </p:cNvPr>
            <p:cNvSpPr>
              <a:spLocks noChangeArrowheads="1"/>
            </p:cNvSpPr>
            <p:nvPr/>
          </p:nvSpPr>
          <p:spPr bwMode="auto">
            <a:xfrm>
              <a:off x="6127" y="340"/>
              <a:ext cx="4641" cy="746"/>
            </a:xfrm>
            <a:prstGeom prst="rect">
              <a:avLst/>
            </a:prstGeom>
            <a:solidFill>
              <a:srgbClr val="F89B5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12" name="Freeform 70">
              <a:extLst>
                <a:ext uri="{FF2B5EF4-FFF2-40B4-BE49-F238E27FC236}">
                  <a16:creationId xmlns:a16="http://schemas.microsoft.com/office/drawing/2014/main" id="{47BBA7F7-3624-B6E0-629D-348F25BCC779}"/>
                </a:ext>
              </a:extLst>
            </p:cNvPr>
            <p:cNvSpPr>
              <a:spLocks/>
            </p:cNvSpPr>
            <p:nvPr/>
          </p:nvSpPr>
          <p:spPr bwMode="auto">
            <a:xfrm>
              <a:off x="7311" y="482"/>
              <a:ext cx="415" cy="388"/>
            </a:xfrm>
            <a:custGeom>
              <a:avLst/>
              <a:gdLst>
                <a:gd name="T0" fmla="+- 0 7726 7311"/>
                <a:gd name="T1" fmla="*/ T0 w 415"/>
                <a:gd name="T2" fmla="+- 0 638 482"/>
                <a:gd name="T3" fmla="*/ 638 h 388"/>
                <a:gd name="T4" fmla="+- 0 7518 7311"/>
                <a:gd name="T5" fmla="*/ T4 w 415"/>
                <a:gd name="T6" fmla="+- 0 482 482"/>
                <a:gd name="T7" fmla="*/ 482 h 388"/>
                <a:gd name="T8" fmla="+- 0 7311 7311"/>
                <a:gd name="T9" fmla="*/ T8 w 415"/>
                <a:gd name="T10" fmla="+- 0 638 482"/>
                <a:gd name="T11" fmla="*/ 638 h 388"/>
                <a:gd name="T12" fmla="+- 0 7352 7311"/>
                <a:gd name="T13" fmla="*/ T12 w 415"/>
                <a:gd name="T14" fmla="+- 0 638 482"/>
                <a:gd name="T15" fmla="*/ 638 h 388"/>
                <a:gd name="T16" fmla="+- 0 7352 7311"/>
                <a:gd name="T17" fmla="*/ T16 w 415"/>
                <a:gd name="T18" fmla="+- 0 869 482"/>
                <a:gd name="T19" fmla="*/ 869 h 388"/>
                <a:gd name="T20" fmla="+- 0 7685 7311"/>
                <a:gd name="T21" fmla="*/ T20 w 415"/>
                <a:gd name="T22" fmla="+- 0 869 482"/>
                <a:gd name="T23" fmla="*/ 869 h 388"/>
                <a:gd name="T24" fmla="+- 0 7685 7311"/>
                <a:gd name="T25" fmla="*/ T24 w 415"/>
                <a:gd name="T26" fmla="+- 0 638 482"/>
                <a:gd name="T27" fmla="*/ 638 h 388"/>
                <a:gd name="T28" fmla="+- 0 7726 7311"/>
                <a:gd name="T29" fmla="*/ T28 w 415"/>
                <a:gd name="T30" fmla="+- 0 638 482"/>
                <a:gd name="T31" fmla="*/ 638 h 38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15" h="388">
                  <a:moveTo>
                    <a:pt x="415" y="156"/>
                  </a:moveTo>
                  <a:lnTo>
                    <a:pt x="207" y="0"/>
                  </a:lnTo>
                  <a:lnTo>
                    <a:pt x="0" y="156"/>
                  </a:lnTo>
                  <a:lnTo>
                    <a:pt x="41" y="156"/>
                  </a:lnTo>
                  <a:lnTo>
                    <a:pt x="41" y="387"/>
                  </a:lnTo>
                  <a:lnTo>
                    <a:pt x="374" y="387"/>
                  </a:lnTo>
                  <a:lnTo>
                    <a:pt x="374" y="156"/>
                  </a:lnTo>
                  <a:lnTo>
                    <a:pt x="415"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pic>
          <p:nvPicPr>
            <p:cNvPr id="13" name="Picture 12">
              <a:extLst>
                <a:ext uri="{FF2B5EF4-FFF2-40B4-BE49-F238E27FC236}">
                  <a16:creationId xmlns:a16="http://schemas.microsoft.com/office/drawing/2014/main" id="{4FF50189-33DE-E61A-4607-28D9D473A8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7" y="614"/>
              <a:ext cx="142" cy="20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9399C8BC-00F3-44AA-D6E2-F5A74F3B3330}"/>
                </a:ext>
              </a:extLst>
            </p:cNvPr>
            <p:cNvSpPr>
              <a:spLocks noChangeArrowheads="1"/>
            </p:cNvSpPr>
            <p:nvPr/>
          </p:nvSpPr>
          <p:spPr bwMode="auto">
            <a:xfrm>
              <a:off x="1131" y="1085"/>
              <a:ext cx="4651" cy="3555"/>
            </a:xfrm>
            <a:prstGeom prst="rect">
              <a:avLst/>
            </a:prstGeom>
            <a:solidFill>
              <a:srgbClr val="6FBBB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15" name="Rectangle 14">
              <a:extLst>
                <a:ext uri="{FF2B5EF4-FFF2-40B4-BE49-F238E27FC236}">
                  <a16:creationId xmlns:a16="http://schemas.microsoft.com/office/drawing/2014/main" id="{58A2AE13-E4CD-FDF8-08A2-DA79B55A4A7D}"/>
                </a:ext>
              </a:extLst>
            </p:cNvPr>
            <p:cNvSpPr>
              <a:spLocks noChangeArrowheads="1"/>
            </p:cNvSpPr>
            <p:nvPr/>
          </p:nvSpPr>
          <p:spPr bwMode="auto">
            <a:xfrm>
              <a:off x="1131" y="340"/>
              <a:ext cx="4651" cy="746"/>
            </a:xfrm>
            <a:prstGeom prst="rect">
              <a:avLst/>
            </a:prstGeom>
            <a:solidFill>
              <a:srgbClr val="49B1A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16" name="Freeform 74">
              <a:extLst>
                <a:ext uri="{FF2B5EF4-FFF2-40B4-BE49-F238E27FC236}">
                  <a16:creationId xmlns:a16="http://schemas.microsoft.com/office/drawing/2014/main" id="{9A6305D0-A0A4-C8A9-A895-BD801D1FF54A}"/>
                </a:ext>
              </a:extLst>
            </p:cNvPr>
            <p:cNvSpPr>
              <a:spLocks/>
            </p:cNvSpPr>
            <p:nvPr/>
          </p:nvSpPr>
          <p:spPr bwMode="auto">
            <a:xfrm>
              <a:off x="4762" y="3588"/>
              <a:ext cx="2384" cy="2384"/>
            </a:xfrm>
            <a:custGeom>
              <a:avLst/>
              <a:gdLst>
                <a:gd name="T0" fmla="+- 0 5879 4763"/>
                <a:gd name="T1" fmla="*/ T0 w 2384"/>
                <a:gd name="T2" fmla="+- 0 3591 3589"/>
                <a:gd name="T3" fmla="*/ 3591 h 2384"/>
                <a:gd name="T4" fmla="+- 0 5732 4763"/>
                <a:gd name="T5" fmla="*/ T4 w 2384"/>
                <a:gd name="T6" fmla="+- 0 3609 3589"/>
                <a:gd name="T7" fmla="*/ 3609 h 2384"/>
                <a:gd name="T8" fmla="+- 0 5592 4763"/>
                <a:gd name="T9" fmla="*/ T8 w 2384"/>
                <a:gd name="T10" fmla="+- 0 3645 3589"/>
                <a:gd name="T11" fmla="*/ 3645 h 2384"/>
                <a:gd name="T12" fmla="+- 0 5458 4763"/>
                <a:gd name="T13" fmla="*/ T12 w 2384"/>
                <a:gd name="T14" fmla="+- 0 3697 3589"/>
                <a:gd name="T15" fmla="*/ 3697 h 2384"/>
                <a:gd name="T16" fmla="+- 0 5333 4763"/>
                <a:gd name="T17" fmla="*/ T16 w 2384"/>
                <a:gd name="T18" fmla="+- 0 3763 3589"/>
                <a:gd name="T19" fmla="*/ 3763 h 2384"/>
                <a:gd name="T20" fmla="+- 0 5217 4763"/>
                <a:gd name="T21" fmla="*/ T20 w 2384"/>
                <a:gd name="T22" fmla="+- 0 3844 3589"/>
                <a:gd name="T23" fmla="*/ 3844 h 2384"/>
                <a:gd name="T24" fmla="+- 0 5112 4763"/>
                <a:gd name="T25" fmla="*/ T24 w 2384"/>
                <a:gd name="T26" fmla="+- 0 3938 3589"/>
                <a:gd name="T27" fmla="*/ 3938 h 2384"/>
                <a:gd name="T28" fmla="+- 0 5018 4763"/>
                <a:gd name="T29" fmla="*/ T28 w 2384"/>
                <a:gd name="T30" fmla="+- 0 4043 3589"/>
                <a:gd name="T31" fmla="*/ 4043 h 2384"/>
                <a:gd name="T32" fmla="+- 0 4938 4763"/>
                <a:gd name="T33" fmla="*/ T32 w 2384"/>
                <a:gd name="T34" fmla="+- 0 4159 3589"/>
                <a:gd name="T35" fmla="*/ 4159 h 2384"/>
                <a:gd name="T36" fmla="+- 0 4871 4763"/>
                <a:gd name="T37" fmla="*/ T36 w 2384"/>
                <a:gd name="T38" fmla="+- 0 4284 3589"/>
                <a:gd name="T39" fmla="*/ 4284 h 2384"/>
                <a:gd name="T40" fmla="+- 0 4819 4763"/>
                <a:gd name="T41" fmla="*/ T40 w 2384"/>
                <a:gd name="T42" fmla="+- 0 4417 3589"/>
                <a:gd name="T43" fmla="*/ 4417 h 2384"/>
                <a:gd name="T44" fmla="+- 0 4784 4763"/>
                <a:gd name="T45" fmla="*/ T44 w 2384"/>
                <a:gd name="T46" fmla="+- 0 4558 3589"/>
                <a:gd name="T47" fmla="*/ 4558 h 2384"/>
                <a:gd name="T48" fmla="+- 0 4765 4763"/>
                <a:gd name="T49" fmla="*/ T48 w 2384"/>
                <a:gd name="T50" fmla="+- 0 4705 3589"/>
                <a:gd name="T51" fmla="*/ 4705 h 2384"/>
                <a:gd name="T52" fmla="+- 0 4765 4763"/>
                <a:gd name="T53" fmla="*/ T52 w 2384"/>
                <a:gd name="T54" fmla="+- 0 4856 3589"/>
                <a:gd name="T55" fmla="*/ 4856 h 2384"/>
                <a:gd name="T56" fmla="+- 0 4784 4763"/>
                <a:gd name="T57" fmla="*/ T56 w 2384"/>
                <a:gd name="T58" fmla="+- 0 5002 3589"/>
                <a:gd name="T59" fmla="*/ 5002 h 2384"/>
                <a:gd name="T60" fmla="+- 0 4819 4763"/>
                <a:gd name="T61" fmla="*/ T60 w 2384"/>
                <a:gd name="T62" fmla="+- 0 5143 3589"/>
                <a:gd name="T63" fmla="*/ 5143 h 2384"/>
                <a:gd name="T64" fmla="+- 0 4871 4763"/>
                <a:gd name="T65" fmla="*/ T64 w 2384"/>
                <a:gd name="T66" fmla="+- 0 5277 3589"/>
                <a:gd name="T67" fmla="*/ 5277 h 2384"/>
                <a:gd name="T68" fmla="+- 0 4938 4763"/>
                <a:gd name="T69" fmla="*/ T68 w 2384"/>
                <a:gd name="T70" fmla="+- 0 5402 3589"/>
                <a:gd name="T71" fmla="*/ 5402 h 2384"/>
                <a:gd name="T72" fmla="+- 0 5018 4763"/>
                <a:gd name="T73" fmla="*/ T72 w 2384"/>
                <a:gd name="T74" fmla="+- 0 5518 3589"/>
                <a:gd name="T75" fmla="*/ 5518 h 2384"/>
                <a:gd name="T76" fmla="+- 0 5112 4763"/>
                <a:gd name="T77" fmla="*/ T76 w 2384"/>
                <a:gd name="T78" fmla="+- 0 5623 3589"/>
                <a:gd name="T79" fmla="*/ 5623 h 2384"/>
                <a:gd name="T80" fmla="+- 0 5217 4763"/>
                <a:gd name="T81" fmla="*/ T80 w 2384"/>
                <a:gd name="T82" fmla="+- 0 5716 3589"/>
                <a:gd name="T83" fmla="*/ 5716 h 2384"/>
                <a:gd name="T84" fmla="+- 0 5333 4763"/>
                <a:gd name="T85" fmla="*/ T84 w 2384"/>
                <a:gd name="T86" fmla="+- 0 5797 3589"/>
                <a:gd name="T87" fmla="*/ 5797 h 2384"/>
                <a:gd name="T88" fmla="+- 0 5458 4763"/>
                <a:gd name="T89" fmla="*/ T88 w 2384"/>
                <a:gd name="T90" fmla="+- 0 5864 3589"/>
                <a:gd name="T91" fmla="*/ 5864 h 2384"/>
                <a:gd name="T92" fmla="+- 0 5592 4763"/>
                <a:gd name="T93" fmla="*/ T92 w 2384"/>
                <a:gd name="T94" fmla="+- 0 5915 3589"/>
                <a:gd name="T95" fmla="*/ 5915 h 2384"/>
                <a:gd name="T96" fmla="+- 0 5732 4763"/>
                <a:gd name="T97" fmla="*/ T96 w 2384"/>
                <a:gd name="T98" fmla="+- 0 5951 3589"/>
                <a:gd name="T99" fmla="*/ 5951 h 2384"/>
                <a:gd name="T100" fmla="+- 0 5879 4763"/>
                <a:gd name="T101" fmla="*/ T100 w 2384"/>
                <a:gd name="T102" fmla="+- 0 5969 3589"/>
                <a:gd name="T103" fmla="*/ 5969 h 2384"/>
                <a:gd name="T104" fmla="+- 0 6030 4763"/>
                <a:gd name="T105" fmla="*/ T104 w 2384"/>
                <a:gd name="T106" fmla="+- 0 5969 3589"/>
                <a:gd name="T107" fmla="*/ 5969 h 2384"/>
                <a:gd name="T108" fmla="+- 0 6177 4763"/>
                <a:gd name="T109" fmla="*/ T108 w 2384"/>
                <a:gd name="T110" fmla="+- 0 5951 3589"/>
                <a:gd name="T111" fmla="*/ 5951 h 2384"/>
                <a:gd name="T112" fmla="+- 0 6317 4763"/>
                <a:gd name="T113" fmla="*/ T112 w 2384"/>
                <a:gd name="T114" fmla="+- 0 5915 3589"/>
                <a:gd name="T115" fmla="*/ 5915 h 2384"/>
                <a:gd name="T116" fmla="+- 0 6451 4763"/>
                <a:gd name="T117" fmla="*/ T116 w 2384"/>
                <a:gd name="T118" fmla="+- 0 5864 3589"/>
                <a:gd name="T119" fmla="*/ 5864 h 2384"/>
                <a:gd name="T120" fmla="+- 0 6576 4763"/>
                <a:gd name="T121" fmla="*/ T120 w 2384"/>
                <a:gd name="T122" fmla="+- 0 5797 3589"/>
                <a:gd name="T123" fmla="*/ 5797 h 2384"/>
                <a:gd name="T124" fmla="+- 0 6692 4763"/>
                <a:gd name="T125" fmla="*/ T124 w 2384"/>
                <a:gd name="T126" fmla="+- 0 5716 3589"/>
                <a:gd name="T127" fmla="*/ 5716 h 2384"/>
                <a:gd name="T128" fmla="+- 0 6797 4763"/>
                <a:gd name="T129" fmla="*/ T128 w 2384"/>
                <a:gd name="T130" fmla="+- 0 5623 3589"/>
                <a:gd name="T131" fmla="*/ 5623 h 2384"/>
                <a:gd name="T132" fmla="+- 0 6891 4763"/>
                <a:gd name="T133" fmla="*/ T132 w 2384"/>
                <a:gd name="T134" fmla="+- 0 5518 3589"/>
                <a:gd name="T135" fmla="*/ 5518 h 2384"/>
                <a:gd name="T136" fmla="+- 0 6971 4763"/>
                <a:gd name="T137" fmla="*/ T136 w 2384"/>
                <a:gd name="T138" fmla="+- 0 5402 3589"/>
                <a:gd name="T139" fmla="*/ 5402 h 2384"/>
                <a:gd name="T140" fmla="+- 0 7038 4763"/>
                <a:gd name="T141" fmla="*/ T140 w 2384"/>
                <a:gd name="T142" fmla="+- 0 5277 3589"/>
                <a:gd name="T143" fmla="*/ 5277 h 2384"/>
                <a:gd name="T144" fmla="+- 0 7090 4763"/>
                <a:gd name="T145" fmla="*/ T144 w 2384"/>
                <a:gd name="T146" fmla="+- 0 5143 3589"/>
                <a:gd name="T147" fmla="*/ 5143 h 2384"/>
                <a:gd name="T148" fmla="+- 0 7125 4763"/>
                <a:gd name="T149" fmla="*/ T148 w 2384"/>
                <a:gd name="T150" fmla="+- 0 5002 3589"/>
                <a:gd name="T151" fmla="*/ 5002 h 2384"/>
                <a:gd name="T152" fmla="+- 0 7144 4763"/>
                <a:gd name="T153" fmla="*/ T152 w 2384"/>
                <a:gd name="T154" fmla="+- 0 4856 3589"/>
                <a:gd name="T155" fmla="*/ 4856 h 2384"/>
                <a:gd name="T156" fmla="+- 0 7144 4763"/>
                <a:gd name="T157" fmla="*/ T156 w 2384"/>
                <a:gd name="T158" fmla="+- 0 4705 3589"/>
                <a:gd name="T159" fmla="*/ 4705 h 2384"/>
                <a:gd name="T160" fmla="+- 0 7125 4763"/>
                <a:gd name="T161" fmla="*/ T160 w 2384"/>
                <a:gd name="T162" fmla="+- 0 4558 3589"/>
                <a:gd name="T163" fmla="*/ 4558 h 2384"/>
                <a:gd name="T164" fmla="+- 0 7090 4763"/>
                <a:gd name="T165" fmla="*/ T164 w 2384"/>
                <a:gd name="T166" fmla="+- 0 4417 3589"/>
                <a:gd name="T167" fmla="*/ 4417 h 2384"/>
                <a:gd name="T168" fmla="+- 0 7038 4763"/>
                <a:gd name="T169" fmla="*/ T168 w 2384"/>
                <a:gd name="T170" fmla="+- 0 4284 3589"/>
                <a:gd name="T171" fmla="*/ 4284 h 2384"/>
                <a:gd name="T172" fmla="+- 0 6971 4763"/>
                <a:gd name="T173" fmla="*/ T172 w 2384"/>
                <a:gd name="T174" fmla="+- 0 4159 3589"/>
                <a:gd name="T175" fmla="*/ 4159 h 2384"/>
                <a:gd name="T176" fmla="+- 0 6891 4763"/>
                <a:gd name="T177" fmla="*/ T176 w 2384"/>
                <a:gd name="T178" fmla="+- 0 4043 3589"/>
                <a:gd name="T179" fmla="*/ 4043 h 2384"/>
                <a:gd name="T180" fmla="+- 0 6797 4763"/>
                <a:gd name="T181" fmla="*/ T180 w 2384"/>
                <a:gd name="T182" fmla="+- 0 3938 3589"/>
                <a:gd name="T183" fmla="*/ 3938 h 2384"/>
                <a:gd name="T184" fmla="+- 0 6692 4763"/>
                <a:gd name="T185" fmla="*/ T184 w 2384"/>
                <a:gd name="T186" fmla="+- 0 3844 3589"/>
                <a:gd name="T187" fmla="*/ 3844 h 2384"/>
                <a:gd name="T188" fmla="+- 0 6576 4763"/>
                <a:gd name="T189" fmla="*/ T188 w 2384"/>
                <a:gd name="T190" fmla="+- 0 3763 3589"/>
                <a:gd name="T191" fmla="*/ 3763 h 2384"/>
                <a:gd name="T192" fmla="+- 0 6451 4763"/>
                <a:gd name="T193" fmla="*/ T192 w 2384"/>
                <a:gd name="T194" fmla="+- 0 3697 3589"/>
                <a:gd name="T195" fmla="*/ 3697 h 2384"/>
                <a:gd name="T196" fmla="+- 0 6317 4763"/>
                <a:gd name="T197" fmla="*/ T196 w 2384"/>
                <a:gd name="T198" fmla="+- 0 3645 3589"/>
                <a:gd name="T199" fmla="*/ 3645 h 2384"/>
                <a:gd name="T200" fmla="+- 0 6177 4763"/>
                <a:gd name="T201" fmla="*/ T200 w 2384"/>
                <a:gd name="T202" fmla="+- 0 3609 3589"/>
                <a:gd name="T203" fmla="*/ 3609 h 2384"/>
                <a:gd name="T204" fmla="+- 0 6030 4763"/>
                <a:gd name="T205" fmla="*/ T204 w 2384"/>
                <a:gd name="T206" fmla="+- 0 3591 3589"/>
                <a:gd name="T207" fmla="*/ 3591 h 23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2384" h="2384">
                  <a:moveTo>
                    <a:pt x="1192" y="0"/>
                  </a:moveTo>
                  <a:lnTo>
                    <a:pt x="1116" y="2"/>
                  </a:lnTo>
                  <a:lnTo>
                    <a:pt x="1042" y="9"/>
                  </a:lnTo>
                  <a:lnTo>
                    <a:pt x="969" y="20"/>
                  </a:lnTo>
                  <a:lnTo>
                    <a:pt x="898" y="36"/>
                  </a:lnTo>
                  <a:lnTo>
                    <a:pt x="829" y="56"/>
                  </a:lnTo>
                  <a:lnTo>
                    <a:pt x="761" y="80"/>
                  </a:lnTo>
                  <a:lnTo>
                    <a:pt x="695" y="108"/>
                  </a:lnTo>
                  <a:lnTo>
                    <a:pt x="631" y="139"/>
                  </a:lnTo>
                  <a:lnTo>
                    <a:pt x="570" y="174"/>
                  </a:lnTo>
                  <a:lnTo>
                    <a:pt x="511" y="213"/>
                  </a:lnTo>
                  <a:lnTo>
                    <a:pt x="454" y="255"/>
                  </a:lnTo>
                  <a:lnTo>
                    <a:pt x="400" y="300"/>
                  </a:lnTo>
                  <a:lnTo>
                    <a:pt x="349" y="349"/>
                  </a:lnTo>
                  <a:lnTo>
                    <a:pt x="301" y="400"/>
                  </a:lnTo>
                  <a:lnTo>
                    <a:pt x="255" y="454"/>
                  </a:lnTo>
                  <a:lnTo>
                    <a:pt x="213" y="510"/>
                  </a:lnTo>
                  <a:lnTo>
                    <a:pt x="175" y="570"/>
                  </a:lnTo>
                  <a:lnTo>
                    <a:pt x="140" y="631"/>
                  </a:lnTo>
                  <a:lnTo>
                    <a:pt x="108" y="695"/>
                  </a:lnTo>
                  <a:lnTo>
                    <a:pt x="80" y="761"/>
                  </a:lnTo>
                  <a:lnTo>
                    <a:pt x="56" y="828"/>
                  </a:lnTo>
                  <a:lnTo>
                    <a:pt x="36" y="898"/>
                  </a:lnTo>
                  <a:lnTo>
                    <a:pt x="21" y="969"/>
                  </a:lnTo>
                  <a:lnTo>
                    <a:pt x="9" y="1042"/>
                  </a:lnTo>
                  <a:lnTo>
                    <a:pt x="2" y="1116"/>
                  </a:lnTo>
                  <a:lnTo>
                    <a:pt x="0" y="1191"/>
                  </a:lnTo>
                  <a:lnTo>
                    <a:pt x="2" y="1267"/>
                  </a:lnTo>
                  <a:lnTo>
                    <a:pt x="9" y="1341"/>
                  </a:lnTo>
                  <a:lnTo>
                    <a:pt x="21" y="1413"/>
                  </a:lnTo>
                  <a:lnTo>
                    <a:pt x="36" y="1485"/>
                  </a:lnTo>
                  <a:lnTo>
                    <a:pt x="56" y="1554"/>
                  </a:lnTo>
                  <a:lnTo>
                    <a:pt x="80" y="1622"/>
                  </a:lnTo>
                  <a:lnTo>
                    <a:pt x="108" y="1688"/>
                  </a:lnTo>
                  <a:lnTo>
                    <a:pt x="140" y="1751"/>
                  </a:lnTo>
                  <a:lnTo>
                    <a:pt x="175" y="1813"/>
                  </a:lnTo>
                  <a:lnTo>
                    <a:pt x="213" y="1872"/>
                  </a:lnTo>
                  <a:lnTo>
                    <a:pt x="255" y="1929"/>
                  </a:lnTo>
                  <a:lnTo>
                    <a:pt x="301" y="1983"/>
                  </a:lnTo>
                  <a:lnTo>
                    <a:pt x="349" y="2034"/>
                  </a:lnTo>
                  <a:lnTo>
                    <a:pt x="400" y="2082"/>
                  </a:lnTo>
                  <a:lnTo>
                    <a:pt x="454" y="2127"/>
                  </a:lnTo>
                  <a:lnTo>
                    <a:pt x="511" y="2169"/>
                  </a:lnTo>
                  <a:lnTo>
                    <a:pt x="570" y="2208"/>
                  </a:lnTo>
                  <a:lnTo>
                    <a:pt x="631" y="2243"/>
                  </a:lnTo>
                  <a:lnTo>
                    <a:pt x="695" y="2275"/>
                  </a:lnTo>
                  <a:lnTo>
                    <a:pt x="761" y="2303"/>
                  </a:lnTo>
                  <a:lnTo>
                    <a:pt x="829" y="2326"/>
                  </a:lnTo>
                  <a:lnTo>
                    <a:pt x="898" y="2346"/>
                  </a:lnTo>
                  <a:lnTo>
                    <a:pt x="969" y="2362"/>
                  </a:lnTo>
                  <a:lnTo>
                    <a:pt x="1042" y="2373"/>
                  </a:lnTo>
                  <a:lnTo>
                    <a:pt x="1116" y="2380"/>
                  </a:lnTo>
                  <a:lnTo>
                    <a:pt x="1192" y="2383"/>
                  </a:lnTo>
                  <a:lnTo>
                    <a:pt x="1267" y="2380"/>
                  </a:lnTo>
                  <a:lnTo>
                    <a:pt x="1341" y="2373"/>
                  </a:lnTo>
                  <a:lnTo>
                    <a:pt x="1414" y="2362"/>
                  </a:lnTo>
                  <a:lnTo>
                    <a:pt x="1485" y="2346"/>
                  </a:lnTo>
                  <a:lnTo>
                    <a:pt x="1554" y="2326"/>
                  </a:lnTo>
                  <a:lnTo>
                    <a:pt x="1622" y="2303"/>
                  </a:lnTo>
                  <a:lnTo>
                    <a:pt x="1688" y="2275"/>
                  </a:lnTo>
                  <a:lnTo>
                    <a:pt x="1752" y="2243"/>
                  </a:lnTo>
                  <a:lnTo>
                    <a:pt x="1813" y="2208"/>
                  </a:lnTo>
                  <a:lnTo>
                    <a:pt x="1872" y="2169"/>
                  </a:lnTo>
                  <a:lnTo>
                    <a:pt x="1929" y="2127"/>
                  </a:lnTo>
                  <a:lnTo>
                    <a:pt x="1983" y="2082"/>
                  </a:lnTo>
                  <a:lnTo>
                    <a:pt x="2034" y="2034"/>
                  </a:lnTo>
                  <a:lnTo>
                    <a:pt x="2082" y="1983"/>
                  </a:lnTo>
                  <a:lnTo>
                    <a:pt x="2128" y="1929"/>
                  </a:lnTo>
                  <a:lnTo>
                    <a:pt x="2170" y="1872"/>
                  </a:lnTo>
                  <a:lnTo>
                    <a:pt x="2208" y="1813"/>
                  </a:lnTo>
                  <a:lnTo>
                    <a:pt x="2243" y="1751"/>
                  </a:lnTo>
                  <a:lnTo>
                    <a:pt x="2275" y="1688"/>
                  </a:lnTo>
                  <a:lnTo>
                    <a:pt x="2303" y="1622"/>
                  </a:lnTo>
                  <a:lnTo>
                    <a:pt x="2327" y="1554"/>
                  </a:lnTo>
                  <a:lnTo>
                    <a:pt x="2347" y="1485"/>
                  </a:lnTo>
                  <a:lnTo>
                    <a:pt x="2362" y="1413"/>
                  </a:lnTo>
                  <a:lnTo>
                    <a:pt x="2374" y="1341"/>
                  </a:lnTo>
                  <a:lnTo>
                    <a:pt x="2381" y="1267"/>
                  </a:lnTo>
                  <a:lnTo>
                    <a:pt x="2383" y="1191"/>
                  </a:lnTo>
                  <a:lnTo>
                    <a:pt x="2381" y="1116"/>
                  </a:lnTo>
                  <a:lnTo>
                    <a:pt x="2374" y="1042"/>
                  </a:lnTo>
                  <a:lnTo>
                    <a:pt x="2362" y="969"/>
                  </a:lnTo>
                  <a:lnTo>
                    <a:pt x="2347" y="898"/>
                  </a:lnTo>
                  <a:lnTo>
                    <a:pt x="2327" y="828"/>
                  </a:lnTo>
                  <a:lnTo>
                    <a:pt x="2303" y="761"/>
                  </a:lnTo>
                  <a:lnTo>
                    <a:pt x="2275" y="695"/>
                  </a:lnTo>
                  <a:lnTo>
                    <a:pt x="2243" y="631"/>
                  </a:lnTo>
                  <a:lnTo>
                    <a:pt x="2208" y="570"/>
                  </a:lnTo>
                  <a:lnTo>
                    <a:pt x="2170" y="510"/>
                  </a:lnTo>
                  <a:lnTo>
                    <a:pt x="2128" y="454"/>
                  </a:lnTo>
                  <a:lnTo>
                    <a:pt x="2082" y="400"/>
                  </a:lnTo>
                  <a:lnTo>
                    <a:pt x="2034" y="349"/>
                  </a:lnTo>
                  <a:lnTo>
                    <a:pt x="1983" y="300"/>
                  </a:lnTo>
                  <a:lnTo>
                    <a:pt x="1929" y="255"/>
                  </a:lnTo>
                  <a:lnTo>
                    <a:pt x="1872" y="213"/>
                  </a:lnTo>
                  <a:lnTo>
                    <a:pt x="1813" y="174"/>
                  </a:lnTo>
                  <a:lnTo>
                    <a:pt x="1752" y="139"/>
                  </a:lnTo>
                  <a:lnTo>
                    <a:pt x="1688" y="108"/>
                  </a:lnTo>
                  <a:lnTo>
                    <a:pt x="1622" y="80"/>
                  </a:lnTo>
                  <a:lnTo>
                    <a:pt x="1554" y="56"/>
                  </a:lnTo>
                  <a:lnTo>
                    <a:pt x="1485" y="36"/>
                  </a:lnTo>
                  <a:lnTo>
                    <a:pt x="1414" y="20"/>
                  </a:lnTo>
                  <a:lnTo>
                    <a:pt x="1341" y="9"/>
                  </a:lnTo>
                  <a:lnTo>
                    <a:pt x="1267" y="2"/>
                  </a:lnTo>
                  <a:lnTo>
                    <a:pt x="11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17" name="Freeform 75">
              <a:extLst>
                <a:ext uri="{FF2B5EF4-FFF2-40B4-BE49-F238E27FC236}">
                  <a16:creationId xmlns:a16="http://schemas.microsoft.com/office/drawing/2014/main" id="{1E566D80-E2F4-1686-6603-7AD6A7CECD6C}"/>
                </a:ext>
              </a:extLst>
            </p:cNvPr>
            <p:cNvSpPr>
              <a:spLocks/>
            </p:cNvSpPr>
            <p:nvPr/>
          </p:nvSpPr>
          <p:spPr bwMode="auto">
            <a:xfrm>
              <a:off x="4901" y="3726"/>
              <a:ext cx="2108" cy="2108"/>
            </a:xfrm>
            <a:custGeom>
              <a:avLst/>
              <a:gdLst>
                <a:gd name="T0" fmla="+- 0 5879 4901"/>
                <a:gd name="T1" fmla="*/ T0 w 2108"/>
                <a:gd name="T2" fmla="+- 0 3729 3727"/>
                <a:gd name="T3" fmla="*/ 3729 h 2108"/>
                <a:gd name="T4" fmla="+- 0 5733 4901"/>
                <a:gd name="T5" fmla="*/ T4 w 2108"/>
                <a:gd name="T6" fmla="+- 0 3750 3727"/>
                <a:gd name="T7" fmla="*/ 3750 h 2108"/>
                <a:gd name="T8" fmla="+- 0 5594 4901"/>
                <a:gd name="T9" fmla="*/ T8 w 2108"/>
                <a:gd name="T10" fmla="+- 0 3790 3727"/>
                <a:gd name="T11" fmla="*/ 3790 h 2108"/>
                <a:gd name="T12" fmla="+- 0 5464 4901"/>
                <a:gd name="T13" fmla="*/ T12 w 2108"/>
                <a:gd name="T14" fmla="+- 0 3848 3727"/>
                <a:gd name="T15" fmla="*/ 3848 h 2108"/>
                <a:gd name="T16" fmla="+- 0 5344 4901"/>
                <a:gd name="T17" fmla="*/ T16 w 2108"/>
                <a:gd name="T18" fmla="+- 0 3922 3727"/>
                <a:gd name="T19" fmla="*/ 3922 h 2108"/>
                <a:gd name="T20" fmla="+- 0 5235 4901"/>
                <a:gd name="T21" fmla="*/ T20 w 2108"/>
                <a:gd name="T22" fmla="+- 0 4011 3727"/>
                <a:gd name="T23" fmla="*/ 4011 h 2108"/>
                <a:gd name="T24" fmla="+- 0 5139 4901"/>
                <a:gd name="T25" fmla="*/ T24 w 2108"/>
                <a:gd name="T26" fmla="+- 0 4113 3727"/>
                <a:gd name="T27" fmla="*/ 4113 h 2108"/>
                <a:gd name="T28" fmla="+- 0 5057 4901"/>
                <a:gd name="T29" fmla="*/ T28 w 2108"/>
                <a:gd name="T30" fmla="+- 0 4228 3727"/>
                <a:gd name="T31" fmla="*/ 4228 h 2108"/>
                <a:gd name="T32" fmla="+- 0 4991 4901"/>
                <a:gd name="T33" fmla="*/ T32 w 2108"/>
                <a:gd name="T34" fmla="+- 0 4354 3727"/>
                <a:gd name="T35" fmla="*/ 4354 h 2108"/>
                <a:gd name="T36" fmla="+- 0 4942 4901"/>
                <a:gd name="T37" fmla="*/ T36 w 2108"/>
                <a:gd name="T38" fmla="+- 0 4489 3727"/>
                <a:gd name="T39" fmla="*/ 4489 h 2108"/>
                <a:gd name="T40" fmla="+- 0 4911 4901"/>
                <a:gd name="T41" fmla="*/ T40 w 2108"/>
                <a:gd name="T42" fmla="+- 0 4631 3727"/>
                <a:gd name="T43" fmla="*/ 4631 h 2108"/>
                <a:gd name="T44" fmla="+- 0 4901 4901"/>
                <a:gd name="T45" fmla="*/ T44 w 2108"/>
                <a:gd name="T46" fmla="+- 0 4780 3727"/>
                <a:gd name="T47" fmla="*/ 4780 h 2108"/>
                <a:gd name="T48" fmla="+- 0 4911 4901"/>
                <a:gd name="T49" fmla="*/ T48 w 2108"/>
                <a:gd name="T50" fmla="+- 0 4929 3727"/>
                <a:gd name="T51" fmla="*/ 4929 h 2108"/>
                <a:gd name="T52" fmla="+- 0 4942 4901"/>
                <a:gd name="T53" fmla="*/ T52 w 2108"/>
                <a:gd name="T54" fmla="+- 0 5072 3727"/>
                <a:gd name="T55" fmla="*/ 5072 h 2108"/>
                <a:gd name="T56" fmla="+- 0 4991 4901"/>
                <a:gd name="T57" fmla="*/ T56 w 2108"/>
                <a:gd name="T58" fmla="+- 0 5207 3727"/>
                <a:gd name="T59" fmla="*/ 5207 h 2108"/>
                <a:gd name="T60" fmla="+- 0 5057 4901"/>
                <a:gd name="T61" fmla="*/ T60 w 2108"/>
                <a:gd name="T62" fmla="+- 0 5332 3727"/>
                <a:gd name="T63" fmla="*/ 5332 h 2108"/>
                <a:gd name="T64" fmla="+- 0 5139 4901"/>
                <a:gd name="T65" fmla="*/ T64 w 2108"/>
                <a:gd name="T66" fmla="+- 0 5447 3727"/>
                <a:gd name="T67" fmla="*/ 5447 h 2108"/>
                <a:gd name="T68" fmla="+- 0 5235 4901"/>
                <a:gd name="T69" fmla="*/ T68 w 2108"/>
                <a:gd name="T70" fmla="+- 0 5550 3727"/>
                <a:gd name="T71" fmla="*/ 5550 h 2108"/>
                <a:gd name="T72" fmla="+- 0 5344 4901"/>
                <a:gd name="T73" fmla="*/ T72 w 2108"/>
                <a:gd name="T74" fmla="+- 0 5639 3727"/>
                <a:gd name="T75" fmla="*/ 5639 h 2108"/>
                <a:gd name="T76" fmla="+- 0 5464 4901"/>
                <a:gd name="T77" fmla="*/ T76 w 2108"/>
                <a:gd name="T78" fmla="+- 0 5713 3727"/>
                <a:gd name="T79" fmla="*/ 5713 h 2108"/>
                <a:gd name="T80" fmla="+- 0 5594 4901"/>
                <a:gd name="T81" fmla="*/ T80 w 2108"/>
                <a:gd name="T82" fmla="+- 0 5771 3727"/>
                <a:gd name="T83" fmla="*/ 5771 h 2108"/>
                <a:gd name="T84" fmla="+- 0 5733 4901"/>
                <a:gd name="T85" fmla="*/ T84 w 2108"/>
                <a:gd name="T86" fmla="+- 0 5810 3727"/>
                <a:gd name="T87" fmla="*/ 5810 h 2108"/>
                <a:gd name="T88" fmla="+- 0 5879 4901"/>
                <a:gd name="T89" fmla="*/ T88 w 2108"/>
                <a:gd name="T90" fmla="+- 0 5831 3727"/>
                <a:gd name="T91" fmla="*/ 5831 h 2108"/>
                <a:gd name="T92" fmla="+- 0 6030 4901"/>
                <a:gd name="T93" fmla="*/ T92 w 2108"/>
                <a:gd name="T94" fmla="+- 0 5831 3727"/>
                <a:gd name="T95" fmla="*/ 5831 h 2108"/>
                <a:gd name="T96" fmla="+- 0 6176 4901"/>
                <a:gd name="T97" fmla="*/ T96 w 2108"/>
                <a:gd name="T98" fmla="+- 0 5810 3727"/>
                <a:gd name="T99" fmla="*/ 5810 h 2108"/>
                <a:gd name="T100" fmla="+- 0 6315 4901"/>
                <a:gd name="T101" fmla="*/ T100 w 2108"/>
                <a:gd name="T102" fmla="+- 0 5771 3727"/>
                <a:gd name="T103" fmla="*/ 5771 h 2108"/>
                <a:gd name="T104" fmla="+- 0 6445 4901"/>
                <a:gd name="T105" fmla="*/ T104 w 2108"/>
                <a:gd name="T106" fmla="+- 0 5713 3727"/>
                <a:gd name="T107" fmla="*/ 5713 h 2108"/>
                <a:gd name="T108" fmla="+- 0 6565 4901"/>
                <a:gd name="T109" fmla="*/ T108 w 2108"/>
                <a:gd name="T110" fmla="+- 0 5639 3727"/>
                <a:gd name="T111" fmla="*/ 5639 h 2108"/>
                <a:gd name="T112" fmla="+- 0 6674 4901"/>
                <a:gd name="T113" fmla="*/ T112 w 2108"/>
                <a:gd name="T114" fmla="+- 0 5550 3727"/>
                <a:gd name="T115" fmla="*/ 5550 h 2108"/>
                <a:gd name="T116" fmla="+- 0 6770 4901"/>
                <a:gd name="T117" fmla="*/ T116 w 2108"/>
                <a:gd name="T118" fmla="+- 0 5447 3727"/>
                <a:gd name="T119" fmla="*/ 5447 h 2108"/>
                <a:gd name="T120" fmla="+- 0 6852 4901"/>
                <a:gd name="T121" fmla="*/ T120 w 2108"/>
                <a:gd name="T122" fmla="+- 0 5332 3727"/>
                <a:gd name="T123" fmla="*/ 5332 h 2108"/>
                <a:gd name="T124" fmla="+- 0 6918 4901"/>
                <a:gd name="T125" fmla="*/ T124 w 2108"/>
                <a:gd name="T126" fmla="+- 0 5207 3727"/>
                <a:gd name="T127" fmla="*/ 5207 h 2108"/>
                <a:gd name="T128" fmla="+- 0 6967 4901"/>
                <a:gd name="T129" fmla="*/ T128 w 2108"/>
                <a:gd name="T130" fmla="+- 0 5072 3727"/>
                <a:gd name="T131" fmla="*/ 5072 h 2108"/>
                <a:gd name="T132" fmla="+- 0 6998 4901"/>
                <a:gd name="T133" fmla="*/ T132 w 2108"/>
                <a:gd name="T134" fmla="+- 0 4929 3727"/>
                <a:gd name="T135" fmla="*/ 4929 h 2108"/>
                <a:gd name="T136" fmla="+- 0 7008 4901"/>
                <a:gd name="T137" fmla="*/ T136 w 2108"/>
                <a:gd name="T138" fmla="+- 0 4780 3727"/>
                <a:gd name="T139" fmla="*/ 4780 h 2108"/>
                <a:gd name="T140" fmla="+- 0 6998 4901"/>
                <a:gd name="T141" fmla="*/ T140 w 2108"/>
                <a:gd name="T142" fmla="+- 0 4631 3727"/>
                <a:gd name="T143" fmla="*/ 4631 h 2108"/>
                <a:gd name="T144" fmla="+- 0 6967 4901"/>
                <a:gd name="T145" fmla="*/ T144 w 2108"/>
                <a:gd name="T146" fmla="+- 0 4489 3727"/>
                <a:gd name="T147" fmla="*/ 4489 h 2108"/>
                <a:gd name="T148" fmla="+- 0 6918 4901"/>
                <a:gd name="T149" fmla="*/ T148 w 2108"/>
                <a:gd name="T150" fmla="+- 0 4354 3727"/>
                <a:gd name="T151" fmla="*/ 4354 h 2108"/>
                <a:gd name="T152" fmla="+- 0 6852 4901"/>
                <a:gd name="T153" fmla="*/ T152 w 2108"/>
                <a:gd name="T154" fmla="+- 0 4228 3727"/>
                <a:gd name="T155" fmla="*/ 4228 h 2108"/>
                <a:gd name="T156" fmla="+- 0 6770 4901"/>
                <a:gd name="T157" fmla="*/ T156 w 2108"/>
                <a:gd name="T158" fmla="+- 0 4113 3727"/>
                <a:gd name="T159" fmla="*/ 4113 h 2108"/>
                <a:gd name="T160" fmla="+- 0 6674 4901"/>
                <a:gd name="T161" fmla="*/ T160 w 2108"/>
                <a:gd name="T162" fmla="+- 0 4011 3727"/>
                <a:gd name="T163" fmla="*/ 4011 h 2108"/>
                <a:gd name="T164" fmla="+- 0 6565 4901"/>
                <a:gd name="T165" fmla="*/ T164 w 2108"/>
                <a:gd name="T166" fmla="+- 0 3922 3727"/>
                <a:gd name="T167" fmla="*/ 3922 h 2108"/>
                <a:gd name="T168" fmla="+- 0 6445 4901"/>
                <a:gd name="T169" fmla="*/ T168 w 2108"/>
                <a:gd name="T170" fmla="+- 0 3848 3727"/>
                <a:gd name="T171" fmla="*/ 3848 h 2108"/>
                <a:gd name="T172" fmla="+- 0 6315 4901"/>
                <a:gd name="T173" fmla="*/ T172 w 2108"/>
                <a:gd name="T174" fmla="+- 0 3790 3727"/>
                <a:gd name="T175" fmla="*/ 3790 h 2108"/>
                <a:gd name="T176" fmla="+- 0 6176 4901"/>
                <a:gd name="T177" fmla="*/ T176 w 2108"/>
                <a:gd name="T178" fmla="+- 0 3750 3727"/>
                <a:gd name="T179" fmla="*/ 3750 h 2108"/>
                <a:gd name="T180" fmla="+- 0 6030 4901"/>
                <a:gd name="T181" fmla="*/ T180 w 2108"/>
                <a:gd name="T182" fmla="+- 0 3729 3727"/>
                <a:gd name="T183" fmla="*/ 3729 h 21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2108" h="2108">
                  <a:moveTo>
                    <a:pt x="1054" y="0"/>
                  </a:moveTo>
                  <a:lnTo>
                    <a:pt x="978" y="2"/>
                  </a:lnTo>
                  <a:lnTo>
                    <a:pt x="905" y="10"/>
                  </a:lnTo>
                  <a:lnTo>
                    <a:pt x="832" y="23"/>
                  </a:lnTo>
                  <a:lnTo>
                    <a:pt x="762" y="41"/>
                  </a:lnTo>
                  <a:lnTo>
                    <a:pt x="693" y="63"/>
                  </a:lnTo>
                  <a:lnTo>
                    <a:pt x="627" y="90"/>
                  </a:lnTo>
                  <a:lnTo>
                    <a:pt x="563" y="121"/>
                  </a:lnTo>
                  <a:lnTo>
                    <a:pt x="502" y="156"/>
                  </a:lnTo>
                  <a:lnTo>
                    <a:pt x="443" y="195"/>
                  </a:lnTo>
                  <a:lnTo>
                    <a:pt x="387" y="237"/>
                  </a:lnTo>
                  <a:lnTo>
                    <a:pt x="334" y="284"/>
                  </a:lnTo>
                  <a:lnTo>
                    <a:pt x="284" y="334"/>
                  </a:lnTo>
                  <a:lnTo>
                    <a:pt x="238" y="386"/>
                  </a:lnTo>
                  <a:lnTo>
                    <a:pt x="195" y="442"/>
                  </a:lnTo>
                  <a:lnTo>
                    <a:pt x="156" y="501"/>
                  </a:lnTo>
                  <a:lnTo>
                    <a:pt x="121" y="563"/>
                  </a:lnTo>
                  <a:lnTo>
                    <a:pt x="90" y="627"/>
                  </a:lnTo>
                  <a:lnTo>
                    <a:pt x="63" y="693"/>
                  </a:lnTo>
                  <a:lnTo>
                    <a:pt x="41" y="762"/>
                  </a:lnTo>
                  <a:lnTo>
                    <a:pt x="23" y="832"/>
                  </a:lnTo>
                  <a:lnTo>
                    <a:pt x="10" y="904"/>
                  </a:lnTo>
                  <a:lnTo>
                    <a:pt x="3" y="978"/>
                  </a:lnTo>
                  <a:lnTo>
                    <a:pt x="0" y="1053"/>
                  </a:lnTo>
                  <a:lnTo>
                    <a:pt x="3" y="1128"/>
                  </a:lnTo>
                  <a:lnTo>
                    <a:pt x="10" y="1202"/>
                  </a:lnTo>
                  <a:lnTo>
                    <a:pt x="23" y="1274"/>
                  </a:lnTo>
                  <a:lnTo>
                    <a:pt x="41" y="1345"/>
                  </a:lnTo>
                  <a:lnTo>
                    <a:pt x="63" y="1413"/>
                  </a:lnTo>
                  <a:lnTo>
                    <a:pt x="90" y="1480"/>
                  </a:lnTo>
                  <a:lnTo>
                    <a:pt x="121" y="1544"/>
                  </a:lnTo>
                  <a:lnTo>
                    <a:pt x="156" y="1605"/>
                  </a:lnTo>
                  <a:lnTo>
                    <a:pt x="195" y="1664"/>
                  </a:lnTo>
                  <a:lnTo>
                    <a:pt x="238" y="1720"/>
                  </a:lnTo>
                  <a:lnTo>
                    <a:pt x="284" y="1773"/>
                  </a:lnTo>
                  <a:lnTo>
                    <a:pt x="334" y="1823"/>
                  </a:lnTo>
                  <a:lnTo>
                    <a:pt x="387" y="1869"/>
                  </a:lnTo>
                  <a:lnTo>
                    <a:pt x="443" y="1912"/>
                  </a:lnTo>
                  <a:lnTo>
                    <a:pt x="502" y="1951"/>
                  </a:lnTo>
                  <a:lnTo>
                    <a:pt x="563" y="1986"/>
                  </a:lnTo>
                  <a:lnTo>
                    <a:pt x="627" y="2017"/>
                  </a:lnTo>
                  <a:lnTo>
                    <a:pt x="693" y="2044"/>
                  </a:lnTo>
                  <a:lnTo>
                    <a:pt x="762" y="2066"/>
                  </a:lnTo>
                  <a:lnTo>
                    <a:pt x="832" y="2083"/>
                  </a:lnTo>
                  <a:lnTo>
                    <a:pt x="905" y="2096"/>
                  </a:lnTo>
                  <a:lnTo>
                    <a:pt x="978" y="2104"/>
                  </a:lnTo>
                  <a:lnTo>
                    <a:pt x="1054" y="2107"/>
                  </a:lnTo>
                  <a:lnTo>
                    <a:pt x="1129" y="2104"/>
                  </a:lnTo>
                  <a:lnTo>
                    <a:pt x="1203" y="2096"/>
                  </a:lnTo>
                  <a:lnTo>
                    <a:pt x="1275" y="2083"/>
                  </a:lnTo>
                  <a:lnTo>
                    <a:pt x="1345" y="2066"/>
                  </a:lnTo>
                  <a:lnTo>
                    <a:pt x="1414" y="2044"/>
                  </a:lnTo>
                  <a:lnTo>
                    <a:pt x="1480" y="2017"/>
                  </a:lnTo>
                  <a:lnTo>
                    <a:pt x="1544" y="1986"/>
                  </a:lnTo>
                  <a:lnTo>
                    <a:pt x="1605" y="1951"/>
                  </a:lnTo>
                  <a:lnTo>
                    <a:pt x="1664" y="1912"/>
                  </a:lnTo>
                  <a:lnTo>
                    <a:pt x="1720" y="1869"/>
                  </a:lnTo>
                  <a:lnTo>
                    <a:pt x="1773" y="1823"/>
                  </a:lnTo>
                  <a:lnTo>
                    <a:pt x="1823" y="1773"/>
                  </a:lnTo>
                  <a:lnTo>
                    <a:pt x="1869" y="1720"/>
                  </a:lnTo>
                  <a:lnTo>
                    <a:pt x="1912" y="1664"/>
                  </a:lnTo>
                  <a:lnTo>
                    <a:pt x="1951" y="1605"/>
                  </a:lnTo>
                  <a:lnTo>
                    <a:pt x="1986" y="1544"/>
                  </a:lnTo>
                  <a:lnTo>
                    <a:pt x="2017" y="1480"/>
                  </a:lnTo>
                  <a:lnTo>
                    <a:pt x="2044" y="1413"/>
                  </a:lnTo>
                  <a:lnTo>
                    <a:pt x="2066" y="1345"/>
                  </a:lnTo>
                  <a:lnTo>
                    <a:pt x="2084" y="1274"/>
                  </a:lnTo>
                  <a:lnTo>
                    <a:pt x="2097" y="1202"/>
                  </a:lnTo>
                  <a:lnTo>
                    <a:pt x="2104" y="1128"/>
                  </a:lnTo>
                  <a:lnTo>
                    <a:pt x="2107" y="1053"/>
                  </a:lnTo>
                  <a:lnTo>
                    <a:pt x="2104" y="978"/>
                  </a:lnTo>
                  <a:lnTo>
                    <a:pt x="2097" y="904"/>
                  </a:lnTo>
                  <a:lnTo>
                    <a:pt x="2084" y="832"/>
                  </a:lnTo>
                  <a:lnTo>
                    <a:pt x="2066" y="762"/>
                  </a:lnTo>
                  <a:lnTo>
                    <a:pt x="2044" y="693"/>
                  </a:lnTo>
                  <a:lnTo>
                    <a:pt x="2017" y="627"/>
                  </a:lnTo>
                  <a:lnTo>
                    <a:pt x="1986" y="563"/>
                  </a:lnTo>
                  <a:lnTo>
                    <a:pt x="1951" y="501"/>
                  </a:lnTo>
                  <a:lnTo>
                    <a:pt x="1912" y="442"/>
                  </a:lnTo>
                  <a:lnTo>
                    <a:pt x="1869" y="386"/>
                  </a:lnTo>
                  <a:lnTo>
                    <a:pt x="1823" y="334"/>
                  </a:lnTo>
                  <a:lnTo>
                    <a:pt x="1773" y="284"/>
                  </a:lnTo>
                  <a:lnTo>
                    <a:pt x="1720" y="237"/>
                  </a:lnTo>
                  <a:lnTo>
                    <a:pt x="1664" y="195"/>
                  </a:lnTo>
                  <a:lnTo>
                    <a:pt x="1605" y="156"/>
                  </a:lnTo>
                  <a:lnTo>
                    <a:pt x="1544" y="121"/>
                  </a:lnTo>
                  <a:lnTo>
                    <a:pt x="1480" y="90"/>
                  </a:lnTo>
                  <a:lnTo>
                    <a:pt x="1414" y="63"/>
                  </a:lnTo>
                  <a:lnTo>
                    <a:pt x="1345" y="41"/>
                  </a:lnTo>
                  <a:lnTo>
                    <a:pt x="1275" y="23"/>
                  </a:lnTo>
                  <a:lnTo>
                    <a:pt x="1203" y="10"/>
                  </a:lnTo>
                  <a:lnTo>
                    <a:pt x="1129" y="2"/>
                  </a:lnTo>
                  <a:lnTo>
                    <a:pt x="10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pic>
          <p:nvPicPr>
            <p:cNvPr id="18" name="Picture 17">
              <a:extLst>
                <a:ext uri="{FF2B5EF4-FFF2-40B4-BE49-F238E27FC236}">
                  <a16:creationId xmlns:a16="http://schemas.microsoft.com/office/drawing/2014/main" id="{C42FC91F-72C6-2AD9-B1AA-DCD3045097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1" y="3946"/>
              <a:ext cx="228" cy="227"/>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77">
              <a:extLst>
                <a:ext uri="{FF2B5EF4-FFF2-40B4-BE49-F238E27FC236}">
                  <a16:creationId xmlns:a16="http://schemas.microsoft.com/office/drawing/2014/main" id="{1FE64F25-A204-734A-A754-584DE7ED809F}"/>
                </a:ext>
              </a:extLst>
            </p:cNvPr>
            <p:cNvSpPr>
              <a:spLocks/>
            </p:cNvSpPr>
            <p:nvPr/>
          </p:nvSpPr>
          <p:spPr bwMode="auto">
            <a:xfrm>
              <a:off x="5647" y="4216"/>
              <a:ext cx="614" cy="953"/>
            </a:xfrm>
            <a:custGeom>
              <a:avLst/>
              <a:gdLst>
                <a:gd name="T0" fmla="+- 0 5798 5648"/>
                <a:gd name="T1" fmla="*/ T0 w 614"/>
                <a:gd name="T2" fmla="+- 0 4486 4217"/>
                <a:gd name="T3" fmla="*/ 4486 h 953"/>
                <a:gd name="T4" fmla="+- 0 5815 5648"/>
                <a:gd name="T5" fmla="*/ T4 w 614"/>
                <a:gd name="T6" fmla="+- 0 4546 4217"/>
                <a:gd name="T7" fmla="*/ 4546 h 953"/>
                <a:gd name="T8" fmla="+- 0 5828 5648"/>
                <a:gd name="T9" fmla="*/ T8 w 614"/>
                <a:gd name="T10" fmla="+- 0 4678 4217"/>
                <a:gd name="T11" fmla="*/ 4678 h 953"/>
                <a:gd name="T12" fmla="+- 0 5839 5648"/>
                <a:gd name="T13" fmla="*/ T12 w 614"/>
                <a:gd name="T14" fmla="+- 0 4848 4217"/>
                <a:gd name="T15" fmla="*/ 4848 h 953"/>
                <a:gd name="T16" fmla="+- 0 5847 5648"/>
                <a:gd name="T17" fmla="*/ T16 w 614"/>
                <a:gd name="T18" fmla="+- 0 5026 4217"/>
                <a:gd name="T19" fmla="*/ 5026 h 953"/>
                <a:gd name="T20" fmla="+- 0 5855 5648"/>
                <a:gd name="T21" fmla="*/ T20 w 614"/>
                <a:gd name="T22" fmla="+- 0 5156 4217"/>
                <a:gd name="T23" fmla="*/ 5156 h 953"/>
                <a:gd name="T24" fmla="+- 0 5875 5648"/>
                <a:gd name="T25" fmla="*/ T24 w 614"/>
                <a:gd name="T26" fmla="+- 0 5153 4217"/>
                <a:gd name="T27" fmla="*/ 5153 h 953"/>
                <a:gd name="T28" fmla="+- 0 5903 5648"/>
                <a:gd name="T29" fmla="*/ T28 w 614"/>
                <a:gd name="T30" fmla="+- 0 5057 4217"/>
                <a:gd name="T31" fmla="*/ 5057 h 953"/>
                <a:gd name="T32" fmla="+- 0 5932 5648"/>
                <a:gd name="T33" fmla="*/ T32 w 614"/>
                <a:gd name="T34" fmla="+- 0 4916 4217"/>
                <a:gd name="T35" fmla="*/ 4916 h 953"/>
                <a:gd name="T36" fmla="+- 0 5955 5648"/>
                <a:gd name="T37" fmla="*/ T36 w 614"/>
                <a:gd name="T38" fmla="+- 0 4780 4217"/>
                <a:gd name="T39" fmla="*/ 4780 h 953"/>
                <a:gd name="T40" fmla="+- 0 6075 5648"/>
                <a:gd name="T41" fmla="*/ T40 w 614"/>
                <a:gd name="T42" fmla="+- 0 4760 4217"/>
                <a:gd name="T43" fmla="*/ 4760 h 953"/>
                <a:gd name="T44" fmla="+- 0 6087 5648"/>
                <a:gd name="T45" fmla="*/ T44 w 614"/>
                <a:gd name="T46" fmla="+- 0 4605 4217"/>
                <a:gd name="T47" fmla="*/ 4605 h 953"/>
                <a:gd name="T48" fmla="+- 0 6102 5648"/>
                <a:gd name="T49" fmla="*/ T48 w 614"/>
                <a:gd name="T50" fmla="+- 0 4506 4217"/>
                <a:gd name="T51" fmla="*/ 4506 h 953"/>
                <a:gd name="T52" fmla="+- 0 6074 5648"/>
                <a:gd name="T53" fmla="*/ T52 w 614"/>
                <a:gd name="T54" fmla="+- 0 4780 4217"/>
                <a:gd name="T55" fmla="*/ 4780 h 953"/>
                <a:gd name="T56" fmla="+- 0 5965 5648"/>
                <a:gd name="T57" fmla="*/ T56 w 614"/>
                <a:gd name="T58" fmla="+- 0 4844 4217"/>
                <a:gd name="T59" fmla="*/ 4844 h 953"/>
                <a:gd name="T60" fmla="+- 0 5991 5648"/>
                <a:gd name="T61" fmla="*/ T60 w 614"/>
                <a:gd name="T62" fmla="+- 0 4989 4217"/>
                <a:gd name="T63" fmla="*/ 4989 h 953"/>
                <a:gd name="T64" fmla="+- 0 6021 5648"/>
                <a:gd name="T65" fmla="*/ T64 w 614"/>
                <a:gd name="T66" fmla="+- 0 5114 4217"/>
                <a:gd name="T67" fmla="*/ 5114 h 953"/>
                <a:gd name="T68" fmla="+- 0 6045 5648"/>
                <a:gd name="T69" fmla="*/ T68 w 614"/>
                <a:gd name="T70" fmla="+- 0 5169 4217"/>
                <a:gd name="T71" fmla="*/ 5169 h 953"/>
                <a:gd name="T72" fmla="+- 0 6059 5648"/>
                <a:gd name="T73" fmla="*/ T72 w 614"/>
                <a:gd name="T74" fmla="+- 0 5107 4217"/>
                <a:gd name="T75" fmla="*/ 5107 h 953"/>
                <a:gd name="T76" fmla="+- 0 6066 5648"/>
                <a:gd name="T77" fmla="*/ T76 w 614"/>
                <a:gd name="T78" fmla="+- 0 4938 4217"/>
                <a:gd name="T79" fmla="*/ 4938 h 953"/>
                <a:gd name="T80" fmla="+- 0 6074 5648"/>
                <a:gd name="T81" fmla="*/ T80 w 614"/>
                <a:gd name="T82" fmla="+- 0 4780 4217"/>
                <a:gd name="T83" fmla="*/ 4780 h 953"/>
                <a:gd name="T84" fmla="+- 0 5859 5648"/>
                <a:gd name="T85" fmla="*/ T84 w 614"/>
                <a:gd name="T86" fmla="+- 0 4217 4217"/>
                <a:gd name="T87" fmla="*/ 4217 h 953"/>
                <a:gd name="T88" fmla="+- 0 5822 5648"/>
                <a:gd name="T89" fmla="*/ T88 w 614"/>
                <a:gd name="T90" fmla="+- 0 4233 4217"/>
                <a:gd name="T91" fmla="*/ 4233 h 953"/>
                <a:gd name="T92" fmla="+- 0 5807 5648"/>
                <a:gd name="T93" fmla="*/ T92 w 614"/>
                <a:gd name="T94" fmla="+- 0 4256 4217"/>
                <a:gd name="T95" fmla="*/ 4256 h 953"/>
                <a:gd name="T96" fmla="+- 0 5756 5648"/>
                <a:gd name="T97" fmla="*/ T96 w 614"/>
                <a:gd name="T98" fmla="+- 0 4389 4217"/>
                <a:gd name="T99" fmla="*/ 4389 h 953"/>
                <a:gd name="T100" fmla="+- 0 5695 5648"/>
                <a:gd name="T101" fmla="*/ T100 w 614"/>
                <a:gd name="T102" fmla="+- 0 4556 4217"/>
                <a:gd name="T103" fmla="*/ 4556 h 953"/>
                <a:gd name="T104" fmla="+- 0 5651 5648"/>
                <a:gd name="T105" fmla="*/ T104 w 614"/>
                <a:gd name="T106" fmla="+- 0 4692 4217"/>
                <a:gd name="T107" fmla="*/ 4692 h 953"/>
                <a:gd name="T108" fmla="+- 0 5665 5648"/>
                <a:gd name="T109" fmla="*/ T108 w 614"/>
                <a:gd name="T110" fmla="+- 0 4710 4217"/>
                <a:gd name="T111" fmla="*/ 4710 h 953"/>
                <a:gd name="T112" fmla="+- 0 5731 5648"/>
                <a:gd name="T113" fmla="*/ T112 w 614"/>
                <a:gd name="T114" fmla="+- 0 4603 4217"/>
                <a:gd name="T115" fmla="*/ 4603 h 953"/>
                <a:gd name="T116" fmla="+- 0 5789 5648"/>
                <a:gd name="T117" fmla="*/ T116 w 614"/>
                <a:gd name="T118" fmla="+- 0 4493 4217"/>
                <a:gd name="T119" fmla="*/ 4493 h 953"/>
                <a:gd name="T120" fmla="+- 0 6189 5648"/>
                <a:gd name="T121" fmla="*/ T120 w 614"/>
                <a:gd name="T122" fmla="+- 0 4486 4217"/>
                <a:gd name="T123" fmla="*/ 4486 h 953"/>
                <a:gd name="T124" fmla="+- 0 6154 5648"/>
                <a:gd name="T125" fmla="*/ T124 w 614"/>
                <a:gd name="T126" fmla="+- 0 4393 4217"/>
                <a:gd name="T127" fmla="*/ 4393 h 953"/>
                <a:gd name="T128" fmla="+- 0 6103 5648"/>
                <a:gd name="T129" fmla="*/ T128 w 614"/>
                <a:gd name="T130" fmla="+- 0 4259 4217"/>
                <a:gd name="T131" fmla="*/ 4259 h 953"/>
                <a:gd name="T132" fmla="+- 0 6094 5648"/>
                <a:gd name="T133" fmla="*/ T132 w 614"/>
                <a:gd name="T134" fmla="+- 0 4235 4217"/>
                <a:gd name="T135" fmla="*/ 4235 h 953"/>
                <a:gd name="T136" fmla="+- 0 6072 5648"/>
                <a:gd name="T137" fmla="*/ T136 w 614"/>
                <a:gd name="T138" fmla="+- 0 4218 4217"/>
                <a:gd name="T139" fmla="*/ 4218 h 953"/>
                <a:gd name="T140" fmla="+- 0 6189 5648"/>
                <a:gd name="T141" fmla="*/ T140 w 614"/>
                <a:gd name="T142" fmla="+- 0 4486 4217"/>
                <a:gd name="T143" fmla="*/ 4486 h 953"/>
                <a:gd name="T144" fmla="+- 0 6120 5648"/>
                <a:gd name="T145" fmla="*/ T144 w 614"/>
                <a:gd name="T146" fmla="+- 0 4493 4217"/>
                <a:gd name="T147" fmla="*/ 4493 h 953"/>
                <a:gd name="T148" fmla="+- 0 6178 5648"/>
                <a:gd name="T149" fmla="*/ T148 w 614"/>
                <a:gd name="T150" fmla="+- 0 4603 4217"/>
                <a:gd name="T151" fmla="*/ 4603 h 953"/>
                <a:gd name="T152" fmla="+- 0 6244 5648"/>
                <a:gd name="T153" fmla="*/ T152 w 614"/>
                <a:gd name="T154" fmla="+- 0 4710 4217"/>
                <a:gd name="T155" fmla="*/ 4710 h 953"/>
                <a:gd name="T156" fmla="+- 0 6258 5648"/>
                <a:gd name="T157" fmla="*/ T156 w 614"/>
                <a:gd name="T158" fmla="+- 0 4692 4217"/>
                <a:gd name="T159" fmla="*/ 4692 h 953"/>
                <a:gd name="T160" fmla="+- 0 6214 5648"/>
                <a:gd name="T161" fmla="*/ T160 w 614"/>
                <a:gd name="T162" fmla="+- 0 4558 4217"/>
                <a:gd name="T163" fmla="*/ 4558 h 953"/>
                <a:gd name="T164" fmla="+- 0 5807 5648"/>
                <a:gd name="T165" fmla="*/ T164 w 614"/>
                <a:gd name="T166" fmla="+- 0 4256 4217"/>
                <a:gd name="T167" fmla="*/ 4256 h 953"/>
                <a:gd name="T168" fmla="+- 0 5806 5648"/>
                <a:gd name="T169" fmla="*/ T168 w 614"/>
                <a:gd name="T170" fmla="+- 0 4259 4217"/>
                <a:gd name="T171" fmla="*/ 4259 h 953"/>
                <a:gd name="T172" fmla="+- 0 6050 5648"/>
                <a:gd name="T173" fmla="*/ T172 w 614"/>
                <a:gd name="T174" fmla="+- 0 4217 4217"/>
                <a:gd name="T175" fmla="*/ 4217 h 953"/>
                <a:gd name="T176" fmla="+- 0 6050 5648"/>
                <a:gd name="T177" fmla="*/ T176 w 614"/>
                <a:gd name="T178" fmla="+- 0 4217 4217"/>
                <a:gd name="T179" fmla="*/ 4217 h 9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614" h="953">
                  <a:moveTo>
                    <a:pt x="463" y="269"/>
                  </a:moveTo>
                  <a:lnTo>
                    <a:pt x="150" y="269"/>
                  </a:lnTo>
                  <a:lnTo>
                    <a:pt x="159" y="289"/>
                  </a:lnTo>
                  <a:lnTo>
                    <a:pt x="167" y="329"/>
                  </a:lnTo>
                  <a:lnTo>
                    <a:pt x="174" y="388"/>
                  </a:lnTo>
                  <a:lnTo>
                    <a:pt x="180" y="461"/>
                  </a:lnTo>
                  <a:lnTo>
                    <a:pt x="186" y="543"/>
                  </a:lnTo>
                  <a:lnTo>
                    <a:pt x="191" y="631"/>
                  </a:lnTo>
                  <a:lnTo>
                    <a:pt x="195" y="721"/>
                  </a:lnTo>
                  <a:lnTo>
                    <a:pt x="199" y="809"/>
                  </a:lnTo>
                  <a:lnTo>
                    <a:pt x="202" y="890"/>
                  </a:lnTo>
                  <a:lnTo>
                    <a:pt x="207" y="939"/>
                  </a:lnTo>
                  <a:lnTo>
                    <a:pt x="216" y="952"/>
                  </a:lnTo>
                  <a:lnTo>
                    <a:pt x="227" y="936"/>
                  </a:lnTo>
                  <a:lnTo>
                    <a:pt x="240" y="897"/>
                  </a:lnTo>
                  <a:lnTo>
                    <a:pt x="255" y="840"/>
                  </a:lnTo>
                  <a:lnTo>
                    <a:pt x="270" y="772"/>
                  </a:lnTo>
                  <a:lnTo>
                    <a:pt x="284" y="699"/>
                  </a:lnTo>
                  <a:lnTo>
                    <a:pt x="296" y="627"/>
                  </a:lnTo>
                  <a:lnTo>
                    <a:pt x="307" y="563"/>
                  </a:lnTo>
                  <a:lnTo>
                    <a:pt x="426" y="563"/>
                  </a:lnTo>
                  <a:lnTo>
                    <a:pt x="427" y="543"/>
                  </a:lnTo>
                  <a:lnTo>
                    <a:pt x="433" y="461"/>
                  </a:lnTo>
                  <a:lnTo>
                    <a:pt x="439" y="388"/>
                  </a:lnTo>
                  <a:lnTo>
                    <a:pt x="446" y="329"/>
                  </a:lnTo>
                  <a:lnTo>
                    <a:pt x="454" y="289"/>
                  </a:lnTo>
                  <a:lnTo>
                    <a:pt x="463" y="269"/>
                  </a:lnTo>
                  <a:close/>
                  <a:moveTo>
                    <a:pt x="426" y="563"/>
                  </a:moveTo>
                  <a:lnTo>
                    <a:pt x="307" y="563"/>
                  </a:lnTo>
                  <a:lnTo>
                    <a:pt x="317" y="627"/>
                  </a:lnTo>
                  <a:lnTo>
                    <a:pt x="329" y="699"/>
                  </a:lnTo>
                  <a:lnTo>
                    <a:pt x="343" y="772"/>
                  </a:lnTo>
                  <a:lnTo>
                    <a:pt x="358" y="840"/>
                  </a:lnTo>
                  <a:lnTo>
                    <a:pt x="373" y="897"/>
                  </a:lnTo>
                  <a:lnTo>
                    <a:pt x="386" y="936"/>
                  </a:lnTo>
                  <a:lnTo>
                    <a:pt x="397" y="952"/>
                  </a:lnTo>
                  <a:lnTo>
                    <a:pt x="406" y="939"/>
                  </a:lnTo>
                  <a:lnTo>
                    <a:pt x="411" y="890"/>
                  </a:lnTo>
                  <a:lnTo>
                    <a:pt x="414" y="809"/>
                  </a:lnTo>
                  <a:lnTo>
                    <a:pt x="418" y="721"/>
                  </a:lnTo>
                  <a:lnTo>
                    <a:pt x="422" y="631"/>
                  </a:lnTo>
                  <a:lnTo>
                    <a:pt x="426" y="563"/>
                  </a:lnTo>
                  <a:close/>
                  <a:moveTo>
                    <a:pt x="402" y="0"/>
                  </a:moveTo>
                  <a:lnTo>
                    <a:pt x="211" y="0"/>
                  </a:lnTo>
                  <a:lnTo>
                    <a:pt x="190" y="5"/>
                  </a:lnTo>
                  <a:lnTo>
                    <a:pt x="174" y="16"/>
                  </a:lnTo>
                  <a:lnTo>
                    <a:pt x="164" y="29"/>
                  </a:lnTo>
                  <a:lnTo>
                    <a:pt x="159" y="39"/>
                  </a:lnTo>
                  <a:lnTo>
                    <a:pt x="136" y="97"/>
                  </a:lnTo>
                  <a:lnTo>
                    <a:pt x="108" y="172"/>
                  </a:lnTo>
                  <a:lnTo>
                    <a:pt x="77" y="256"/>
                  </a:lnTo>
                  <a:lnTo>
                    <a:pt x="47" y="339"/>
                  </a:lnTo>
                  <a:lnTo>
                    <a:pt x="21" y="415"/>
                  </a:lnTo>
                  <a:lnTo>
                    <a:pt x="3" y="475"/>
                  </a:lnTo>
                  <a:lnTo>
                    <a:pt x="0" y="507"/>
                  </a:lnTo>
                  <a:lnTo>
                    <a:pt x="17" y="493"/>
                  </a:lnTo>
                  <a:lnTo>
                    <a:pt x="47" y="448"/>
                  </a:lnTo>
                  <a:lnTo>
                    <a:pt x="83" y="386"/>
                  </a:lnTo>
                  <a:lnTo>
                    <a:pt x="117" y="324"/>
                  </a:lnTo>
                  <a:lnTo>
                    <a:pt x="141" y="276"/>
                  </a:lnTo>
                  <a:lnTo>
                    <a:pt x="150" y="269"/>
                  </a:lnTo>
                  <a:lnTo>
                    <a:pt x="541" y="269"/>
                  </a:lnTo>
                  <a:lnTo>
                    <a:pt x="537" y="258"/>
                  </a:lnTo>
                  <a:lnTo>
                    <a:pt x="506" y="176"/>
                  </a:lnTo>
                  <a:lnTo>
                    <a:pt x="478" y="101"/>
                  </a:lnTo>
                  <a:lnTo>
                    <a:pt x="455" y="42"/>
                  </a:lnTo>
                  <a:lnTo>
                    <a:pt x="446" y="18"/>
                  </a:lnTo>
                  <a:lnTo>
                    <a:pt x="437" y="5"/>
                  </a:lnTo>
                  <a:lnTo>
                    <a:pt x="424" y="1"/>
                  </a:lnTo>
                  <a:lnTo>
                    <a:pt x="402" y="0"/>
                  </a:lnTo>
                  <a:close/>
                  <a:moveTo>
                    <a:pt x="541" y="269"/>
                  </a:moveTo>
                  <a:lnTo>
                    <a:pt x="463" y="269"/>
                  </a:lnTo>
                  <a:lnTo>
                    <a:pt x="472" y="276"/>
                  </a:lnTo>
                  <a:lnTo>
                    <a:pt x="496" y="324"/>
                  </a:lnTo>
                  <a:lnTo>
                    <a:pt x="530" y="386"/>
                  </a:lnTo>
                  <a:lnTo>
                    <a:pt x="566" y="448"/>
                  </a:lnTo>
                  <a:lnTo>
                    <a:pt x="596" y="493"/>
                  </a:lnTo>
                  <a:lnTo>
                    <a:pt x="613" y="507"/>
                  </a:lnTo>
                  <a:lnTo>
                    <a:pt x="610" y="475"/>
                  </a:lnTo>
                  <a:lnTo>
                    <a:pt x="592" y="416"/>
                  </a:lnTo>
                  <a:lnTo>
                    <a:pt x="566" y="341"/>
                  </a:lnTo>
                  <a:lnTo>
                    <a:pt x="541" y="269"/>
                  </a:lnTo>
                  <a:close/>
                  <a:moveTo>
                    <a:pt x="159" y="39"/>
                  </a:moveTo>
                  <a:lnTo>
                    <a:pt x="158" y="41"/>
                  </a:lnTo>
                  <a:lnTo>
                    <a:pt x="158" y="42"/>
                  </a:lnTo>
                  <a:lnTo>
                    <a:pt x="159" y="39"/>
                  </a:lnTo>
                  <a:close/>
                  <a:moveTo>
                    <a:pt x="402" y="0"/>
                  </a:moveTo>
                  <a:lnTo>
                    <a:pt x="4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pic>
          <p:nvPicPr>
            <p:cNvPr id="20" name="Picture 19">
              <a:extLst>
                <a:ext uri="{FF2B5EF4-FFF2-40B4-BE49-F238E27FC236}">
                  <a16:creationId xmlns:a16="http://schemas.microsoft.com/office/drawing/2014/main" id="{A3D9BD80-48FF-C271-DA5D-AE8CBF024F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7" y="4296"/>
              <a:ext cx="195" cy="2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E79E866-4804-5352-3A87-F3276BE342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9" y="5043"/>
              <a:ext cx="240" cy="390"/>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80">
              <a:extLst>
                <a:ext uri="{FF2B5EF4-FFF2-40B4-BE49-F238E27FC236}">
                  <a16:creationId xmlns:a16="http://schemas.microsoft.com/office/drawing/2014/main" id="{C4A51174-9751-C3B7-6D9A-DB69CE828977}"/>
                </a:ext>
              </a:extLst>
            </p:cNvPr>
            <p:cNvSpPr>
              <a:spLocks/>
            </p:cNvSpPr>
            <p:nvPr/>
          </p:nvSpPr>
          <p:spPr bwMode="auto">
            <a:xfrm>
              <a:off x="2304" y="487"/>
              <a:ext cx="430" cy="411"/>
            </a:xfrm>
            <a:custGeom>
              <a:avLst/>
              <a:gdLst>
                <a:gd name="T0" fmla="+- 0 2733 2304"/>
                <a:gd name="T1" fmla="*/ T0 w 430"/>
                <a:gd name="T2" fmla="+- 0 503 488"/>
                <a:gd name="T3" fmla="*/ 503 h 411"/>
                <a:gd name="T4" fmla="+- 0 2718 2304"/>
                <a:gd name="T5" fmla="*/ T4 w 430"/>
                <a:gd name="T6" fmla="+- 0 488 488"/>
                <a:gd name="T7" fmla="*/ 488 h 411"/>
                <a:gd name="T8" fmla="+- 0 2340 2304"/>
                <a:gd name="T9" fmla="*/ T8 w 430"/>
                <a:gd name="T10" fmla="+- 0 488 488"/>
                <a:gd name="T11" fmla="*/ 488 h 411"/>
                <a:gd name="T12" fmla="+- 0 2309 2304"/>
                <a:gd name="T13" fmla="*/ T12 w 430"/>
                <a:gd name="T14" fmla="+- 0 492 488"/>
                <a:gd name="T15" fmla="*/ 492 h 411"/>
                <a:gd name="T16" fmla="+- 0 2304 2304"/>
                <a:gd name="T17" fmla="*/ T16 w 430"/>
                <a:gd name="T18" fmla="+- 0 523 488"/>
                <a:gd name="T19" fmla="*/ 523 h 411"/>
                <a:gd name="T20" fmla="+- 0 2733 2304"/>
                <a:gd name="T21" fmla="*/ T20 w 430"/>
                <a:gd name="T22" fmla="+- 0 566 488"/>
                <a:gd name="T23" fmla="*/ 566 h 411"/>
                <a:gd name="T24" fmla="+- 0 2733 2304"/>
                <a:gd name="T25" fmla="*/ T24 w 430"/>
                <a:gd name="T26" fmla="+- 0 588 488"/>
                <a:gd name="T27" fmla="*/ 588 h 411"/>
                <a:gd name="T28" fmla="+- 0 2304 2304"/>
                <a:gd name="T29" fmla="*/ T28 w 430"/>
                <a:gd name="T30" fmla="+- 0 622 488"/>
                <a:gd name="T31" fmla="*/ 622 h 411"/>
                <a:gd name="T32" fmla="+- 0 2304 2304"/>
                <a:gd name="T33" fmla="*/ T32 w 430"/>
                <a:gd name="T34" fmla="+- 0 706 488"/>
                <a:gd name="T35" fmla="*/ 706 h 411"/>
                <a:gd name="T36" fmla="+- 0 2304 2304"/>
                <a:gd name="T37" fmla="*/ T36 w 430"/>
                <a:gd name="T38" fmla="+- 0 796 488"/>
                <a:gd name="T39" fmla="*/ 796 h 411"/>
                <a:gd name="T40" fmla="+- 0 2304 2304"/>
                <a:gd name="T41" fmla="*/ T40 w 430"/>
                <a:gd name="T42" fmla="+- 0 898 488"/>
                <a:gd name="T43" fmla="*/ 898 h 411"/>
                <a:gd name="T44" fmla="+- 0 2733 2304"/>
                <a:gd name="T45" fmla="*/ T44 w 430"/>
                <a:gd name="T46" fmla="+- 0 865 488"/>
                <a:gd name="T47" fmla="*/ 865 h 411"/>
                <a:gd name="T48" fmla="+- 0 2733 2304"/>
                <a:gd name="T49" fmla="*/ T48 w 430"/>
                <a:gd name="T50" fmla="+- 0 797 488"/>
                <a:gd name="T51" fmla="*/ 797 h 411"/>
                <a:gd name="T52" fmla="+- 0 2705 2304"/>
                <a:gd name="T53" fmla="*/ T52 w 430"/>
                <a:gd name="T54" fmla="+- 0 864 488"/>
                <a:gd name="T55" fmla="*/ 864 h 411"/>
                <a:gd name="T56" fmla="+- 0 2638 2304"/>
                <a:gd name="T57" fmla="*/ T56 w 430"/>
                <a:gd name="T58" fmla="+- 0 797 488"/>
                <a:gd name="T59" fmla="*/ 797 h 411"/>
                <a:gd name="T60" fmla="+- 0 2604 2304"/>
                <a:gd name="T61" fmla="*/ T60 w 430"/>
                <a:gd name="T62" fmla="+- 0 864 488"/>
                <a:gd name="T63" fmla="*/ 864 h 411"/>
                <a:gd name="T64" fmla="+- 0 2536 2304"/>
                <a:gd name="T65" fmla="*/ T64 w 430"/>
                <a:gd name="T66" fmla="+- 0 797 488"/>
                <a:gd name="T67" fmla="*/ 797 h 411"/>
                <a:gd name="T68" fmla="+- 0 2502 2304"/>
                <a:gd name="T69" fmla="*/ T68 w 430"/>
                <a:gd name="T70" fmla="+- 0 864 488"/>
                <a:gd name="T71" fmla="*/ 864 h 411"/>
                <a:gd name="T72" fmla="+- 0 2434 2304"/>
                <a:gd name="T73" fmla="*/ T72 w 430"/>
                <a:gd name="T74" fmla="+- 0 797 488"/>
                <a:gd name="T75" fmla="*/ 797 h 411"/>
                <a:gd name="T76" fmla="+- 0 2400 2304"/>
                <a:gd name="T77" fmla="*/ T76 w 430"/>
                <a:gd name="T78" fmla="+- 0 864 488"/>
                <a:gd name="T79" fmla="*/ 864 h 411"/>
                <a:gd name="T80" fmla="+- 0 2332 2304"/>
                <a:gd name="T81" fmla="*/ T80 w 430"/>
                <a:gd name="T82" fmla="+- 0 796 488"/>
                <a:gd name="T83" fmla="*/ 796 h 411"/>
                <a:gd name="T84" fmla="+- 0 2733 2304"/>
                <a:gd name="T85" fmla="*/ T84 w 430"/>
                <a:gd name="T86" fmla="+- 0 775 488"/>
                <a:gd name="T87" fmla="*/ 775 h 411"/>
                <a:gd name="T88" fmla="+- 0 2733 2304"/>
                <a:gd name="T89" fmla="*/ T88 w 430"/>
                <a:gd name="T90" fmla="+- 0 707 488"/>
                <a:gd name="T91" fmla="*/ 707 h 411"/>
                <a:gd name="T92" fmla="+- 0 2705 2304"/>
                <a:gd name="T93" fmla="*/ T92 w 430"/>
                <a:gd name="T94" fmla="+- 0 774 488"/>
                <a:gd name="T95" fmla="*/ 774 h 411"/>
                <a:gd name="T96" fmla="+- 0 2638 2304"/>
                <a:gd name="T97" fmla="*/ T96 w 430"/>
                <a:gd name="T98" fmla="+- 0 707 488"/>
                <a:gd name="T99" fmla="*/ 707 h 411"/>
                <a:gd name="T100" fmla="+- 0 2604 2304"/>
                <a:gd name="T101" fmla="*/ T100 w 430"/>
                <a:gd name="T102" fmla="+- 0 774 488"/>
                <a:gd name="T103" fmla="*/ 774 h 411"/>
                <a:gd name="T104" fmla="+- 0 2536 2304"/>
                <a:gd name="T105" fmla="*/ T104 w 430"/>
                <a:gd name="T106" fmla="+- 0 707 488"/>
                <a:gd name="T107" fmla="*/ 707 h 411"/>
                <a:gd name="T108" fmla="+- 0 2502 2304"/>
                <a:gd name="T109" fmla="*/ T108 w 430"/>
                <a:gd name="T110" fmla="+- 0 774 488"/>
                <a:gd name="T111" fmla="*/ 774 h 411"/>
                <a:gd name="T112" fmla="+- 0 2434 2304"/>
                <a:gd name="T113" fmla="*/ T112 w 430"/>
                <a:gd name="T114" fmla="+- 0 707 488"/>
                <a:gd name="T115" fmla="*/ 707 h 411"/>
                <a:gd name="T116" fmla="+- 0 2400 2304"/>
                <a:gd name="T117" fmla="*/ T116 w 430"/>
                <a:gd name="T118" fmla="+- 0 774 488"/>
                <a:gd name="T119" fmla="*/ 774 h 411"/>
                <a:gd name="T120" fmla="+- 0 2332 2304"/>
                <a:gd name="T121" fmla="*/ T120 w 430"/>
                <a:gd name="T122" fmla="+- 0 706 488"/>
                <a:gd name="T123" fmla="*/ 706 h 411"/>
                <a:gd name="T124" fmla="+- 0 2733 2304"/>
                <a:gd name="T125" fmla="*/ T124 w 430"/>
                <a:gd name="T126" fmla="+- 0 690 488"/>
                <a:gd name="T127" fmla="*/ 690 h 411"/>
                <a:gd name="T128" fmla="+- 0 2332 2304"/>
                <a:gd name="T129" fmla="*/ T128 w 430"/>
                <a:gd name="T130" fmla="+- 0 622 488"/>
                <a:gd name="T131" fmla="*/ 622 h 411"/>
                <a:gd name="T132" fmla="+- 0 2400 2304"/>
                <a:gd name="T133" fmla="*/ T132 w 430"/>
                <a:gd name="T134" fmla="+- 0 689 488"/>
                <a:gd name="T135" fmla="*/ 689 h 411"/>
                <a:gd name="T136" fmla="+- 0 2434 2304"/>
                <a:gd name="T137" fmla="*/ T136 w 430"/>
                <a:gd name="T138" fmla="+- 0 622 488"/>
                <a:gd name="T139" fmla="*/ 622 h 411"/>
                <a:gd name="T140" fmla="+- 0 2502 2304"/>
                <a:gd name="T141" fmla="*/ T140 w 430"/>
                <a:gd name="T142" fmla="+- 0 689 488"/>
                <a:gd name="T143" fmla="*/ 689 h 411"/>
                <a:gd name="T144" fmla="+- 0 2536 2304"/>
                <a:gd name="T145" fmla="*/ T144 w 430"/>
                <a:gd name="T146" fmla="+- 0 622 488"/>
                <a:gd name="T147" fmla="*/ 622 h 411"/>
                <a:gd name="T148" fmla="+- 0 2604 2304"/>
                <a:gd name="T149" fmla="*/ T148 w 430"/>
                <a:gd name="T150" fmla="+- 0 689 488"/>
                <a:gd name="T151" fmla="*/ 689 h 411"/>
                <a:gd name="T152" fmla="+- 0 2638 2304"/>
                <a:gd name="T153" fmla="*/ T152 w 430"/>
                <a:gd name="T154" fmla="+- 0 622 488"/>
                <a:gd name="T155" fmla="*/ 622 h 411"/>
                <a:gd name="T156" fmla="+- 0 2705 2304"/>
                <a:gd name="T157" fmla="*/ T156 w 430"/>
                <a:gd name="T158" fmla="+- 0 689 488"/>
                <a:gd name="T159" fmla="*/ 689 h 411"/>
                <a:gd name="T160" fmla="+- 0 2733 2304"/>
                <a:gd name="T161" fmla="*/ T160 w 430"/>
                <a:gd name="T162" fmla="+- 0 622 488"/>
                <a:gd name="T163" fmla="*/ 622 h 411"/>
                <a:gd name="T164" fmla="+- 0 2733 2304"/>
                <a:gd name="T165" fmla="*/ T164 w 430"/>
                <a:gd name="T166" fmla="+- 0 588 488"/>
                <a:gd name="T167" fmla="*/ 588 h 4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430" h="411">
                  <a:moveTo>
                    <a:pt x="429" y="35"/>
                  </a:moveTo>
                  <a:lnTo>
                    <a:pt x="429" y="15"/>
                  </a:lnTo>
                  <a:lnTo>
                    <a:pt x="425" y="4"/>
                  </a:lnTo>
                  <a:lnTo>
                    <a:pt x="414" y="0"/>
                  </a:lnTo>
                  <a:lnTo>
                    <a:pt x="394" y="0"/>
                  </a:lnTo>
                  <a:lnTo>
                    <a:pt x="36" y="0"/>
                  </a:lnTo>
                  <a:lnTo>
                    <a:pt x="15" y="0"/>
                  </a:lnTo>
                  <a:lnTo>
                    <a:pt x="5" y="4"/>
                  </a:lnTo>
                  <a:lnTo>
                    <a:pt x="1" y="15"/>
                  </a:lnTo>
                  <a:lnTo>
                    <a:pt x="0" y="35"/>
                  </a:lnTo>
                  <a:lnTo>
                    <a:pt x="0" y="78"/>
                  </a:lnTo>
                  <a:lnTo>
                    <a:pt x="429" y="78"/>
                  </a:lnTo>
                  <a:lnTo>
                    <a:pt x="429" y="35"/>
                  </a:lnTo>
                  <a:close/>
                  <a:moveTo>
                    <a:pt x="429" y="100"/>
                  </a:moveTo>
                  <a:lnTo>
                    <a:pt x="0" y="100"/>
                  </a:lnTo>
                  <a:lnTo>
                    <a:pt x="0" y="134"/>
                  </a:lnTo>
                  <a:lnTo>
                    <a:pt x="0" y="202"/>
                  </a:lnTo>
                  <a:lnTo>
                    <a:pt x="0" y="218"/>
                  </a:lnTo>
                  <a:lnTo>
                    <a:pt x="0" y="286"/>
                  </a:lnTo>
                  <a:lnTo>
                    <a:pt x="0" y="308"/>
                  </a:lnTo>
                  <a:lnTo>
                    <a:pt x="0" y="376"/>
                  </a:lnTo>
                  <a:lnTo>
                    <a:pt x="0" y="410"/>
                  </a:lnTo>
                  <a:lnTo>
                    <a:pt x="429" y="410"/>
                  </a:lnTo>
                  <a:lnTo>
                    <a:pt x="429" y="377"/>
                  </a:lnTo>
                  <a:lnTo>
                    <a:pt x="429" y="376"/>
                  </a:lnTo>
                  <a:lnTo>
                    <a:pt x="429" y="309"/>
                  </a:lnTo>
                  <a:lnTo>
                    <a:pt x="401" y="309"/>
                  </a:lnTo>
                  <a:lnTo>
                    <a:pt x="401" y="376"/>
                  </a:lnTo>
                  <a:lnTo>
                    <a:pt x="334" y="376"/>
                  </a:lnTo>
                  <a:lnTo>
                    <a:pt x="334" y="309"/>
                  </a:lnTo>
                  <a:lnTo>
                    <a:pt x="300" y="309"/>
                  </a:lnTo>
                  <a:lnTo>
                    <a:pt x="300" y="376"/>
                  </a:lnTo>
                  <a:lnTo>
                    <a:pt x="232" y="376"/>
                  </a:lnTo>
                  <a:lnTo>
                    <a:pt x="232" y="309"/>
                  </a:lnTo>
                  <a:lnTo>
                    <a:pt x="198" y="309"/>
                  </a:lnTo>
                  <a:lnTo>
                    <a:pt x="198" y="376"/>
                  </a:lnTo>
                  <a:lnTo>
                    <a:pt x="130" y="376"/>
                  </a:lnTo>
                  <a:lnTo>
                    <a:pt x="130" y="309"/>
                  </a:lnTo>
                  <a:lnTo>
                    <a:pt x="96" y="309"/>
                  </a:lnTo>
                  <a:lnTo>
                    <a:pt x="96" y="376"/>
                  </a:lnTo>
                  <a:lnTo>
                    <a:pt x="28" y="376"/>
                  </a:lnTo>
                  <a:lnTo>
                    <a:pt x="28" y="308"/>
                  </a:lnTo>
                  <a:lnTo>
                    <a:pt x="429" y="308"/>
                  </a:lnTo>
                  <a:lnTo>
                    <a:pt x="429" y="287"/>
                  </a:lnTo>
                  <a:lnTo>
                    <a:pt x="429" y="286"/>
                  </a:lnTo>
                  <a:lnTo>
                    <a:pt x="429" y="219"/>
                  </a:lnTo>
                  <a:lnTo>
                    <a:pt x="401" y="219"/>
                  </a:lnTo>
                  <a:lnTo>
                    <a:pt x="401" y="286"/>
                  </a:lnTo>
                  <a:lnTo>
                    <a:pt x="334" y="286"/>
                  </a:lnTo>
                  <a:lnTo>
                    <a:pt x="334" y="219"/>
                  </a:lnTo>
                  <a:lnTo>
                    <a:pt x="300" y="219"/>
                  </a:lnTo>
                  <a:lnTo>
                    <a:pt x="300" y="286"/>
                  </a:lnTo>
                  <a:lnTo>
                    <a:pt x="232" y="286"/>
                  </a:lnTo>
                  <a:lnTo>
                    <a:pt x="232" y="219"/>
                  </a:lnTo>
                  <a:lnTo>
                    <a:pt x="198" y="219"/>
                  </a:lnTo>
                  <a:lnTo>
                    <a:pt x="198" y="286"/>
                  </a:lnTo>
                  <a:lnTo>
                    <a:pt x="130" y="286"/>
                  </a:lnTo>
                  <a:lnTo>
                    <a:pt x="130" y="219"/>
                  </a:lnTo>
                  <a:lnTo>
                    <a:pt x="96" y="219"/>
                  </a:lnTo>
                  <a:lnTo>
                    <a:pt x="96" y="286"/>
                  </a:lnTo>
                  <a:lnTo>
                    <a:pt x="28" y="286"/>
                  </a:lnTo>
                  <a:lnTo>
                    <a:pt x="28" y="218"/>
                  </a:lnTo>
                  <a:lnTo>
                    <a:pt x="429" y="218"/>
                  </a:lnTo>
                  <a:lnTo>
                    <a:pt x="429" y="202"/>
                  </a:lnTo>
                  <a:lnTo>
                    <a:pt x="28" y="202"/>
                  </a:lnTo>
                  <a:lnTo>
                    <a:pt x="28" y="134"/>
                  </a:lnTo>
                  <a:lnTo>
                    <a:pt x="96" y="134"/>
                  </a:lnTo>
                  <a:lnTo>
                    <a:pt x="96" y="201"/>
                  </a:lnTo>
                  <a:lnTo>
                    <a:pt x="130" y="201"/>
                  </a:lnTo>
                  <a:lnTo>
                    <a:pt x="130" y="134"/>
                  </a:lnTo>
                  <a:lnTo>
                    <a:pt x="198" y="134"/>
                  </a:lnTo>
                  <a:lnTo>
                    <a:pt x="198" y="201"/>
                  </a:lnTo>
                  <a:lnTo>
                    <a:pt x="232" y="201"/>
                  </a:lnTo>
                  <a:lnTo>
                    <a:pt x="232" y="134"/>
                  </a:lnTo>
                  <a:lnTo>
                    <a:pt x="300" y="134"/>
                  </a:lnTo>
                  <a:lnTo>
                    <a:pt x="300" y="201"/>
                  </a:lnTo>
                  <a:lnTo>
                    <a:pt x="334" y="201"/>
                  </a:lnTo>
                  <a:lnTo>
                    <a:pt x="334" y="134"/>
                  </a:lnTo>
                  <a:lnTo>
                    <a:pt x="401" y="134"/>
                  </a:lnTo>
                  <a:lnTo>
                    <a:pt x="401" y="201"/>
                  </a:lnTo>
                  <a:lnTo>
                    <a:pt x="429" y="201"/>
                  </a:lnTo>
                  <a:lnTo>
                    <a:pt x="429" y="134"/>
                  </a:lnTo>
                  <a:lnTo>
                    <a:pt x="429" y="133"/>
                  </a:lnTo>
                  <a:lnTo>
                    <a:pt x="429"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914400"/>
              <a:endParaRPr lang="en-GB">
                <a:solidFill>
                  <a:srgbClr val="000000"/>
                </a:solidFill>
                <a:latin typeface="Verdana"/>
              </a:endParaRPr>
            </a:p>
          </p:txBody>
        </p:sp>
        <p:sp>
          <p:nvSpPr>
            <p:cNvPr id="23" name="Text Box 81">
              <a:extLst>
                <a:ext uri="{FF2B5EF4-FFF2-40B4-BE49-F238E27FC236}">
                  <a16:creationId xmlns:a16="http://schemas.microsoft.com/office/drawing/2014/main" id="{BE712C05-A925-9E72-F1AD-26D0C1B8804C}"/>
                </a:ext>
              </a:extLst>
            </p:cNvPr>
            <p:cNvSpPr txBox="1">
              <a:spLocks noChangeArrowheads="1"/>
            </p:cNvSpPr>
            <p:nvPr/>
          </p:nvSpPr>
          <p:spPr bwMode="auto">
            <a:xfrm>
              <a:off x="7999" y="398"/>
              <a:ext cx="148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defTabSz="914400">
                <a:lnSpc>
                  <a:spcPct val="107000"/>
                </a:lnSpc>
                <a:spcBef>
                  <a:spcPts val="235"/>
                </a:spcBef>
                <a:spcAft>
                  <a:spcPts val="800"/>
                </a:spcAft>
              </a:pPr>
              <a:r>
                <a:rPr lang="en-GB" sz="2100" b="1" kern="100" dirty="0">
                  <a:solidFill>
                    <a:srgbClr val="FFFFFF"/>
                  </a:solidFill>
                  <a:latin typeface="Trebuchet MS"/>
                  <a:ea typeface="Calibri" panose="020F0502020204030204" pitchFamily="34" charset="0"/>
                  <a:cs typeface="Times New Roman"/>
                </a:rPr>
                <a:t>WHERE</a:t>
              </a:r>
              <a:endParaRPr lang="en-GB" sz="1100" kern="100" dirty="0">
                <a:solidFill>
                  <a:srgbClr val="000000"/>
                </a:solidFill>
                <a:latin typeface="Trebuchet MS"/>
                <a:ea typeface="Calibri" panose="020F0502020204030204" pitchFamily="34" charset="0"/>
                <a:cs typeface="Times New Roman"/>
              </a:endParaRPr>
            </a:p>
          </p:txBody>
        </p:sp>
        <p:sp>
          <p:nvSpPr>
            <p:cNvPr id="24" name="Text Box 83">
              <a:extLst>
                <a:ext uri="{FF2B5EF4-FFF2-40B4-BE49-F238E27FC236}">
                  <a16:creationId xmlns:a16="http://schemas.microsoft.com/office/drawing/2014/main" id="{C98C3F0A-1F75-D68A-2952-A21BA0F58E4A}"/>
                </a:ext>
              </a:extLst>
            </p:cNvPr>
            <p:cNvSpPr txBox="1">
              <a:spLocks noChangeArrowheads="1"/>
            </p:cNvSpPr>
            <p:nvPr/>
          </p:nvSpPr>
          <p:spPr bwMode="auto">
            <a:xfrm>
              <a:off x="6140" y="5649"/>
              <a:ext cx="4628" cy="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defTabSz="914400">
                <a:lnSpc>
                  <a:spcPct val="107000"/>
                </a:lnSpc>
                <a:spcAft>
                  <a:spcPts val="800"/>
                </a:spcAft>
              </a:pPr>
              <a:endParaRPr lang="en-ZA" sz="1600" b="1" dirty="0">
                <a:solidFill>
                  <a:srgbClr val="000000"/>
                </a:solidFill>
                <a:latin typeface="Calibri" panose="020F0502020204030204" pitchFamily="34" charset="0"/>
                <a:cs typeface="Calibri" panose="020F0502020204030204" pitchFamily="34" charset="0"/>
              </a:endParaRPr>
            </a:p>
            <a:p>
              <a:pPr algn="ctr" defTabSz="914400">
                <a:lnSpc>
                  <a:spcPct val="107000"/>
                </a:lnSpc>
                <a:spcAft>
                  <a:spcPts val="800"/>
                </a:spcAft>
              </a:pPr>
              <a:r>
                <a:rPr lang="en-ZA" sz="1600" b="1" dirty="0">
                  <a:solidFill>
                    <a:srgbClr val="000000"/>
                  </a:solidFill>
                  <a:latin typeface="Calibri" panose="020F0502020204030204" pitchFamily="34" charset="0"/>
                  <a:cs typeface="Calibri" panose="020F0502020204030204" pitchFamily="34" charset="0"/>
                </a:rPr>
                <a:t>The full range of contraception methods</a:t>
              </a:r>
              <a:endParaRPr lang="en-GB" sz="1600" kern="100" dirty="0">
                <a:solidFill>
                  <a:srgbClr val="000000"/>
                </a:solidFill>
                <a:latin typeface="Calibri" panose="020F0502020204030204" pitchFamily="34" charset="0"/>
                <a:cs typeface="Calibri" panose="020F0502020204030204" pitchFamily="34" charset="0"/>
              </a:endParaRPr>
            </a:p>
            <a:p>
              <a:pPr algn="ctr" defTabSz="914400">
                <a:lnSpc>
                  <a:spcPct val="107000"/>
                </a:lnSpc>
                <a:spcAft>
                  <a:spcPts val="800"/>
                </a:spcAft>
              </a:pPr>
              <a:r>
                <a:rPr lang="en-ZA" sz="1600" b="1" dirty="0">
                  <a:solidFill>
                    <a:srgbClr val="000000"/>
                  </a:solidFill>
                  <a:latin typeface="Calibri" panose="020F0502020204030204" pitchFamily="34" charset="0"/>
                  <a:cs typeface="Calibri" panose="020F0502020204030204" pitchFamily="34" charset="0"/>
                </a:rPr>
                <a:t>FP assessment/review with method choice  considering ART DSD model</a:t>
              </a:r>
              <a:endParaRPr lang="en-GB" sz="16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Text Box 84">
              <a:extLst>
                <a:ext uri="{FF2B5EF4-FFF2-40B4-BE49-F238E27FC236}">
                  <a16:creationId xmlns:a16="http://schemas.microsoft.com/office/drawing/2014/main" id="{E2AC33F7-A877-08B2-9DF9-1D7593ED21C4}"/>
                </a:ext>
              </a:extLst>
            </p:cNvPr>
            <p:cNvSpPr txBox="1">
              <a:spLocks noChangeArrowheads="1"/>
            </p:cNvSpPr>
            <p:nvPr/>
          </p:nvSpPr>
          <p:spPr bwMode="auto">
            <a:xfrm>
              <a:off x="8227" y="4943"/>
              <a:ext cx="1204"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defTabSz="914400">
                <a:lnSpc>
                  <a:spcPct val="107000"/>
                </a:lnSpc>
                <a:spcBef>
                  <a:spcPts val="235"/>
                </a:spcBef>
                <a:spcAft>
                  <a:spcPts val="800"/>
                </a:spcAft>
              </a:pPr>
              <a:r>
                <a:rPr lang="en-GB" sz="2100" b="1" kern="100">
                  <a:solidFill>
                    <a:srgbClr val="FFFFFF"/>
                  </a:solidFill>
                  <a:latin typeface="Trebuchet MS" panose="020B0603020202020204" pitchFamily="34" charset="0"/>
                  <a:ea typeface="Calibri" panose="020F0502020204030204" pitchFamily="34" charset="0"/>
                  <a:cs typeface="Times New Roman" panose="02020603050405020304" pitchFamily="18" charset="0"/>
                </a:rPr>
                <a:t>WHAT</a:t>
              </a:r>
              <a:endParaRPr lang="en-GB" sz="1100" kern="100">
                <a:solidFill>
                  <a:srgbClr val="000000"/>
                </a:solidFill>
                <a:ea typeface="Calibri" panose="020F0502020204030204" pitchFamily="34" charset="0"/>
                <a:cs typeface="Times New Roman" panose="02020603050405020304" pitchFamily="18" charset="0"/>
              </a:endParaRPr>
            </a:p>
          </p:txBody>
        </p:sp>
        <p:sp>
          <p:nvSpPr>
            <p:cNvPr id="26" name="Text Box 86">
              <a:extLst>
                <a:ext uri="{FF2B5EF4-FFF2-40B4-BE49-F238E27FC236}">
                  <a16:creationId xmlns:a16="http://schemas.microsoft.com/office/drawing/2014/main" id="{A4B5AF3A-115C-D83F-1368-449909A953A0}"/>
                </a:ext>
              </a:extLst>
            </p:cNvPr>
            <p:cNvSpPr txBox="1">
              <a:spLocks noChangeArrowheads="1"/>
            </p:cNvSpPr>
            <p:nvPr/>
          </p:nvSpPr>
          <p:spPr bwMode="auto">
            <a:xfrm>
              <a:off x="1322" y="5611"/>
              <a:ext cx="4278" cy="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defTabSz="914400">
                <a:lnSpc>
                  <a:spcPct val="107000"/>
                </a:lnSpc>
                <a:spcAft>
                  <a:spcPts val="800"/>
                </a:spcAft>
              </a:pP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16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defTabSz="914400">
                <a:lnSpc>
                  <a:spcPct val="107000"/>
                </a:lnSpc>
                <a:spcBef>
                  <a:spcPts val="5"/>
                </a:spcBef>
                <a:spcAft>
                  <a:spcPts val="800"/>
                </a:spcAft>
              </a:pP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br>
                <a:rPr lang="en-GB" sz="1600" kern="1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ZA" sz="1600" b="1" dirty="0">
                  <a:solidFill>
                    <a:srgbClr val="000000"/>
                  </a:solidFill>
                  <a:latin typeface="Calibri" panose="020F0502020204030204" pitchFamily="34" charset="0"/>
                  <a:cs typeface="Calibri" panose="020F0502020204030204" pitchFamily="34" charset="0"/>
                </a:rPr>
                <a:t>By the same provider as ART clinical interaction and ART refill</a:t>
              </a:r>
              <a:endParaRPr lang="en-GB" sz="1600" b="1" dirty="0">
                <a:solidFill>
                  <a:srgbClr val="000000"/>
                </a:solidFill>
                <a:latin typeface="Calibri" panose="020F0502020204030204" pitchFamily="34" charset="0"/>
                <a:cs typeface="Calibri" panose="020F0502020204030204" pitchFamily="34" charset="0"/>
              </a:endParaRPr>
            </a:p>
          </p:txBody>
        </p:sp>
        <p:sp>
          <p:nvSpPr>
            <p:cNvPr id="27" name="Text Box 87">
              <a:extLst>
                <a:ext uri="{FF2B5EF4-FFF2-40B4-BE49-F238E27FC236}">
                  <a16:creationId xmlns:a16="http://schemas.microsoft.com/office/drawing/2014/main" id="{082EECB0-4CA0-A3E0-E99B-F1282E065763}"/>
                </a:ext>
              </a:extLst>
            </p:cNvPr>
            <p:cNvSpPr txBox="1">
              <a:spLocks noChangeArrowheads="1"/>
            </p:cNvSpPr>
            <p:nvPr/>
          </p:nvSpPr>
          <p:spPr bwMode="auto">
            <a:xfrm>
              <a:off x="5645" y="5261"/>
              <a:ext cx="896"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defTabSz="914400">
                <a:lnSpc>
                  <a:spcPct val="107000"/>
                </a:lnSpc>
                <a:spcBef>
                  <a:spcPts val="105"/>
                </a:spcBef>
                <a:spcAft>
                  <a:spcPts val="800"/>
                </a:spcAft>
              </a:pPr>
              <a:r>
                <a:rPr lang="en-GB" sz="900" b="1" kern="100" dirty="0">
                  <a:solidFill>
                    <a:srgbClr val="FFFFFF"/>
                  </a:solidFill>
                  <a:latin typeface="Trebuchet MS" panose="020B0603020202020204" pitchFamily="34" charset="0"/>
                  <a:ea typeface="Calibri" panose="020F0502020204030204" pitchFamily="34" charset="0"/>
                  <a:cs typeface="Times New Roman" panose="02020603050405020304" pitchFamily="18" charset="0"/>
                </a:rPr>
                <a:t>Client</a:t>
              </a:r>
              <a:endParaRPr lang="en-GB" sz="1100" kern="100" dirty="0">
                <a:solidFill>
                  <a:srgbClr val="000000"/>
                </a:solidFill>
                <a:ea typeface="Calibri" panose="020F0502020204030204" pitchFamily="34" charset="0"/>
                <a:cs typeface="Times New Roman" panose="02020603050405020304" pitchFamily="18" charset="0"/>
              </a:endParaRPr>
            </a:p>
          </p:txBody>
        </p:sp>
        <p:sp>
          <p:nvSpPr>
            <p:cNvPr id="28" name="Text Box 88">
              <a:extLst>
                <a:ext uri="{FF2B5EF4-FFF2-40B4-BE49-F238E27FC236}">
                  <a16:creationId xmlns:a16="http://schemas.microsoft.com/office/drawing/2014/main" id="{43B23935-65F0-FB14-28B9-7C1405C8A3DA}"/>
                </a:ext>
              </a:extLst>
            </p:cNvPr>
            <p:cNvSpPr txBox="1">
              <a:spLocks noChangeArrowheads="1"/>
            </p:cNvSpPr>
            <p:nvPr/>
          </p:nvSpPr>
          <p:spPr bwMode="auto">
            <a:xfrm>
              <a:off x="2881" y="4943"/>
              <a:ext cx="1059"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defTabSz="914400">
                <a:lnSpc>
                  <a:spcPct val="107000"/>
                </a:lnSpc>
                <a:spcBef>
                  <a:spcPts val="235"/>
                </a:spcBef>
                <a:spcAft>
                  <a:spcPts val="800"/>
                </a:spcAft>
              </a:pPr>
              <a:r>
                <a:rPr lang="en-GB" sz="2100" b="1" kern="100">
                  <a:solidFill>
                    <a:srgbClr val="FFFFFF"/>
                  </a:solidFill>
                  <a:latin typeface="Trebuchet MS" panose="020B0603020202020204" pitchFamily="34" charset="0"/>
                  <a:ea typeface="Calibri" panose="020F0502020204030204" pitchFamily="34" charset="0"/>
                  <a:cs typeface="Times New Roman" panose="02020603050405020304" pitchFamily="18" charset="0"/>
                </a:rPr>
                <a:t>WHO</a:t>
              </a:r>
              <a:endParaRPr lang="en-GB" sz="1100" kern="100">
                <a:solidFill>
                  <a:srgbClr val="000000"/>
                </a:solidFill>
                <a:ea typeface="Calibri" panose="020F0502020204030204" pitchFamily="34" charset="0"/>
                <a:cs typeface="Times New Roman" panose="02020603050405020304" pitchFamily="18" charset="0"/>
              </a:endParaRPr>
            </a:p>
          </p:txBody>
        </p:sp>
        <p:sp>
          <p:nvSpPr>
            <p:cNvPr id="29" name="Text Box 89">
              <a:extLst>
                <a:ext uri="{FF2B5EF4-FFF2-40B4-BE49-F238E27FC236}">
                  <a16:creationId xmlns:a16="http://schemas.microsoft.com/office/drawing/2014/main" id="{7DB5F5B0-7DD2-6A61-2789-5C06501D8DA2}"/>
                </a:ext>
              </a:extLst>
            </p:cNvPr>
            <p:cNvSpPr txBox="1">
              <a:spLocks noChangeArrowheads="1"/>
            </p:cNvSpPr>
            <p:nvPr/>
          </p:nvSpPr>
          <p:spPr bwMode="auto">
            <a:xfrm>
              <a:off x="6170" y="1334"/>
              <a:ext cx="4598" cy="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defTabSz="914400">
                <a:lnSpc>
                  <a:spcPct val="107000"/>
                </a:lnSpc>
                <a:spcAft>
                  <a:spcPts val="800"/>
                </a:spcAft>
              </a:pPr>
              <a:endParaRPr lang="en-GB" sz="16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defTabSz="914400">
                <a:lnSpc>
                  <a:spcPct val="107000"/>
                </a:lnSpc>
                <a:spcBef>
                  <a:spcPts val="20"/>
                </a:spcBef>
                <a:spcAft>
                  <a:spcPts val="800"/>
                </a:spcAft>
              </a:pPr>
              <a:endPar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defTabSz="914400">
                <a:lnSpc>
                  <a:spcPct val="107000"/>
                </a:lnSpc>
                <a:spcBef>
                  <a:spcPts val="20"/>
                </a:spcBef>
                <a:spcAft>
                  <a:spcPts val="800"/>
                </a:spcAft>
              </a:pP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At</a:t>
              </a:r>
              <a:r>
                <a:rPr lang="en-GB" sz="1600" b="1" kern="100" spc="15"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en-GB" sz="1600" b="1" kern="100" spc="2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same</a:t>
              </a:r>
              <a:r>
                <a:rPr lang="en-GB" sz="1600" b="1" kern="100" spc="2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location</a:t>
              </a:r>
              <a:r>
                <a:rPr lang="en-GB" sz="1600" b="1" kern="100" spc="20" dirty="0">
                  <a:solidFill>
                    <a:srgbClr val="000000"/>
                  </a:solidFill>
                  <a:latin typeface="Calibri" panose="020F0502020204030204" pitchFamily="34" charset="0"/>
                  <a:ea typeface="Calibri" panose="020F0502020204030204" pitchFamily="34" charset="0"/>
                  <a:cs typeface="Calibri" panose="020F0502020204030204" pitchFamily="34" charset="0"/>
                </a:rPr>
                <a:t> </a:t>
              </a:r>
              <a:br>
                <a:rPr lang="en-GB" sz="1600" b="1" kern="100" spc="2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as</a:t>
              </a:r>
              <a:r>
                <a:rPr lang="en-GB" sz="1600" b="1" kern="100" spc="20" dirty="0">
                  <a:solidFill>
                    <a:srgbClr val="000000"/>
                  </a:solidFill>
                  <a:latin typeface="Calibri" panose="020F0502020204030204" pitchFamily="34" charset="0"/>
                  <a:ea typeface="Calibri" panose="020F0502020204030204" pitchFamily="34" charset="0"/>
                  <a:cs typeface="Calibri" panose="020F0502020204030204" pitchFamily="34" charset="0"/>
                </a:rPr>
                <a:t> ART DSD </a:t>
              </a:r>
              <a:endPar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Box 90">
              <a:extLst>
                <a:ext uri="{FF2B5EF4-FFF2-40B4-BE49-F238E27FC236}">
                  <a16:creationId xmlns:a16="http://schemas.microsoft.com/office/drawing/2014/main" id="{171B0C85-81FF-845A-EC57-663582EF2011}"/>
                </a:ext>
              </a:extLst>
            </p:cNvPr>
            <p:cNvSpPr txBox="1">
              <a:spLocks noChangeArrowheads="1"/>
            </p:cNvSpPr>
            <p:nvPr/>
          </p:nvSpPr>
          <p:spPr bwMode="auto">
            <a:xfrm>
              <a:off x="1532" y="1085"/>
              <a:ext cx="3770" cy="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defTabSz="914400">
                <a:lnSpc>
                  <a:spcPct val="107000"/>
                </a:lnSpc>
                <a:spcAft>
                  <a:spcPts val="800"/>
                </a:spcAft>
              </a:pP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16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defTabSz="914400">
                <a:lnSpc>
                  <a:spcPct val="107000"/>
                </a:lnSpc>
                <a:spcBef>
                  <a:spcPts val="10"/>
                </a:spcBef>
                <a:spcAft>
                  <a:spcPts val="800"/>
                </a:spcAft>
              </a:pPr>
              <a:r>
                <a:rPr lang="en-GB" sz="16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ctr" defTabSz="914400">
                <a:lnSpc>
                  <a:spcPct val="107000"/>
                </a:lnSpc>
                <a:spcBef>
                  <a:spcPts val="10"/>
                </a:spcBef>
                <a:spcAft>
                  <a:spcPts val="800"/>
                </a:spcAft>
              </a:pPr>
              <a:r>
                <a:rPr lang="en-ZA" sz="1600" b="1" dirty="0">
                  <a:solidFill>
                    <a:srgbClr val="000000"/>
                  </a:solidFill>
                  <a:latin typeface="Calibri" panose="020F0502020204030204" pitchFamily="34" charset="0"/>
                  <a:cs typeface="Calibri" panose="020F0502020204030204" pitchFamily="34" charset="0"/>
                </a:rPr>
                <a:t>At the same time as ART clinical interaction and ART refills</a:t>
              </a:r>
            </a:p>
            <a:p>
              <a:pPr defTabSz="914400">
                <a:lnSpc>
                  <a:spcPct val="107000"/>
                </a:lnSpc>
                <a:spcBef>
                  <a:spcPts val="10"/>
                </a:spcBef>
                <a:spcAft>
                  <a:spcPts val="800"/>
                </a:spcAft>
              </a:pPr>
              <a:endParaRPr lang="en-GB" sz="16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Text Box 91">
              <a:extLst>
                <a:ext uri="{FF2B5EF4-FFF2-40B4-BE49-F238E27FC236}">
                  <a16:creationId xmlns:a16="http://schemas.microsoft.com/office/drawing/2014/main" id="{FD06D6B9-FAAE-4DC3-E3AD-CD85894FA51E}"/>
                </a:ext>
              </a:extLst>
            </p:cNvPr>
            <p:cNvSpPr txBox="1">
              <a:spLocks noChangeArrowheads="1"/>
            </p:cNvSpPr>
            <p:nvPr/>
          </p:nvSpPr>
          <p:spPr bwMode="auto">
            <a:xfrm>
              <a:off x="1131" y="340"/>
              <a:ext cx="4651"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622935" marR="462280" algn="ctr" defTabSz="914400">
                <a:lnSpc>
                  <a:spcPct val="107000"/>
                </a:lnSpc>
                <a:spcBef>
                  <a:spcPts val="525"/>
                </a:spcBef>
                <a:spcAft>
                  <a:spcPts val="800"/>
                </a:spcAft>
              </a:pPr>
              <a:r>
                <a:rPr lang="en-GB" sz="2100" b="1" kern="100" dirty="0">
                  <a:solidFill>
                    <a:srgbClr val="FFFFFF"/>
                  </a:solidFill>
                  <a:latin typeface="Trebuchet MS" panose="020B0603020202020204" pitchFamily="34" charset="0"/>
                  <a:ea typeface="Calibri" panose="020F0502020204030204" pitchFamily="34" charset="0"/>
                  <a:cs typeface="Times New Roman" panose="02020603050405020304" pitchFamily="18" charset="0"/>
                </a:rPr>
                <a:t>WHEN</a:t>
              </a:r>
              <a:endParaRPr lang="en-GB" sz="1100" kern="100" dirty="0">
                <a:solidFill>
                  <a:srgbClr val="000000"/>
                </a:solidFill>
                <a:ea typeface="Calibri" panose="020F0502020204030204" pitchFamily="34" charset="0"/>
                <a:cs typeface="Times New Roman" panose="02020603050405020304" pitchFamily="18" charset="0"/>
              </a:endParaRPr>
            </a:p>
          </p:txBody>
        </p:sp>
      </p:grpSp>
      <p:sp>
        <p:nvSpPr>
          <p:cNvPr id="33" name="TextBox 32">
            <a:extLst>
              <a:ext uri="{FF2B5EF4-FFF2-40B4-BE49-F238E27FC236}">
                <a16:creationId xmlns:a16="http://schemas.microsoft.com/office/drawing/2014/main" id="{C2111142-42C0-54C2-653C-187DA5349719}"/>
              </a:ext>
            </a:extLst>
          </p:cNvPr>
          <p:cNvSpPr txBox="1"/>
          <p:nvPr/>
        </p:nvSpPr>
        <p:spPr>
          <a:xfrm>
            <a:off x="210540" y="3945516"/>
            <a:ext cx="4885028" cy="2185214"/>
          </a:xfrm>
          <a:prstGeom prst="rect">
            <a:avLst/>
          </a:prstGeom>
          <a:solidFill>
            <a:schemeClr val="accent1">
              <a:lumMod val="40000"/>
              <a:lumOff val="60000"/>
            </a:schemeClr>
          </a:solidFill>
        </p:spPr>
        <p:txBody>
          <a:bodyPr wrap="square" rtlCol="0">
            <a:spAutoFit/>
          </a:bodyPr>
          <a:lstStyle/>
          <a:p>
            <a:r>
              <a:rPr lang="en-ZA" dirty="0"/>
              <a:t>			</a:t>
            </a:r>
          </a:p>
          <a:p>
            <a:endParaRPr lang="en-ZA" dirty="0"/>
          </a:p>
          <a:p>
            <a:endParaRPr lang="en-ZA" dirty="0"/>
          </a:p>
          <a:p>
            <a:endParaRPr lang="en-ZA" dirty="0"/>
          </a:p>
          <a:p>
            <a:pPr marL="285750" indent="-285750">
              <a:buFont typeface="Arial" panose="020B0604020202020204" pitchFamily="34" charset="0"/>
              <a:buChar char="•"/>
            </a:pPr>
            <a:r>
              <a:rPr lang="en-ZA" sz="1600" dirty="0"/>
              <a:t>Repeat DMPA and NET-EN can be given 2 weeks early</a:t>
            </a:r>
          </a:p>
          <a:p>
            <a:pPr marL="285750" indent="-285750">
              <a:buFont typeface="Arial" panose="020B0604020202020204" pitchFamily="34" charset="0"/>
              <a:buChar char="•"/>
            </a:pPr>
            <a:r>
              <a:rPr lang="en-ZA" sz="1600" dirty="0"/>
              <a:t>Repeat DMPA can be given 4 weeks late</a:t>
            </a:r>
          </a:p>
          <a:p>
            <a:pPr marL="285750" indent="-285750">
              <a:buFont typeface="Arial" panose="020B0604020202020204" pitchFamily="34" charset="0"/>
              <a:buChar char="•"/>
            </a:pPr>
            <a:r>
              <a:rPr lang="en-ZA" sz="1600" dirty="0"/>
              <a:t>Repeat NET-EN can be given 2 weeks late</a:t>
            </a:r>
          </a:p>
        </p:txBody>
      </p:sp>
      <p:pic>
        <p:nvPicPr>
          <p:cNvPr id="34" name="Picture 33">
            <a:extLst>
              <a:ext uri="{FF2B5EF4-FFF2-40B4-BE49-F238E27FC236}">
                <a16:creationId xmlns:a16="http://schemas.microsoft.com/office/drawing/2014/main" id="{1BEEEC83-C850-8332-1427-A50E1C01C373}"/>
              </a:ext>
            </a:extLst>
          </p:cNvPr>
          <p:cNvPicPr>
            <a:picLocks noChangeAspect="1"/>
          </p:cNvPicPr>
          <p:nvPr/>
        </p:nvPicPr>
        <p:blipFill>
          <a:blip r:embed="rId9"/>
          <a:stretch>
            <a:fillRect/>
          </a:stretch>
        </p:blipFill>
        <p:spPr>
          <a:xfrm>
            <a:off x="666366" y="4085341"/>
            <a:ext cx="2318418" cy="821426"/>
          </a:xfrm>
          <a:prstGeom prst="rect">
            <a:avLst/>
          </a:prstGeom>
        </p:spPr>
      </p:pic>
      <p:sp>
        <p:nvSpPr>
          <p:cNvPr id="32" name="Teardrop 31">
            <a:extLst>
              <a:ext uri="{FF2B5EF4-FFF2-40B4-BE49-F238E27FC236}">
                <a16:creationId xmlns:a16="http://schemas.microsoft.com/office/drawing/2014/main" id="{251DDD58-7C69-C383-6264-5997A954918D}"/>
              </a:ext>
            </a:extLst>
          </p:cNvPr>
          <p:cNvSpPr/>
          <p:nvPr/>
        </p:nvSpPr>
        <p:spPr>
          <a:xfrm>
            <a:off x="2702828" y="1722155"/>
            <a:ext cx="2883282" cy="2470998"/>
          </a:xfrm>
          <a:prstGeom prst="teardrop">
            <a:avLst>
              <a:gd name="adj" fmla="val 112475"/>
            </a:avLst>
          </a:prstGeom>
          <a:solidFill>
            <a:srgbClr val="E0001B"/>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ART refills can also be aligned with contraception refills when </a:t>
            </a:r>
            <a:r>
              <a:rPr lang="en-ZA" kern="0" dirty="0">
                <a:solidFill>
                  <a:srgbClr val="FFFFFF"/>
                </a:solidFill>
                <a:latin typeface="Calibri" panose="020F0502020204030204" pitchFamily="34" charset="0"/>
                <a:cs typeface="Calibri" panose="020F0502020204030204" pitchFamily="34" charset="0"/>
              </a:rPr>
              <a:t>simplified</a:t>
            </a:r>
            <a:r>
              <a:rPr kumimoji="0" lang="en-ZA"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e.g., IM injectables</a:t>
            </a:r>
          </a:p>
        </p:txBody>
      </p:sp>
    </p:spTree>
    <p:extLst>
      <p:ext uri="{BB962C8B-B14F-4D97-AF65-F5344CB8AC3E}">
        <p14:creationId xmlns:p14="http://schemas.microsoft.com/office/powerpoint/2010/main" val="160211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BCBC92-690D-7CAF-DB80-C52E14CCBA2D}"/>
              </a:ext>
            </a:extLst>
          </p:cNvPr>
          <p:cNvSpPr>
            <a:spLocks noGrp="1"/>
          </p:cNvSpPr>
          <p:nvPr>
            <p:ph type="title"/>
          </p:nvPr>
        </p:nvSpPr>
        <p:spPr>
          <a:xfrm>
            <a:off x="285823" y="466271"/>
            <a:ext cx="6563195" cy="838199"/>
          </a:xfrm>
        </p:spPr>
        <p:txBody>
          <a:bodyPr>
            <a:noAutofit/>
          </a:bodyPr>
          <a:lstStyle/>
          <a:p>
            <a:r>
              <a:rPr lang="en-ZA" sz="3600" dirty="0"/>
              <a:t>What am I talking about?</a:t>
            </a:r>
          </a:p>
        </p:txBody>
      </p:sp>
      <p:sp>
        <p:nvSpPr>
          <p:cNvPr id="7" name="Text Placeholder 6">
            <a:extLst>
              <a:ext uri="{FF2B5EF4-FFF2-40B4-BE49-F238E27FC236}">
                <a16:creationId xmlns:a16="http://schemas.microsoft.com/office/drawing/2014/main" id="{8EA30E96-CFEC-5DBB-8517-65601789C71F}"/>
              </a:ext>
            </a:extLst>
          </p:cNvPr>
          <p:cNvSpPr>
            <a:spLocks noGrp="1"/>
          </p:cNvSpPr>
          <p:nvPr>
            <p:ph type="body" sz="quarter" idx="10"/>
          </p:nvPr>
        </p:nvSpPr>
        <p:spPr>
          <a:xfrm>
            <a:off x="612775" y="2286000"/>
            <a:ext cx="6140450" cy="3963988"/>
          </a:xfrm>
        </p:spPr>
        <p:txBody>
          <a:bodyPr/>
          <a:lstStyle/>
          <a:p>
            <a:pPr marL="571500" indent="-571500">
              <a:spcAft>
                <a:spcPts val="1200"/>
              </a:spcAft>
              <a:buFont typeface="+mj-lt"/>
              <a:buAutoNum type="arabicPeriod"/>
            </a:pPr>
            <a:r>
              <a:rPr lang="en-ZA" sz="2800" dirty="0">
                <a:solidFill>
                  <a:srgbClr val="FF0000"/>
                </a:solidFill>
                <a:latin typeface="Century Gothic" panose="020B0502020202020204" pitchFamily="34" charset="0"/>
              </a:rPr>
              <a:t>Integrated less-intensive DSD models for ART </a:t>
            </a:r>
            <a:r>
              <a:rPr lang="en-ZA" sz="2800" b="1" dirty="0">
                <a:solidFill>
                  <a:srgbClr val="FF0000"/>
                </a:solidFill>
                <a:latin typeface="Century Gothic" panose="020B0502020202020204" pitchFamily="34" charset="0"/>
              </a:rPr>
              <a:t>and contraception</a:t>
            </a:r>
            <a:endParaRPr lang="en-ZA" sz="2800" dirty="0">
              <a:solidFill>
                <a:srgbClr val="FF0000"/>
              </a:solidFill>
              <a:latin typeface="Century Gothic" panose="020B0502020202020204" pitchFamily="34" charset="0"/>
            </a:endParaRPr>
          </a:p>
          <a:p>
            <a:pPr marL="571500" indent="-571500">
              <a:spcAft>
                <a:spcPts val="1200"/>
              </a:spcAft>
              <a:buFont typeface="+mj-lt"/>
              <a:buAutoNum type="arabicPeriod"/>
            </a:pPr>
            <a:r>
              <a:rPr lang="en-ZA" sz="2800" i="1" dirty="0">
                <a:solidFill>
                  <a:schemeClr val="bg1">
                    <a:lumMod val="50000"/>
                  </a:schemeClr>
                </a:solidFill>
                <a:latin typeface="Century Gothic" panose="020B0502020202020204" pitchFamily="34" charset="0"/>
              </a:rPr>
              <a:t>HIV and FP service integration (HTS, PrEP and ART) </a:t>
            </a:r>
          </a:p>
          <a:p>
            <a:pPr marL="571500" indent="-571500">
              <a:spcAft>
                <a:spcPts val="1200"/>
              </a:spcAft>
              <a:buFont typeface="+mj-lt"/>
              <a:buAutoNum type="arabicPeriod"/>
            </a:pPr>
            <a:r>
              <a:rPr lang="en-ZA" sz="2800" i="1" dirty="0">
                <a:solidFill>
                  <a:schemeClr val="bg1">
                    <a:lumMod val="50000"/>
                  </a:schemeClr>
                </a:solidFill>
                <a:latin typeface="Century Gothic" panose="020B0502020202020204" pitchFamily="34" charset="0"/>
              </a:rPr>
              <a:t>FP DSD</a:t>
            </a:r>
          </a:p>
          <a:p>
            <a:endParaRPr lang="en-ZA" dirty="0"/>
          </a:p>
        </p:txBody>
      </p:sp>
      <p:pic>
        <p:nvPicPr>
          <p:cNvPr id="6" name="Picture 2">
            <a:extLst>
              <a:ext uri="{FF2B5EF4-FFF2-40B4-BE49-F238E27FC236}">
                <a16:creationId xmlns:a16="http://schemas.microsoft.com/office/drawing/2014/main" id="{AF529829-8618-DCF1-A2AE-15B2D4D0881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41920" y="753164"/>
            <a:ext cx="5450080" cy="30656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BF589E9-B676-3BDC-C595-0AEA268EB5D4}"/>
              </a:ext>
            </a:extLst>
          </p:cNvPr>
          <p:cNvSpPr/>
          <p:nvPr/>
        </p:nvSpPr>
        <p:spPr>
          <a:xfrm>
            <a:off x="7208520" y="4171446"/>
            <a:ext cx="4903470" cy="17259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07000"/>
              </a:lnSpc>
              <a:spcAft>
                <a:spcPts val="800"/>
              </a:spcAft>
            </a:pPr>
            <a:r>
              <a:rPr lang="en-US" b="1" dirty="0">
                <a:solidFill>
                  <a:srgbClr val="FF0000"/>
                </a:solidFill>
                <a:latin typeface="Century Gothic" panose="020B0502020202020204" pitchFamily="34" charset="0"/>
                <a:cs typeface="Arial"/>
              </a:rPr>
              <a:t>Differentiated service delivery (DSD) is a client-</a:t>
            </a:r>
            <a:r>
              <a:rPr lang="en-US" b="1" dirty="0" err="1">
                <a:solidFill>
                  <a:srgbClr val="FF0000"/>
                </a:solidFill>
                <a:latin typeface="Century Gothic" panose="020B0502020202020204" pitchFamily="34" charset="0"/>
                <a:cs typeface="Arial"/>
              </a:rPr>
              <a:t>centred</a:t>
            </a:r>
            <a:r>
              <a:rPr lang="en-US" b="1" dirty="0">
                <a:solidFill>
                  <a:srgbClr val="FF0000"/>
                </a:solidFill>
                <a:latin typeface="Century Gothic" panose="020B0502020202020204" pitchFamily="34" charset="0"/>
                <a:cs typeface="Arial"/>
              </a:rPr>
              <a:t> approach that simplifies and adapts services in ways that both serve the needs of people living with HIV and reduce unnecessary burdens on the health system. </a:t>
            </a:r>
            <a:endParaRPr lang="en-ZA" b="1" dirty="0">
              <a:solidFill>
                <a:srgbClr val="FF0000"/>
              </a:solidFill>
              <a:latin typeface="Century Gothic" panose="020B0502020202020204" pitchFamily="34" charset="0"/>
              <a:cs typeface="Arial"/>
            </a:endParaRPr>
          </a:p>
        </p:txBody>
      </p:sp>
      <p:sp>
        <p:nvSpPr>
          <p:cNvPr id="3" name="Rounded Rectangle 2">
            <a:extLst>
              <a:ext uri="{FF2B5EF4-FFF2-40B4-BE49-F238E27FC236}">
                <a16:creationId xmlns:a16="http://schemas.microsoft.com/office/drawing/2014/main" id="{5E941F5A-7420-2390-C2E0-829A47D36FD9}"/>
              </a:ext>
            </a:extLst>
          </p:cNvPr>
          <p:cNvSpPr/>
          <p:nvPr/>
        </p:nvSpPr>
        <p:spPr>
          <a:xfrm>
            <a:off x="285823" y="2119085"/>
            <a:ext cx="6332691" cy="1567543"/>
          </a:xfrm>
          <a:prstGeom prst="roundRect">
            <a:avLst/>
          </a:prstGeom>
          <a:solidFill>
            <a:srgbClr val="00B5DE">
              <a:alpha val="10000"/>
            </a:srgb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966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6A6C-AB31-80B1-472C-3A16A134F718}"/>
              </a:ext>
            </a:extLst>
          </p:cNvPr>
          <p:cNvSpPr txBox="1">
            <a:spLocks/>
          </p:cNvSpPr>
          <p:nvPr/>
        </p:nvSpPr>
        <p:spPr bwMode="gray">
          <a:xfrm>
            <a:off x="469719" y="514349"/>
            <a:ext cx="12111610" cy="106091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3600" i="1" dirty="0">
                <a:solidFill>
                  <a:srgbClr val="000000"/>
                </a:solidFill>
                <a:latin typeface="Century Gothic" panose="020B0502020202020204" pitchFamily="34" charset="0"/>
              </a:rPr>
              <a:t>S</a:t>
            </a:r>
            <a:r>
              <a:rPr kumimoji="0" lang="en-ZA" sz="3600" b="1" i="1" u="none" strike="noStrike" kern="1200" cap="none" spc="0" normalizeH="0" baseline="0" noProof="0" dirty="0">
                <a:ln>
                  <a:noFill/>
                </a:ln>
                <a:solidFill>
                  <a:srgbClr val="000000"/>
                </a:solidFill>
                <a:effectLst/>
                <a:uLnTx/>
                <a:uFillTx/>
                <a:latin typeface="Century Gothic" panose="020B0502020202020204" pitchFamily="34" charset="0"/>
              </a:rPr>
              <a:t>ep</a:t>
            </a:r>
            <a:r>
              <a:rPr lang="en-ZA" sz="3600" i="1" dirty="0">
                <a:solidFill>
                  <a:srgbClr val="000000"/>
                </a:solidFill>
                <a:latin typeface="Century Gothic" panose="020B0502020202020204" pitchFamily="34" charset="0"/>
              </a:rPr>
              <a:t>a</a:t>
            </a:r>
            <a:r>
              <a:rPr kumimoji="0" lang="en-ZA" sz="3600" b="1" i="1" u="none" strike="noStrike" kern="1200" cap="none" spc="0" normalizeH="0" baseline="0" noProof="0" dirty="0">
                <a:ln>
                  <a:noFill/>
                </a:ln>
                <a:solidFill>
                  <a:srgbClr val="000000"/>
                </a:solidFill>
                <a:effectLst/>
                <a:uLnTx/>
                <a:uFillTx/>
                <a:latin typeface="Century Gothic" panose="020B0502020202020204" pitchFamily="34" charset="0"/>
              </a:rPr>
              <a:t>rate clinical consults and refill-only visits</a:t>
            </a:r>
          </a:p>
        </p:txBody>
      </p:sp>
      <p:graphicFrame>
        <p:nvGraphicFramePr>
          <p:cNvPr id="10" name="Table 9">
            <a:extLst>
              <a:ext uri="{FF2B5EF4-FFF2-40B4-BE49-F238E27FC236}">
                <a16:creationId xmlns:a16="http://schemas.microsoft.com/office/drawing/2014/main" id="{CFC832B0-BCD9-1CCF-0591-D404DF531078}"/>
              </a:ext>
            </a:extLst>
          </p:cNvPr>
          <p:cNvGraphicFramePr>
            <a:graphicFrameLocks noGrp="1"/>
          </p:cNvGraphicFramePr>
          <p:nvPr>
            <p:extLst>
              <p:ext uri="{D42A27DB-BD31-4B8C-83A1-F6EECF244321}">
                <p14:modId xmlns:p14="http://schemas.microsoft.com/office/powerpoint/2010/main" val="2990702268"/>
              </p:ext>
            </p:extLst>
          </p:nvPr>
        </p:nvGraphicFramePr>
        <p:xfrm>
          <a:off x="574431" y="1597582"/>
          <a:ext cx="11432565" cy="2155700"/>
        </p:xfrm>
        <a:graphic>
          <a:graphicData uri="http://schemas.openxmlformats.org/drawingml/2006/table">
            <a:tbl>
              <a:tblPr/>
              <a:tblGrid>
                <a:gridCol w="1204110">
                  <a:extLst>
                    <a:ext uri="{9D8B030D-6E8A-4147-A177-3AD203B41FA5}">
                      <a16:colId xmlns:a16="http://schemas.microsoft.com/office/drawing/2014/main" val="2951988826"/>
                    </a:ext>
                  </a:extLst>
                </a:gridCol>
                <a:gridCol w="3799299">
                  <a:extLst>
                    <a:ext uri="{9D8B030D-6E8A-4147-A177-3AD203B41FA5}">
                      <a16:colId xmlns:a16="http://schemas.microsoft.com/office/drawing/2014/main" val="1215511568"/>
                    </a:ext>
                  </a:extLst>
                </a:gridCol>
                <a:gridCol w="3214578">
                  <a:extLst>
                    <a:ext uri="{9D8B030D-6E8A-4147-A177-3AD203B41FA5}">
                      <a16:colId xmlns:a16="http://schemas.microsoft.com/office/drawing/2014/main" val="900439268"/>
                    </a:ext>
                  </a:extLst>
                </a:gridCol>
                <a:gridCol w="3214578">
                  <a:extLst>
                    <a:ext uri="{9D8B030D-6E8A-4147-A177-3AD203B41FA5}">
                      <a16:colId xmlns:a16="http://schemas.microsoft.com/office/drawing/2014/main" val="469566820"/>
                    </a:ext>
                  </a:extLst>
                </a:gridCol>
              </a:tblGrid>
              <a:tr h="490855">
                <a:tc>
                  <a:txBody>
                    <a:bodyPr/>
                    <a:lstStyle/>
                    <a:p>
                      <a:pPr>
                        <a:lnSpc>
                          <a:spcPct val="105000"/>
                        </a:lnSpc>
                      </a:pPr>
                      <a:endParaRPr lang="en-GB" sz="15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nSpc>
                          <a:spcPct val="105000"/>
                        </a:lnSpc>
                      </a:pPr>
                      <a:r>
                        <a:rPr lang="en-GB" sz="1500" b="1" dirty="0">
                          <a:solidFill>
                            <a:schemeClr val="bg1"/>
                          </a:solidFill>
                          <a:latin typeface="Calibri" panose="020F0502020204030204" pitchFamily="34" charset="0"/>
                          <a:ea typeface="Verdana" panose="020B0604030504040204" pitchFamily="34" charset="0"/>
                          <a:cs typeface="Calibri" panose="020F0502020204030204" pitchFamily="34" charset="0"/>
                        </a:rPr>
                        <a:t>Initiation and early follow up phase (more-intensive)</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nSpc>
                          <a:spcPct val="105000"/>
                        </a:lnSpc>
                      </a:pPr>
                      <a:r>
                        <a:rPr lang="en-GB" sz="1500" b="1" dirty="0">
                          <a:solidFill>
                            <a:schemeClr val="bg1"/>
                          </a:solidFill>
                          <a:latin typeface="Calibri" panose="020F0502020204030204" pitchFamily="34" charset="0"/>
                          <a:ea typeface="Verdana" panose="020B0604030504040204" pitchFamily="34" charset="0"/>
                          <a:cs typeface="Calibri" panose="020F0502020204030204" pitchFamily="34" charset="0"/>
                        </a:rPr>
                        <a:t>Maintenance phase</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ZA"/>
                    </a:p>
                  </a:txBody>
                  <a:tcPr/>
                </a:tc>
                <a:extLst>
                  <a:ext uri="{0D108BD9-81ED-4DB2-BD59-A6C34878D82A}">
                    <a16:rowId xmlns:a16="http://schemas.microsoft.com/office/drawing/2014/main" val="858516215"/>
                  </a:ext>
                </a:extLst>
              </a:tr>
              <a:tr h="490855">
                <a:tc rowSpan="2">
                  <a:txBody>
                    <a:bodyPr/>
                    <a:lstStyle/>
                    <a:p>
                      <a:pPr>
                        <a:lnSpc>
                          <a:spcPct val="105000"/>
                        </a:lnSpc>
                      </a:pPr>
                      <a:r>
                        <a:rPr lang="en-GB" sz="1500" b="1" dirty="0">
                          <a:latin typeface="Calibri" panose="020F0502020204030204" pitchFamily="34" charset="0"/>
                          <a:ea typeface="Verdana" panose="020B0604030504040204" pitchFamily="34" charset="0"/>
                          <a:cs typeface="Calibri" panose="020F0502020204030204" pitchFamily="34" charset="0"/>
                        </a:rPr>
                        <a:t>ART/FP</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p>
                      <a:pPr>
                        <a:lnSpc>
                          <a:spcPct val="105000"/>
                        </a:lnSpc>
                      </a:pPr>
                      <a:r>
                        <a:rPr lang="en-GB" sz="1500" b="1" dirty="0">
                          <a:latin typeface="Calibri" panose="020F0502020204030204" pitchFamily="34" charset="0"/>
                          <a:ea typeface="Verdana" panose="020B0604030504040204" pitchFamily="34" charset="0"/>
                          <a:cs typeface="Calibri" panose="020F0502020204030204" pitchFamily="34" charset="0"/>
                        </a:rPr>
                        <a:t>(Re) initiation until enrolment in less-intensive DSD</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rowSpan="2" gridSpan="2">
                  <a:txBody>
                    <a:bodyPr/>
                    <a:lstStyle/>
                    <a:p>
                      <a:pPr>
                        <a:lnSpc>
                          <a:spcPct val="105000"/>
                        </a:lnSpc>
                      </a:pPr>
                      <a:r>
                        <a:rPr lang="en-GB" sz="1500" b="1" dirty="0">
                          <a:latin typeface="Calibri" panose="020F0502020204030204" pitchFamily="34" charset="0"/>
                          <a:ea typeface="Verdana" panose="020B0604030504040204" pitchFamily="34" charset="0"/>
                          <a:cs typeface="Calibri" panose="020F0502020204030204" pitchFamily="34" charset="0"/>
                        </a:rPr>
                        <a:t>Less-intensive DSD</a:t>
                      </a:r>
                    </a:p>
                  </a:txBody>
                  <a:tcPr marL="68580" marR="68580" marT="34290" marB="34290" anchor="ctr">
                    <a:lnL w="3175"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hMerge="1">
                  <a:txBody>
                    <a:bodyPr/>
                    <a:lstStyle/>
                    <a:p>
                      <a:endParaRPr lang="en-ZA"/>
                    </a:p>
                  </a:txBody>
                  <a:tcPr/>
                </a:tc>
                <a:extLst>
                  <a:ext uri="{0D108BD9-81ED-4DB2-BD59-A6C34878D82A}">
                    <a16:rowId xmlns:a16="http://schemas.microsoft.com/office/drawing/2014/main" val="3461376500"/>
                  </a:ext>
                </a:extLst>
              </a:tr>
              <a:tr h="490855">
                <a:tc vMerge="1">
                  <a:txBody>
                    <a:bodyPr/>
                    <a:lstStyle/>
                    <a:p>
                      <a:pPr>
                        <a:lnSpc>
                          <a:spcPct val="105000"/>
                        </a:lnSpc>
                      </a:pPr>
                      <a:endParaRPr lang="en-GB" sz="1500" b="1"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a:txBody>
                    <a:bodyPr/>
                    <a:lstStyle/>
                    <a:p>
                      <a:pPr>
                        <a:lnSpc>
                          <a:spcPct val="105000"/>
                        </a:lnSpc>
                      </a:pPr>
                      <a:r>
                        <a:rPr lang="en-GB" sz="1500" b="1" dirty="0">
                          <a:solidFill>
                            <a:schemeClr val="accent1"/>
                          </a:solidFill>
                          <a:latin typeface="Calibri" panose="020F0502020204030204" pitchFamily="34" charset="0"/>
                          <a:ea typeface="Verdana" panose="020B0604030504040204" pitchFamily="34" charset="0"/>
                          <a:cs typeface="Calibri" panose="020F0502020204030204" pitchFamily="34" charset="0"/>
                        </a:rPr>
                        <a:t>(Re) initiation/method change and early follow-up</a:t>
                      </a: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D1C2"/>
                    </a:solidFill>
                  </a:tcPr>
                </a:tc>
                <a:tc gridSpan="2" vMerge="1">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nSpc>
                          <a:spcPct val="105000"/>
                        </a:lnSpc>
                      </a:pPr>
                      <a:endParaRPr lang="en-GB" sz="15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vMerge="1">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nSpc>
                          <a:spcPct val="105000"/>
                        </a:lnSpc>
                      </a:pPr>
                      <a:endParaRPr lang="en-GB" sz="15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49410932"/>
                  </a:ext>
                </a:extLst>
              </a:tr>
              <a:tr h="490855">
                <a:tc>
                  <a:txBody>
                    <a:bodyPr/>
                    <a:lstStyle/>
                    <a:p>
                      <a:pPr>
                        <a:lnSpc>
                          <a:spcPct val="105000"/>
                        </a:lnSpc>
                      </a:pPr>
                      <a:endParaRPr lang="en-GB" sz="1500" b="1" dirty="0">
                        <a:latin typeface="Calibri" panose="020F0502020204030204" pitchFamily="34" charset="0"/>
                        <a:ea typeface="Verdana" panose="020B0604030504040204" pitchFamily="34" charset="0"/>
                        <a:cs typeface="Calibri" panose="020F0502020204030204" pitchFamily="34" charset="0"/>
                      </a:endParaRP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5000"/>
                        </a:lnSpc>
                      </a:pPr>
                      <a:endParaRPr lang="en-GB" sz="1500" b="1" dirty="0">
                        <a:latin typeface="Calibri" panose="020F0502020204030204" pitchFamily="34" charset="0"/>
                        <a:ea typeface="Verdana" panose="020B0604030504040204" pitchFamily="34" charset="0"/>
                        <a:cs typeface="Calibri" panose="020F0502020204030204" pitchFamily="34" charset="0"/>
                      </a:endParaRP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5000"/>
                        </a:lnSpc>
                        <a:spcBef>
                          <a:spcPts val="0"/>
                        </a:spcBef>
                        <a:spcAft>
                          <a:spcPts val="0"/>
                        </a:spcAft>
                        <a:buClrTx/>
                        <a:buSzTx/>
                        <a:buFontTx/>
                        <a:buNone/>
                        <a:tabLst/>
                        <a:defRPr/>
                      </a:pPr>
                      <a:r>
                        <a:rPr lang="en-GB" sz="1500" b="1" dirty="0">
                          <a:latin typeface="Calibri" panose="020F0502020204030204" pitchFamily="34" charset="0"/>
                          <a:ea typeface="Verdana" panose="020B0604030504040204" pitchFamily="34" charset="0"/>
                          <a:cs typeface="Calibri" panose="020F0502020204030204" pitchFamily="34" charset="0"/>
                        </a:rPr>
                        <a:t>Refill only </a:t>
                      </a:r>
                      <a:r>
                        <a:rPr lang="en-GB" sz="1500" b="1" dirty="0">
                          <a:solidFill>
                            <a:srgbClr val="FF0000"/>
                          </a:solidFill>
                          <a:latin typeface="Calibri" panose="020F0502020204030204" pitchFamily="34" charset="0"/>
                          <a:ea typeface="Verdana" panose="020B0604030504040204" pitchFamily="34" charset="0"/>
                          <a:cs typeface="Calibri" panose="020F0502020204030204" pitchFamily="34" charset="0"/>
                        </a:rPr>
                        <a:t>building blocks</a:t>
                      </a:r>
                    </a:p>
                    <a:p>
                      <a:pPr>
                        <a:lnSpc>
                          <a:spcPct val="105000"/>
                        </a:lnSpc>
                      </a:pPr>
                      <a:endParaRPr lang="en-GB" sz="1500" b="1" dirty="0">
                        <a:solidFill>
                          <a:srgbClr val="FF0000"/>
                        </a:solidFill>
                        <a:latin typeface="Calibri" panose="020F0502020204030204" pitchFamily="34" charset="0"/>
                        <a:ea typeface="Verdana" panose="020B0604030504040204" pitchFamily="34" charset="0"/>
                        <a:cs typeface="Calibri" panose="020F0502020204030204" pitchFamily="34" charset="0"/>
                      </a:endParaRPr>
                    </a:p>
                  </a:txBody>
                  <a:tcPr marL="68580" marR="68580" marT="34290" marB="3429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457200" rtl="0" eaLnBrk="1" fontAlgn="auto" latinLnBrk="0" hangingPunct="1">
                        <a:lnSpc>
                          <a:spcPct val="105000"/>
                        </a:lnSpc>
                        <a:spcBef>
                          <a:spcPts val="0"/>
                        </a:spcBef>
                        <a:spcAft>
                          <a:spcPts val="0"/>
                        </a:spcAft>
                        <a:buClrTx/>
                        <a:buSzTx/>
                        <a:buFontTx/>
                        <a:buNone/>
                        <a:tabLst/>
                        <a:defRPr/>
                      </a:pPr>
                      <a:r>
                        <a:rPr lang="en-GB" sz="1500" b="1" dirty="0">
                          <a:latin typeface="Calibri" panose="020F0502020204030204" pitchFamily="34" charset="0"/>
                          <a:ea typeface="Verdana" panose="020B0604030504040204" pitchFamily="34" charset="0"/>
                          <a:cs typeface="Calibri" panose="020F0502020204030204" pitchFamily="34" charset="0"/>
                        </a:rPr>
                        <a:t>Clinical consultation </a:t>
                      </a:r>
                      <a:r>
                        <a:rPr lang="en-GB" sz="1500" b="1" dirty="0">
                          <a:solidFill>
                            <a:srgbClr val="FF0000"/>
                          </a:solidFill>
                          <a:latin typeface="Calibri" panose="020F0502020204030204" pitchFamily="34" charset="0"/>
                          <a:ea typeface="Verdana" panose="020B0604030504040204" pitchFamily="34" charset="0"/>
                          <a:cs typeface="Calibri" panose="020F0502020204030204" pitchFamily="34" charset="0"/>
                        </a:rPr>
                        <a:t>building blocks</a:t>
                      </a:r>
                    </a:p>
                    <a:p>
                      <a:pPr>
                        <a:lnSpc>
                          <a:spcPct val="105000"/>
                        </a:lnSpc>
                      </a:pPr>
                      <a:endParaRPr lang="en-GB" sz="1500" b="1" dirty="0">
                        <a:solidFill>
                          <a:srgbClr val="FF0000"/>
                        </a:solidFill>
                        <a:latin typeface="Calibri" panose="020F0502020204030204" pitchFamily="34" charset="0"/>
                        <a:ea typeface="Verdana" panose="020B0604030504040204" pitchFamily="34" charset="0"/>
                        <a:cs typeface="Calibri" panose="020F0502020204030204" pitchFamily="34" charset="0"/>
                      </a:endParaRPr>
                    </a:p>
                  </a:txBody>
                  <a:tcPr marL="68580" marR="68580" marT="34290" marB="3429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38007750"/>
                  </a:ext>
                </a:extLst>
              </a:tr>
            </a:tbl>
          </a:graphicData>
        </a:graphic>
      </p:graphicFrame>
      <p:sp>
        <p:nvSpPr>
          <p:cNvPr id="7" name="Rectangle 6">
            <a:extLst>
              <a:ext uri="{FF2B5EF4-FFF2-40B4-BE49-F238E27FC236}">
                <a16:creationId xmlns:a16="http://schemas.microsoft.com/office/drawing/2014/main" id="{0E174D04-3B11-13C0-FC79-E05DB2514845}"/>
              </a:ext>
            </a:extLst>
          </p:cNvPr>
          <p:cNvSpPr/>
          <p:nvPr/>
        </p:nvSpPr>
        <p:spPr>
          <a:xfrm>
            <a:off x="5589268" y="3154680"/>
            <a:ext cx="3106121" cy="3108960"/>
          </a:xfrm>
          <a:prstGeom prst="rect">
            <a:avLst/>
          </a:prstGeom>
          <a:no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081AD49F-DB04-95DE-8461-5D3C6D147978}"/>
              </a:ext>
            </a:extLst>
          </p:cNvPr>
          <p:cNvSpPr/>
          <p:nvPr/>
        </p:nvSpPr>
        <p:spPr>
          <a:xfrm>
            <a:off x="8798132" y="3154680"/>
            <a:ext cx="3106122" cy="3108960"/>
          </a:xfrm>
          <a:prstGeom prst="rect">
            <a:avLst/>
          </a:prstGeom>
          <a:no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3" name="Picture 12">
            <a:extLst>
              <a:ext uri="{FF2B5EF4-FFF2-40B4-BE49-F238E27FC236}">
                <a16:creationId xmlns:a16="http://schemas.microsoft.com/office/drawing/2014/main" id="{BE6E4807-0791-00D9-DC67-005401A81B85}"/>
              </a:ext>
            </a:extLst>
          </p:cNvPr>
          <p:cNvPicPr>
            <a:picLocks noChangeAspect="1"/>
          </p:cNvPicPr>
          <p:nvPr/>
        </p:nvPicPr>
        <p:blipFill>
          <a:blip r:embed="rId3"/>
          <a:stretch>
            <a:fillRect/>
          </a:stretch>
        </p:blipFill>
        <p:spPr>
          <a:xfrm>
            <a:off x="287746" y="3855486"/>
            <a:ext cx="3106122" cy="2687246"/>
          </a:xfrm>
          <a:prstGeom prst="rect">
            <a:avLst/>
          </a:prstGeom>
        </p:spPr>
      </p:pic>
      <p:sp>
        <p:nvSpPr>
          <p:cNvPr id="14" name="Arrow: Left 13">
            <a:extLst>
              <a:ext uri="{FF2B5EF4-FFF2-40B4-BE49-F238E27FC236}">
                <a16:creationId xmlns:a16="http://schemas.microsoft.com/office/drawing/2014/main" id="{071C153C-3493-C66C-A526-A6A762E49508}"/>
              </a:ext>
            </a:extLst>
          </p:cNvPr>
          <p:cNvSpPr/>
          <p:nvPr/>
        </p:nvSpPr>
        <p:spPr>
          <a:xfrm>
            <a:off x="2880360" y="4330955"/>
            <a:ext cx="2708906" cy="2352549"/>
          </a:xfrm>
          <a:prstGeom prst="lef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Separation enables fast lane/community models by lay providers</a:t>
            </a:r>
          </a:p>
        </p:txBody>
      </p:sp>
      <p:pic>
        <p:nvPicPr>
          <p:cNvPr id="17" name="Picture 16">
            <a:extLst>
              <a:ext uri="{FF2B5EF4-FFF2-40B4-BE49-F238E27FC236}">
                <a16:creationId xmlns:a16="http://schemas.microsoft.com/office/drawing/2014/main" id="{476D9BE6-14FA-9577-5BB0-4D3793445B28}"/>
              </a:ext>
            </a:extLst>
          </p:cNvPr>
          <p:cNvPicPr>
            <a:picLocks noChangeAspect="1"/>
          </p:cNvPicPr>
          <p:nvPr/>
        </p:nvPicPr>
        <p:blipFill>
          <a:blip r:embed="rId4"/>
          <a:stretch>
            <a:fillRect/>
          </a:stretch>
        </p:blipFill>
        <p:spPr>
          <a:xfrm>
            <a:off x="5758589" y="3719199"/>
            <a:ext cx="2835353" cy="2399961"/>
          </a:xfrm>
          <a:prstGeom prst="rect">
            <a:avLst/>
          </a:prstGeom>
        </p:spPr>
      </p:pic>
      <p:pic>
        <p:nvPicPr>
          <p:cNvPr id="19" name="Picture 18">
            <a:extLst>
              <a:ext uri="{FF2B5EF4-FFF2-40B4-BE49-F238E27FC236}">
                <a16:creationId xmlns:a16="http://schemas.microsoft.com/office/drawing/2014/main" id="{CE8A6A66-884E-46F5-363D-FEE65144E352}"/>
              </a:ext>
            </a:extLst>
          </p:cNvPr>
          <p:cNvPicPr>
            <a:picLocks noChangeAspect="1"/>
          </p:cNvPicPr>
          <p:nvPr/>
        </p:nvPicPr>
        <p:blipFill>
          <a:blip r:embed="rId4"/>
          <a:stretch>
            <a:fillRect/>
          </a:stretch>
        </p:blipFill>
        <p:spPr>
          <a:xfrm>
            <a:off x="8864710" y="3676263"/>
            <a:ext cx="2936800" cy="2485831"/>
          </a:xfrm>
          <a:prstGeom prst="rect">
            <a:avLst/>
          </a:prstGeom>
        </p:spPr>
      </p:pic>
    </p:spTree>
    <p:extLst>
      <p:ext uri="{BB962C8B-B14F-4D97-AF65-F5344CB8AC3E}">
        <p14:creationId xmlns:p14="http://schemas.microsoft.com/office/powerpoint/2010/main" val="4039203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9ED28F-E43C-87DA-A73F-43F6D96C73B5}"/>
              </a:ext>
            </a:extLst>
          </p:cNvPr>
          <p:cNvSpPr/>
          <p:nvPr/>
        </p:nvSpPr>
        <p:spPr>
          <a:xfrm>
            <a:off x="0" y="-9747"/>
            <a:ext cx="7678616" cy="6858000"/>
          </a:xfrm>
          <a:prstGeom prst="rect">
            <a:avLst/>
          </a:prstGeom>
          <a:solidFill>
            <a:srgbClr val="E9C5A1">
              <a:alpha val="40000"/>
            </a:srgb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FFFFFF"/>
              </a:solidFill>
              <a:effectLst/>
              <a:uLnTx/>
              <a:uFillTx/>
              <a:latin typeface="Verdana"/>
              <a:ea typeface="+mn-ea"/>
              <a:cs typeface="+mn-cs"/>
            </a:endParaRPr>
          </a:p>
        </p:txBody>
      </p:sp>
      <p:sp>
        <p:nvSpPr>
          <p:cNvPr id="3" name="Rectangle 2">
            <a:extLst>
              <a:ext uri="{FF2B5EF4-FFF2-40B4-BE49-F238E27FC236}">
                <a16:creationId xmlns:a16="http://schemas.microsoft.com/office/drawing/2014/main" id="{235CE90F-FBB7-98BA-E38D-CC53F198D762}"/>
              </a:ext>
            </a:extLst>
          </p:cNvPr>
          <p:cNvSpPr/>
          <p:nvPr/>
        </p:nvSpPr>
        <p:spPr>
          <a:xfrm>
            <a:off x="250476" y="1398854"/>
            <a:ext cx="1945758" cy="4384582"/>
          </a:xfrm>
          <a:prstGeom prst="rect">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ART initiation</a:t>
            </a:r>
            <a:b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br>
            <a:endPar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Provide family planning assessment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Include FP on script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LARC linkage or aligned refill/ administration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2BC7F61-9129-8FB1-F376-9635CCA632B5}"/>
              </a:ext>
            </a:extLst>
          </p:cNvPr>
          <p:cNvSpPr/>
          <p:nvPr/>
        </p:nvSpPr>
        <p:spPr>
          <a:xfrm>
            <a:off x="2641578" y="1398855"/>
            <a:ext cx="1945758" cy="4384581"/>
          </a:xfrm>
          <a:prstGeom prst="rect">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Until established on ART</a:t>
            </a:r>
            <a:b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br>
            <a:endPar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Review family planning needs and method choice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Same script and aligned refills/ administration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4B7721AE-4593-5D7A-5F38-291EE1D540BD}"/>
              </a:ext>
            </a:extLst>
          </p:cNvPr>
          <p:cNvSpPr/>
          <p:nvPr/>
        </p:nvSpPr>
        <p:spPr>
          <a:xfrm>
            <a:off x="4949561" y="100037"/>
            <a:ext cx="2626079" cy="6638431"/>
          </a:xfrm>
          <a:prstGeom prst="rect">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Entry into DSD for clients established on ART and family planning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Review family planning needs and method choice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Does a long- acting or a change to short-acting method simplify access and delivery of family planning in clients chosen ART DSD model?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Same script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LARC linkage or aligned refill/administration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6" name="Arrow: Right 5">
            <a:extLst>
              <a:ext uri="{FF2B5EF4-FFF2-40B4-BE49-F238E27FC236}">
                <a16:creationId xmlns:a16="http://schemas.microsoft.com/office/drawing/2014/main" id="{666E4DD4-361E-95AC-4CFC-F575AFAEE317}"/>
              </a:ext>
            </a:extLst>
          </p:cNvPr>
          <p:cNvSpPr/>
          <p:nvPr/>
        </p:nvSpPr>
        <p:spPr>
          <a:xfrm>
            <a:off x="2297791" y="3429000"/>
            <a:ext cx="322522" cy="324293"/>
          </a:xfrm>
          <a:prstGeom prst="rightArrow">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Verdana"/>
              <a:ea typeface="+mn-ea"/>
              <a:cs typeface="+mn-cs"/>
            </a:endParaRPr>
          </a:p>
        </p:txBody>
      </p:sp>
      <p:sp>
        <p:nvSpPr>
          <p:cNvPr id="7" name="Arrow: Right 6">
            <a:extLst>
              <a:ext uri="{FF2B5EF4-FFF2-40B4-BE49-F238E27FC236}">
                <a16:creationId xmlns:a16="http://schemas.microsoft.com/office/drawing/2014/main" id="{93CE08E1-5562-B22B-32B4-335DD1064910}"/>
              </a:ext>
            </a:extLst>
          </p:cNvPr>
          <p:cNvSpPr/>
          <p:nvPr/>
        </p:nvSpPr>
        <p:spPr>
          <a:xfrm>
            <a:off x="4633135" y="3395192"/>
            <a:ext cx="322522" cy="324293"/>
          </a:xfrm>
          <a:prstGeom prst="rightArrow">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Verdana"/>
              <a:ea typeface="+mn-ea"/>
              <a:cs typeface="+mn-cs"/>
            </a:endParaRPr>
          </a:p>
        </p:txBody>
      </p:sp>
      <p:sp>
        <p:nvSpPr>
          <p:cNvPr id="8" name="Arrow: Right 7">
            <a:extLst>
              <a:ext uri="{FF2B5EF4-FFF2-40B4-BE49-F238E27FC236}">
                <a16:creationId xmlns:a16="http://schemas.microsoft.com/office/drawing/2014/main" id="{BF3B307A-1405-E288-0679-97A933C5FBAB}"/>
              </a:ext>
            </a:extLst>
          </p:cNvPr>
          <p:cNvSpPr/>
          <p:nvPr/>
        </p:nvSpPr>
        <p:spPr>
          <a:xfrm>
            <a:off x="7666384" y="3417580"/>
            <a:ext cx="374457" cy="324293"/>
          </a:xfrm>
          <a:prstGeom prst="rightArrow">
            <a:avLst/>
          </a:prstGeom>
          <a:solidFill>
            <a:srgbClr val="E0001B"/>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Verdana"/>
              <a:ea typeface="+mn-ea"/>
              <a:cs typeface="+mn-cs"/>
            </a:endParaRPr>
          </a:p>
        </p:txBody>
      </p:sp>
      <p:sp>
        <p:nvSpPr>
          <p:cNvPr id="13" name="TextBox 12">
            <a:extLst>
              <a:ext uri="{FF2B5EF4-FFF2-40B4-BE49-F238E27FC236}">
                <a16:creationId xmlns:a16="http://schemas.microsoft.com/office/drawing/2014/main" id="{4F9C6F71-D0F5-84C0-A796-28CAA0CDD2DC}"/>
              </a:ext>
            </a:extLst>
          </p:cNvPr>
          <p:cNvSpPr txBox="1"/>
          <p:nvPr/>
        </p:nvSpPr>
        <p:spPr>
          <a:xfrm>
            <a:off x="0" y="6313534"/>
            <a:ext cx="4471447" cy="369332"/>
          </a:xfrm>
          <a:prstGeom prst="rect">
            <a:avLst/>
          </a:prstGeom>
          <a:noFill/>
        </p:spPr>
        <p:txBody>
          <a:bodyPr wrap="square" rtlCol="0">
            <a:spAutoFit/>
          </a:bodyPr>
          <a:lstStyle/>
          <a:p>
            <a:pPr defTabSz="914400"/>
            <a:r>
              <a:rPr lang="en-ZA" dirty="0">
                <a:solidFill>
                  <a:srgbClr val="000000"/>
                </a:solidFill>
                <a:latin typeface="Calibri" panose="020F0502020204030204" pitchFamily="34" charset="0"/>
                <a:cs typeface="Calibri" panose="020F0502020204030204" pitchFamily="34" charset="0"/>
              </a:rPr>
              <a:t>Initiation and early follow-up phase</a:t>
            </a:r>
          </a:p>
        </p:txBody>
      </p:sp>
      <p:sp>
        <p:nvSpPr>
          <p:cNvPr id="14" name="TextBox 13">
            <a:extLst>
              <a:ext uri="{FF2B5EF4-FFF2-40B4-BE49-F238E27FC236}">
                <a16:creationId xmlns:a16="http://schemas.microsoft.com/office/drawing/2014/main" id="{43956F28-A856-010C-355F-A03E286CF775}"/>
              </a:ext>
            </a:extLst>
          </p:cNvPr>
          <p:cNvSpPr txBox="1"/>
          <p:nvPr/>
        </p:nvSpPr>
        <p:spPr>
          <a:xfrm>
            <a:off x="7720553" y="6313534"/>
            <a:ext cx="4471447" cy="369332"/>
          </a:xfrm>
          <a:prstGeom prst="rect">
            <a:avLst/>
          </a:prstGeom>
          <a:noFill/>
        </p:spPr>
        <p:txBody>
          <a:bodyPr wrap="square" rtlCol="0">
            <a:spAutoFit/>
          </a:bodyPr>
          <a:lstStyle/>
          <a:p>
            <a:pPr defTabSz="914400"/>
            <a:r>
              <a:rPr lang="en-ZA" dirty="0">
                <a:solidFill>
                  <a:srgbClr val="000000"/>
                </a:solidFill>
                <a:latin typeface="Calibri" panose="020F0502020204030204" pitchFamily="34" charset="0"/>
                <a:cs typeface="Calibri" panose="020F0502020204030204" pitchFamily="34" charset="0"/>
              </a:rPr>
              <a:t>Maintenance/continuation phase</a:t>
            </a:r>
          </a:p>
        </p:txBody>
      </p:sp>
      <p:sp>
        <p:nvSpPr>
          <p:cNvPr id="9" name="Arrow: Curved Left 8">
            <a:extLst>
              <a:ext uri="{FF2B5EF4-FFF2-40B4-BE49-F238E27FC236}">
                <a16:creationId xmlns:a16="http://schemas.microsoft.com/office/drawing/2014/main" id="{DBB7C666-30F5-8D0E-27BF-F8462C36CA1F}"/>
              </a:ext>
            </a:extLst>
          </p:cNvPr>
          <p:cNvSpPr/>
          <p:nvPr/>
        </p:nvSpPr>
        <p:spPr>
          <a:xfrm>
            <a:off x="11144451" y="2134415"/>
            <a:ext cx="797073" cy="3066232"/>
          </a:xfrm>
          <a:prstGeom prst="curvedLeftArrow">
            <a:avLst/>
          </a:prstGeom>
          <a:solidFill>
            <a:schemeClr val="accent4"/>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Verdana"/>
              <a:ea typeface="+mn-ea"/>
              <a:cs typeface="+mn-cs"/>
            </a:endParaRPr>
          </a:p>
        </p:txBody>
      </p:sp>
      <p:sp>
        <p:nvSpPr>
          <p:cNvPr id="10" name="Arrow: Curved Right 9">
            <a:extLst>
              <a:ext uri="{FF2B5EF4-FFF2-40B4-BE49-F238E27FC236}">
                <a16:creationId xmlns:a16="http://schemas.microsoft.com/office/drawing/2014/main" id="{E4B2C986-C7EE-FD66-124F-37B51A4BA831}"/>
              </a:ext>
            </a:extLst>
          </p:cNvPr>
          <p:cNvSpPr/>
          <p:nvPr/>
        </p:nvSpPr>
        <p:spPr>
          <a:xfrm flipV="1">
            <a:off x="8179232" y="1981642"/>
            <a:ext cx="914265" cy="3219005"/>
          </a:xfrm>
          <a:prstGeom prst="curvedRightArrow">
            <a:avLst/>
          </a:prstGeom>
          <a:solidFill>
            <a:schemeClr val="accent4"/>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Verdana"/>
              <a:ea typeface="+mn-ea"/>
              <a:cs typeface="+mn-cs"/>
            </a:endParaRPr>
          </a:p>
        </p:txBody>
      </p:sp>
      <p:sp>
        <p:nvSpPr>
          <p:cNvPr id="11" name="Rectangle 10">
            <a:extLst>
              <a:ext uri="{FF2B5EF4-FFF2-40B4-BE49-F238E27FC236}">
                <a16:creationId xmlns:a16="http://schemas.microsoft.com/office/drawing/2014/main" id="{AC587B6C-E293-3A0F-462D-54B93ED7B58F}"/>
              </a:ext>
            </a:extLst>
          </p:cNvPr>
          <p:cNvSpPr/>
          <p:nvPr/>
        </p:nvSpPr>
        <p:spPr>
          <a:xfrm>
            <a:off x="9048131" y="4112280"/>
            <a:ext cx="2141686" cy="2060533"/>
          </a:xfrm>
          <a:prstGeom prst="rect">
            <a:avLst/>
          </a:prstGeom>
          <a:solidFill>
            <a:schemeClr val="accent3"/>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At refill only visits (if any)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Aligned refill/ administration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16BE3BB6-B2CB-CD30-B949-69932F0D37D9}"/>
              </a:ext>
            </a:extLst>
          </p:cNvPr>
          <p:cNvSpPr/>
          <p:nvPr/>
        </p:nvSpPr>
        <p:spPr>
          <a:xfrm>
            <a:off x="9048131" y="428876"/>
            <a:ext cx="2141686" cy="3552143"/>
          </a:xfrm>
          <a:prstGeom prst="rect">
            <a:avLst/>
          </a:prstGeom>
          <a:solidFill>
            <a:schemeClr val="accent3"/>
          </a:solidFill>
          <a:ln w="12700" cap="flat" cmpd="sng" algn="ctr">
            <a:solidFill>
              <a:srgbClr val="E0001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At every clinical visit</a:t>
            </a:r>
            <a:b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br>
            <a:r>
              <a:rPr kumimoji="0" lang="en-GB"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Assess family planning needs and method choice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Same script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aligned refill/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administration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3620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113BC24-F59E-623B-2A38-9AD9CF2099A7}"/>
              </a:ext>
            </a:extLst>
          </p:cNvPr>
          <p:cNvGraphicFramePr>
            <a:graphicFrameLocks noGrp="1"/>
          </p:cNvGraphicFramePr>
          <p:nvPr>
            <p:extLst>
              <p:ext uri="{D42A27DB-BD31-4B8C-83A1-F6EECF244321}">
                <p14:modId xmlns:p14="http://schemas.microsoft.com/office/powerpoint/2010/main" val="3949499560"/>
              </p:ext>
            </p:extLst>
          </p:nvPr>
        </p:nvGraphicFramePr>
        <p:xfrm>
          <a:off x="382255" y="1589470"/>
          <a:ext cx="11453447" cy="4089400"/>
        </p:xfrm>
        <a:graphic>
          <a:graphicData uri="http://schemas.openxmlformats.org/drawingml/2006/table">
            <a:tbl>
              <a:tblPr firstRow="1" bandRow="1"/>
              <a:tblGrid>
                <a:gridCol w="1652953">
                  <a:extLst>
                    <a:ext uri="{9D8B030D-6E8A-4147-A177-3AD203B41FA5}">
                      <a16:colId xmlns:a16="http://schemas.microsoft.com/office/drawing/2014/main" val="265225396"/>
                    </a:ext>
                  </a:extLst>
                </a:gridCol>
                <a:gridCol w="2239108">
                  <a:extLst>
                    <a:ext uri="{9D8B030D-6E8A-4147-A177-3AD203B41FA5}">
                      <a16:colId xmlns:a16="http://schemas.microsoft.com/office/drawing/2014/main" val="2948824562"/>
                    </a:ext>
                  </a:extLst>
                </a:gridCol>
                <a:gridCol w="2004647">
                  <a:extLst>
                    <a:ext uri="{9D8B030D-6E8A-4147-A177-3AD203B41FA5}">
                      <a16:colId xmlns:a16="http://schemas.microsoft.com/office/drawing/2014/main" val="2278097545"/>
                    </a:ext>
                  </a:extLst>
                </a:gridCol>
                <a:gridCol w="1790617">
                  <a:extLst>
                    <a:ext uri="{9D8B030D-6E8A-4147-A177-3AD203B41FA5}">
                      <a16:colId xmlns:a16="http://schemas.microsoft.com/office/drawing/2014/main" val="3384785475"/>
                    </a:ext>
                  </a:extLst>
                </a:gridCol>
                <a:gridCol w="3766122">
                  <a:extLst>
                    <a:ext uri="{9D8B030D-6E8A-4147-A177-3AD203B41FA5}">
                      <a16:colId xmlns:a16="http://schemas.microsoft.com/office/drawing/2014/main" val="3565154387"/>
                    </a:ext>
                  </a:extLst>
                </a:gridCol>
              </a:tblGrid>
              <a:tr h="209325">
                <a:tc>
                  <a:txBody>
                    <a:bodyPr/>
                    <a:lstStyle>
                      <a:lvl1pPr marL="0" algn="l" defTabSz="457200" rtl="0" eaLnBrk="1" latinLnBrk="0" hangingPunct="1">
                        <a:defRPr sz="1800" b="1" kern="1200">
                          <a:solidFill>
                            <a:schemeClr val="lt1"/>
                          </a:solidFill>
                          <a:latin typeface="Verdana"/>
                        </a:defRPr>
                      </a:lvl1pPr>
                      <a:lvl2pPr marL="457200" algn="l" defTabSz="457200" rtl="0" eaLnBrk="1" latinLnBrk="0" hangingPunct="1">
                        <a:defRPr sz="1800" b="1" kern="1200">
                          <a:solidFill>
                            <a:schemeClr val="lt1"/>
                          </a:solidFill>
                          <a:latin typeface="Verdana"/>
                        </a:defRPr>
                      </a:lvl2pPr>
                      <a:lvl3pPr marL="914400" algn="l" defTabSz="457200" rtl="0" eaLnBrk="1" latinLnBrk="0" hangingPunct="1">
                        <a:defRPr sz="1800" b="1" kern="1200">
                          <a:solidFill>
                            <a:schemeClr val="lt1"/>
                          </a:solidFill>
                          <a:latin typeface="Verdana"/>
                        </a:defRPr>
                      </a:lvl3pPr>
                      <a:lvl4pPr marL="1371600" algn="l" defTabSz="457200" rtl="0" eaLnBrk="1" latinLnBrk="0" hangingPunct="1">
                        <a:defRPr sz="1800" b="1" kern="1200">
                          <a:solidFill>
                            <a:schemeClr val="lt1"/>
                          </a:solidFill>
                          <a:latin typeface="Verdana"/>
                        </a:defRPr>
                      </a:lvl4pPr>
                      <a:lvl5pPr marL="1828800" algn="l" defTabSz="457200" rtl="0" eaLnBrk="1" latinLnBrk="0" hangingPunct="1">
                        <a:defRPr sz="1800" b="1" kern="1200">
                          <a:solidFill>
                            <a:schemeClr val="lt1"/>
                          </a:solidFill>
                          <a:latin typeface="Verdana"/>
                        </a:defRPr>
                      </a:lvl5pPr>
                      <a:lvl6pPr marL="2286000" algn="l" defTabSz="457200" rtl="0" eaLnBrk="1" latinLnBrk="0" hangingPunct="1">
                        <a:defRPr sz="1800" b="1" kern="1200">
                          <a:solidFill>
                            <a:schemeClr val="lt1"/>
                          </a:solidFill>
                          <a:latin typeface="Verdana"/>
                        </a:defRPr>
                      </a:lvl6pPr>
                      <a:lvl7pPr marL="2743200" algn="l" defTabSz="457200" rtl="0" eaLnBrk="1" latinLnBrk="0" hangingPunct="1">
                        <a:defRPr sz="1800" b="1" kern="1200">
                          <a:solidFill>
                            <a:schemeClr val="lt1"/>
                          </a:solidFill>
                          <a:latin typeface="Verdana"/>
                        </a:defRPr>
                      </a:lvl7pPr>
                      <a:lvl8pPr marL="3200400" algn="l" defTabSz="457200" rtl="0" eaLnBrk="1" latinLnBrk="0" hangingPunct="1">
                        <a:defRPr sz="1800" b="1" kern="1200">
                          <a:solidFill>
                            <a:schemeClr val="lt1"/>
                          </a:solidFill>
                          <a:latin typeface="Verdana"/>
                        </a:defRPr>
                      </a:lvl8pPr>
                      <a:lvl9pPr marL="3657600" algn="l" defTabSz="457200" rtl="0" eaLnBrk="1" latinLnBrk="0" hangingPunct="1">
                        <a:defRPr sz="1800" b="1" kern="1200">
                          <a:solidFill>
                            <a:schemeClr val="lt1"/>
                          </a:solidFill>
                          <a:latin typeface="Verdana"/>
                        </a:defRPr>
                      </a:lvl9pPr>
                    </a:lstStyle>
                    <a:p>
                      <a:endParaRPr lang="en-ZA" sz="16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457200" rtl="0" eaLnBrk="1" latinLnBrk="0" hangingPunct="1">
                        <a:defRPr sz="1800" b="1" kern="1200">
                          <a:solidFill>
                            <a:schemeClr val="lt1"/>
                          </a:solidFill>
                          <a:latin typeface="Verdana"/>
                        </a:defRPr>
                      </a:lvl1pPr>
                      <a:lvl2pPr marL="457200" algn="l" defTabSz="457200" rtl="0" eaLnBrk="1" latinLnBrk="0" hangingPunct="1">
                        <a:defRPr sz="1800" b="1" kern="1200">
                          <a:solidFill>
                            <a:schemeClr val="lt1"/>
                          </a:solidFill>
                          <a:latin typeface="Verdana"/>
                        </a:defRPr>
                      </a:lvl2pPr>
                      <a:lvl3pPr marL="914400" algn="l" defTabSz="457200" rtl="0" eaLnBrk="1" latinLnBrk="0" hangingPunct="1">
                        <a:defRPr sz="1800" b="1" kern="1200">
                          <a:solidFill>
                            <a:schemeClr val="lt1"/>
                          </a:solidFill>
                          <a:latin typeface="Verdana"/>
                        </a:defRPr>
                      </a:lvl3pPr>
                      <a:lvl4pPr marL="1371600" algn="l" defTabSz="457200" rtl="0" eaLnBrk="1" latinLnBrk="0" hangingPunct="1">
                        <a:defRPr sz="1800" b="1" kern="1200">
                          <a:solidFill>
                            <a:schemeClr val="lt1"/>
                          </a:solidFill>
                          <a:latin typeface="Verdana"/>
                        </a:defRPr>
                      </a:lvl4pPr>
                      <a:lvl5pPr marL="1828800" algn="l" defTabSz="457200" rtl="0" eaLnBrk="1" latinLnBrk="0" hangingPunct="1">
                        <a:defRPr sz="1800" b="1" kern="1200">
                          <a:solidFill>
                            <a:schemeClr val="lt1"/>
                          </a:solidFill>
                          <a:latin typeface="Verdana"/>
                        </a:defRPr>
                      </a:lvl5pPr>
                      <a:lvl6pPr marL="2286000" algn="l" defTabSz="457200" rtl="0" eaLnBrk="1" latinLnBrk="0" hangingPunct="1">
                        <a:defRPr sz="1800" b="1" kern="1200">
                          <a:solidFill>
                            <a:schemeClr val="lt1"/>
                          </a:solidFill>
                          <a:latin typeface="Verdana"/>
                        </a:defRPr>
                      </a:lvl6pPr>
                      <a:lvl7pPr marL="2743200" algn="l" defTabSz="457200" rtl="0" eaLnBrk="1" latinLnBrk="0" hangingPunct="1">
                        <a:defRPr sz="1800" b="1" kern="1200">
                          <a:solidFill>
                            <a:schemeClr val="lt1"/>
                          </a:solidFill>
                          <a:latin typeface="Verdana"/>
                        </a:defRPr>
                      </a:lvl7pPr>
                      <a:lvl8pPr marL="3200400" algn="l" defTabSz="457200" rtl="0" eaLnBrk="1" latinLnBrk="0" hangingPunct="1">
                        <a:defRPr sz="1800" b="1" kern="1200">
                          <a:solidFill>
                            <a:schemeClr val="lt1"/>
                          </a:solidFill>
                          <a:latin typeface="Verdana"/>
                        </a:defRPr>
                      </a:lvl8pPr>
                      <a:lvl9pPr marL="3657600" algn="l" defTabSz="457200" rtl="0" eaLnBrk="1" latinLnBrk="0" hangingPunct="1">
                        <a:defRPr sz="1800" b="1" kern="1200">
                          <a:solidFill>
                            <a:schemeClr val="lt1"/>
                          </a:solidFill>
                          <a:latin typeface="Verdana"/>
                        </a:defRPr>
                      </a:lvl9pPr>
                    </a:lstStyle>
                    <a:p>
                      <a:r>
                        <a:rPr lang="en-ZA" sz="1600" dirty="0">
                          <a:solidFill>
                            <a:schemeClr val="tx1"/>
                          </a:solidFill>
                          <a:latin typeface="Calibri" panose="020F0502020204030204" pitchFamily="34" charset="0"/>
                          <a:cs typeface="Calibri" panose="020F0502020204030204" pitchFamily="34" charset="0"/>
                        </a:rPr>
                        <a:t>Initial phase and early follow-up</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5A1"/>
                    </a:solidFill>
                  </a:tcPr>
                </a:tc>
                <a:tc gridSpan="2">
                  <a:txBody>
                    <a:bodyPr/>
                    <a:lstStyle>
                      <a:lvl1pPr marL="0" algn="l" defTabSz="457200" rtl="0" eaLnBrk="1" latinLnBrk="0" hangingPunct="1">
                        <a:defRPr sz="1800" b="1" kern="1200">
                          <a:solidFill>
                            <a:schemeClr val="lt1"/>
                          </a:solidFill>
                          <a:latin typeface="Verdana"/>
                        </a:defRPr>
                      </a:lvl1pPr>
                      <a:lvl2pPr marL="457200" algn="l" defTabSz="457200" rtl="0" eaLnBrk="1" latinLnBrk="0" hangingPunct="1">
                        <a:defRPr sz="1800" b="1" kern="1200">
                          <a:solidFill>
                            <a:schemeClr val="lt1"/>
                          </a:solidFill>
                          <a:latin typeface="Verdana"/>
                        </a:defRPr>
                      </a:lvl2pPr>
                      <a:lvl3pPr marL="914400" algn="l" defTabSz="457200" rtl="0" eaLnBrk="1" latinLnBrk="0" hangingPunct="1">
                        <a:defRPr sz="1800" b="1" kern="1200">
                          <a:solidFill>
                            <a:schemeClr val="lt1"/>
                          </a:solidFill>
                          <a:latin typeface="Verdana"/>
                        </a:defRPr>
                      </a:lvl3pPr>
                      <a:lvl4pPr marL="1371600" algn="l" defTabSz="457200" rtl="0" eaLnBrk="1" latinLnBrk="0" hangingPunct="1">
                        <a:defRPr sz="1800" b="1" kern="1200">
                          <a:solidFill>
                            <a:schemeClr val="lt1"/>
                          </a:solidFill>
                          <a:latin typeface="Verdana"/>
                        </a:defRPr>
                      </a:lvl4pPr>
                      <a:lvl5pPr marL="1828800" algn="l" defTabSz="457200" rtl="0" eaLnBrk="1" latinLnBrk="0" hangingPunct="1">
                        <a:defRPr sz="1800" b="1" kern="1200">
                          <a:solidFill>
                            <a:schemeClr val="lt1"/>
                          </a:solidFill>
                          <a:latin typeface="Verdana"/>
                        </a:defRPr>
                      </a:lvl5pPr>
                      <a:lvl6pPr marL="2286000" algn="l" defTabSz="457200" rtl="0" eaLnBrk="1" latinLnBrk="0" hangingPunct="1">
                        <a:defRPr sz="1800" b="1" kern="1200">
                          <a:solidFill>
                            <a:schemeClr val="lt1"/>
                          </a:solidFill>
                          <a:latin typeface="Verdana"/>
                        </a:defRPr>
                      </a:lvl6pPr>
                      <a:lvl7pPr marL="2743200" algn="l" defTabSz="457200" rtl="0" eaLnBrk="1" latinLnBrk="0" hangingPunct="1">
                        <a:defRPr sz="1800" b="1" kern="1200">
                          <a:solidFill>
                            <a:schemeClr val="lt1"/>
                          </a:solidFill>
                          <a:latin typeface="Verdana"/>
                        </a:defRPr>
                      </a:lvl7pPr>
                      <a:lvl8pPr marL="3200400" algn="l" defTabSz="457200" rtl="0" eaLnBrk="1" latinLnBrk="0" hangingPunct="1">
                        <a:defRPr sz="1800" b="1" kern="1200">
                          <a:solidFill>
                            <a:schemeClr val="lt1"/>
                          </a:solidFill>
                          <a:latin typeface="Verdana"/>
                        </a:defRPr>
                      </a:lvl8pPr>
                      <a:lvl9pPr marL="3657600" algn="l" defTabSz="457200" rtl="0" eaLnBrk="1" latinLnBrk="0" hangingPunct="1">
                        <a:defRPr sz="1800" b="1" kern="1200">
                          <a:solidFill>
                            <a:schemeClr val="lt1"/>
                          </a:solidFill>
                          <a:latin typeface="Verdana"/>
                        </a:defRPr>
                      </a:lvl9pPr>
                    </a:lstStyle>
                    <a:p>
                      <a:r>
                        <a:rPr lang="en-ZA" sz="1600" dirty="0">
                          <a:solidFill>
                            <a:schemeClr val="tx1"/>
                          </a:solidFill>
                          <a:latin typeface="Calibri" panose="020F0502020204030204" pitchFamily="34" charset="0"/>
                          <a:cs typeface="Calibri" panose="020F0502020204030204" pitchFamily="34" charset="0"/>
                        </a:rPr>
                        <a:t>Maintenance phase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9216451"/>
                  </a:ext>
                </a:extLst>
              </a:tr>
              <a:tr h="209325">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Calibri" panose="020F0502020204030204" pitchFamily="34" charset="0"/>
                          <a:cs typeface="Calibri" panose="020F0502020204030204" pitchFamily="34" charset="0"/>
                        </a:rPr>
                        <a:t>Method choice</a:t>
                      </a:r>
                    </a:p>
                    <a:p>
                      <a:endParaRPr lang="en-ZA" sz="16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solid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b="1" dirty="0">
                          <a:latin typeface="Calibri" panose="020F0502020204030204" pitchFamily="34" charset="0"/>
                          <a:cs typeface="Calibri" panose="020F0502020204030204" pitchFamily="34" charset="0"/>
                        </a:rPr>
                        <a:t>ART (re) initiation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b="1" dirty="0">
                          <a:latin typeface="Calibri" panose="020F0502020204030204" pitchFamily="34" charset="0"/>
                          <a:cs typeface="Calibri" panose="020F0502020204030204" pitchFamily="34" charset="0"/>
                        </a:rPr>
                        <a:t>Clinical consults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b="1" dirty="0">
                          <a:solidFill>
                            <a:schemeClr val="tx1"/>
                          </a:solidFill>
                          <a:latin typeface="Calibri" panose="020F0502020204030204" pitchFamily="34" charset="0"/>
                          <a:cs typeface="Calibri" panose="020F0502020204030204" pitchFamily="34" charset="0"/>
                        </a:rPr>
                        <a:t>DSD enrolment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b="1" dirty="0">
                          <a:solidFill>
                            <a:schemeClr val="tx1"/>
                          </a:solidFill>
                          <a:latin typeface="Calibri" panose="020F0502020204030204" pitchFamily="34" charset="0"/>
                          <a:cs typeface="Calibri" panose="020F0502020204030204" pitchFamily="34" charset="0"/>
                        </a:rPr>
                        <a:t>Less-intensive DSD clinical consults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0692411"/>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b="1" dirty="0">
                          <a:latin typeface="Calibri" panose="020F0502020204030204" pitchFamily="34" charset="0"/>
                          <a:cs typeface="Calibri" panose="020F0502020204030204" pitchFamily="34" charset="0"/>
                        </a:rPr>
                        <a:t>Long –acting (LARC)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40000"/>
                        <a:lumOff val="60000"/>
                      </a:srgbClr>
                    </a:solidFill>
                  </a:tcPr>
                </a:tc>
                <a:tc gridSpan="4">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dirty="0">
                          <a:latin typeface="Calibri" panose="020F0502020204030204" pitchFamily="34" charset="0"/>
                          <a:cs typeface="Calibri" panose="020F0502020204030204" pitchFamily="34" charset="0"/>
                        </a:rPr>
                        <a:t>Always offer and facilitate insertion/administration (</a:t>
                      </a:r>
                      <a:r>
                        <a:rPr lang="en-ZA" sz="1600" u="sng" dirty="0">
                          <a:latin typeface="Calibri" panose="020F0502020204030204" pitchFamily="34" charset="0"/>
                          <a:cs typeface="Calibri" panose="020F0502020204030204" pitchFamily="34" charset="0"/>
                        </a:rPr>
                        <a:t>consider linkage component</a:t>
                      </a:r>
                      <a:r>
                        <a:rPr lang="en-ZA" sz="1600" dirty="0">
                          <a:latin typeface="Calibri" panose="020F0502020204030204" pitchFamily="34" charset="0"/>
                          <a:cs typeface="Calibri" panose="020F0502020204030204" pitchFamily="34" charset="0"/>
                        </a:rPr>
                        <a:t>).  </a:t>
                      </a:r>
                    </a:p>
                    <a:p>
                      <a:r>
                        <a:rPr lang="en-ZA" sz="1600" dirty="0">
                          <a:latin typeface="Calibri" panose="020F0502020204030204" pitchFamily="34" charset="0"/>
                          <a:cs typeface="Calibri" panose="020F0502020204030204" pitchFamily="34" charset="0"/>
                        </a:rPr>
                        <a:t>Remind client simplifies less-intensive DSD models and can be reversed.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39264555"/>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b="1" u="none" kern="1200" dirty="0">
                          <a:solidFill>
                            <a:schemeClr val="dk1"/>
                          </a:solidFill>
                          <a:latin typeface="Calibri" panose="020F0502020204030204" pitchFamily="34" charset="0"/>
                          <a:ea typeface="+mn-ea"/>
                          <a:cs typeface="Calibri" panose="020F0502020204030204" pitchFamily="34" charset="0"/>
                        </a:rPr>
                        <a:t>Short-acting:</a:t>
                      </a:r>
                      <a:endParaRPr lang="en-ZA" sz="1600" b="1" u="none"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40000"/>
                        <a:lumOff val="60000"/>
                      </a:srgbClr>
                    </a:solidFil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kern="1200" dirty="0">
                          <a:solidFill>
                            <a:schemeClr val="dk1"/>
                          </a:solidFill>
                          <a:latin typeface="Calibri" panose="020F0502020204030204" pitchFamily="34" charset="0"/>
                          <a:ea typeface="+mn-ea"/>
                          <a:cs typeface="Calibri" panose="020F0502020204030204" pitchFamily="34" charset="0"/>
                        </a:rPr>
                        <a:t>Review </a:t>
                      </a:r>
                      <a:r>
                        <a:rPr lang="en-ZA" sz="1600" dirty="0">
                          <a:latin typeface="Calibri" panose="020F0502020204030204" pitchFamily="34" charset="0"/>
                          <a:cs typeface="Calibri" panose="020F0502020204030204" pitchFamily="34" charset="0"/>
                        </a:rPr>
                        <a:t>1-3 months after method initiation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tcPr>
                </a:tc>
                <a:tc rowSpan="3"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GB" sz="1600" b="0" dirty="0">
                          <a:solidFill>
                            <a:schemeClr val="tx2"/>
                          </a:solidFill>
                          <a:latin typeface="Calibri" panose="020F0502020204030204" pitchFamily="34" charset="0"/>
                          <a:cs typeface="Calibri" panose="020F0502020204030204" pitchFamily="34" charset="0"/>
                        </a:rPr>
                        <a:t>Utilize longest FP scripting period and MMD/number units allowed in FP policy </a:t>
                      </a:r>
                      <a:r>
                        <a:rPr lang="en-GB" sz="1600" b="0" u="sng" dirty="0">
                          <a:solidFill>
                            <a:schemeClr val="tx2"/>
                          </a:solidFill>
                          <a:latin typeface="Calibri" panose="020F0502020204030204" pitchFamily="34" charset="0"/>
                          <a:cs typeface="Calibri" panose="020F0502020204030204" pitchFamily="34" charset="0"/>
                        </a:rPr>
                        <a:t>at least </a:t>
                      </a:r>
                      <a:r>
                        <a:rPr lang="en-GB" sz="1600" b="0" dirty="0">
                          <a:solidFill>
                            <a:schemeClr val="tx2"/>
                          </a:solidFill>
                          <a:latin typeface="Calibri" panose="020F0502020204030204" pitchFamily="34" charset="0"/>
                          <a:cs typeface="Calibri" panose="020F0502020204030204" pitchFamily="34" charset="0"/>
                        </a:rPr>
                        <a:t>same as ART, can be longer.</a:t>
                      </a:r>
                      <a:endParaRPr lang="en-US" dirty="0">
                        <a:solidFill>
                          <a:schemeClr val="tx2"/>
                        </a:solidFill>
                        <a:latin typeface="Calibri" panose="020F0502020204030204" pitchFamily="34" charset="0"/>
                        <a:cs typeface="Calibri" panose="020F0502020204030204" pitchFamily="34" charset="0"/>
                      </a:endParaRPr>
                    </a:p>
                    <a:p>
                      <a:r>
                        <a:rPr lang="en-GB" sz="1600" b="0" dirty="0">
                          <a:solidFill>
                            <a:schemeClr val="tx2"/>
                          </a:solidFill>
                          <a:latin typeface="Calibri" panose="020F0502020204030204" pitchFamily="34" charset="0"/>
                          <a:cs typeface="Calibri" panose="020F0502020204030204" pitchFamily="34" charset="0"/>
                        </a:rPr>
                        <a:t>If shorter period than ART refill length allowed, same script length with more frequent FP refill only collection in DSD model</a:t>
                      </a:r>
                      <a:endParaRPr lang="en-ZA" sz="1600" b="0" dirty="0">
                        <a:solidFill>
                          <a:schemeClr val="tx2"/>
                        </a:solidFill>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hMerge="1">
                  <a:txBody>
                    <a:bodyPr/>
                    <a:lstStyle/>
                    <a:p>
                      <a:endParaRPr lang="en-ZA" dirty="0"/>
                    </a:p>
                  </a:txBody>
                  <a:tcPr/>
                </a:tc>
                <a:extLst>
                  <a:ext uri="{0D108BD9-81ED-4DB2-BD59-A6C34878D82A}">
                    <a16:rowId xmlns:a16="http://schemas.microsoft.com/office/drawing/2014/main" val="2127740076"/>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dirty="0">
                          <a:latin typeface="Calibri" panose="020F0502020204030204" pitchFamily="34" charset="0"/>
                          <a:cs typeface="Calibri" panose="020F0502020204030204" pitchFamily="34" charset="0"/>
                        </a:rPr>
                        <a:t>Oral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20000"/>
                        <a:lumOff val="80000"/>
                      </a:srgbClr>
                    </a:solidFil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GB" sz="1600" dirty="0">
                          <a:latin typeface="Calibri" panose="020F0502020204030204" pitchFamily="34" charset="0"/>
                          <a:cs typeface="Calibri" panose="020F0502020204030204" pitchFamily="34" charset="0"/>
                        </a:rPr>
                        <a:t>Align with next required ART clinical consult: Same script and refill length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tcPr>
                </a:tc>
                <a:tc gridSpan="2"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ZA" sz="1600" dirty="0"/>
                    </a:p>
                  </a:txBody>
                  <a:tcPr/>
                </a:tc>
                <a:extLst>
                  <a:ext uri="{0D108BD9-81ED-4DB2-BD59-A6C34878D82A}">
                    <a16:rowId xmlns:a16="http://schemas.microsoft.com/office/drawing/2014/main" val="1464804319"/>
                  </a:ext>
                </a:extLst>
              </a:tr>
              <a:tr h="37084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dirty="0">
                          <a:latin typeface="Calibri" panose="020F0502020204030204" pitchFamily="34" charset="0"/>
                          <a:cs typeface="Calibri" panose="020F0502020204030204" pitchFamily="34" charset="0"/>
                        </a:rPr>
                        <a:t>Injectable SC*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20000"/>
                        <a:lumOff val="80000"/>
                      </a:srgbClr>
                    </a:solidFil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GB" sz="1600" dirty="0">
                          <a:latin typeface="Calibri" panose="020F0502020204030204" pitchFamily="34" charset="0"/>
                          <a:cs typeface="Calibri" panose="020F0502020204030204" pitchFamily="34" charset="0"/>
                        </a:rPr>
                        <a:t>Offer, demonstrate, and align with an ART clinical review 3 months later</a:t>
                      </a:r>
                      <a:endParaRPr lang="en-ZA" sz="16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tcPr>
                </a:tc>
                <a:tc gridSpan="2" vMerge="1">
                  <a:txBody>
                    <a:bodyPr/>
                    <a:lstStyle/>
                    <a:p>
                      <a:endParaRPr lang="en-ZA" sz="1600" dirty="0"/>
                    </a:p>
                  </a:txBody>
                  <a:tcPr/>
                </a:tc>
                <a:tc hMerge="1" vMerge="1">
                  <a:txBody>
                    <a:bodyPr/>
                    <a:lstStyle/>
                    <a:p>
                      <a:endParaRPr lang="en-ZA"/>
                    </a:p>
                  </a:txBody>
                  <a:tcPr/>
                </a:tc>
                <a:extLst>
                  <a:ext uri="{0D108BD9-81ED-4DB2-BD59-A6C34878D82A}">
                    <a16:rowId xmlns:a16="http://schemas.microsoft.com/office/drawing/2014/main" val="3155866667"/>
                  </a:ext>
                </a:extLst>
              </a:tr>
              <a:tr h="27870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dirty="0">
                          <a:latin typeface="Calibri" panose="020F0502020204030204" pitchFamily="34" charset="0"/>
                          <a:cs typeface="Calibri" panose="020F0502020204030204" pitchFamily="34" charset="0"/>
                        </a:rPr>
                        <a:t>Injectable IM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001B">
                        <a:lumMod val="20000"/>
                        <a:lumOff val="80000"/>
                      </a:srgbClr>
                    </a:solidFil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GB" sz="1600" dirty="0">
                          <a:latin typeface="Calibri" panose="020F0502020204030204" pitchFamily="34" charset="0"/>
                          <a:cs typeface="Calibri" panose="020F0502020204030204" pitchFamily="34" charset="0"/>
                        </a:rPr>
                        <a:t>Administer and align ART clinical follow-up with next administration 2-3 months later using IM timing flexibilities</a:t>
                      </a:r>
                      <a:endParaRPr lang="en-ZA" sz="16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9C5A1"/>
                    </a:solidFill>
                  </a:tcPr>
                </a:tc>
                <a:tc hMerge="1">
                  <a:txBody>
                    <a:bodyPr/>
                    <a:lstStyle/>
                    <a:p>
                      <a:endParaRPr lang="en-ZA" dirty="0"/>
                    </a:p>
                  </a:txBody>
                  <a:tcPr>
                    <a:lnL w="12700" cap="flat" cmpd="sng" algn="ctr">
                      <a:solidFill>
                        <a:schemeClr val="tx1"/>
                      </a:solidFill>
                      <a:prstDash val="solid"/>
                      <a:round/>
                      <a:headEnd type="none" w="med" len="med"/>
                      <a:tailEnd type="none" w="med" len="med"/>
                    </a:lnL>
                  </a:tcPr>
                </a:tc>
                <a:tc gridSpan="2">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en-ZA" sz="1600" dirty="0">
                          <a:solidFill>
                            <a:schemeClr val="tx2"/>
                          </a:solidFill>
                          <a:latin typeface="Calibri" panose="020F0502020204030204" pitchFamily="34" charset="0"/>
                          <a:cs typeface="Calibri" panose="020F0502020204030204" pitchFamily="34" charset="0"/>
                        </a:rPr>
                        <a:t>Remind method choice will increase intensity of model, offer method change or consider facility-based DSD models if no community-based IM options.</a:t>
                      </a:r>
                    </a:p>
                    <a:p>
                      <a:r>
                        <a:rPr lang="en-ZA" sz="1600" dirty="0">
                          <a:solidFill>
                            <a:schemeClr val="tx2"/>
                          </a:solidFill>
                          <a:latin typeface="Calibri" panose="020F0502020204030204" pitchFamily="34" charset="0"/>
                          <a:cs typeface="Calibri" panose="020F0502020204030204" pitchFamily="34" charset="0"/>
                        </a:rPr>
                        <a:t>Align ART refills with injectable timing.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ZA" sz="16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63522789"/>
                  </a:ext>
                </a:extLst>
              </a:tr>
            </a:tbl>
          </a:graphicData>
        </a:graphic>
      </p:graphicFrame>
      <p:sp>
        <p:nvSpPr>
          <p:cNvPr id="8" name="Title 3">
            <a:extLst>
              <a:ext uri="{FF2B5EF4-FFF2-40B4-BE49-F238E27FC236}">
                <a16:creationId xmlns:a16="http://schemas.microsoft.com/office/drawing/2014/main" id="{2DA83C18-43BD-E7FC-243D-FAC3428F12AC}"/>
              </a:ext>
            </a:extLst>
          </p:cNvPr>
          <p:cNvSpPr>
            <a:spLocks noGrp="1"/>
          </p:cNvSpPr>
          <p:nvPr>
            <p:ph type="title"/>
          </p:nvPr>
        </p:nvSpPr>
        <p:spPr>
          <a:xfrm>
            <a:off x="515815" y="284163"/>
            <a:ext cx="11186328" cy="838199"/>
          </a:xfrm>
        </p:spPr>
        <p:txBody>
          <a:bodyPr>
            <a:normAutofit fontScale="90000"/>
          </a:bodyPr>
          <a:lstStyle/>
          <a:p>
            <a:r>
              <a:rPr lang="en-ZA" sz="3600" dirty="0"/>
              <a:t>Important considerations for FP integration into ART DSD</a:t>
            </a:r>
            <a:br>
              <a:rPr lang="en-ZA" dirty="0"/>
            </a:br>
            <a:endParaRPr lang="en-ZA" dirty="0"/>
          </a:p>
        </p:txBody>
      </p:sp>
    </p:spTree>
    <p:extLst>
      <p:ext uri="{BB962C8B-B14F-4D97-AF65-F5344CB8AC3E}">
        <p14:creationId xmlns:p14="http://schemas.microsoft.com/office/powerpoint/2010/main" val="3724999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F9F4504-1C0D-4A54-5CE5-415CAB2FFCCF}"/>
              </a:ext>
            </a:extLst>
          </p:cNvPr>
          <p:cNvSpPr>
            <a:spLocks noGrp="1"/>
          </p:cNvSpPr>
          <p:nvPr>
            <p:ph type="title" idx="4294967295"/>
          </p:nvPr>
        </p:nvSpPr>
        <p:spPr>
          <a:xfrm>
            <a:off x="578422" y="615656"/>
            <a:ext cx="10328275" cy="1143000"/>
          </a:xfrm>
        </p:spPr>
        <p:txBody>
          <a:bodyPr>
            <a:normAutofit fontScale="90000"/>
          </a:bodyPr>
          <a:lstStyle/>
          <a:p>
            <a:r>
              <a:rPr lang="en-ZA" dirty="0">
                <a:solidFill>
                  <a:schemeClr val="tx2"/>
                </a:solidFill>
              </a:rPr>
              <a:t>Example 1:  Facility-based 6MMD with LARC</a:t>
            </a:r>
            <a:endParaRPr lang="en-US" dirty="0">
              <a:solidFill>
                <a:schemeClr val="tx2"/>
              </a:solidFill>
            </a:endParaRPr>
          </a:p>
        </p:txBody>
      </p:sp>
      <p:grpSp>
        <p:nvGrpSpPr>
          <p:cNvPr id="22" name="Group 21">
            <a:extLst>
              <a:ext uri="{FF2B5EF4-FFF2-40B4-BE49-F238E27FC236}">
                <a16:creationId xmlns:a16="http://schemas.microsoft.com/office/drawing/2014/main" id="{E6C9E60A-8F12-71C1-9516-1F8A48DD89F3}"/>
              </a:ext>
            </a:extLst>
          </p:cNvPr>
          <p:cNvGrpSpPr/>
          <p:nvPr/>
        </p:nvGrpSpPr>
        <p:grpSpPr>
          <a:xfrm>
            <a:off x="578422" y="1828384"/>
            <a:ext cx="11308073" cy="2924756"/>
            <a:chOff x="-926962" y="1694563"/>
            <a:chExt cx="11308073" cy="2924756"/>
          </a:xfrm>
        </p:grpSpPr>
        <p:cxnSp>
          <p:nvCxnSpPr>
            <p:cNvPr id="25" name="Straight Connector 24">
              <a:extLst>
                <a:ext uri="{FF2B5EF4-FFF2-40B4-BE49-F238E27FC236}">
                  <a16:creationId xmlns:a16="http://schemas.microsoft.com/office/drawing/2014/main" id="{FB1E0296-A44A-F5C6-0BA8-B768EDD78974}"/>
                </a:ext>
              </a:extLst>
            </p:cNvPr>
            <p:cNvCxnSpPr>
              <a:cxnSpLocks/>
            </p:cNvCxnSpPr>
            <p:nvPr/>
          </p:nvCxnSpPr>
          <p:spPr>
            <a:xfrm>
              <a:off x="9056882" y="3150887"/>
              <a:ext cx="9222" cy="488924"/>
            </a:xfrm>
            <a:prstGeom prst="line">
              <a:avLst/>
            </a:prstGeom>
            <a:noFill/>
            <a:ln w="12700" cap="rnd" cmpd="sng" algn="ctr">
              <a:solidFill>
                <a:srgbClr val="000000"/>
              </a:solidFill>
              <a:prstDash val="solid"/>
              <a:round/>
            </a:ln>
            <a:effectLst/>
          </p:spPr>
        </p:cxnSp>
        <p:cxnSp>
          <p:nvCxnSpPr>
            <p:cNvPr id="29" name="Straight Connector 28">
              <a:extLst>
                <a:ext uri="{FF2B5EF4-FFF2-40B4-BE49-F238E27FC236}">
                  <a16:creationId xmlns:a16="http://schemas.microsoft.com/office/drawing/2014/main" id="{6594C0A5-C603-AF0B-C85D-DC1A41F26B91}"/>
                </a:ext>
              </a:extLst>
            </p:cNvPr>
            <p:cNvCxnSpPr>
              <a:cxnSpLocks/>
            </p:cNvCxnSpPr>
            <p:nvPr/>
          </p:nvCxnSpPr>
          <p:spPr>
            <a:xfrm>
              <a:off x="4923915" y="3092507"/>
              <a:ext cx="0" cy="547304"/>
            </a:xfrm>
            <a:prstGeom prst="line">
              <a:avLst/>
            </a:prstGeom>
            <a:noFill/>
            <a:ln w="12700" cap="rnd" cmpd="sng" algn="ctr">
              <a:solidFill>
                <a:srgbClr val="000000"/>
              </a:solidFill>
              <a:prstDash val="solid"/>
              <a:round/>
            </a:ln>
            <a:effectLst/>
          </p:spPr>
        </p:cxnSp>
        <p:grpSp>
          <p:nvGrpSpPr>
            <p:cNvPr id="30" name="Group 29">
              <a:extLst>
                <a:ext uri="{FF2B5EF4-FFF2-40B4-BE49-F238E27FC236}">
                  <a16:creationId xmlns:a16="http://schemas.microsoft.com/office/drawing/2014/main" id="{386AFF31-190B-8AB7-C5C8-22E8BE4C5521}"/>
                </a:ext>
              </a:extLst>
            </p:cNvPr>
            <p:cNvGrpSpPr/>
            <p:nvPr/>
          </p:nvGrpSpPr>
          <p:grpSpPr>
            <a:xfrm>
              <a:off x="-926962" y="1694563"/>
              <a:ext cx="11308073" cy="2924756"/>
              <a:chOff x="-926962" y="1694563"/>
              <a:chExt cx="11308073" cy="2924756"/>
            </a:xfrm>
          </p:grpSpPr>
          <p:sp>
            <p:nvSpPr>
              <p:cNvPr id="32" name="Rectangle 31">
                <a:extLst>
                  <a:ext uri="{FF2B5EF4-FFF2-40B4-BE49-F238E27FC236}">
                    <a16:creationId xmlns:a16="http://schemas.microsoft.com/office/drawing/2014/main" id="{B9F57066-8727-A8AC-6AEC-DFA248489A1C}"/>
                  </a:ext>
                </a:extLst>
              </p:cNvPr>
              <p:cNvSpPr/>
              <p:nvPr/>
            </p:nvSpPr>
            <p:spPr>
              <a:xfrm>
                <a:off x="-926962" y="1694563"/>
                <a:ext cx="11308073" cy="646371"/>
              </a:xfrm>
              <a:prstGeom prst="rect">
                <a:avLst/>
              </a:prstGeom>
              <a:solidFill>
                <a:schemeClr val="bg1">
                  <a:lumMod val="50000"/>
                </a:schemeClr>
              </a:solidFill>
              <a:ln w="12700" cap="flat" cmpd="sng" algn="ctr">
                <a:solidFill>
                  <a:schemeClr val="bg1">
                    <a:lumMod val="50000"/>
                  </a:schemeClr>
                </a:solidFill>
                <a:prstDash val="solid"/>
                <a:miter lim="800000"/>
              </a:ln>
              <a:effectLst/>
            </p:spPr>
            <p:txBody>
              <a:bodyPr lIns="108000" tIns="108000" rIns="108000" bIns="108000" rtlCol="0" anchor="ctr"/>
              <a:lstStyle/>
              <a:p>
                <a:pPr>
                  <a:defRPr/>
                </a:pPr>
                <a:r>
                  <a:rPr lang="en-GB" sz="1600" b="1" kern="0" dirty="0">
                    <a:solidFill>
                      <a:srgbClr val="FFFFFF"/>
                    </a:solidFill>
                    <a:latin typeface="Calibri" panose="020F0502020204030204" pitchFamily="34" charset="0"/>
                    <a:ea typeface="Verdana" panose="020B0604030504040204" pitchFamily="34" charset="0"/>
                    <a:cs typeface="Calibri" panose="020F0502020204030204" pitchFamily="34" charset="0"/>
                  </a:rPr>
                  <a:t>Less-intensive DSD maintenance phase: LARC</a:t>
                </a:r>
              </a:p>
            </p:txBody>
          </p:sp>
          <p:cxnSp>
            <p:nvCxnSpPr>
              <p:cNvPr id="33" name="Straight Arrow Connector 32">
                <a:extLst>
                  <a:ext uri="{FF2B5EF4-FFF2-40B4-BE49-F238E27FC236}">
                    <a16:creationId xmlns:a16="http://schemas.microsoft.com/office/drawing/2014/main" id="{D06065B8-859F-C39D-2059-44CEC015FC47}"/>
                  </a:ext>
                </a:extLst>
              </p:cNvPr>
              <p:cNvCxnSpPr>
                <a:cxnSpLocks/>
              </p:cNvCxnSpPr>
              <p:nvPr/>
            </p:nvCxnSpPr>
            <p:spPr>
              <a:xfrm>
                <a:off x="-336799" y="3393456"/>
                <a:ext cx="9806732" cy="0"/>
              </a:xfrm>
              <a:prstGeom prst="straightConnector1">
                <a:avLst/>
              </a:prstGeom>
              <a:noFill/>
              <a:ln w="19050" cap="flat" cmpd="sng" algn="ctr">
                <a:solidFill>
                  <a:srgbClr val="000000"/>
                </a:solidFill>
                <a:prstDash val="solid"/>
                <a:miter lim="800000"/>
                <a:tailEnd type="arrow" w="lg" len="lg"/>
              </a:ln>
              <a:effectLst/>
            </p:spPr>
          </p:cxnSp>
          <p:sp>
            <p:nvSpPr>
              <p:cNvPr id="37" name="Oval 36">
                <a:extLst>
                  <a:ext uri="{FF2B5EF4-FFF2-40B4-BE49-F238E27FC236}">
                    <a16:creationId xmlns:a16="http://schemas.microsoft.com/office/drawing/2014/main" id="{982ABE03-6DC4-169D-B044-27BC42C17854}"/>
                  </a:ext>
                </a:extLst>
              </p:cNvPr>
              <p:cNvSpPr/>
              <p:nvPr/>
            </p:nvSpPr>
            <p:spPr>
              <a:xfrm>
                <a:off x="4760378" y="3166019"/>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sz="1600" kern="0" dirty="0">
                  <a:solidFill>
                    <a:srgbClr val="F4EFE4"/>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1D25C732-21CA-B90B-8EC0-540EC91567DF}"/>
                  </a:ext>
                </a:extLst>
              </p:cNvPr>
              <p:cNvSpPr txBox="1"/>
              <p:nvPr/>
            </p:nvSpPr>
            <p:spPr>
              <a:xfrm>
                <a:off x="-926961" y="2527322"/>
                <a:ext cx="2209182" cy="368114"/>
              </a:xfrm>
              <a:prstGeom prst="rect">
                <a:avLst/>
              </a:prstGeom>
              <a:noFill/>
            </p:spPr>
            <p:txBody>
              <a:bodyPr wrap="square" rtlCol="0">
                <a:spAutoFit/>
              </a:bodyPr>
              <a:lstStyle/>
              <a:p>
                <a:pPr algn="ctr">
                  <a:lnSpc>
                    <a:spcPct val="120000"/>
                  </a:lnSpc>
                  <a:defRPr/>
                </a:pPr>
                <a:r>
                  <a:rPr lang="en-GB" sz="1600" u="sng" kern="0" dirty="0">
                    <a:solidFill>
                      <a:srgbClr val="000000"/>
                    </a:solidFill>
                    <a:latin typeface="Calibri" panose="020F0502020204030204" pitchFamily="34" charset="0"/>
                    <a:ea typeface="Verdana" panose="020B0604030504040204" pitchFamily="34" charset="0"/>
                    <a:cs typeface="Calibri" panose="020F0502020204030204" pitchFamily="34" charset="0"/>
                  </a:rPr>
                  <a:t>ART DSD enrolment</a:t>
                </a:r>
              </a:p>
            </p:txBody>
          </p:sp>
          <p:sp>
            <p:nvSpPr>
              <p:cNvPr id="43" name="TextBox 42">
                <a:extLst>
                  <a:ext uri="{FF2B5EF4-FFF2-40B4-BE49-F238E27FC236}">
                    <a16:creationId xmlns:a16="http://schemas.microsoft.com/office/drawing/2014/main" id="{CB8B2A7E-0156-A97A-F516-847EEA1D74D0}"/>
                  </a:ext>
                </a:extLst>
              </p:cNvPr>
              <p:cNvSpPr txBox="1"/>
              <p:nvPr/>
            </p:nvSpPr>
            <p:spPr>
              <a:xfrm>
                <a:off x="3642853" y="2412603"/>
                <a:ext cx="2483457" cy="663580"/>
              </a:xfrm>
              <a:prstGeom prst="rect">
                <a:avLst/>
              </a:prstGeom>
              <a:noFill/>
            </p:spPr>
            <p:txBody>
              <a:bodyPr wrap="square" rtlCol="0">
                <a:spAutoFit/>
              </a:bodyPr>
              <a:lstStyle/>
              <a:p>
                <a:pPr algn="ctr">
                  <a:lnSpc>
                    <a:spcPct val="120000"/>
                  </a:lnSpc>
                  <a:defRPr/>
                </a:pPr>
                <a:r>
                  <a:rPr lang="en-GB" sz="1600" kern="0" dirty="0">
                    <a:solidFill>
                      <a:srgbClr val="000000"/>
                    </a:solidFill>
                    <a:latin typeface="Calibri" panose="020F0502020204030204" pitchFamily="34" charset="0"/>
                    <a:ea typeface="Verdana" panose="020B0604030504040204" pitchFamily="34" charset="0"/>
                    <a:cs typeface="Calibri" panose="020F0502020204030204" pitchFamily="34" charset="0"/>
                  </a:rPr>
                  <a:t>M6 </a:t>
                </a:r>
              </a:p>
              <a:p>
                <a:pPr algn="ctr">
                  <a:lnSpc>
                    <a:spcPct val="120000"/>
                  </a:lnSpc>
                  <a:defRPr/>
                </a:pPr>
                <a:r>
                  <a:rPr lang="en-GB" sz="1600" u="sng" kern="0" dirty="0">
                    <a:solidFill>
                      <a:srgbClr val="000000"/>
                    </a:solidFill>
                    <a:latin typeface="Calibri" panose="020F0502020204030204" pitchFamily="34" charset="0"/>
                    <a:ea typeface="Verdana" panose="020B0604030504040204" pitchFamily="34" charset="0"/>
                    <a:cs typeface="Calibri" panose="020F0502020204030204" pitchFamily="34" charset="0"/>
                  </a:rPr>
                  <a:t>ART clinical review</a:t>
                </a:r>
              </a:p>
            </p:txBody>
          </p:sp>
          <p:sp>
            <p:nvSpPr>
              <p:cNvPr id="44" name="TextBox 43">
                <a:extLst>
                  <a:ext uri="{FF2B5EF4-FFF2-40B4-BE49-F238E27FC236}">
                    <a16:creationId xmlns:a16="http://schemas.microsoft.com/office/drawing/2014/main" id="{112F0842-EC56-3F21-56F6-EE6276B2EDDC}"/>
                  </a:ext>
                </a:extLst>
              </p:cNvPr>
              <p:cNvSpPr txBox="1"/>
              <p:nvPr/>
            </p:nvSpPr>
            <p:spPr>
              <a:xfrm>
                <a:off x="7801495" y="3660274"/>
                <a:ext cx="2483457" cy="959045"/>
              </a:xfrm>
              <a:prstGeom prst="rect">
                <a:avLst/>
              </a:prstGeom>
              <a:noFill/>
            </p:spPr>
            <p:txBody>
              <a:bodyPr wrap="square" rtlCol="0">
                <a:spAutoFit/>
              </a:bodyPr>
              <a:lstStyle/>
              <a:p>
                <a:pPr algn="ctr">
                  <a:lnSpc>
                    <a:spcPct val="120000"/>
                  </a:lnSpc>
                  <a:defRPr/>
                </a:pPr>
                <a:r>
                  <a:rPr lang="en-GB" sz="1600" u="sng" kern="0" dirty="0">
                    <a:solidFill>
                      <a:schemeClr val="accent4">
                        <a:lumMod val="75000"/>
                      </a:schemeClr>
                    </a:solidFill>
                    <a:latin typeface="Calibri" panose="020F0502020204030204" pitchFamily="34" charset="0"/>
                    <a:ea typeface="Verdana" panose="020B0604030504040204" pitchFamily="34" charset="0"/>
                    <a:cs typeface="Calibri" panose="020F0502020204030204" pitchFamily="34" charset="0"/>
                  </a:rPr>
                  <a:t>FP needs and method review</a:t>
                </a:r>
              </a:p>
              <a:p>
                <a:pPr algn="ctr">
                  <a:lnSpc>
                    <a:spcPct val="120000"/>
                  </a:lnSpc>
                  <a:defRPr/>
                </a:pPr>
                <a:endParaRPr lang="en-GB" sz="1600" kern="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grpSp>
      </p:grpSp>
      <p:sp>
        <p:nvSpPr>
          <p:cNvPr id="10" name="TextBox 9">
            <a:extLst>
              <a:ext uri="{FF2B5EF4-FFF2-40B4-BE49-F238E27FC236}">
                <a16:creationId xmlns:a16="http://schemas.microsoft.com/office/drawing/2014/main" id="{9971AAA9-FBA4-072F-BB2D-B8C186D6764D}"/>
              </a:ext>
            </a:extLst>
          </p:cNvPr>
          <p:cNvSpPr txBox="1"/>
          <p:nvPr/>
        </p:nvSpPr>
        <p:spPr>
          <a:xfrm>
            <a:off x="395053" y="3534478"/>
            <a:ext cx="2358934" cy="3027239"/>
          </a:xfrm>
          <a:prstGeom prst="rect">
            <a:avLst/>
          </a:prstGeom>
          <a:noFill/>
        </p:spPr>
        <p:txBody>
          <a:bodyPr wrap="square" rtlCol="0">
            <a:spAutoFit/>
          </a:bodyPr>
          <a:lstStyle/>
          <a:p>
            <a:pPr algn="ctr">
              <a:lnSpc>
                <a:spcPct val="120000"/>
              </a:lnSpc>
              <a:defRPr/>
            </a:pPr>
            <a:endParaRPr lang="en-GB" sz="1600" u="sng" kern="0" dirty="0">
              <a:solidFill>
                <a:schemeClr val="accent2">
                  <a:lumMod val="75000"/>
                </a:schemeClr>
              </a:solidFill>
              <a:latin typeface="Calibri" panose="020F0502020204030204" pitchFamily="34" charset="0"/>
              <a:ea typeface="Verdana" panose="020B0604030504040204" pitchFamily="34" charset="0"/>
              <a:cs typeface="Calibri" panose="020F0502020204030204" pitchFamily="34" charset="0"/>
            </a:endParaRPr>
          </a:p>
          <a:p>
            <a:pPr algn="ctr">
              <a:lnSpc>
                <a:spcPct val="120000"/>
              </a:lnSpc>
              <a:defRPr/>
            </a:pPr>
            <a:r>
              <a:rPr lang="en-GB" sz="1600" u="sng" kern="0" dirty="0">
                <a:solidFill>
                  <a:schemeClr val="accent4">
                    <a:lumMod val="75000"/>
                  </a:schemeClr>
                </a:solidFill>
                <a:latin typeface="Calibri" panose="020F0502020204030204" pitchFamily="34" charset="0"/>
                <a:ea typeface="Verdana" panose="020B0604030504040204" pitchFamily="34" charset="0"/>
                <a:cs typeface="Calibri" panose="020F0502020204030204" pitchFamily="34" charset="0"/>
              </a:rPr>
              <a:t>FP needs and method review</a:t>
            </a:r>
          </a:p>
          <a:p>
            <a:pPr algn="ctr">
              <a:lnSpc>
                <a:spcPct val="120000"/>
              </a:lnSpc>
              <a:defRPr/>
            </a:pPr>
            <a:endParaRPr lang="en-GB" sz="1600" u="sng" kern="0" dirty="0">
              <a:solidFill>
                <a:schemeClr val="accent2">
                  <a:lumMod val="75000"/>
                </a:schemeClr>
              </a:solidFill>
              <a:latin typeface="Calibri" panose="020F0502020204030204" pitchFamily="34" charset="0"/>
              <a:ea typeface="Verdana" panose="020B0604030504040204" pitchFamily="34" charset="0"/>
              <a:cs typeface="Calibri" panose="020F0502020204030204" pitchFamily="34" charset="0"/>
            </a:endParaRPr>
          </a:p>
          <a:p>
            <a:pPr algn="ctr">
              <a:lnSpc>
                <a:spcPct val="120000"/>
              </a:lnSpc>
              <a:defRPr/>
            </a:pPr>
            <a:r>
              <a:rPr lang="en-GB" sz="1600" kern="0" dirty="0">
                <a:solidFill>
                  <a:schemeClr val="tx2"/>
                </a:solidFill>
                <a:latin typeface="Calibri" panose="020F0502020204030204" pitchFamily="34" charset="0"/>
                <a:ea typeface="Verdana" panose="020B0604030504040204" pitchFamily="34" charset="0"/>
                <a:cs typeface="Calibri" panose="020F0502020204030204" pitchFamily="34" charset="0"/>
              </a:rPr>
              <a:t>Script ART 6MMS + </a:t>
            </a:r>
          </a:p>
          <a:p>
            <a:pPr algn="ctr">
              <a:lnSpc>
                <a:spcPct val="120000"/>
              </a:lnSpc>
              <a:defRPr/>
            </a:pPr>
            <a:r>
              <a:rPr lang="en-GB" sz="1600" kern="0" dirty="0">
                <a:solidFill>
                  <a:schemeClr val="tx2"/>
                </a:solidFill>
                <a:latin typeface="Calibri" panose="020F0502020204030204" pitchFamily="34" charset="0"/>
                <a:ea typeface="Verdana" panose="020B0604030504040204" pitchFamily="34" charset="0"/>
                <a:cs typeface="Calibri" panose="020F0502020204030204" pitchFamily="34" charset="0"/>
              </a:rPr>
              <a:t>ART 6MMD</a:t>
            </a:r>
          </a:p>
          <a:p>
            <a:pPr algn="ctr">
              <a:lnSpc>
                <a:spcPct val="120000"/>
              </a:lnSpc>
              <a:defRPr/>
            </a:pPr>
            <a:r>
              <a:rPr lang="en-GB" sz="1600" kern="0" dirty="0">
                <a:solidFill>
                  <a:srgbClr val="FF0000"/>
                </a:solidFill>
                <a:latin typeface="Calibri" panose="020F0502020204030204" pitchFamily="34" charset="0"/>
                <a:ea typeface="Verdana" panose="020B0604030504040204" pitchFamily="34" charset="0"/>
                <a:cs typeface="Calibri" panose="020F0502020204030204" pitchFamily="34" charset="0"/>
              </a:rPr>
              <a:t>Actively </a:t>
            </a:r>
            <a:r>
              <a:rPr lang="en-GB" sz="1600" b="1"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link</a:t>
            </a:r>
            <a:r>
              <a:rPr lang="en-GB" sz="1600" kern="0" dirty="0">
                <a:solidFill>
                  <a:srgbClr val="FF0000"/>
                </a:solidFill>
                <a:latin typeface="Calibri" panose="020F0502020204030204" pitchFamily="34" charset="0"/>
                <a:ea typeface="Verdana" panose="020B0604030504040204" pitchFamily="34" charset="0"/>
                <a:cs typeface="Calibri" panose="020F0502020204030204" pitchFamily="34" charset="0"/>
              </a:rPr>
              <a:t> and follow-up LARC insertion/ administration</a:t>
            </a:r>
          </a:p>
          <a:p>
            <a:pPr algn="ctr">
              <a:lnSpc>
                <a:spcPct val="120000"/>
              </a:lnSpc>
              <a:defRPr/>
            </a:pPr>
            <a:endParaRPr lang="en-GB" sz="1600" i="1" kern="0" dirty="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1475F1B3-CAF5-7FD1-CBD8-815E8E5A1036}"/>
              </a:ext>
            </a:extLst>
          </p:cNvPr>
          <p:cNvCxnSpPr>
            <a:cxnSpLocks/>
          </p:cNvCxnSpPr>
          <p:nvPr/>
        </p:nvCxnSpPr>
        <p:spPr>
          <a:xfrm>
            <a:off x="1131369" y="3170299"/>
            <a:ext cx="0" cy="547304"/>
          </a:xfrm>
          <a:prstGeom prst="line">
            <a:avLst/>
          </a:prstGeom>
          <a:noFill/>
          <a:ln w="12700" cap="rnd" cmpd="sng" algn="ctr">
            <a:solidFill>
              <a:srgbClr val="000000"/>
            </a:solidFill>
            <a:prstDash val="solid"/>
            <a:round/>
          </a:ln>
          <a:effectLst/>
        </p:spPr>
      </p:cxnSp>
      <p:sp>
        <p:nvSpPr>
          <p:cNvPr id="8" name="Oval 7">
            <a:extLst>
              <a:ext uri="{FF2B5EF4-FFF2-40B4-BE49-F238E27FC236}">
                <a16:creationId xmlns:a16="http://schemas.microsoft.com/office/drawing/2014/main" id="{2363F68E-B5F1-DFC5-0172-A4844ABA582C}"/>
              </a:ext>
            </a:extLst>
          </p:cNvPr>
          <p:cNvSpPr/>
          <p:nvPr/>
        </p:nvSpPr>
        <p:spPr>
          <a:xfrm>
            <a:off x="979758" y="3288742"/>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kern="0">
              <a:solidFill>
                <a:srgbClr val="F4EFE4"/>
              </a:solidFill>
              <a:latin typeface="Verdana"/>
            </a:endParaRPr>
          </a:p>
        </p:txBody>
      </p:sp>
      <p:sp>
        <p:nvSpPr>
          <p:cNvPr id="19" name="Oval 18">
            <a:extLst>
              <a:ext uri="{FF2B5EF4-FFF2-40B4-BE49-F238E27FC236}">
                <a16:creationId xmlns:a16="http://schemas.microsoft.com/office/drawing/2014/main" id="{96F5A19B-624B-574C-665C-22538D12A215}"/>
              </a:ext>
            </a:extLst>
          </p:cNvPr>
          <p:cNvSpPr/>
          <p:nvPr/>
        </p:nvSpPr>
        <p:spPr>
          <a:xfrm>
            <a:off x="10382661" y="3285029"/>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kern="0">
              <a:solidFill>
                <a:srgbClr val="F4EFE4"/>
              </a:solidFill>
              <a:latin typeface="Verdana"/>
            </a:endParaRPr>
          </a:p>
        </p:txBody>
      </p:sp>
      <p:sp>
        <p:nvSpPr>
          <p:cNvPr id="21" name="TextBox 20">
            <a:extLst>
              <a:ext uri="{FF2B5EF4-FFF2-40B4-BE49-F238E27FC236}">
                <a16:creationId xmlns:a16="http://schemas.microsoft.com/office/drawing/2014/main" id="{253A971B-5602-0BE0-10C3-7F63C9F236AF}"/>
              </a:ext>
            </a:extLst>
          </p:cNvPr>
          <p:cNvSpPr txBox="1"/>
          <p:nvPr/>
        </p:nvSpPr>
        <p:spPr>
          <a:xfrm>
            <a:off x="5153952" y="3805867"/>
            <a:ext cx="2483457" cy="663580"/>
          </a:xfrm>
          <a:prstGeom prst="rect">
            <a:avLst/>
          </a:prstGeom>
          <a:noFill/>
        </p:spPr>
        <p:txBody>
          <a:bodyPr wrap="square" rtlCol="0">
            <a:spAutoFit/>
          </a:bodyPr>
          <a:lstStyle/>
          <a:p>
            <a:pPr algn="ctr">
              <a:lnSpc>
                <a:spcPct val="120000"/>
              </a:lnSpc>
              <a:defRPr/>
            </a:pPr>
            <a:r>
              <a:rPr lang="en-GB" sz="1600" u="sng" kern="0" dirty="0">
                <a:solidFill>
                  <a:schemeClr val="accent4">
                    <a:lumMod val="75000"/>
                  </a:schemeClr>
                </a:solidFill>
                <a:latin typeface="Calibri" panose="020F0502020204030204" pitchFamily="34" charset="0"/>
                <a:ea typeface="Verdana" panose="020B0604030504040204" pitchFamily="34" charset="0"/>
                <a:cs typeface="Calibri" panose="020F0502020204030204" pitchFamily="34" charset="0"/>
              </a:rPr>
              <a:t>FP check-in</a:t>
            </a:r>
          </a:p>
          <a:p>
            <a:pPr algn="ctr">
              <a:lnSpc>
                <a:spcPct val="120000"/>
              </a:lnSpc>
              <a:defRPr/>
            </a:pPr>
            <a:endParaRPr lang="en-GB" sz="1600" kern="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AE9FC57A-5578-DB70-5DB4-EDA0D8F04AC9}"/>
              </a:ext>
            </a:extLst>
          </p:cNvPr>
          <p:cNvSpPr txBox="1"/>
          <p:nvPr/>
        </p:nvSpPr>
        <p:spPr>
          <a:xfrm>
            <a:off x="9273262" y="2547305"/>
            <a:ext cx="2483457" cy="663580"/>
          </a:xfrm>
          <a:prstGeom prst="rect">
            <a:avLst/>
          </a:prstGeom>
          <a:noFill/>
        </p:spPr>
        <p:txBody>
          <a:bodyPr wrap="square" rtlCol="0">
            <a:spAutoFit/>
          </a:bodyPr>
          <a:lstStyle/>
          <a:p>
            <a:pPr algn="ctr">
              <a:lnSpc>
                <a:spcPct val="120000"/>
              </a:lnSpc>
              <a:defRPr/>
            </a:pPr>
            <a:r>
              <a:rPr lang="en-GB" sz="1600" kern="0" dirty="0">
                <a:solidFill>
                  <a:srgbClr val="000000"/>
                </a:solidFill>
                <a:latin typeface="Calibri" panose="020F0502020204030204" pitchFamily="34" charset="0"/>
                <a:ea typeface="Verdana" panose="020B0604030504040204" pitchFamily="34" charset="0"/>
                <a:cs typeface="Calibri" panose="020F0502020204030204" pitchFamily="34" charset="0"/>
              </a:rPr>
              <a:t>M12 </a:t>
            </a:r>
          </a:p>
          <a:p>
            <a:pPr algn="ctr">
              <a:lnSpc>
                <a:spcPct val="120000"/>
              </a:lnSpc>
              <a:defRPr/>
            </a:pPr>
            <a:r>
              <a:rPr lang="en-GB" sz="1600" u="sng" kern="0" dirty="0">
                <a:solidFill>
                  <a:srgbClr val="000000"/>
                </a:solidFill>
                <a:latin typeface="Calibri" panose="020F0502020204030204" pitchFamily="34" charset="0"/>
                <a:ea typeface="Verdana" panose="020B0604030504040204" pitchFamily="34" charset="0"/>
                <a:cs typeface="Calibri" panose="020F0502020204030204" pitchFamily="34" charset="0"/>
              </a:rPr>
              <a:t>ART clinical review</a:t>
            </a:r>
          </a:p>
        </p:txBody>
      </p:sp>
      <p:sp>
        <p:nvSpPr>
          <p:cNvPr id="12" name="TextBox 11">
            <a:extLst>
              <a:ext uri="{FF2B5EF4-FFF2-40B4-BE49-F238E27FC236}">
                <a16:creationId xmlns:a16="http://schemas.microsoft.com/office/drawing/2014/main" id="{28E93842-AF23-2610-E3A6-B9507805DE79}"/>
              </a:ext>
            </a:extLst>
          </p:cNvPr>
          <p:cNvSpPr txBox="1"/>
          <p:nvPr/>
        </p:nvSpPr>
        <p:spPr>
          <a:xfrm>
            <a:off x="5278475" y="4260251"/>
            <a:ext cx="2358934" cy="1549911"/>
          </a:xfrm>
          <a:prstGeom prst="rect">
            <a:avLst/>
          </a:prstGeom>
          <a:noFill/>
        </p:spPr>
        <p:txBody>
          <a:bodyPr wrap="square" rtlCol="0">
            <a:spAutoFit/>
          </a:bodyPr>
          <a:lstStyle/>
          <a:p>
            <a:pPr algn="ctr">
              <a:lnSpc>
                <a:spcPct val="120000"/>
              </a:lnSpc>
              <a:defRPr/>
            </a:pPr>
            <a:endParaRPr lang="en-GB" sz="1600" u="sng" kern="0" dirty="0">
              <a:solidFill>
                <a:schemeClr val="accent2">
                  <a:lumMod val="75000"/>
                </a:schemeClr>
              </a:solidFill>
              <a:latin typeface="Calibri" panose="020F0502020204030204" pitchFamily="34" charset="0"/>
              <a:ea typeface="Verdana" panose="020B0604030504040204" pitchFamily="34" charset="0"/>
              <a:cs typeface="Calibri" panose="020F0502020204030204" pitchFamily="34" charset="0"/>
            </a:endParaRPr>
          </a:p>
          <a:p>
            <a:pPr algn="ctr">
              <a:lnSpc>
                <a:spcPct val="120000"/>
              </a:lnSpc>
              <a:defRPr/>
            </a:pPr>
            <a:endParaRPr lang="en-GB" sz="1600" u="sng" kern="0" dirty="0">
              <a:solidFill>
                <a:schemeClr val="accent2">
                  <a:lumMod val="75000"/>
                </a:schemeClr>
              </a:solidFill>
              <a:latin typeface="Calibri" panose="020F0502020204030204" pitchFamily="34" charset="0"/>
              <a:ea typeface="Verdana" panose="020B0604030504040204" pitchFamily="34" charset="0"/>
              <a:cs typeface="Calibri" panose="020F0502020204030204" pitchFamily="34" charset="0"/>
            </a:endParaRPr>
          </a:p>
          <a:p>
            <a:pPr algn="ctr">
              <a:lnSpc>
                <a:spcPct val="120000"/>
              </a:lnSpc>
              <a:defRPr/>
            </a:pPr>
            <a:r>
              <a:rPr lang="en-GB" sz="1600" kern="0" dirty="0">
                <a:solidFill>
                  <a:schemeClr val="tx2"/>
                </a:solidFill>
                <a:latin typeface="Calibri" panose="020F0502020204030204" pitchFamily="34" charset="0"/>
                <a:ea typeface="Verdana" panose="020B0604030504040204" pitchFamily="34" charset="0"/>
                <a:cs typeface="Calibri" panose="020F0502020204030204" pitchFamily="34" charset="0"/>
              </a:rPr>
              <a:t>Script ART 6MMS + </a:t>
            </a:r>
          </a:p>
          <a:p>
            <a:pPr algn="ctr">
              <a:lnSpc>
                <a:spcPct val="120000"/>
              </a:lnSpc>
              <a:defRPr/>
            </a:pPr>
            <a:r>
              <a:rPr lang="en-GB" sz="1600" kern="0" dirty="0">
                <a:solidFill>
                  <a:schemeClr val="tx2"/>
                </a:solidFill>
                <a:latin typeface="Calibri" panose="020F0502020204030204" pitchFamily="34" charset="0"/>
                <a:ea typeface="Verdana" panose="020B0604030504040204" pitchFamily="34" charset="0"/>
                <a:cs typeface="Calibri" panose="020F0502020204030204" pitchFamily="34" charset="0"/>
              </a:rPr>
              <a:t>ART 6MMD</a:t>
            </a:r>
          </a:p>
          <a:p>
            <a:pPr algn="ctr">
              <a:lnSpc>
                <a:spcPct val="120000"/>
              </a:lnSpc>
              <a:defRPr/>
            </a:pPr>
            <a:endParaRPr lang="en-GB" sz="1600" i="1" kern="0" dirty="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1E25E10A-9341-687D-B8BB-507AF14C253D}"/>
              </a:ext>
            </a:extLst>
          </p:cNvPr>
          <p:cNvSpPr txBox="1"/>
          <p:nvPr/>
        </p:nvSpPr>
        <p:spPr>
          <a:xfrm>
            <a:off x="9335522" y="4260251"/>
            <a:ext cx="2358934" cy="1549911"/>
          </a:xfrm>
          <a:prstGeom prst="rect">
            <a:avLst/>
          </a:prstGeom>
          <a:noFill/>
        </p:spPr>
        <p:txBody>
          <a:bodyPr wrap="square" rtlCol="0">
            <a:spAutoFit/>
          </a:bodyPr>
          <a:lstStyle/>
          <a:p>
            <a:pPr algn="ctr">
              <a:lnSpc>
                <a:spcPct val="120000"/>
              </a:lnSpc>
              <a:defRPr/>
            </a:pPr>
            <a:endParaRPr lang="en-GB" sz="1600" u="sng" kern="0" dirty="0">
              <a:solidFill>
                <a:schemeClr val="accent2">
                  <a:lumMod val="75000"/>
                </a:schemeClr>
              </a:solidFill>
              <a:latin typeface="Calibri" panose="020F0502020204030204" pitchFamily="34" charset="0"/>
              <a:ea typeface="Verdana" panose="020B0604030504040204" pitchFamily="34" charset="0"/>
              <a:cs typeface="Calibri" panose="020F0502020204030204" pitchFamily="34" charset="0"/>
            </a:endParaRPr>
          </a:p>
          <a:p>
            <a:pPr algn="ctr">
              <a:lnSpc>
                <a:spcPct val="120000"/>
              </a:lnSpc>
              <a:defRPr/>
            </a:pPr>
            <a:endParaRPr lang="en-GB" sz="1600" u="sng" kern="0" dirty="0">
              <a:solidFill>
                <a:schemeClr val="accent2">
                  <a:lumMod val="75000"/>
                </a:schemeClr>
              </a:solidFill>
              <a:latin typeface="Calibri" panose="020F0502020204030204" pitchFamily="34" charset="0"/>
              <a:ea typeface="Verdana" panose="020B0604030504040204" pitchFamily="34" charset="0"/>
              <a:cs typeface="Calibri" panose="020F0502020204030204" pitchFamily="34" charset="0"/>
            </a:endParaRPr>
          </a:p>
          <a:p>
            <a:pPr algn="ctr">
              <a:lnSpc>
                <a:spcPct val="120000"/>
              </a:lnSpc>
              <a:defRPr/>
            </a:pPr>
            <a:r>
              <a:rPr lang="en-GB" sz="1600" kern="0" dirty="0">
                <a:solidFill>
                  <a:schemeClr val="tx2"/>
                </a:solidFill>
                <a:latin typeface="Calibri" panose="020F0502020204030204" pitchFamily="34" charset="0"/>
                <a:ea typeface="Verdana" panose="020B0604030504040204" pitchFamily="34" charset="0"/>
                <a:cs typeface="Calibri" panose="020F0502020204030204" pitchFamily="34" charset="0"/>
              </a:rPr>
              <a:t>Script ART 6MMS + </a:t>
            </a:r>
          </a:p>
          <a:p>
            <a:pPr algn="ctr">
              <a:lnSpc>
                <a:spcPct val="120000"/>
              </a:lnSpc>
              <a:defRPr/>
            </a:pPr>
            <a:r>
              <a:rPr lang="en-GB" sz="1600" kern="0" dirty="0">
                <a:solidFill>
                  <a:schemeClr val="tx2"/>
                </a:solidFill>
                <a:latin typeface="Calibri" panose="020F0502020204030204" pitchFamily="34" charset="0"/>
                <a:ea typeface="Verdana" panose="020B0604030504040204" pitchFamily="34" charset="0"/>
                <a:cs typeface="Calibri" panose="020F0502020204030204" pitchFamily="34" charset="0"/>
              </a:rPr>
              <a:t>ART 6MMD</a:t>
            </a:r>
          </a:p>
          <a:p>
            <a:pPr algn="ctr">
              <a:lnSpc>
                <a:spcPct val="120000"/>
              </a:lnSpc>
              <a:defRPr/>
            </a:pPr>
            <a:endParaRPr lang="en-GB" sz="1600" i="1" kern="0" dirty="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163014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A190E6-78CB-6AB8-7E69-3522E2ED4FFD}"/>
              </a:ext>
            </a:extLst>
          </p:cNvPr>
          <p:cNvSpPr/>
          <p:nvPr/>
        </p:nvSpPr>
        <p:spPr>
          <a:xfrm>
            <a:off x="7591724" y="2943822"/>
            <a:ext cx="1903194" cy="3494035"/>
          </a:xfrm>
          <a:prstGeom prst="rect">
            <a:avLst/>
          </a:prstGeom>
          <a:solidFill>
            <a:schemeClr val="accent2">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C91DAF33-A36C-1AF5-6AB6-43F747144996}"/>
              </a:ext>
            </a:extLst>
          </p:cNvPr>
          <p:cNvSpPr/>
          <p:nvPr/>
        </p:nvSpPr>
        <p:spPr>
          <a:xfrm>
            <a:off x="2978700" y="2943210"/>
            <a:ext cx="1903194" cy="3354720"/>
          </a:xfrm>
          <a:prstGeom prst="rect">
            <a:avLst/>
          </a:prstGeom>
          <a:solidFill>
            <a:schemeClr val="accent2">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alibri" panose="020F0502020204030204" pitchFamily="34" charset="0"/>
              <a:cs typeface="Calibri" panose="020F0502020204030204" pitchFamily="34" charset="0"/>
            </a:endParaRPr>
          </a:p>
        </p:txBody>
      </p:sp>
      <p:sp>
        <p:nvSpPr>
          <p:cNvPr id="4" name="Title 2">
            <a:extLst>
              <a:ext uri="{FF2B5EF4-FFF2-40B4-BE49-F238E27FC236}">
                <a16:creationId xmlns:a16="http://schemas.microsoft.com/office/drawing/2014/main" id="{EF9F4504-1C0D-4A54-5CE5-415CAB2FFCCF}"/>
              </a:ext>
            </a:extLst>
          </p:cNvPr>
          <p:cNvSpPr>
            <a:spLocks noGrp="1"/>
          </p:cNvSpPr>
          <p:nvPr>
            <p:ph type="title" idx="4294967295"/>
          </p:nvPr>
        </p:nvSpPr>
        <p:spPr>
          <a:xfrm>
            <a:off x="263525" y="848568"/>
            <a:ext cx="10328275" cy="1143000"/>
          </a:xfrm>
        </p:spPr>
        <p:txBody>
          <a:bodyPr>
            <a:normAutofit fontScale="90000"/>
          </a:bodyPr>
          <a:lstStyle/>
          <a:p>
            <a:r>
              <a:rPr lang="en-ZA" dirty="0">
                <a:solidFill>
                  <a:schemeClr val="tx2"/>
                </a:solidFill>
              </a:rPr>
              <a:t>Example 2:  Facility-based 6MMD with Sayana Press (DMPA-SC)</a:t>
            </a:r>
            <a:endParaRPr lang="en-US" dirty="0">
              <a:solidFill>
                <a:schemeClr val="tx2"/>
              </a:solidFill>
            </a:endParaRPr>
          </a:p>
        </p:txBody>
      </p:sp>
      <p:sp>
        <p:nvSpPr>
          <p:cNvPr id="15" name="Date Placeholder 3">
            <a:extLst>
              <a:ext uri="{FF2B5EF4-FFF2-40B4-BE49-F238E27FC236}">
                <a16:creationId xmlns:a16="http://schemas.microsoft.com/office/drawing/2014/main" id="{0A1C7EC3-B4F6-7E2E-C80F-70506CBA52EF}"/>
              </a:ext>
            </a:extLst>
          </p:cNvPr>
          <p:cNvSpPr>
            <a:spLocks noGrp="1"/>
          </p:cNvSpPr>
          <p:nvPr>
            <p:ph type="dt" sz="half" idx="4294967295"/>
          </p:nvPr>
        </p:nvSpPr>
        <p:spPr>
          <a:xfrm>
            <a:off x="263525" y="6391275"/>
            <a:ext cx="11928475" cy="306388"/>
          </a:xfrm>
        </p:spPr>
        <p:txBody>
          <a:bodyPr/>
          <a:lstStyle/>
          <a:p>
            <a:r>
              <a:rPr lang="en-GB" sz="1200" noProof="0" dirty="0">
                <a:latin typeface="Calibri" panose="020F0502020204030204" pitchFamily="34" charset="0"/>
                <a:cs typeface="Calibri" panose="020F0502020204030204" pitchFamily="34" charset="0"/>
              </a:rPr>
              <a:t>* Can rotate IM and SC with IM administered at clinical consult and SC dispensed for </a:t>
            </a:r>
            <a:r>
              <a:rPr lang="en-GB" sz="1200" dirty="0">
                <a:latin typeface="Calibri" panose="020F0502020204030204" pitchFamily="34" charset="0"/>
                <a:cs typeface="Calibri" panose="020F0502020204030204" pitchFamily="34" charset="0"/>
              </a:rPr>
              <a:t>self-injection 3-months later to support 6MMD ART DSD models </a:t>
            </a:r>
            <a:endParaRPr lang="en-GB" sz="1200" noProof="0" dirty="0">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E6C9E60A-8F12-71C1-9516-1F8A48DD89F3}"/>
              </a:ext>
            </a:extLst>
          </p:cNvPr>
          <p:cNvGrpSpPr/>
          <p:nvPr/>
        </p:nvGrpSpPr>
        <p:grpSpPr>
          <a:xfrm>
            <a:off x="253451" y="2297855"/>
            <a:ext cx="11547800" cy="1816184"/>
            <a:chOff x="-926962" y="1694563"/>
            <a:chExt cx="11547800" cy="1816184"/>
          </a:xfrm>
        </p:grpSpPr>
        <p:cxnSp>
          <p:nvCxnSpPr>
            <p:cNvPr id="25" name="Straight Connector 24">
              <a:extLst>
                <a:ext uri="{FF2B5EF4-FFF2-40B4-BE49-F238E27FC236}">
                  <a16:creationId xmlns:a16="http://schemas.microsoft.com/office/drawing/2014/main" id="{FB1E0296-A44A-F5C6-0BA8-B768EDD78974}"/>
                </a:ext>
              </a:extLst>
            </p:cNvPr>
            <p:cNvCxnSpPr>
              <a:cxnSpLocks/>
            </p:cNvCxnSpPr>
            <p:nvPr/>
          </p:nvCxnSpPr>
          <p:spPr>
            <a:xfrm>
              <a:off x="9296668" y="2995794"/>
              <a:ext cx="0" cy="423118"/>
            </a:xfrm>
            <a:prstGeom prst="line">
              <a:avLst/>
            </a:prstGeom>
            <a:noFill/>
            <a:ln w="12700" cap="rnd" cmpd="sng" algn="ctr">
              <a:solidFill>
                <a:srgbClr val="000000"/>
              </a:solidFill>
              <a:prstDash val="solid"/>
              <a:round/>
            </a:ln>
            <a:effectLst/>
          </p:spPr>
        </p:cxnSp>
        <p:cxnSp>
          <p:nvCxnSpPr>
            <p:cNvPr id="29" name="Straight Connector 28">
              <a:extLst>
                <a:ext uri="{FF2B5EF4-FFF2-40B4-BE49-F238E27FC236}">
                  <a16:creationId xmlns:a16="http://schemas.microsoft.com/office/drawing/2014/main" id="{6594C0A5-C603-AF0B-C85D-DC1A41F26B91}"/>
                </a:ext>
              </a:extLst>
            </p:cNvPr>
            <p:cNvCxnSpPr>
              <a:cxnSpLocks/>
            </p:cNvCxnSpPr>
            <p:nvPr/>
          </p:nvCxnSpPr>
          <p:spPr>
            <a:xfrm>
              <a:off x="5034935" y="2963443"/>
              <a:ext cx="0" cy="547304"/>
            </a:xfrm>
            <a:prstGeom prst="line">
              <a:avLst/>
            </a:prstGeom>
            <a:noFill/>
            <a:ln w="12700" cap="rnd" cmpd="sng" algn="ctr">
              <a:solidFill>
                <a:srgbClr val="000000"/>
              </a:solidFill>
              <a:prstDash val="solid"/>
              <a:round/>
            </a:ln>
            <a:effectLst/>
          </p:spPr>
        </p:cxnSp>
        <p:grpSp>
          <p:nvGrpSpPr>
            <p:cNvPr id="30" name="Group 29">
              <a:extLst>
                <a:ext uri="{FF2B5EF4-FFF2-40B4-BE49-F238E27FC236}">
                  <a16:creationId xmlns:a16="http://schemas.microsoft.com/office/drawing/2014/main" id="{386AFF31-190B-8AB7-C5C8-22E8BE4C5521}"/>
                </a:ext>
              </a:extLst>
            </p:cNvPr>
            <p:cNvGrpSpPr/>
            <p:nvPr/>
          </p:nvGrpSpPr>
          <p:grpSpPr>
            <a:xfrm>
              <a:off x="-926962" y="1694563"/>
              <a:ext cx="11547800" cy="1667999"/>
              <a:chOff x="-926962" y="1694563"/>
              <a:chExt cx="11547800" cy="1667999"/>
            </a:xfrm>
          </p:grpSpPr>
          <p:sp>
            <p:nvSpPr>
              <p:cNvPr id="32" name="Rectangle 31">
                <a:extLst>
                  <a:ext uri="{FF2B5EF4-FFF2-40B4-BE49-F238E27FC236}">
                    <a16:creationId xmlns:a16="http://schemas.microsoft.com/office/drawing/2014/main" id="{B9F57066-8727-A8AC-6AEC-DFA248489A1C}"/>
                  </a:ext>
                </a:extLst>
              </p:cNvPr>
              <p:cNvSpPr/>
              <p:nvPr/>
            </p:nvSpPr>
            <p:spPr>
              <a:xfrm>
                <a:off x="-926962" y="1694563"/>
                <a:ext cx="11308073" cy="646371"/>
              </a:xfrm>
              <a:prstGeom prst="rect">
                <a:avLst/>
              </a:prstGeom>
              <a:solidFill>
                <a:schemeClr val="bg1">
                  <a:lumMod val="50000"/>
                </a:schemeClr>
              </a:solidFill>
              <a:ln w="12700" cap="flat" cmpd="sng" algn="ctr">
                <a:solidFill>
                  <a:schemeClr val="bg1">
                    <a:lumMod val="50000"/>
                  </a:schemeClr>
                </a:solidFill>
                <a:prstDash val="solid"/>
                <a:miter lim="800000"/>
              </a:ln>
              <a:effectLst/>
            </p:spPr>
            <p:txBody>
              <a:bodyPr lIns="108000" tIns="108000" rIns="108000" bIns="108000" rtlCol="0" anchor="ctr"/>
              <a:lstStyle/>
              <a:p>
                <a:pPr>
                  <a:defRPr/>
                </a:pPr>
                <a:r>
                  <a:rPr lang="en-GB" sz="1600" b="1" kern="0" dirty="0">
                    <a:solidFill>
                      <a:srgbClr val="FFFFFF"/>
                    </a:solidFill>
                    <a:latin typeface="Calibri" panose="020F0502020204030204" pitchFamily="34" charset="0"/>
                    <a:ea typeface="Verdana" panose="020B0604030504040204" pitchFamily="34" charset="0"/>
                    <a:cs typeface="Calibri" panose="020F0502020204030204" pitchFamily="34" charset="0"/>
                  </a:rPr>
                  <a:t>Less-intensive DSD maintenance phase: Self-injectable (Sayana Press)</a:t>
                </a:r>
              </a:p>
            </p:txBody>
          </p:sp>
          <p:cxnSp>
            <p:nvCxnSpPr>
              <p:cNvPr id="33" name="Straight Arrow Connector 32">
                <a:extLst>
                  <a:ext uri="{FF2B5EF4-FFF2-40B4-BE49-F238E27FC236}">
                    <a16:creationId xmlns:a16="http://schemas.microsoft.com/office/drawing/2014/main" id="{D06065B8-859F-C39D-2059-44CEC015FC47}"/>
                  </a:ext>
                </a:extLst>
              </p:cNvPr>
              <p:cNvCxnSpPr>
                <a:cxnSpLocks/>
              </p:cNvCxnSpPr>
              <p:nvPr/>
            </p:nvCxnSpPr>
            <p:spPr>
              <a:xfrm>
                <a:off x="44360" y="3245090"/>
                <a:ext cx="10576478" cy="0"/>
              </a:xfrm>
              <a:prstGeom prst="straightConnector1">
                <a:avLst/>
              </a:prstGeom>
              <a:noFill/>
              <a:ln w="19050" cap="flat" cmpd="sng" algn="ctr">
                <a:solidFill>
                  <a:srgbClr val="000000"/>
                </a:solidFill>
                <a:prstDash val="solid"/>
                <a:miter lim="800000"/>
                <a:tailEnd type="arrow" w="lg" len="lg"/>
              </a:ln>
              <a:effectLst/>
            </p:spPr>
          </p:cxnSp>
          <p:sp>
            <p:nvSpPr>
              <p:cNvPr id="37" name="Oval 36">
                <a:extLst>
                  <a:ext uri="{FF2B5EF4-FFF2-40B4-BE49-F238E27FC236}">
                    <a16:creationId xmlns:a16="http://schemas.microsoft.com/office/drawing/2014/main" id="{982ABE03-6DC4-169D-B044-27BC42C17854}"/>
                  </a:ext>
                </a:extLst>
              </p:cNvPr>
              <p:cNvSpPr/>
              <p:nvPr/>
            </p:nvSpPr>
            <p:spPr>
              <a:xfrm>
                <a:off x="4860814" y="3052144"/>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kern="0">
                  <a:solidFill>
                    <a:srgbClr val="F4EFE4"/>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1D25C732-21CA-B90B-8EC0-540EC91567DF}"/>
                  </a:ext>
                </a:extLst>
              </p:cNvPr>
              <p:cNvSpPr txBox="1"/>
              <p:nvPr/>
            </p:nvSpPr>
            <p:spPr>
              <a:xfrm>
                <a:off x="-926961" y="2527322"/>
                <a:ext cx="2209182" cy="333553"/>
              </a:xfrm>
              <a:prstGeom prst="rect">
                <a:avLst/>
              </a:prstGeom>
              <a:noFill/>
            </p:spPr>
            <p:txBody>
              <a:bodyPr wrap="square" rtlCol="0">
                <a:spAutoFit/>
              </a:bodyPr>
              <a:lstStyle/>
              <a:p>
                <a:pPr algn="ctr">
                  <a:lnSpc>
                    <a:spcPct val="120000"/>
                  </a:lnSpc>
                  <a:defRPr/>
                </a:pPr>
                <a:r>
                  <a:rPr lang="en-GB" sz="1400" u="sng" kern="0" dirty="0">
                    <a:solidFill>
                      <a:srgbClr val="000000"/>
                    </a:solidFill>
                    <a:latin typeface="Calibri" panose="020F0502020204030204" pitchFamily="34" charset="0"/>
                    <a:ea typeface="Verdana" panose="020B0604030504040204" pitchFamily="34" charset="0"/>
                    <a:cs typeface="Calibri" panose="020F0502020204030204" pitchFamily="34" charset="0"/>
                  </a:rPr>
                  <a:t>ART DSD enrolment</a:t>
                </a:r>
              </a:p>
            </p:txBody>
          </p:sp>
          <p:sp>
            <p:nvSpPr>
              <p:cNvPr id="43" name="TextBox 42">
                <a:extLst>
                  <a:ext uri="{FF2B5EF4-FFF2-40B4-BE49-F238E27FC236}">
                    <a16:creationId xmlns:a16="http://schemas.microsoft.com/office/drawing/2014/main" id="{CB8B2A7E-0156-A97A-F516-847EEA1D74D0}"/>
                  </a:ext>
                </a:extLst>
              </p:cNvPr>
              <p:cNvSpPr txBox="1"/>
              <p:nvPr/>
            </p:nvSpPr>
            <p:spPr>
              <a:xfrm>
                <a:off x="3879985" y="2354840"/>
                <a:ext cx="2483457" cy="592085"/>
              </a:xfrm>
              <a:prstGeom prst="rect">
                <a:avLst/>
              </a:prstGeom>
              <a:noFill/>
            </p:spPr>
            <p:txBody>
              <a:bodyPr wrap="square" rtlCol="0">
                <a:spAutoFit/>
              </a:bodyPr>
              <a:lstStyle/>
              <a:p>
                <a:pPr algn="ctr">
                  <a:lnSpc>
                    <a:spcPct val="120000"/>
                  </a:lnSpc>
                  <a:defRPr/>
                </a:pPr>
                <a:r>
                  <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rPr>
                  <a:t>M6 </a:t>
                </a:r>
              </a:p>
              <a:p>
                <a:pPr algn="ctr">
                  <a:lnSpc>
                    <a:spcPct val="120000"/>
                  </a:lnSpc>
                  <a:defRPr/>
                </a:pPr>
                <a:r>
                  <a:rPr lang="en-GB" sz="1400" u="sng" kern="0" dirty="0">
                    <a:solidFill>
                      <a:srgbClr val="000000"/>
                    </a:solidFill>
                    <a:latin typeface="Calibri" panose="020F0502020204030204" pitchFamily="34" charset="0"/>
                    <a:ea typeface="Verdana" panose="020B0604030504040204" pitchFamily="34" charset="0"/>
                    <a:cs typeface="Calibri" panose="020F0502020204030204" pitchFamily="34" charset="0"/>
                  </a:rPr>
                  <a:t>ART clinical review</a:t>
                </a:r>
              </a:p>
            </p:txBody>
          </p:sp>
        </p:grpSp>
      </p:grpSp>
      <p:sp>
        <p:nvSpPr>
          <p:cNvPr id="10" name="TextBox 9">
            <a:extLst>
              <a:ext uri="{FF2B5EF4-FFF2-40B4-BE49-F238E27FC236}">
                <a16:creationId xmlns:a16="http://schemas.microsoft.com/office/drawing/2014/main" id="{9971AAA9-FBA4-072F-BB2D-B8C186D6764D}"/>
              </a:ext>
            </a:extLst>
          </p:cNvPr>
          <p:cNvSpPr txBox="1"/>
          <p:nvPr/>
        </p:nvSpPr>
        <p:spPr>
          <a:xfrm>
            <a:off x="206045" y="4041294"/>
            <a:ext cx="2358934" cy="592150"/>
          </a:xfrm>
          <a:prstGeom prst="rect">
            <a:avLst/>
          </a:prstGeom>
          <a:noFill/>
        </p:spPr>
        <p:txBody>
          <a:bodyPr wrap="square" rtlCol="0">
            <a:spAutoFit/>
          </a:bodyPr>
          <a:lstStyle/>
          <a:p>
            <a:pPr algn="ctr">
              <a:lnSpc>
                <a:spcPct val="120000"/>
              </a:lnSpc>
              <a:defRPr/>
            </a:pPr>
            <a:r>
              <a:rPr lang="en-GB" sz="1400" u="sng" kern="0" dirty="0">
                <a:solidFill>
                  <a:schemeClr val="accent4">
                    <a:lumMod val="75000"/>
                  </a:schemeClr>
                </a:solidFill>
                <a:latin typeface="Calibri" panose="020F0502020204030204" pitchFamily="34" charset="0"/>
                <a:ea typeface="Verdana" panose="020B0604030504040204" pitchFamily="34" charset="0"/>
                <a:cs typeface="Calibri" panose="020F0502020204030204" pitchFamily="34" charset="0"/>
              </a:rPr>
              <a:t>FP need and method review</a:t>
            </a:r>
          </a:p>
          <a:p>
            <a:pPr algn="ctr">
              <a:lnSpc>
                <a:spcPct val="120000"/>
              </a:lnSpc>
              <a:defRPr/>
            </a:pPr>
            <a:endParaRPr lang="en-GB" sz="1400" i="1" kern="0" dirty="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1475F1B3-CAF5-7FD1-CBD8-815E8E5A1036}"/>
              </a:ext>
            </a:extLst>
          </p:cNvPr>
          <p:cNvCxnSpPr>
            <a:cxnSpLocks/>
          </p:cNvCxnSpPr>
          <p:nvPr/>
        </p:nvCxnSpPr>
        <p:spPr>
          <a:xfrm>
            <a:off x="1276814" y="3547415"/>
            <a:ext cx="0" cy="547304"/>
          </a:xfrm>
          <a:prstGeom prst="line">
            <a:avLst/>
          </a:prstGeom>
          <a:noFill/>
          <a:ln w="12700" cap="rnd" cmpd="sng" algn="ctr">
            <a:solidFill>
              <a:srgbClr val="000000"/>
            </a:solidFill>
            <a:prstDash val="solid"/>
            <a:round/>
          </a:ln>
          <a:effectLst/>
        </p:spPr>
      </p:cxnSp>
      <p:sp>
        <p:nvSpPr>
          <p:cNvPr id="8" name="Oval 7">
            <a:extLst>
              <a:ext uri="{FF2B5EF4-FFF2-40B4-BE49-F238E27FC236}">
                <a16:creationId xmlns:a16="http://schemas.microsoft.com/office/drawing/2014/main" id="{2363F68E-B5F1-DFC5-0172-A4844ABA582C}"/>
              </a:ext>
            </a:extLst>
          </p:cNvPr>
          <p:cNvSpPr/>
          <p:nvPr/>
        </p:nvSpPr>
        <p:spPr>
          <a:xfrm>
            <a:off x="1121605" y="3662004"/>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kern="0">
              <a:solidFill>
                <a:srgbClr val="F4EFE4"/>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B03BE79-C210-9D8C-16C3-AD3B79E10B8B}"/>
              </a:ext>
            </a:extLst>
          </p:cNvPr>
          <p:cNvSpPr txBox="1"/>
          <p:nvPr/>
        </p:nvSpPr>
        <p:spPr>
          <a:xfrm>
            <a:off x="3069930" y="4571556"/>
            <a:ext cx="1903193" cy="592085"/>
          </a:xfrm>
          <a:prstGeom prst="rect">
            <a:avLst/>
          </a:prstGeom>
          <a:noFill/>
        </p:spPr>
        <p:txBody>
          <a:bodyPr wrap="square" rtlCol="0">
            <a:spAutoFit/>
          </a:bodyPr>
          <a:lstStyle/>
          <a:p>
            <a:pPr algn="ctr">
              <a:lnSpc>
                <a:spcPct val="120000"/>
              </a:lnSpc>
              <a:defRPr/>
            </a:pPr>
            <a:r>
              <a:rPr lang="en-GB" sz="1400" b="1" kern="0" dirty="0">
                <a:solidFill>
                  <a:srgbClr val="FF0000"/>
                </a:solidFill>
                <a:latin typeface="Calibri" panose="020F0502020204030204" pitchFamily="34" charset="0"/>
                <a:ea typeface="Verdana" panose="020B0604030504040204" pitchFamily="34" charset="0"/>
                <a:cs typeface="Calibri" panose="020F0502020204030204" pitchFamily="34" charset="0"/>
              </a:rPr>
              <a:t>self-inject at home</a:t>
            </a:r>
          </a:p>
          <a:p>
            <a:pPr algn="ctr">
              <a:lnSpc>
                <a:spcPct val="120000"/>
              </a:lnSpc>
              <a:defRPr/>
            </a:pPr>
            <a:endPar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sp>
        <p:nvSpPr>
          <p:cNvPr id="19" name="Oval 18">
            <a:extLst>
              <a:ext uri="{FF2B5EF4-FFF2-40B4-BE49-F238E27FC236}">
                <a16:creationId xmlns:a16="http://schemas.microsoft.com/office/drawing/2014/main" id="{96F5A19B-624B-574C-665C-22538D12A215}"/>
              </a:ext>
            </a:extLst>
          </p:cNvPr>
          <p:cNvSpPr/>
          <p:nvPr/>
        </p:nvSpPr>
        <p:spPr>
          <a:xfrm>
            <a:off x="10321872" y="3655436"/>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kern="0">
              <a:solidFill>
                <a:srgbClr val="F4EFE4"/>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253A971B-5602-0BE0-10C3-7F63C9F236AF}"/>
              </a:ext>
            </a:extLst>
          </p:cNvPr>
          <p:cNvSpPr txBox="1"/>
          <p:nvPr/>
        </p:nvSpPr>
        <p:spPr>
          <a:xfrm>
            <a:off x="5003258" y="4201662"/>
            <a:ext cx="2483457" cy="592085"/>
          </a:xfrm>
          <a:prstGeom prst="rect">
            <a:avLst/>
          </a:prstGeom>
          <a:noFill/>
        </p:spPr>
        <p:txBody>
          <a:bodyPr wrap="square" rtlCol="0">
            <a:spAutoFit/>
          </a:bodyPr>
          <a:lstStyle/>
          <a:p>
            <a:pPr algn="ctr">
              <a:lnSpc>
                <a:spcPct val="120000"/>
              </a:lnSpc>
              <a:defRPr/>
            </a:pPr>
            <a:r>
              <a:rPr lang="en-GB" sz="1400"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FP check-in</a:t>
            </a:r>
          </a:p>
          <a:p>
            <a:pPr algn="ctr">
              <a:lnSpc>
                <a:spcPct val="120000"/>
              </a:lnSpc>
              <a:defRPr/>
            </a:pPr>
            <a:endPar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EE2239E3-A414-AAD0-D698-2E5754C738AB}"/>
              </a:ext>
            </a:extLst>
          </p:cNvPr>
          <p:cNvSpPr txBox="1"/>
          <p:nvPr/>
        </p:nvSpPr>
        <p:spPr>
          <a:xfrm>
            <a:off x="7516850" y="4629473"/>
            <a:ext cx="1903193" cy="592085"/>
          </a:xfrm>
          <a:prstGeom prst="rect">
            <a:avLst/>
          </a:prstGeom>
          <a:noFill/>
        </p:spPr>
        <p:txBody>
          <a:bodyPr wrap="square" rtlCol="0">
            <a:spAutoFit/>
          </a:bodyPr>
          <a:lstStyle/>
          <a:p>
            <a:pPr algn="ctr">
              <a:lnSpc>
                <a:spcPct val="120000"/>
              </a:lnSpc>
              <a:defRPr/>
            </a:pPr>
            <a:r>
              <a:rPr lang="en-GB" sz="1400" b="1" kern="0" dirty="0">
                <a:solidFill>
                  <a:srgbClr val="FF0000"/>
                </a:solidFill>
                <a:latin typeface="Calibri" panose="020F0502020204030204" pitchFamily="34" charset="0"/>
                <a:ea typeface="Verdana" panose="020B0604030504040204" pitchFamily="34" charset="0"/>
                <a:cs typeface="Calibri" panose="020F0502020204030204" pitchFamily="34" charset="0"/>
              </a:rPr>
              <a:t>self-inject at home</a:t>
            </a:r>
          </a:p>
          <a:p>
            <a:pPr algn="ctr">
              <a:lnSpc>
                <a:spcPct val="120000"/>
              </a:lnSpc>
              <a:defRPr/>
            </a:pPr>
            <a:endPar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AE9FC57A-5578-DB70-5DB4-EDA0D8F04AC9}"/>
              </a:ext>
            </a:extLst>
          </p:cNvPr>
          <p:cNvSpPr txBox="1"/>
          <p:nvPr/>
        </p:nvSpPr>
        <p:spPr>
          <a:xfrm>
            <a:off x="9188616" y="2995636"/>
            <a:ext cx="2483457" cy="592085"/>
          </a:xfrm>
          <a:prstGeom prst="rect">
            <a:avLst/>
          </a:prstGeom>
          <a:noFill/>
        </p:spPr>
        <p:txBody>
          <a:bodyPr wrap="square" rtlCol="0">
            <a:spAutoFit/>
          </a:bodyPr>
          <a:lstStyle/>
          <a:p>
            <a:pPr algn="ctr">
              <a:lnSpc>
                <a:spcPct val="120000"/>
              </a:lnSpc>
              <a:defRPr/>
            </a:pPr>
            <a:r>
              <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rPr>
              <a:t>M12 </a:t>
            </a:r>
          </a:p>
          <a:p>
            <a:pPr algn="ctr">
              <a:lnSpc>
                <a:spcPct val="120000"/>
              </a:lnSpc>
              <a:defRPr/>
            </a:pPr>
            <a:r>
              <a:rPr lang="en-GB" sz="1400" u="sng" kern="0" dirty="0">
                <a:solidFill>
                  <a:srgbClr val="000000"/>
                </a:solidFill>
                <a:latin typeface="Calibri" panose="020F0502020204030204" pitchFamily="34" charset="0"/>
                <a:ea typeface="Verdana" panose="020B0604030504040204" pitchFamily="34" charset="0"/>
                <a:cs typeface="Calibri" panose="020F0502020204030204" pitchFamily="34" charset="0"/>
              </a:rPr>
              <a:t>ART Clinical review</a:t>
            </a:r>
          </a:p>
        </p:txBody>
      </p:sp>
      <p:sp>
        <p:nvSpPr>
          <p:cNvPr id="5" name="TextBox 4">
            <a:extLst>
              <a:ext uri="{FF2B5EF4-FFF2-40B4-BE49-F238E27FC236}">
                <a16:creationId xmlns:a16="http://schemas.microsoft.com/office/drawing/2014/main" id="{9DA7C9A6-E7C1-277E-F752-700E8D791C9E}"/>
              </a:ext>
            </a:extLst>
          </p:cNvPr>
          <p:cNvSpPr txBox="1"/>
          <p:nvPr/>
        </p:nvSpPr>
        <p:spPr>
          <a:xfrm>
            <a:off x="253451" y="4782826"/>
            <a:ext cx="2209182" cy="850617"/>
          </a:xfrm>
          <a:prstGeom prst="rect">
            <a:avLst/>
          </a:prstGeom>
          <a:noFill/>
        </p:spPr>
        <p:txBody>
          <a:bodyPr wrap="square" rtlCol="0">
            <a:spAutoFit/>
          </a:bodyPr>
          <a:lstStyle/>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Combined script 6MMS</a:t>
            </a:r>
          </a:p>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 ART 6MMD  </a:t>
            </a:r>
          </a:p>
          <a:p>
            <a:pPr algn="ctr">
              <a:lnSpc>
                <a:spcPct val="120000"/>
              </a:lnSpc>
              <a:defRPr/>
            </a:pPr>
            <a:r>
              <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rPr>
              <a:t>+ 2 units of Sayana Press </a:t>
            </a:r>
          </a:p>
        </p:txBody>
      </p:sp>
      <p:sp>
        <p:nvSpPr>
          <p:cNvPr id="7" name="TextBox 6">
            <a:extLst>
              <a:ext uri="{FF2B5EF4-FFF2-40B4-BE49-F238E27FC236}">
                <a16:creationId xmlns:a16="http://schemas.microsoft.com/office/drawing/2014/main" id="{212EE59D-C785-3EF4-BA79-8D44CC93D331}"/>
              </a:ext>
            </a:extLst>
          </p:cNvPr>
          <p:cNvSpPr txBox="1"/>
          <p:nvPr/>
        </p:nvSpPr>
        <p:spPr>
          <a:xfrm>
            <a:off x="9317794" y="4223622"/>
            <a:ext cx="2483457" cy="592085"/>
          </a:xfrm>
          <a:prstGeom prst="rect">
            <a:avLst/>
          </a:prstGeom>
          <a:noFill/>
        </p:spPr>
        <p:txBody>
          <a:bodyPr wrap="square" rtlCol="0">
            <a:spAutoFit/>
          </a:bodyPr>
          <a:lstStyle/>
          <a:p>
            <a:pPr algn="ctr">
              <a:lnSpc>
                <a:spcPct val="120000"/>
              </a:lnSpc>
              <a:defRPr/>
            </a:pPr>
            <a:r>
              <a:rPr lang="en-GB" sz="1400"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FP needs and method review</a:t>
            </a:r>
          </a:p>
          <a:p>
            <a:pPr algn="ctr">
              <a:lnSpc>
                <a:spcPct val="120000"/>
              </a:lnSpc>
              <a:defRPr/>
            </a:pPr>
            <a:endPar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F70EC8D6-7B2D-116F-AA88-5BA14FD46D20}"/>
              </a:ext>
            </a:extLst>
          </p:cNvPr>
          <p:cNvSpPr txBox="1"/>
          <p:nvPr/>
        </p:nvSpPr>
        <p:spPr>
          <a:xfrm>
            <a:off x="5060431" y="4668214"/>
            <a:ext cx="2209182" cy="850617"/>
          </a:xfrm>
          <a:prstGeom prst="rect">
            <a:avLst/>
          </a:prstGeom>
          <a:noFill/>
        </p:spPr>
        <p:txBody>
          <a:bodyPr wrap="square" rtlCol="0">
            <a:spAutoFit/>
          </a:bodyPr>
          <a:lstStyle/>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Combined script 6MMS</a:t>
            </a:r>
          </a:p>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 ART 6MMD  </a:t>
            </a:r>
          </a:p>
          <a:p>
            <a:pPr algn="ctr">
              <a:lnSpc>
                <a:spcPct val="120000"/>
              </a:lnSpc>
              <a:defRPr/>
            </a:pPr>
            <a:r>
              <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rPr>
              <a:t>+ 2 units of Sayana Press </a:t>
            </a:r>
          </a:p>
        </p:txBody>
      </p:sp>
      <p:sp>
        <p:nvSpPr>
          <p:cNvPr id="14" name="TextBox 13">
            <a:extLst>
              <a:ext uri="{FF2B5EF4-FFF2-40B4-BE49-F238E27FC236}">
                <a16:creationId xmlns:a16="http://schemas.microsoft.com/office/drawing/2014/main" id="{640BD779-A90D-30C8-8FDB-63D48DA96FE2}"/>
              </a:ext>
            </a:extLst>
          </p:cNvPr>
          <p:cNvSpPr txBox="1"/>
          <p:nvPr/>
        </p:nvSpPr>
        <p:spPr>
          <a:xfrm>
            <a:off x="9454931" y="4791216"/>
            <a:ext cx="2209182" cy="850617"/>
          </a:xfrm>
          <a:prstGeom prst="rect">
            <a:avLst/>
          </a:prstGeom>
          <a:noFill/>
        </p:spPr>
        <p:txBody>
          <a:bodyPr wrap="square" rtlCol="0">
            <a:spAutoFit/>
          </a:bodyPr>
          <a:lstStyle/>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Combined script 6MMS</a:t>
            </a:r>
          </a:p>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 ART 6MMD  </a:t>
            </a:r>
          </a:p>
          <a:p>
            <a:pPr algn="ctr">
              <a:lnSpc>
                <a:spcPct val="120000"/>
              </a:lnSpc>
              <a:defRPr/>
            </a:pPr>
            <a:r>
              <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rPr>
              <a:t>+ 2 units of Sayana Press </a:t>
            </a:r>
          </a:p>
        </p:txBody>
      </p:sp>
    </p:spTree>
    <p:extLst>
      <p:ext uri="{BB962C8B-B14F-4D97-AF65-F5344CB8AC3E}">
        <p14:creationId xmlns:p14="http://schemas.microsoft.com/office/powerpoint/2010/main" val="1075196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A190E6-78CB-6AB8-7E69-3522E2ED4FFD}"/>
              </a:ext>
            </a:extLst>
          </p:cNvPr>
          <p:cNvSpPr/>
          <p:nvPr/>
        </p:nvSpPr>
        <p:spPr>
          <a:xfrm>
            <a:off x="7226729" y="2975379"/>
            <a:ext cx="1914917" cy="3646435"/>
          </a:xfrm>
          <a:prstGeom prst="rect">
            <a:avLst/>
          </a:prstGeom>
          <a:solidFill>
            <a:schemeClr val="accent2">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C91DAF33-A36C-1AF5-6AB6-43F747144996}"/>
              </a:ext>
            </a:extLst>
          </p:cNvPr>
          <p:cNvSpPr/>
          <p:nvPr/>
        </p:nvSpPr>
        <p:spPr>
          <a:xfrm>
            <a:off x="3015497" y="2976408"/>
            <a:ext cx="1914917" cy="3646435"/>
          </a:xfrm>
          <a:prstGeom prst="rect">
            <a:avLst/>
          </a:prstGeom>
          <a:solidFill>
            <a:schemeClr val="accent2">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alibri" panose="020F0502020204030204" pitchFamily="34" charset="0"/>
              <a:cs typeface="Calibri" panose="020F0502020204030204" pitchFamily="34" charset="0"/>
            </a:endParaRPr>
          </a:p>
        </p:txBody>
      </p:sp>
      <p:cxnSp>
        <p:nvCxnSpPr>
          <p:cNvPr id="36" name="Straight Connector 35">
            <a:extLst>
              <a:ext uri="{FF2B5EF4-FFF2-40B4-BE49-F238E27FC236}">
                <a16:creationId xmlns:a16="http://schemas.microsoft.com/office/drawing/2014/main" id="{9EBDBFC5-A526-5A50-9CB8-631925DA5C4F}"/>
              </a:ext>
            </a:extLst>
          </p:cNvPr>
          <p:cNvCxnSpPr>
            <a:cxnSpLocks/>
          </p:cNvCxnSpPr>
          <p:nvPr/>
        </p:nvCxnSpPr>
        <p:spPr>
          <a:xfrm>
            <a:off x="10205114" y="3677193"/>
            <a:ext cx="0" cy="547304"/>
          </a:xfrm>
          <a:prstGeom prst="line">
            <a:avLst/>
          </a:prstGeom>
          <a:noFill/>
          <a:ln w="12700" cap="rnd" cmpd="sng" algn="ctr">
            <a:solidFill>
              <a:srgbClr val="000000"/>
            </a:solidFill>
            <a:prstDash val="solid"/>
            <a:round/>
          </a:ln>
          <a:effectLst/>
        </p:spPr>
      </p:cxnSp>
      <p:cxnSp>
        <p:nvCxnSpPr>
          <p:cNvPr id="35" name="Straight Connector 34">
            <a:extLst>
              <a:ext uri="{FF2B5EF4-FFF2-40B4-BE49-F238E27FC236}">
                <a16:creationId xmlns:a16="http://schemas.microsoft.com/office/drawing/2014/main" id="{802018E2-0DC9-02D0-41FA-CF7CB4D8DD9B}"/>
              </a:ext>
            </a:extLst>
          </p:cNvPr>
          <p:cNvCxnSpPr>
            <a:cxnSpLocks/>
          </p:cNvCxnSpPr>
          <p:nvPr/>
        </p:nvCxnSpPr>
        <p:spPr>
          <a:xfrm>
            <a:off x="8175966" y="3723500"/>
            <a:ext cx="0" cy="547304"/>
          </a:xfrm>
          <a:prstGeom prst="line">
            <a:avLst/>
          </a:prstGeom>
          <a:noFill/>
          <a:ln w="12700" cap="rnd" cmpd="sng" algn="ctr">
            <a:solidFill>
              <a:srgbClr val="000000"/>
            </a:solidFill>
            <a:prstDash val="solid"/>
            <a:round/>
          </a:ln>
          <a:effectLst/>
        </p:spPr>
      </p:cxnSp>
      <p:cxnSp>
        <p:nvCxnSpPr>
          <p:cNvPr id="31" name="Straight Connector 30">
            <a:extLst>
              <a:ext uri="{FF2B5EF4-FFF2-40B4-BE49-F238E27FC236}">
                <a16:creationId xmlns:a16="http://schemas.microsoft.com/office/drawing/2014/main" id="{A82FCF9D-190F-F0F1-D42F-76592FB67A00}"/>
              </a:ext>
            </a:extLst>
          </p:cNvPr>
          <p:cNvCxnSpPr>
            <a:cxnSpLocks/>
          </p:cNvCxnSpPr>
          <p:nvPr/>
        </p:nvCxnSpPr>
        <p:spPr>
          <a:xfrm>
            <a:off x="3962889" y="3677193"/>
            <a:ext cx="0" cy="547304"/>
          </a:xfrm>
          <a:prstGeom prst="line">
            <a:avLst/>
          </a:prstGeom>
          <a:noFill/>
          <a:ln w="12700" cap="rnd" cmpd="sng" algn="ctr">
            <a:solidFill>
              <a:srgbClr val="000000"/>
            </a:solidFill>
            <a:prstDash val="solid"/>
            <a:round/>
          </a:ln>
          <a:effectLst/>
        </p:spPr>
      </p:cxnSp>
      <p:sp>
        <p:nvSpPr>
          <p:cNvPr id="4" name="Title 2">
            <a:extLst>
              <a:ext uri="{FF2B5EF4-FFF2-40B4-BE49-F238E27FC236}">
                <a16:creationId xmlns:a16="http://schemas.microsoft.com/office/drawing/2014/main" id="{EF9F4504-1C0D-4A54-5CE5-415CAB2FFCCF}"/>
              </a:ext>
            </a:extLst>
          </p:cNvPr>
          <p:cNvSpPr>
            <a:spLocks noGrp="1"/>
          </p:cNvSpPr>
          <p:nvPr>
            <p:ph type="title" idx="4294967295"/>
          </p:nvPr>
        </p:nvSpPr>
        <p:spPr>
          <a:xfrm>
            <a:off x="263411" y="862823"/>
            <a:ext cx="10328275" cy="1143000"/>
          </a:xfrm>
        </p:spPr>
        <p:txBody>
          <a:bodyPr>
            <a:normAutofit fontScale="90000"/>
          </a:bodyPr>
          <a:lstStyle/>
          <a:p>
            <a:r>
              <a:rPr lang="en-US" dirty="0">
                <a:solidFill>
                  <a:schemeClr val="tx2"/>
                </a:solidFill>
                <a:ea typeface="Verdana" panose="020B0604030504040204" pitchFamily="34" charset="0"/>
                <a:cs typeface="Verdana" panose="020B0604030504040204" pitchFamily="34" charset="0"/>
              </a:rPr>
              <a:t>Example 3: Community-based 3MMD ART and 3MMD oral contraception</a:t>
            </a:r>
          </a:p>
        </p:txBody>
      </p:sp>
      <p:grpSp>
        <p:nvGrpSpPr>
          <p:cNvPr id="22" name="Group 21">
            <a:extLst>
              <a:ext uri="{FF2B5EF4-FFF2-40B4-BE49-F238E27FC236}">
                <a16:creationId xmlns:a16="http://schemas.microsoft.com/office/drawing/2014/main" id="{E6C9E60A-8F12-71C1-9516-1F8A48DD89F3}"/>
              </a:ext>
            </a:extLst>
          </p:cNvPr>
          <p:cNvGrpSpPr/>
          <p:nvPr/>
        </p:nvGrpSpPr>
        <p:grpSpPr>
          <a:xfrm>
            <a:off x="237860" y="2329008"/>
            <a:ext cx="11308073" cy="1969394"/>
            <a:chOff x="-926962" y="1694563"/>
            <a:chExt cx="11308073" cy="1969394"/>
          </a:xfrm>
        </p:grpSpPr>
        <p:cxnSp>
          <p:nvCxnSpPr>
            <p:cNvPr id="25" name="Straight Connector 24">
              <a:extLst>
                <a:ext uri="{FF2B5EF4-FFF2-40B4-BE49-F238E27FC236}">
                  <a16:creationId xmlns:a16="http://schemas.microsoft.com/office/drawing/2014/main" id="{FB1E0296-A44A-F5C6-0BA8-B768EDD78974}"/>
                </a:ext>
              </a:extLst>
            </p:cNvPr>
            <p:cNvCxnSpPr>
              <a:cxnSpLocks/>
              <a:endCxn id="19" idx="4"/>
            </p:cNvCxnSpPr>
            <p:nvPr/>
          </p:nvCxnSpPr>
          <p:spPr>
            <a:xfrm>
              <a:off x="9001459" y="3497406"/>
              <a:ext cx="22060" cy="27344"/>
            </a:xfrm>
            <a:prstGeom prst="line">
              <a:avLst/>
            </a:prstGeom>
            <a:noFill/>
            <a:ln w="12700" cap="rnd" cmpd="sng" algn="ctr">
              <a:solidFill>
                <a:srgbClr val="000000"/>
              </a:solidFill>
              <a:prstDash val="solid"/>
              <a:round/>
            </a:ln>
            <a:effectLst/>
          </p:spPr>
        </p:cxnSp>
        <p:cxnSp>
          <p:nvCxnSpPr>
            <p:cNvPr id="29" name="Straight Connector 28">
              <a:extLst>
                <a:ext uri="{FF2B5EF4-FFF2-40B4-BE49-F238E27FC236}">
                  <a16:creationId xmlns:a16="http://schemas.microsoft.com/office/drawing/2014/main" id="{6594C0A5-C603-AF0B-C85D-DC1A41F26B91}"/>
                </a:ext>
              </a:extLst>
            </p:cNvPr>
            <p:cNvCxnSpPr>
              <a:cxnSpLocks/>
            </p:cNvCxnSpPr>
            <p:nvPr/>
          </p:nvCxnSpPr>
          <p:spPr>
            <a:xfrm>
              <a:off x="4936401" y="3116653"/>
              <a:ext cx="0" cy="547304"/>
            </a:xfrm>
            <a:prstGeom prst="line">
              <a:avLst/>
            </a:prstGeom>
            <a:noFill/>
            <a:ln w="12700" cap="rnd" cmpd="sng" algn="ctr">
              <a:solidFill>
                <a:srgbClr val="000000"/>
              </a:solidFill>
              <a:prstDash val="solid"/>
              <a:round/>
            </a:ln>
            <a:effectLst/>
          </p:spPr>
        </p:cxnSp>
        <p:grpSp>
          <p:nvGrpSpPr>
            <p:cNvPr id="30" name="Group 29">
              <a:extLst>
                <a:ext uri="{FF2B5EF4-FFF2-40B4-BE49-F238E27FC236}">
                  <a16:creationId xmlns:a16="http://schemas.microsoft.com/office/drawing/2014/main" id="{386AFF31-190B-8AB7-C5C8-22E8BE4C5521}"/>
                </a:ext>
              </a:extLst>
            </p:cNvPr>
            <p:cNvGrpSpPr/>
            <p:nvPr/>
          </p:nvGrpSpPr>
          <p:grpSpPr>
            <a:xfrm>
              <a:off x="-926962" y="1694563"/>
              <a:ext cx="11308073" cy="1791464"/>
              <a:chOff x="-926962" y="1694563"/>
              <a:chExt cx="11308073" cy="1791464"/>
            </a:xfrm>
          </p:grpSpPr>
          <p:sp>
            <p:nvSpPr>
              <p:cNvPr id="32" name="Rectangle 31">
                <a:extLst>
                  <a:ext uri="{FF2B5EF4-FFF2-40B4-BE49-F238E27FC236}">
                    <a16:creationId xmlns:a16="http://schemas.microsoft.com/office/drawing/2014/main" id="{B9F57066-8727-A8AC-6AEC-DFA248489A1C}"/>
                  </a:ext>
                </a:extLst>
              </p:cNvPr>
              <p:cNvSpPr/>
              <p:nvPr/>
            </p:nvSpPr>
            <p:spPr>
              <a:xfrm>
                <a:off x="-926962" y="1694563"/>
                <a:ext cx="11308073" cy="646371"/>
              </a:xfrm>
              <a:prstGeom prst="rect">
                <a:avLst/>
              </a:prstGeom>
              <a:solidFill>
                <a:schemeClr val="bg1">
                  <a:lumMod val="50000"/>
                </a:schemeClr>
              </a:solidFill>
              <a:ln w="12700" cap="flat" cmpd="sng" algn="ctr">
                <a:solidFill>
                  <a:schemeClr val="bg1">
                    <a:lumMod val="50000"/>
                  </a:schemeClr>
                </a:solidFill>
                <a:prstDash val="solid"/>
                <a:miter lim="800000"/>
              </a:ln>
              <a:effectLst/>
            </p:spPr>
            <p:txBody>
              <a:bodyPr lIns="108000" tIns="108000" rIns="108000" bIns="108000" rtlCol="0" anchor="ctr"/>
              <a:lstStyle/>
              <a:p>
                <a:pPr>
                  <a:defRPr/>
                </a:pPr>
                <a:r>
                  <a:rPr lang="en-GB" sz="1600" b="1" kern="0" dirty="0">
                    <a:solidFill>
                      <a:srgbClr val="FFFFFF"/>
                    </a:solidFill>
                    <a:latin typeface="Calibri" panose="020F0502020204030204" pitchFamily="34" charset="0"/>
                    <a:ea typeface="Verdana" panose="020B0604030504040204" pitchFamily="34" charset="0"/>
                    <a:cs typeface="Calibri" panose="020F0502020204030204" pitchFamily="34" charset="0"/>
                  </a:rPr>
                  <a:t>Less-intensive DSD maintenance phase: Oral FP refill</a:t>
                </a:r>
              </a:p>
            </p:txBody>
          </p:sp>
          <p:cxnSp>
            <p:nvCxnSpPr>
              <p:cNvPr id="33" name="Straight Arrow Connector 32">
                <a:extLst>
                  <a:ext uri="{FF2B5EF4-FFF2-40B4-BE49-F238E27FC236}">
                    <a16:creationId xmlns:a16="http://schemas.microsoft.com/office/drawing/2014/main" id="{D06065B8-859F-C39D-2059-44CEC015FC47}"/>
                  </a:ext>
                </a:extLst>
              </p:cNvPr>
              <p:cNvCxnSpPr>
                <a:cxnSpLocks/>
              </p:cNvCxnSpPr>
              <p:nvPr/>
            </p:nvCxnSpPr>
            <p:spPr>
              <a:xfrm>
                <a:off x="-161480" y="3375867"/>
                <a:ext cx="9806732" cy="0"/>
              </a:xfrm>
              <a:prstGeom prst="straightConnector1">
                <a:avLst/>
              </a:prstGeom>
              <a:noFill/>
              <a:ln w="19050" cap="flat" cmpd="sng" algn="ctr">
                <a:solidFill>
                  <a:srgbClr val="000000"/>
                </a:solidFill>
                <a:prstDash val="solid"/>
                <a:miter lim="800000"/>
                <a:tailEnd type="arrow" w="lg" len="lg"/>
              </a:ln>
              <a:effectLst/>
            </p:spPr>
          </p:cxnSp>
          <p:sp>
            <p:nvSpPr>
              <p:cNvPr id="37" name="Oval 36">
                <a:extLst>
                  <a:ext uri="{FF2B5EF4-FFF2-40B4-BE49-F238E27FC236}">
                    <a16:creationId xmlns:a16="http://schemas.microsoft.com/office/drawing/2014/main" id="{982ABE03-6DC4-169D-B044-27BC42C17854}"/>
                  </a:ext>
                </a:extLst>
              </p:cNvPr>
              <p:cNvSpPr/>
              <p:nvPr/>
            </p:nvSpPr>
            <p:spPr>
              <a:xfrm>
                <a:off x="4775969" y="3175609"/>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kern="0">
                  <a:solidFill>
                    <a:srgbClr val="F4EFE4"/>
                  </a:solidFill>
                  <a:latin typeface="Calibri" panose="020F0502020204030204" pitchFamily="34" charset="0"/>
                  <a:cs typeface="Calibri" panose="020F0502020204030204" pitchFamily="34" charset="0"/>
                </a:endParaRPr>
              </a:p>
            </p:txBody>
          </p:sp>
          <p:sp>
            <p:nvSpPr>
              <p:cNvPr id="38" name="Oval 37">
                <a:extLst>
                  <a:ext uri="{FF2B5EF4-FFF2-40B4-BE49-F238E27FC236}">
                    <a16:creationId xmlns:a16="http://schemas.microsoft.com/office/drawing/2014/main" id="{5D376943-7253-2724-5793-F9AA85659ECF}"/>
                  </a:ext>
                </a:extLst>
              </p:cNvPr>
              <p:cNvSpPr/>
              <p:nvPr/>
            </p:nvSpPr>
            <p:spPr>
              <a:xfrm>
                <a:off x="6886054" y="3173934"/>
                <a:ext cx="310418" cy="310418"/>
              </a:xfrm>
              <a:prstGeom prst="ellipse">
                <a:avLst/>
              </a:prstGeom>
              <a:solidFill>
                <a:srgbClr val="08BDBA"/>
              </a:solidFill>
              <a:ln w="12700" cap="flat" cmpd="sng" algn="ctr">
                <a:noFill/>
                <a:prstDash val="solid"/>
                <a:miter lim="800000"/>
              </a:ln>
              <a:effectLst/>
            </p:spPr>
            <p:txBody>
              <a:bodyPr rtlCol="0" anchor="ctr"/>
              <a:lstStyle/>
              <a:p>
                <a:pPr algn="ctr">
                  <a:defRPr/>
                </a:pPr>
                <a:endParaRPr lang="en-GB" kern="0">
                  <a:solidFill>
                    <a:srgbClr val="F4EFE4"/>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1D25C732-21CA-B90B-8EC0-540EC91567DF}"/>
                  </a:ext>
                </a:extLst>
              </p:cNvPr>
              <p:cNvSpPr txBox="1"/>
              <p:nvPr/>
            </p:nvSpPr>
            <p:spPr>
              <a:xfrm>
                <a:off x="-926961" y="2527322"/>
                <a:ext cx="2209182" cy="333553"/>
              </a:xfrm>
              <a:prstGeom prst="rect">
                <a:avLst/>
              </a:prstGeom>
              <a:noFill/>
            </p:spPr>
            <p:txBody>
              <a:bodyPr wrap="square" rtlCol="0">
                <a:spAutoFit/>
              </a:bodyPr>
              <a:lstStyle/>
              <a:p>
                <a:pPr algn="ctr">
                  <a:lnSpc>
                    <a:spcPct val="120000"/>
                  </a:lnSpc>
                  <a:defRPr/>
                </a:pPr>
                <a:r>
                  <a:rPr lang="en-GB" sz="1400" u="sng" kern="0" dirty="0">
                    <a:solidFill>
                      <a:srgbClr val="000000"/>
                    </a:solidFill>
                    <a:latin typeface="Calibri" panose="020F0502020204030204" pitchFamily="34" charset="0"/>
                    <a:ea typeface="Verdana" panose="020B0604030504040204" pitchFamily="34" charset="0"/>
                    <a:cs typeface="Calibri" panose="020F0502020204030204" pitchFamily="34" charset="0"/>
                  </a:rPr>
                  <a:t>ART DSD enrolment</a:t>
                </a:r>
              </a:p>
            </p:txBody>
          </p:sp>
          <p:sp>
            <p:nvSpPr>
              <p:cNvPr id="43" name="TextBox 42">
                <a:extLst>
                  <a:ext uri="{FF2B5EF4-FFF2-40B4-BE49-F238E27FC236}">
                    <a16:creationId xmlns:a16="http://schemas.microsoft.com/office/drawing/2014/main" id="{CB8B2A7E-0156-A97A-F516-847EEA1D74D0}"/>
                  </a:ext>
                </a:extLst>
              </p:cNvPr>
              <p:cNvSpPr txBox="1"/>
              <p:nvPr/>
            </p:nvSpPr>
            <p:spPr>
              <a:xfrm>
                <a:off x="3711172" y="2366995"/>
                <a:ext cx="2483457" cy="592085"/>
              </a:xfrm>
              <a:prstGeom prst="rect">
                <a:avLst/>
              </a:prstGeom>
              <a:noFill/>
            </p:spPr>
            <p:txBody>
              <a:bodyPr wrap="square" rtlCol="0">
                <a:spAutoFit/>
              </a:bodyPr>
              <a:lstStyle/>
              <a:p>
                <a:pPr algn="ctr">
                  <a:lnSpc>
                    <a:spcPct val="120000"/>
                  </a:lnSpc>
                  <a:defRPr/>
                </a:pPr>
                <a:r>
                  <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rPr>
                  <a:t>M6 </a:t>
                </a:r>
              </a:p>
              <a:p>
                <a:pPr algn="ctr">
                  <a:lnSpc>
                    <a:spcPct val="120000"/>
                  </a:lnSpc>
                  <a:defRPr/>
                </a:pPr>
                <a:r>
                  <a:rPr lang="en-GB" sz="1400" u="sng" kern="0" dirty="0">
                    <a:solidFill>
                      <a:srgbClr val="000000"/>
                    </a:solidFill>
                    <a:latin typeface="Calibri" panose="020F0502020204030204" pitchFamily="34" charset="0"/>
                    <a:ea typeface="Verdana" panose="020B0604030504040204" pitchFamily="34" charset="0"/>
                    <a:cs typeface="Calibri" panose="020F0502020204030204" pitchFamily="34" charset="0"/>
                  </a:rPr>
                  <a:t>ART clinical review</a:t>
                </a:r>
              </a:p>
            </p:txBody>
          </p:sp>
        </p:grpSp>
      </p:grpSp>
      <p:sp>
        <p:nvSpPr>
          <p:cNvPr id="10" name="TextBox 9">
            <a:extLst>
              <a:ext uri="{FF2B5EF4-FFF2-40B4-BE49-F238E27FC236}">
                <a16:creationId xmlns:a16="http://schemas.microsoft.com/office/drawing/2014/main" id="{9971AAA9-FBA4-072F-BB2D-B8C186D6764D}"/>
              </a:ext>
            </a:extLst>
          </p:cNvPr>
          <p:cNvSpPr txBox="1"/>
          <p:nvPr/>
        </p:nvSpPr>
        <p:spPr>
          <a:xfrm>
            <a:off x="253451" y="4462605"/>
            <a:ext cx="2358934" cy="592150"/>
          </a:xfrm>
          <a:prstGeom prst="rect">
            <a:avLst/>
          </a:prstGeom>
          <a:noFill/>
        </p:spPr>
        <p:txBody>
          <a:bodyPr wrap="square" rtlCol="0">
            <a:spAutoFit/>
          </a:bodyPr>
          <a:lstStyle/>
          <a:p>
            <a:pPr algn="ctr">
              <a:lnSpc>
                <a:spcPct val="120000"/>
              </a:lnSpc>
              <a:defRPr/>
            </a:pPr>
            <a:r>
              <a:rPr lang="en-GB" sz="1400"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FP need and method review</a:t>
            </a:r>
          </a:p>
          <a:p>
            <a:pPr algn="ctr">
              <a:lnSpc>
                <a:spcPct val="120000"/>
              </a:lnSpc>
              <a:defRPr/>
            </a:pPr>
            <a:endParaRPr lang="en-GB" sz="1400" i="1" kern="0" dirty="0">
              <a:solidFill>
                <a:schemeClr val="bg1">
                  <a:lumMod val="65000"/>
                </a:schemeClr>
              </a:solidFill>
              <a:latin typeface="Calibri" panose="020F0502020204030204" pitchFamily="34" charset="0"/>
              <a:ea typeface="Verdana" panose="020B060403050404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1475F1B3-CAF5-7FD1-CBD8-815E8E5A1036}"/>
              </a:ext>
            </a:extLst>
          </p:cNvPr>
          <p:cNvCxnSpPr>
            <a:cxnSpLocks/>
          </p:cNvCxnSpPr>
          <p:nvPr/>
        </p:nvCxnSpPr>
        <p:spPr>
          <a:xfrm>
            <a:off x="1018185" y="3749619"/>
            <a:ext cx="0" cy="547304"/>
          </a:xfrm>
          <a:prstGeom prst="line">
            <a:avLst/>
          </a:prstGeom>
          <a:noFill/>
          <a:ln w="12700" cap="rnd" cmpd="sng" algn="ctr">
            <a:solidFill>
              <a:srgbClr val="000000"/>
            </a:solidFill>
            <a:prstDash val="solid"/>
            <a:round/>
          </a:ln>
          <a:effectLst/>
        </p:spPr>
      </p:cxnSp>
      <p:sp>
        <p:nvSpPr>
          <p:cNvPr id="8" name="Oval 7">
            <a:extLst>
              <a:ext uri="{FF2B5EF4-FFF2-40B4-BE49-F238E27FC236}">
                <a16:creationId xmlns:a16="http://schemas.microsoft.com/office/drawing/2014/main" id="{2363F68E-B5F1-DFC5-0172-A4844ABA582C}"/>
              </a:ext>
            </a:extLst>
          </p:cNvPr>
          <p:cNvSpPr/>
          <p:nvPr/>
        </p:nvSpPr>
        <p:spPr>
          <a:xfrm>
            <a:off x="887398" y="3795636"/>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kern="0">
              <a:solidFill>
                <a:srgbClr val="F4EFE4"/>
              </a:solidFill>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2B596FE7-803E-9FE4-7B6B-335E996412B2}"/>
              </a:ext>
            </a:extLst>
          </p:cNvPr>
          <p:cNvSpPr/>
          <p:nvPr/>
        </p:nvSpPr>
        <p:spPr>
          <a:xfrm>
            <a:off x="3807680" y="3776095"/>
            <a:ext cx="310418" cy="310418"/>
          </a:xfrm>
          <a:prstGeom prst="ellipse">
            <a:avLst/>
          </a:prstGeom>
          <a:solidFill>
            <a:srgbClr val="08BDBA"/>
          </a:solidFill>
          <a:ln w="12700" cap="flat" cmpd="sng" algn="ctr">
            <a:noFill/>
            <a:prstDash val="solid"/>
            <a:miter lim="800000"/>
          </a:ln>
          <a:effectLst/>
        </p:spPr>
        <p:txBody>
          <a:bodyPr rtlCol="0" anchor="ctr"/>
          <a:lstStyle/>
          <a:p>
            <a:pPr algn="ctr">
              <a:defRPr/>
            </a:pPr>
            <a:endParaRPr lang="en-GB" kern="0">
              <a:solidFill>
                <a:srgbClr val="08BDBA"/>
              </a:solidFill>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96F5A19B-624B-574C-665C-22538D12A215}"/>
              </a:ext>
            </a:extLst>
          </p:cNvPr>
          <p:cNvSpPr/>
          <p:nvPr/>
        </p:nvSpPr>
        <p:spPr>
          <a:xfrm>
            <a:off x="10048722" y="3807097"/>
            <a:ext cx="310418" cy="310418"/>
          </a:xfrm>
          <a:prstGeom prst="ellipse">
            <a:avLst/>
          </a:prstGeom>
          <a:solidFill>
            <a:srgbClr val="FF0000"/>
          </a:solidFill>
          <a:ln w="12700" cap="flat" cmpd="sng" algn="ctr">
            <a:noFill/>
            <a:prstDash val="solid"/>
            <a:miter lim="800000"/>
          </a:ln>
          <a:effectLst/>
        </p:spPr>
        <p:txBody>
          <a:bodyPr rtlCol="0" anchor="ctr"/>
          <a:lstStyle/>
          <a:p>
            <a:pPr algn="ctr">
              <a:defRPr/>
            </a:pPr>
            <a:endParaRPr lang="en-GB" kern="0">
              <a:solidFill>
                <a:srgbClr val="F4EFE4"/>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991CB893-D138-AD97-DB23-A25FD8A7058A}"/>
              </a:ext>
            </a:extLst>
          </p:cNvPr>
          <p:cNvSpPr txBox="1"/>
          <p:nvPr/>
        </p:nvSpPr>
        <p:spPr>
          <a:xfrm>
            <a:off x="3069930" y="3059311"/>
            <a:ext cx="1903193" cy="592085"/>
          </a:xfrm>
          <a:prstGeom prst="rect">
            <a:avLst/>
          </a:prstGeom>
          <a:noFill/>
        </p:spPr>
        <p:txBody>
          <a:bodyPr wrap="square" rtlCol="0">
            <a:spAutoFit/>
          </a:bodyPr>
          <a:lstStyle/>
          <a:p>
            <a:pPr algn="ctr">
              <a:lnSpc>
                <a:spcPct val="120000"/>
              </a:lnSpc>
              <a:defRPr/>
            </a:pPr>
            <a:r>
              <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rPr>
              <a:t>M3</a:t>
            </a:r>
          </a:p>
          <a:p>
            <a:pPr algn="ctr">
              <a:lnSpc>
                <a:spcPct val="120000"/>
              </a:lnSpc>
              <a:defRPr/>
            </a:pPr>
            <a:r>
              <a:rPr lang="en-GB" sz="1400" u="sng" kern="0" dirty="0">
                <a:latin typeface="Calibri" panose="020F0502020204030204" pitchFamily="34" charset="0"/>
                <a:ea typeface="Verdana" panose="020B0604030504040204" pitchFamily="34" charset="0"/>
                <a:cs typeface="Calibri" panose="020F0502020204030204" pitchFamily="34" charset="0"/>
              </a:rPr>
              <a:t>Refill only visit</a:t>
            </a:r>
          </a:p>
        </p:txBody>
      </p:sp>
      <p:sp>
        <p:nvSpPr>
          <p:cNvPr id="21" name="TextBox 20">
            <a:extLst>
              <a:ext uri="{FF2B5EF4-FFF2-40B4-BE49-F238E27FC236}">
                <a16:creationId xmlns:a16="http://schemas.microsoft.com/office/drawing/2014/main" id="{253A971B-5602-0BE0-10C3-7F63C9F236AF}"/>
              </a:ext>
            </a:extLst>
          </p:cNvPr>
          <p:cNvSpPr txBox="1"/>
          <p:nvPr/>
        </p:nvSpPr>
        <p:spPr>
          <a:xfrm>
            <a:off x="4909809" y="4680770"/>
            <a:ext cx="2483457" cy="333553"/>
          </a:xfrm>
          <a:prstGeom prst="rect">
            <a:avLst/>
          </a:prstGeom>
          <a:noFill/>
        </p:spPr>
        <p:txBody>
          <a:bodyPr wrap="square" rtlCol="0">
            <a:spAutoFit/>
          </a:bodyPr>
          <a:lstStyle/>
          <a:p>
            <a:pPr algn="ctr">
              <a:lnSpc>
                <a:spcPct val="120000"/>
              </a:lnSpc>
              <a:defRPr/>
            </a:pPr>
            <a:r>
              <a:rPr lang="en-GB" sz="1400"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FP check-in</a:t>
            </a:r>
          </a:p>
        </p:txBody>
      </p:sp>
      <p:sp>
        <p:nvSpPr>
          <p:cNvPr id="49" name="TextBox 48">
            <a:extLst>
              <a:ext uri="{FF2B5EF4-FFF2-40B4-BE49-F238E27FC236}">
                <a16:creationId xmlns:a16="http://schemas.microsoft.com/office/drawing/2014/main" id="{AE9FC57A-5578-DB70-5DB4-EDA0D8F04AC9}"/>
              </a:ext>
            </a:extLst>
          </p:cNvPr>
          <p:cNvSpPr txBox="1"/>
          <p:nvPr/>
        </p:nvSpPr>
        <p:spPr>
          <a:xfrm>
            <a:off x="8981909" y="2995540"/>
            <a:ext cx="2483457" cy="592085"/>
          </a:xfrm>
          <a:prstGeom prst="rect">
            <a:avLst/>
          </a:prstGeom>
          <a:noFill/>
        </p:spPr>
        <p:txBody>
          <a:bodyPr wrap="square" rtlCol="0">
            <a:spAutoFit/>
          </a:bodyPr>
          <a:lstStyle/>
          <a:p>
            <a:pPr algn="ctr">
              <a:lnSpc>
                <a:spcPct val="120000"/>
              </a:lnSpc>
              <a:defRPr/>
            </a:pPr>
            <a:r>
              <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rPr>
              <a:t>M12 </a:t>
            </a:r>
          </a:p>
          <a:p>
            <a:pPr algn="ctr">
              <a:lnSpc>
                <a:spcPct val="120000"/>
              </a:lnSpc>
              <a:defRPr/>
            </a:pPr>
            <a:r>
              <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rPr>
              <a:t>ART Clinical review</a:t>
            </a:r>
          </a:p>
        </p:txBody>
      </p:sp>
      <p:sp>
        <p:nvSpPr>
          <p:cNvPr id="5" name="TextBox 4">
            <a:extLst>
              <a:ext uri="{FF2B5EF4-FFF2-40B4-BE49-F238E27FC236}">
                <a16:creationId xmlns:a16="http://schemas.microsoft.com/office/drawing/2014/main" id="{2E48FD12-B5D4-695F-CE10-A2DC66363220}"/>
              </a:ext>
            </a:extLst>
          </p:cNvPr>
          <p:cNvSpPr txBox="1"/>
          <p:nvPr/>
        </p:nvSpPr>
        <p:spPr>
          <a:xfrm>
            <a:off x="263411" y="5146538"/>
            <a:ext cx="2209182" cy="850617"/>
          </a:xfrm>
          <a:prstGeom prst="rect">
            <a:avLst/>
          </a:prstGeom>
          <a:noFill/>
        </p:spPr>
        <p:txBody>
          <a:bodyPr wrap="square" rtlCol="0">
            <a:spAutoFit/>
          </a:bodyPr>
          <a:lstStyle/>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Combined script 6MMS</a:t>
            </a:r>
          </a:p>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 ART &amp; </a:t>
            </a:r>
            <a:r>
              <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rPr>
              <a:t>FP 3MMD  </a:t>
            </a:r>
          </a:p>
          <a:p>
            <a:pPr algn="ctr">
              <a:lnSpc>
                <a:spcPct val="120000"/>
              </a:lnSpc>
              <a:defRPr/>
            </a:pPr>
            <a:endPar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EA81393-1580-FDA0-77B1-C5CFFD78A461}"/>
              </a:ext>
            </a:extLst>
          </p:cNvPr>
          <p:cNvSpPr txBox="1"/>
          <p:nvPr/>
        </p:nvSpPr>
        <p:spPr>
          <a:xfrm>
            <a:off x="2879176" y="5146538"/>
            <a:ext cx="2209182" cy="1367682"/>
          </a:xfrm>
          <a:prstGeom prst="rect">
            <a:avLst/>
          </a:prstGeom>
          <a:noFill/>
        </p:spPr>
        <p:txBody>
          <a:bodyPr wrap="square" rtlCol="0">
            <a:spAutoFit/>
          </a:bodyPr>
          <a:lstStyle/>
          <a:p>
            <a:pPr algn="ctr">
              <a:lnSpc>
                <a:spcPct val="120000"/>
              </a:lnSpc>
              <a:defRPr/>
            </a:pPr>
            <a:r>
              <a:rPr lang="en-GB" sz="1400" b="1" kern="0" dirty="0">
                <a:solidFill>
                  <a:srgbClr val="08BDBA"/>
                </a:solidFill>
                <a:latin typeface="Calibri" panose="020F0502020204030204" pitchFamily="34" charset="0"/>
                <a:ea typeface="Verdana" panose="020B0604030504040204" pitchFamily="34" charset="0"/>
                <a:cs typeface="Calibri" panose="020F0502020204030204" pitchFamily="34" charset="0"/>
              </a:rPr>
              <a:t>ART &amp; </a:t>
            </a:r>
            <a:r>
              <a:rPr lang="en-GB" sz="1400" b="1" kern="0" dirty="0">
                <a:solidFill>
                  <a:srgbClr val="FF0000"/>
                </a:solidFill>
                <a:latin typeface="Calibri" panose="020F0502020204030204" pitchFamily="34" charset="0"/>
                <a:ea typeface="Verdana" panose="020B0604030504040204" pitchFamily="34" charset="0"/>
                <a:cs typeface="Calibri" panose="020F0502020204030204" pitchFamily="34" charset="0"/>
              </a:rPr>
              <a:t>FP 3MMD </a:t>
            </a:r>
          </a:p>
          <a:p>
            <a:pPr algn="ctr">
              <a:lnSpc>
                <a:spcPct val="120000"/>
              </a:lnSpc>
              <a:defRPr/>
            </a:pPr>
            <a:endParaRPr lang="en-GB" sz="1400" b="1" kern="0" dirty="0">
              <a:solidFill>
                <a:srgbClr val="08BDBA"/>
              </a:solidFill>
              <a:latin typeface="Calibri" panose="020F0502020204030204" pitchFamily="34" charset="0"/>
              <a:ea typeface="Verdana" panose="020B0604030504040204" pitchFamily="34" charset="0"/>
              <a:cs typeface="Calibri" panose="020F0502020204030204" pitchFamily="34" charset="0"/>
            </a:endParaRPr>
          </a:p>
          <a:p>
            <a:pPr algn="ctr">
              <a:lnSpc>
                <a:spcPct val="120000"/>
              </a:lnSpc>
              <a:defRPr/>
            </a:pPr>
            <a:r>
              <a:rPr lang="en-GB" sz="1400" b="1"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Can be community location</a:t>
            </a:r>
          </a:p>
          <a:p>
            <a:pPr algn="ctr">
              <a:lnSpc>
                <a:spcPct val="120000"/>
              </a:lnSpc>
              <a:defRPr/>
            </a:pPr>
            <a:r>
              <a:rPr lang="en-GB" sz="1400" b="1"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By CHW </a:t>
            </a:r>
            <a:r>
              <a:rPr lang="en-GB" sz="1400" b="1" u="sng" kern="0" dirty="0">
                <a:solidFill>
                  <a:srgbClr val="08BDBA"/>
                </a:solidFill>
                <a:latin typeface="Calibri" panose="020F0502020204030204" pitchFamily="34" charset="0"/>
                <a:ea typeface="Verdana" panose="020B0604030504040204" pitchFamily="34" charset="0"/>
                <a:cs typeface="Calibri" panose="020F0502020204030204" pitchFamily="34" charset="0"/>
              </a:rPr>
              <a:t> </a:t>
            </a:r>
          </a:p>
          <a:p>
            <a:pPr algn="ctr">
              <a:lnSpc>
                <a:spcPct val="120000"/>
              </a:lnSpc>
              <a:defRPr/>
            </a:pPr>
            <a:endPar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9D1EFAD-EB98-CB6D-A0E0-D6A8F644E68F}"/>
              </a:ext>
            </a:extLst>
          </p:cNvPr>
          <p:cNvSpPr txBox="1"/>
          <p:nvPr/>
        </p:nvSpPr>
        <p:spPr>
          <a:xfrm>
            <a:off x="5024308" y="5169136"/>
            <a:ext cx="2209182" cy="850617"/>
          </a:xfrm>
          <a:prstGeom prst="rect">
            <a:avLst/>
          </a:prstGeom>
          <a:noFill/>
        </p:spPr>
        <p:txBody>
          <a:bodyPr wrap="square" rtlCol="0">
            <a:spAutoFit/>
          </a:bodyPr>
          <a:lstStyle/>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Combined script 6MMS</a:t>
            </a:r>
          </a:p>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 ART &amp; FP 3MMD  </a:t>
            </a:r>
          </a:p>
          <a:p>
            <a:pPr algn="ctr">
              <a:lnSpc>
                <a:spcPct val="120000"/>
              </a:lnSpc>
              <a:defRPr/>
            </a:pPr>
            <a:endPar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EFB20A1-2753-ADAE-B166-BAAB04E6AE5B}"/>
              </a:ext>
            </a:extLst>
          </p:cNvPr>
          <p:cNvSpPr txBox="1"/>
          <p:nvPr/>
        </p:nvSpPr>
        <p:spPr>
          <a:xfrm>
            <a:off x="9149396" y="4445599"/>
            <a:ext cx="2483457" cy="592085"/>
          </a:xfrm>
          <a:prstGeom prst="rect">
            <a:avLst/>
          </a:prstGeom>
          <a:noFill/>
        </p:spPr>
        <p:txBody>
          <a:bodyPr wrap="square" rtlCol="0">
            <a:spAutoFit/>
          </a:bodyPr>
          <a:lstStyle/>
          <a:p>
            <a:pPr algn="ctr">
              <a:lnSpc>
                <a:spcPct val="120000"/>
              </a:lnSpc>
              <a:defRPr/>
            </a:pPr>
            <a:r>
              <a:rPr lang="en-GB" sz="1400"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FP needs and method review</a:t>
            </a:r>
          </a:p>
          <a:p>
            <a:pPr algn="ctr">
              <a:lnSpc>
                <a:spcPct val="120000"/>
              </a:lnSpc>
              <a:defRPr/>
            </a:pPr>
            <a:endPar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E1A49708-D44D-CADD-7DB1-FBDA466CD7C3}"/>
              </a:ext>
            </a:extLst>
          </p:cNvPr>
          <p:cNvSpPr txBox="1"/>
          <p:nvPr/>
        </p:nvSpPr>
        <p:spPr>
          <a:xfrm>
            <a:off x="7169610" y="2979678"/>
            <a:ext cx="1903193" cy="592085"/>
          </a:xfrm>
          <a:prstGeom prst="rect">
            <a:avLst/>
          </a:prstGeom>
          <a:noFill/>
        </p:spPr>
        <p:txBody>
          <a:bodyPr wrap="square" rtlCol="0">
            <a:spAutoFit/>
          </a:bodyPr>
          <a:lstStyle/>
          <a:p>
            <a:pPr algn="ctr">
              <a:lnSpc>
                <a:spcPct val="120000"/>
              </a:lnSpc>
              <a:defRPr/>
            </a:pPr>
            <a:r>
              <a:rPr lang="en-GB" sz="1400" kern="0" dirty="0">
                <a:solidFill>
                  <a:srgbClr val="000000"/>
                </a:solidFill>
                <a:latin typeface="Calibri" panose="020F0502020204030204" pitchFamily="34" charset="0"/>
                <a:ea typeface="Verdana" panose="020B0604030504040204" pitchFamily="34" charset="0"/>
                <a:cs typeface="Calibri" panose="020F0502020204030204" pitchFamily="34" charset="0"/>
              </a:rPr>
              <a:t>M9</a:t>
            </a:r>
          </a:p>
          <a:p>
            <a:pPr algn="ctr">
              <a:lnSpc>
                <a:spcPct val="120000"/>
              </a:lnSpc>
              <a:defRPr/>
            </a:pPr>
            <a:r>
              <a:rPr lang="en-GB" sz="1400" u="sng" kern="0" dirty="0">
                <a:latin typeface="Calibri" panose="020F0502020204030204" pitchFamily="34" charset="0"/>
                <a:ea typeface="Verdana" panose="020B0604030504040204" pitchFamily="34" charset="0"/>
                <a:cs typeface="Calibri" panose="020F0502020204030204" pitchFamily="34" charset="0"/>
              </a:rPr>
              <a:t>Refill only visit</a:t>
            </a:r>
          </a:p>
        </p:txBody>
      </p:sp>
      <p:sp>
        <p:nvSpPr>
          <p:cNvPr id="50" name="TextBox 49">
            <a:extLst>
              <a:ext uri="{FF2B5EF4-FFF2-40B4-BE49-F238E27FC236}">
                <a16:creationId xmlns:a16="http://schemas.microsoft.com/office/drawing/2014/main" id="{FFC25D22-6632-0D47-7AB2-D3074B76BB51}"/>
              </a:ext>
            </a:extLst>
          </p:cNvPr>
          <p:cNvSpPr txBox="1"/>
          <p:nvPr/>
        </p:nvSpPr>
        <p:spPr>
          <a:xfrm>
            <a:off x="7124994" y="5146537"/>
            <a:ext cx="2209182" cy="1367682"/>
          </a:xfrm>
          <a:prstGeom prst="rect">
            <a:avLst/>
          </a:prstGeom>
          <a:noFill/>
        </p:spPr>
        <p:txBody>
          <a:bodyPr wrap="square" rtlCol="0">
            <a:spAutoFit/>
          </a:bodyPr>
          <a:lstStyle/>
          <a:p>
            <a:pPr algn="ctr">
              <a:lnSpc>
                <a:spcPct val="120000"/>
              </a:lnSpc>
              <a:defRPr/>
            </a:pPr>
            <a:r>
              <a:rPr lang="en-GB" sz="1400" b="1" kern="0" dirty="0">
                <a:solidFill>
                  <a:srgbClr val="08BDBA"/>
                </a:solidFill>
                <a:latin typeface="Calibri" panose="020F0502020204030204" pitchFamily="34" charset="0"/>
                <a:ea typeface="Verdana" panose="020B0604030504040204" pitchFamily="34" charset="0"/>
                <a:cs typeface="Calibri" panose="020F0502020204030204" pitchFamily="34" charset="0"/>
              </a:rPr>
              <a:t>ART &amp; </a:t>
            </a:r>
            <a:r>
              <a:rPr lang="en-GB" sz="1400" b="1" kern="0" dirty="0">
                <a:solidFill>
                  <a:srgbClr val="FF0000"/>
                </a:solidFill>
                <a:latin typeface="Calibri" panose="020F0502020204030204" pitchFamily="34" charset="0"/>
                <a:ea typeface="Verdana" panose="020B0604030504040204" pitchFamily="34" charset="0"/>
                <a:cs typeface="Calibri" panose="020F0502020204030204" pitchFamily="34" charset="0"/>
              </a:rPr>
              <a:t>FP 3MMD</a:t>
            </a:r>
          </a:p>
          <a:p>
            <a:pPr algn="ctr">
              <a:lnSpc>
                <a:spcPct val="120000"/>
              </a:lnSpc>
              <a:defRPr/>
            </a:pPr>
            <a:endParaRPr lang="en-GB" sz="1400" b="1" kern="0" dirty="0">
              <a:solidFill>
                <a:srgbClr val="08BDBA"/>
              </a:solidFill>
              <a:latin typeface="Calibri" panose="020F0502020204030204" pitchFamily="34" charset="0"/>
              <a:ea typeface="Verdana" panose="020B0604030504040204" pitchFamily="34" charset="0"/>
              <a:cs typeface="Calibri" panose="020F0502020204030204" pitchFamily="34" charset="0"/>
            </a:endParaRPr>
          </a:p>
          <a:p>
            <a:pPr algn="ctr">
              <a:lnSpc>
                <a:spcPct val="120000"/>
              </a:lnSpc>
              <a:defRPr/>
            </a:pPr>
            <a:r>
              <a:rPr lang="en-GB" sz="1400" b="1"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Can be community location  </a:t>
            </a:r>
          </a:p>
          <a:p>
            <a:pPr algn="ctr">
              <a:lnSpc>
                <a:spcPct val="120000"/>
              </a:lnSpc>
              <a:defRPr/>
            </a:pPr>
            <a:r>
              <a:rPr lang="en-GB" sz="1400" b="1" u="sng" kern="0" dirty="0">
                <a:solidFill>
                  <a:srgbClr val="FF0000"/>
                </a:solidFill>
                <a:latin typeface="Calibri" panose="020F0502020204030204" pitchFamily="34" charset="0"/>
                <a:ea typeface="Verdana" panose="020B0604030504040204" pitchFamily="34" charset="0"/>
                <a:cs typeface="Calibri" panose="020F0502020204030204" pitchFamily="34" charset="0"/>
              </a:rPr>
              <a:t>By CHW  </a:t>
            </a:r>
          </a:p>
          <a:p>
            <a:pPr algn="ctr">
              <a:lnSpc>
                <a:spcPct val="120000"/>
              </a:lnSpc>
              <a:defRPr/>
            </a:pPr>
            <a:endPar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F2736B03-A9FF-C7EF-3CE4-875E64CDDD11}"/>
              </a:ext>
            </a:extLst>
          </p:cNvPr>
          <p:cNvSpPr txBox="1"/>
          <p:nvPr/>
        </p:nvSpPr>
        <p:spPr>
          <a:xfrm>
            <a:off x="9312824" y="5152448"/>
            <a:ext cx="2209182" cy="850617"/>
          </a:xfrm>
          <a:prstGeom prst="rect">
            <a:avLst/>
          </a:prstGeom>
          <a:noFill/>
        </p:spPr>
        <p:txBody>
          <a:bodyPr wrap="square" rtlCol="0">
            <a:spAutoFit/>
          </a:bodyPr>
          <a:lstStyle/>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Combined script 6MMS</a:t>
            </a:r>
          </a:p>
          <a:p>
            <a:pPr algn="ctr">
              <a:lnSpc>
                <a:spcPct val="120000"/>
              </a:lnSpc>
              <a:defRPr/>
            </a:pPr>
            <a:r>
              <a:rPr lang="en-GB" sz="1400" kern="0" dirty="0">
                <a:solidFill>
                  <a:srgbClr val="022169"/>
                </a:solidFill>
                <a:latin typeface="Calibri" panose="020F0502020204030204" pitchFamily="34" charset="0"/>
                <a:ea typeface="Verdana" panose="020B0604030504040204" pitchFamily="34" charset="0"/>
                <a:cs typeface="Calibri" panose="020F0502020204030204" pitchFamily="34" charset="0"/>
              </a:rPr>
              <a:t>+ ART &amp; FP 3MMD  </a:t>
            </a:r>
          </a:p>
          <a:p>
            <a:pPr algn="ctr">
              <a:lnSpc>
                <a:spcPct val="120000"/>
              </a:lnSpc>
              <a:defRPr/>
            </a:pPr>
            <a:endParaRPr lang="en-GB" sz="1400"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272896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6F67DEC-781D-B135-6AB8-AF6FC645F516}"/>
              </a:ext>
            </a:extLst>
          </p:cNvPr>
          <p:cNvSpPr txBox="1"/>
          <p:nvPr/>
        </p:nvSpPr>
        <p:spPr>
          <a:xfrm>
            <a:off x="4369380" y="2085891"/>
            <a:ext cx="3015960" cy="3554004"/>
          </a:xfrm>
          <a:prstGeom prst="rect">
            <a:avLst/>
          </a:prstGeom>
          <a:noFill/>
          <a:ln w="38100">
            <a:solidFill>
              <a:srgbClr val="FF0000"/>
            </a:solidFill>
          </a:ln>
        </p:spPr>
        <p:txBody>
          <a:bodyPr wrap="square" rtlCol="0">
            <a:spAutoFit/>
          </a:bodyPr>
          <a:lstStyle/>
          <a:p>
            <a:endParaRPr lang="en-ZA" dirty="0"/>
          </a:p>
        </p:txBody>
      </p:sp>
      <p:sp>
        <p:nvSpPr>
          <p:cNvPr id="2" name="Title 1">
            <a:extLst>
              <a:ext uri="{FF2B5EF4-FFF2-40B4-BE49-F238E27FC236}">
                <a16:creationId xmlns:a16="http://schemas.microsoft.com/office/drawing/2014/main" id="{335D96A1-6108-F2A9-97E1-9586CFD55419}"/>
              </a:ext>
            </a:extLst>
          </p:cNvPr>
          <p:cNvSpPr>
            <a:spLocks noGrp="1"/>
          </p:cNvSpPr>
          <p:nvPr>
            <p:ph type="title"/>
          </p:nvPr>
        </p:nvSpPr>
        <p:spPr>
          <a:xfrm>
            <a:off x="7874027" y="2810816"/>
            <a:ext cx="3948404" cy="1827156"/>
          </a:xfrm>
        </p:spPr>
        <p:txBody>
          <a:bodyPr/>
          <a:lstStyle/>
          <a:p>
            <a:r>
              <a:rPr lang="en-US" dirty="0"/>
              <a:t>Thank You!</a:t>
            </a:r>
          </a:p>
        </p:txBody>
      </p:sp>
      <p:pic>
        <p:nvPicPr>
          <p:cNvPr id="4" name="Picture 3">
            <a:extLst>
              <a:ext uri="{FF2B5EF4-FFF2-40B4-BE49-F238E27FC236}">
                <a16:creationId xmlns:a16="http://schemas.microsoft.com/office/drawing/2014/main" id="{F8D16A99-D28D-4EFD-7EC5-9235727DEFB5}"/>
              </a:ext>
            </a:extLst>
          </p:cNvPr>
          <p:cNvPicPr>
            <a:picLocks noChangeAspect="1"/>
          </p:cNvPicPr>
          <p:nvPr/>
        </p:nvPicPr>
        <p:blipFill>
          <a:blip r:embed="rId3"/>
          <a:stretch>
            <a:fillRect/>
          </a:stretch>
        </p:blipFill>
        <p:spPr>
          <a:xfrm>
            <a:off x="-28106" y="2045970"/>
            <a:ext cx="3724014" cy="3554004"/>
          </a:xfrm>
          <a:prstGeom prst="rect">
            <a:avLst/>
          </a:prstGeom>
        </p:spPr>
      </p:pic>
      <p:pic>
        <p:nvPicPr>
          <p:cNvPr id="6" name="Picture 5">
            <a:extLst>
              <a:ext uri="{FF2B5EF4-FFF2-40B4-BE49-F238E27FC236}">
                <a16:creationId xmlns:a16="http://schemas.microsoft.com/office/drawing/2014/main" id="{5D17893A-164B-45E1-B15F-8C75B38E4867}"/>
              </a:ext>
            </a:extLst>
          </p:cNvPr>
          <p:cNvPicPr>
            <a:picLocks noChangeAspect="1"/>
          </p:cNvPicPr>
          <p:nvPr/>
        </p:nvPicPr>
        <p:blipFill>
          <a:blip r:embed="rId4"/>
          <a:stretch>
            <a:fillRect/>
          </a:stretch>
        </p:blipFill>
        <p:spPr>
          <a:xfrm>
            <a:off x="4369380" y="2085891"/>
            <a:ext cx="3000512" cy="3554004"/>
          </a:xfrm>
          <a:prstGeom prst="rect">
            <a:avLst/>
          </a:prstGeom>
        </p:spPr>
      </p:pic>
      <p:sp>
        <p:nvSpPr>
          <p:cNvPr id="7" name="TextBox 6">
            <a:extLst>
              <a:ext uri="{FF2B5EF4-FFF2-40B4-BE49-F238E27FC236}">
                <a16:creationId xmlns:a16="http://schemas.microsoft.com/office/drawing/2014/main" id="{1042B4C0-5947-484E-D7A4-4B1E46B5D3DD}"/>
              </a:ext>
            </a:extLst>
          </p:cNvPr>
          <p:cNvSpPr txBox="1"/>
          <p:nvPr/>
        </p:nvSpPr>
        <p:spPr>
          <a:xfrm>
            <a:off x="4766310" y="2517899"/>
            <a:ext cx="2343150" cy="307777"/>
          </a:xfrm>
          <a:prstGeom prst="rect">
            <a:avLst/>
          </a:prstGeom>
          <a:solidFill>
            <a:schemeClr val="bg1"/>
          </a:solidFill>
        </p:spPr>
        <p:txBody>
          <a:bodyPr wrap="square" rtlCol="0">
            <a:spAutoFit/>
          </a:bodyPr>
          <a:lstStyle/>
          <a:p>
            <a:r>
              <a:rPr lang="en-ZA" sz="1400" b="1" dirty="0"/>
              <a:t>Couple protection rate</a:t>
            </a:r>
          </a:p>
        </p:txBody>
      </p:sp>
      <p:sp>
        <p:nvSpPr>
          <p:cNvPr id="8" name="TextBox 7">
            <a:extLst>
              <a:ext uri="{FF2B5EF4-FFF2-40B4-BE49-F238E27FC236}">
                <a16:creationId xmlns:a16="http://schemas.microsoft.com/office/drawing/2014/main" id="{34D27D1E-CA36-9911-F8B4-1A3FEC43B25F}"/>
              </a:ext>
            </a:extLst>
          </p:cNvPr>
          <p:cNvSpPr txBox="1"/>
          <p:nvPr/>
        </p:nvSpPr>
        <p:spPr>
          <a:xfrm>
            <a:off x="4745790" y="3357826"/>
            <a:ext cx="2343150" cy="307777"/>
          </a:xfrm>
          <a:prstGeom prst="rect">
            <a:avLst/>
          </a:prstGeom>
          <a:solidFill>
            <a:schemeClr val="bg1"/>
          </a:solidFill>
        </p:spPr>
        <p:txBody>
          <a:bodyPr wrap="square" rtlCol="0">
            <a:spAutoFit/>
          </a:bodyPr>
          <a:lstStyle/>
          <a:p>
            <a:r>
              <a:rPr lang="en-ZA" sz="1400" b="1" dirty="0"/>
              <a:t>Unplanned pregnancies</a:t>
            </a:r>
          </a:p>
        </p:txBody>
      </p:sp>
      <p:sp>
        <p:nvSpPr>
          <p:cNvPr id="9" name="TextBox 8">
            <a:extLst>
              <a:ext uri="{FF2B5EF4-FFF2-40B4-BE49-F238E27FC236}">
                <a16:creationId xmlns:a16="http://schemas.microsoft.com/office/drawing/2014/main" id="{9371420C-AA6F-670D-8ECD-A293AA12D456}"/>
              </a:ext>
            </a:extLst>
          </p:cNvPr>
          <p:cNvSpPr txBox="1"/>
          <p:nvPr/>
        </p:nvSpPr>
        <p:spPr>
          <a:xfrm>
            <a:off x="4766310" y="4154243"/>
            <a:ext cx="1569720" cy="307777"/>
          </a:xfrm>
          <a:prstGeom prst="rect">
            <a:avLst/>
          </a:prstGeom>
          <a:solidFill>
            <a:schemeClr val="bg1"/>
          </a:solidFill>
        </p:spPr>
        <p:txBody>
          <a:bodyPr wrap="square" rtlCol="0">
            <a:spAutoFit/>
          </a:bodyPr>
          <a:lstStyle/>
          <a:p>
            <a:r>
              <a:rPr lang="en-ZA" sz="1400" b="1" dirty="0"/>
              <a:t>Service delivery</a:t>
            </a:r>
          </a:p>
        </p:txBody>
      </p:sp>
      <p:sp>
        <p:nvSpPr>
          <p:cNvPr id="11" name="TextBox 10">
            <a:extLst>
              <a:ext uri="{FF2B5EF4-FFF2-40B4-BE49-F238E27FC236}">
                <a16:creationId xmlns:a16="http://schemas.microsoft.com/office/drawing/2014/main" id="{6AD44C9D-29AA-F1CF-EE33-24A4E58E5BAA}"/>
              </a:ext>
            </a:extLst>
          </p:cNvPr>
          <p:cNvSpPr txBox="1"/>
          <p:nvPr/>
        </p:nvSpPr>
        <p:spPr>
          <a:xfrm>
            <a:off x="2068830" y="2045970"/>
            <a:ext cx="1627078" cy="2085084"/>
          </a:xfrm>
          <a:prstGeom prst="rect">
            <a:avLst/>
          </a:prstGeom>
          <a:noFill/>
          <a:ln w="38100">
            <a:solidFill>
              <a:srgbClr val="FF0000"/>
            </a:solidFill>
          </a:ln>
        </p:spPr>
        <p:txBody>
          <a:bodyPr wrap="square" rtlCol="0">
            <a:spAutoFit/>
          </a:bodyPr>
          <a:lstStyle/>
          <a:p>
            <a:endParaRPr lang="en-ZA" dirty="0"/>
          </a:p>
        </p:txBody>
      </p:sp>
      <p:sp>
        <p:nvSpPr>
          <p:cNvPr id="12" name="TextBox 11">
            <a:extLst>
              <a:ext uri="{FF2B5EF4-FFF2-40B4-BE49-F238E27FC236}">
                <a16:creationId xmlns:a16="http://schemas.microsoft.com/office/drawing/2014/main" id="{BEA9C15A-02DB-B07E-6F59-358C0F3185EA}"/>
              </a:ext>
            </a:extLst>
          </p:cNvPr>
          <p:cNvSpPr txBox="1"/>
          <p:nvPr/>
        </p:nvSpPr>
        <p:spPr>
          <a:xfrm>
            <a:off x="4766310" y="3724394"/>
            <a:ext cx="1737360" cy="276999"/>
          </a:xfrm>
          <a:prstGeom prst="rect">
            <a:avLst/>
          </a:prstGeom>
          <a:solidFill>
            <a:schemeClr val="bg1"/>
          </a:solidFill>
        </p:spPr>
        <p:txBody>
          <a:bodyPr wrap="square" rtlCol="0">
            <a:spAutoFit/>
          </a:bodyPr>
          <a:lstStyle/>
          <a:p>
            <a:endParaRPr lang="en-ZA" sz="1200" dirty="0"/>
          </a:p>
        </p:txBody>
      </p:sp>
      <p:cxnSp>
        <p:nvCxnSpPr>
          <p:cNvPr id="16" name="Straight Arrow Connector 15">
            <a:extLst>
              <a:ext uri="{FF2B5EF4-FFF2-40B4-BE49-F238E27FC236}">
                <a16:creationId xmlns:a16="http://schemas.microsoft.com/office/drawing/2014/main" id="{4BB00A24-778E-C60B-E3F9-152F79BC954C}"/>
              </a:ext>
            </a:extLst>
          </p:cNvPr>
          <p:cNvCxnSpPr/>
          <p:nvPr/>
        </p:nvCxnSpPr>
        <p:spPr>
          <a:xfrm>
            <a:off x="4766310" y="3725432"/>
            <a:ext cx="1737360" cy="1836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Rectangle 17">
            <a:extLst>
              <a:ext uri="{FF2B5EF4-FFF2-40B4-BE49-F238E27FC236}">
                <a16:creationId xmlns:a16="http://schemas.microsoft.com/office/drawing/2014/main" id="{6B817F80-7E4B-3365-7CE6-1EE52EA5D036}"/>
              </a:ext>
            </a:extLst>
          </p:cNvPr>
          <p:cNvSpPr/>
          <p:nvPr/>
        </p:nvSpPr>
        <p:spPr>
          <a:xfrm>
            <a:off x="3544198" y="2865849"/>
            <a:ext cx="982082" cy="73635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000" b="1" dirty="0"/>
              <a:t>+</a:t>
            </a:r>
          </a:p>
        </p:txBody>
      </p:sp>
    </p:spTree>
    <p:extLst>
      <p:ext uri="{BB962C8B-B14F-4D97-AF65-F5344CB8AC3E}">
        <p14:creationId xmlns:p14="http://schemas.microsoft.com/office/powerpoint/2010/main" val="3213560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080C259-43B7-E519-F1D6-044722223FC9}"/>
              </a:ext>
            </a:extLst>
          </p:cNvPr>
          <p:cNvSpPr txBox="1">
            <a:spLocks/>
          </p:cNvSpPr>
          <p:nvPr/>
        </p:nvSpPr>
        <p:spPr>
          <a:xfrm>
            <a:off x="785593" y="4266353"/>
            <a:ext cx="6192837" cy="1957754"/>
          </a:xfrm>
          <a:prstGeom prst="rect">
            <a:avLst/>
          </a:prstGeom>
        </p:spPr>
        <p:txBody>
          <a:bodyPr lIns="91440" tIns="45720" rIns="91440" bIns="45720" anchor="t"/>
          <a:lstStyle>
            <a:lvl1pPr marL="0" indent="0" algn="l" defTabSz="457200" rtl="0" eaLnBrk="1" latinLnBrk="0" hangingPunct="1">
              <a:lnSpc>
                <a:spcPct val="100000"/>
              </a:lnSpc>
              <a:spcBef>
                <a:spcPts val="0"/>
              </a:spcBef>
              <a:spcAft>
                <a:spcPts val="600"/>
              </a:spcAft>
              <a:buFont typeface="Arial"/>
              <a:buNone/>
              <a:defRPr sz="1800" b="1" kern="1200">
                <a:solidFill>
                  <a:schemeClr val="tx1"/>
                </a:solidFill>
                <a:latin typeface="+mn-lt"/>
                <a:ea typeface="+mn-ea"/>
                <a:cs typeface="Arial"/>
              </a:defRPr>
            </a:lvl1pPr>
            <a:lvl2pPr marL="742950" indent="-285750" algn="l" defTabSz="4572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2pPr>
            <a:lvl3pPr marL="1200150" indent="-285750" algn="l" defTabSz="4572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1145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defTabSz="914400">
              <a:lnSpc>
                <a:spcPct val="90000"/>
              </a:lnSpc>
              <a:spcAft>
                <a:spcPts val="400"/>
              </a:spcAft>
              <a:buFont typeface="Arial" panose="020B0604020202020204" pitchFamily="34" charset="0"/>
              <a:buChar char="•"/>
            </a:pPr>
            <a:br>
              <a:rPr lang="en-US" sz="2400" dirty="0"/>
            </a:br>
            <a:endParaRPr lang="en-US" sz="2200" dirty="0">
              <a:cs typeface="+mn-cs"/>
            </a:endParaRPr>
          </a:p>
          <a:p>
            <a:pPr defTabSz="914400">
              <a:lnSpc>
                <a:spcPct val="90000"/>
              </a:lnSpc>
              <a:spcAft>
                <a:spcPts val="400"/>
              </a:spcAft>
            </a:pPr>
            <a:r>
              <a:rPr lang="en-US" sz="3200" dirty="0">
                <a:solidFill>
                  <a:srgbClr val="FF0000"/>
                </a:solidFill>
                <a:cs typeface="+mn-cs"/>
                <a:hlinkClick r:id="rId3">
                  <a:extLst>
                    <a:ext uri="{A12FA001-AC4F-418D-AE19-62706E023703}">
                      <ahyp:hlinkClr xmlns:ahyp="http://schemas.microsoft.com/office/drawing/2018/hyperlinkcolor" val="tx"/>
                    </a:ext>
                  </a:extLst>
                </a:hlinkClick>
              </a:rPr>
              <a:t>How to leverage DSD ART models to strengthen family planning care</a:t>
            </a:r>
            <a:br>
              <a:rPr lang="en-US" sz="3200" dirty="0">
                <a:solidFill>
                  <a:srgbClr val="FF0000"/>
                </a:solidFill>
              </a:rPr>
            </a:br>
            <a:endParaRPr lang="en-US" sz="3200" dirty="0">
              <a:solidFill>
                <a:srgbClr val="FF0000"/>
              </a:solidFill>
            </a:endParaRPr>
          </a:p>
        </p:txBody>
      </p:sp>
      <p:pic>
        <p:nvPicPr>
          <p:cNvPr id="6" name="Picture 5">
            <a:extLst>
              <a:ext uri="{FF2B5EF4-FFF2-40B4-BE49-F238E27FC236}">
                <a16:creationId xmlns:a16="http://schemas.microsoft.com/office/drawing/2014/main" id="{9E07089B-C9AD-3506-1702-616692993CED}"/>
              </a:ext>
            </a:extLst>
          </p:cNvPr>
          <p:cNvPicPr>
            <a:picLocks noChangeAspect="1"/>
          </p:cNvPicPr>
          <p:nvPr/>
        </p:nvPicPr>
        <p:blipFill>
          <a:blip r:embed="rId4"/>
          <a:stretch>
            <a:fillRect/>
          </a:stretch>
        </p:blipFill>
        <p:spPr>
          <a:xfrm>
            <a:off x="442912" y="1288002"/>
            <a:ext cx="7144117" cy="3562533"/>
          </a:xfrm>
          <a:prstGeom prst="rect">
            <a:avLst/>
          </a:prstGeom>
        </p:spPr>
      </p:pic>
      <p:sp>
        <p:nvSpPr>
          <p:cNvPr id="7" name="Text Placeholder 2">
            <a:extLst>
              <a:ext uri="{FF2B5EF4-FFF2-40B4-BE49-F238E27FC236}">
                <a16:creationId xmlns:a16="http://schemas.microsoft.com/office/drawing/2014/main" id="{50EC3AD3-4917-FA23-81DE-851A08480CC6}"/>
              </a:ext>
            </a:extLst>
          </p:cNvPr>
          <p:cNvSpPr txBox="1">
            <a:spLocks/>
          </p:cNvSpPr>
          <p:nvPr/>
        </p:nvSpPr>
        <p:spPr bwMode="gray">
          <a:xfrm>
            <a:off x="7831332" y="1280787"/>
            <a:ext cx="3917756" cy="418527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buFont typeface="Arial" panose="020B0604020202020204" pitchFamily="34" charset="0"/>
              <a:buNone/>
              <a:defRPr sz="42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400"/>
              </a:spcAft>
              <a:buFont typeface="Arial" panose="020B0604020202020204" pitchFamily="34" charset="0"/>
              <a:buChar char="•"/>
            </a:pPr>
            <a:r>
              <a:rPr lang="en-US" sz="2200" dirty="0"/>
              <a:t>An overview of DSD</a:t>
            </a:r>
            <a:endParaRPr lang="en-US" sz="2200" dirty="0">
              <a:cs typeface="Calibri" panose="020F0502020204030204"/>
            </a:endParaRPr>
          </a:p>
          <a:p>
            <a:pPr marL="342900" indent="-342900">
              <a:spcAft>
                <a:spcPts val="400"/>
              </a:spcAft>
              <a:buFont typeface="Arial" panose="020B0604020202020204" pitchFamily="34" charset="0"/>
              <a:buChar char="•"/>
            </a:pPr>
            <a:r>
              <a:rPr lang="en-US" sz="2200" dirty="0"/>
              <a:t>An overview of FP</a:t>
            </a:r>
          </a:p>
          <a:p>
            <a:pPr marL="342900" indent="-342900">
              <a:spcAft>
                <a:spcPts val="400"/>
              </a:spcAft>
              <a:buFont typeface="Arial" panose="020B0604020202020204" pitchFamily="34" charset="0"/>
              <a:buChar char="•"/>
            </a:pPr>
            <a:r>
              <a:rPr lang="en-US" sz="2200" dirty="0"/>
              <a:t>Key principles for FP in the context of DSD</a:t>
            </a:r>
          </a:p>
          <a:p>
            <a:pPr marL="342900" indent="-342900">
              <a:spcAft>
                <a:spcPts val="400"/>
              </a:spcAft>
              <a:buFont typeface="Arial" panose="020B0604020202020204" pitchFamily="34" charset="0"/>
              <a:buChar char="•"/>
            </a:pPr>
            <a:r>
              <a:rPr lang="en-US" sz="2200" dirty="0"/>
              <a:t>Guidance on how FP could be integrated into DSD models </a:t>
            </a:r>
          </a:p>
          <a:p>
            <a:pPr marL="342900" indent="-342900">
              <a:spcAft>
                <a:spcPts val="400"/>
              </a:spcAft>
              <a:buFont typeface="Arial" panose="020B0604020202020204" pitchFamily="34" charset="0"/>
              <a:buChar char="•"/>
            </a:pPr>
            <a:r>
              <a:rPr lang="en-US" sz="2200" dirty="0"/>
              <a:t>Case studies and examples </a:t>
            </a:r>
          </a:p>
          <a:p>
            <a:pPr marL="342900" indent="-342900">
              <a:spcAft>
                <a:spcPts val="400"/>
              </a:spcAft>
              <a:buFont typeface="Arial" panose="020B0604020202020204" pitchFamily="34" charset="0"/>
              <a:buChar char="•"/>
            </a:pPr>
            <a:r>
              <a:rPr lang="en-US" sz="2200" dirty="0">
                <a:solidFill>
                  <a:schemeClr val="accent4">
                    <a:lumMod val="75000"/>
                  </a:schemeClr>
                </a:solidFill>
                <a:hlinkClick r:id="rId5">
                  <a:extLst>
                    <a:ext uri="{A12FA001-AC4F-418D-AE19-62706E023703}">
                      <ahyp:hlinkClr xmlns:ahyp="http://schemas.microsoft.com/office/drawing/2018/hyperlinkcolor" val="tx"/>
                    </a:ext>
                  </a:extLst>
                </a:hlinkClick>
              </a:rPr>
              <a:t>A tool to assess FP policies and model building blocks</a:t>
            </a:r>
            <a:endParaRPr lang="en-US" sz="2200" dirty="0">
              <a:solidFill>
                <a:schemeClr val="accent4">
                  <a:lumMod val="75000"/>
                </a:schemeClr>
              </a:solidFill>
            </a:endParaRPr>
          </a:p>
          <a:p>
            <a:pPr marL="342900" indent="-342900">
              <a:spcAft>
                <a:spcPts val="400"/>
              </a:spcAft>
              <a:buFont typeface="Arial" panose="020B0604020202020204" pitchFamily="34" charset="0"/>
              <a:buChar char="•"/>
            </a:pPr>
            <a:r>
              <a:rPr lang="en-US" sz="2200" dirty="0"/>
              <a:t>Take-home messages for leveraging DSD to strengthen FP care.</a:t>
            </a:r>
            <a:br>
              <a:rPr lang="en-US" sz="2200" dirty="0"/>
            </a:br>
            <a:endParaRPr lang="en-US" sz="2200" dirty="0"/>
          </a:p>
        </p:txBody>
      </p:sp>
    </p:spTree>
    <p:extLst>
      <p:ext uri="{BB962C8B-B14F-4D97-AF65-F5344CB8AC3E}">
        <p14:creationId xmlns:p14="http://schemas.microsoft.com/office/powerpoint/2010/main" val="23893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D7E7B03-4393-2924-81BB-6F289F955B1A}"/>
              </a:ext>
            </a:extLst>
          </p:cNvPr>
          <p:cNvSpPr txBox="1">
            <a:spLocks/>
          </p:cNvSpPr>
          <p:nvPr/>
        </p:nvSpPr>
        <p:spPr>
          <a:xfrm>
            <a:off x="533885" y="4239849"/>
            <a:ext cx="6192837" cy="3505200"/>
          </a:xfrm>
          <a:prstGeom prst="rect">
            <a:avLst/>
          </a:prstGeom>
        </p:spPr>
        <p:txBody>
          <a:bodyPr/>
          <a:lstStyle>
            <a:lvl1pPr marL="0" indent="0" algn="l" defTabSz="457200" rtl="0" eaLnBrk="1" latinLnBrk="0" hangingPunct="1">
              <a:lnSpc>
                <a:spcPct val="100000"/>
              </a:lnSpc>
              <a:spcBef>
                <a:spcPts val="0"/>
              </a:spcBef>
              <a:spcAft>
                <a:spcPts val="600"/>
              </a:spcAft>
              <a:buFont typeface="Arial"/>
              <a:buNone/>
              <a:defRPr sz="1800" b="1" kern="1200">
                <a:solidFill>
                  <a:schemeClr val="tx1"/>
                </a:solidFill>
                <a:latin typeface="+mn-lt"/>
                <a:ea typeface="+mn-ea"/>
                <a:cs typeface="Arial"/>
              </a:defRPr>
            </a:lvl1pPr>
            <a:lvl2pPr marL="742950" indent="-285750" algn="l" defTabSz="4572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2pPr>
            <a:lvl3pPr marL="1200150" indent="-285750" algn="l" defTabSz="4572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1145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lnSpc>
                <a:spcPct val="90000"/>
              </a:lnSpc>
              <a:spcAft>
                <a:spcPts val="400"/>
              </a:spcAft>
            </a:pPr>
            <a:br>
              <a:rPr lang="en-US" sz="2200" dirty="0">
                <a:cs typeface="+mn-cs"/>
              </a:rPr>
            </a:br>
            <a:endParaRPr lang="en-US" sz="2200" dirty="0">
              <a:cs typeface="+mn-cs"/>
            </a:endParaRPr>
          </a:p>
          <a:p>
            <a:pPr defTabSz="914400">
              <a:lnSpc>
                <a:spcPct val="90000"/>
              </a:lnSpc>
              <a:spcAft>
                <a:spcPts val="400"/>
              </a:spcAft>
            </a:pPr>
            <a:r>
              <a:rPr lang="en-US" sz="3200" dirty="0">
                <a:solidFill>
                  <a:srgbClr val="FF0000"/>
                </a:solidFill>
                <a:cs typeface="+mn-cs"/>
                <a:hlinkClick r:id="rId3">
                  <a:extLst>
                    <a:ext uri="{A12FA001-AC4F-418D-AE19-62706E023703}">
                      <ahyp:hlinkClr xmlns:ahyp="http://schemas.microsoft.com/office/drawing/2018/hyperlinkcolor" val="tx"/>
                    </a:ext>
                  </a:extLst>
                </a:hlinkClick>
              </a:rPr>
              <a:t>How to leverage DSD ART models to strengthen family planning care</a:t>
            </a:r>
            <a:endParaRPr lang="en-ZA" sz="3200" dirty="0">
              <a:solidFill>
                <a:srgbClr val="FF0000"/>
              </a:solidFill>
              <a:cs typeface="+mn-cs"/>
            </a:endParaRPr>
          </a:p>
          <a:p>
            <a:br>
              <a:rPr lang="en-US" dirty="0"/>
            </a:br>
            <a:endParaRPr lang="en-US" dirty="0"/>
          </a:p>
        </p:txBody>
      </p:sp>
      <p:pic>
        <p:nvPicPr>
          <p:cNvPr id="3" name="Picture 2">
            <a:extLst>
              <a:ext uri="{FF2B5EF4-FFF2-40B4-BE49-F238E27FC236}">
                <a16:creationId xmlns:a16="http://schemas.microsoft.com/office/drawing/2014/main" id="{7EAA8E0E-61E1-B021-B585-A68A67AEDE68}"/>
              </a:ext>
            </a:extLst>
          </p:cNvPr>
          <p:cNvPicPr>
            <a:picLocks noChangeAspect="1"/>
          </p:cNvPicPr>
          <p:nvPr/>
        </p:nvPicPr>
        <p:blipFill>
          <a:blip r:embed="rId4"/>
          <a:stretch>
            <a:fillRect/>
          </a:stretch>
        </p:blipFill>
        <p:spPr>
          <a:xfrm>
            <a:off x="442912" y="1288002"/>
            <a:ext cx="7144117" cy="3562533"/>
          </a:xfrm>
          <a:prstGeom prst="rect">
            <a:avLst/>
          </a:prstGeom>
        </p:spPr>
      </p:pic>
      <p:pic>
        <p:nvPicPr>
          <p:cNvPr id="4" name="Picture 3">
            <a:extLst>
              <a:ext uri="{FF2B5EF4-FFF2-40B4-BE49-F238E27FC236}">
                <a16:creationId xmlns:a16="http://schemas.microsoft.com/office/drawing/2014/main" id="{E07ABB8A-D25F-32C6-8597-1AB8222DB044}"/>
              </a:ext>
            </a:extLst>
          </p:cNvPr>
          <p:cNvPicPr>
            <a:picLocks noChangeAspect="1"/>
          </p:cNvPicPr>
          <p:nvPr/>
        </p:nvPicPr>
        <p:blipFill>
          <a:blip r:embed="rId5"/>
          <a:stretch>
            <a:fillRect/>
          </a:stretch>
        </p:blipFill>
        <p:spPr>
          <a:xfrm>
            <a:off x="3630304" y="1261386"/>
            <a:ext cx="4180959" cy="3611568"/>
          </a:xfrm>
          <a:prstGeom prst="rect">
            <a:avLst/>
          </a:prstGeom>
        </p:spPr>
      </p:pic>
      <p:sp>
        <p:nvSpPr>
          <p:cNvPr id="5" name="Content Placeholder 2">
            <a:extLst>
              <a:ext uri="{FF2B5EF4-FFF2-40B4-BE49-F238E27FC236}">
                <a16:creationId xmlns:a16="http://schemas.microsoft.com/office/drawing/2014/main" id="{0A071500-0601-5ABE-BB95-773EBACD1AF6}"/>
              </a:ext>
            </a:extLst>
          </p:cNvPr>
          <p:cNvSpPr txBox="1">
            <a:spLocks/>
          </p:cNvSpPr>
          <p:nvPr/>
        </p:nvSpPr>
        <p:spPr>
          <a:xfrm>
            <a:off x="7869390" y="1261386"/>
            <a:ext cx="4089448" cy="4853664"/>
          </a:xfrm>
          <a:prstGeom prst="rect">
            <a:avLst/>
          </a:prstGeom>
        </p:spPr>
        <p:txBody>
          <a:bodyPr lIns="91440" tIns="45720" rIns="91440" bIns="45720" anchor="t"/>
          <a:lst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ZA" sz="2200" dirty="0"/>
          </a:p>
          <a:p>
            <a:pPr marL="0" indent="0">
              <a:spcAft>
                <a:spcPts val="600"/>
              </a:spcAft>
              <a:buNone/>
            </a:pPr>
            <a:r>
              <a:rPr lang="en-ZA" sz="2200" dirty="0"/>
              <a:t>Update will include:</a:t>
            </a:r>
          </a:p>
          <a:p>
            <a:pPr marL="220345" indent="-220345">
              <a:spcAft>
                <a:spcPts val="600"/>
              </a:spcAft>
            </a:pPr>
            <a:r>
              <a:rPr lang="en-ZA" dirty="0"/>
              <a:t>FP DSD (not only integration)</a:t>
            </a:r>
          </a:p>
          <a:p>
            <a:pPr marL="220345" indent="-220345">
              <a:spcAft>
                <a:spcPts val="600"/>
              </a:spcAft>
            </a:pPr>
            <a:r>
              <a:rPr lang="en-ZA" dirty="0"/>
              <a:t>Revised WHO FP and integration guidance</a:t>
            </a:r>
          </a:p>
          <a:p>
            <a:pPr marL="220345" indent="-220345">
              <a:spcAft>
                <a:spcPts val="600"/>
              </a:spcAft>
            </a:pPr>
            <a:r>
              <a:rPr lang="en-ZA" dirty="0"/>
              <a:t>Account for increasing self-care methods - scale up of sub-cut self-injectable access and implementation </a:t>
            </a:r>
          </a:p>
          <a:p>
            <a:pPr marL="220345" indent="-220345">
              <a:spcAft>
                <a:spcPts val="600"/>
              </a:spcAft>
            </a:pPr>
            <a:endParaRPr lang="en-ZA" dirty="0">
              <a:latin typeface="Century Gothic"/>
            </a:endParaRPr>
          </a:p>
          <a:p>
            <a:pPr marL="220345" indent="-220345">
              <a:spcAft>
                <a:spcPts val="600"/>
              </a:spcAft>
            </a:pPr>
            <a:endParaRPr lang="en-ZA" dirty="0">
              <a:latin typeface="Century Gothic"/>
            </a:endParaRPr>
          </a:p>
          <a:p>
            <a:pPr marL="220345" indent="-220345">
              <a:spcAft>
                <a:spcPts val="600"/>
              </a:spcAft>
            </a:pPr>
            <a:endParaRPr lang="en-ZA" dirty="0">
              <a:latin typeface="Century Gothic"/>
            </a:endParaRPr>
          </a:p>
          <a:p>
            <a:pPr marL="220345" indent="-220345">
              <a:spcAft>
                <a:spcPts val="600"/>
              </a:spcAft>
            </a:pPr>
            <a:r>
              <a:rPr lang="en-ZA" dirty="0"/>
              <a:t>Integrating FP and PrEP DSD</a:t>
            </a:r>
          </a:p>
          <a:p>
            <a:pPr marL="0" indent="0">
              <a:buNone/>
            </a:pPr>
            <a:endParaRPr lang="en-ZA" sz="2200" dirty="0"/>
          </a:p>
        </p:txBody>
      </p:sp>
      <p:pic>
        <p:nvPicPr>
          <p:cNvPr id="6" name="Picture 5">
            <a:extLst>
              <a:ext uri="{FF2B5EF4-FFF2-40B4-BE49-F238E27FC236}">
                <a16:creationId xmlns:a16="http://schemas.microsoft.com/office/drawing/2014/main" id="{CB1F5AFC-36CB-218E-5967-DC492D98084C}"/>
              </a:ext>
            </a:extLst>
          </p:cNvPr>
          <p:cNvPicPr>
            <a:picLocks noChangeAspect="1"/>
          </p:cNvPicPr>
          <p:nvPr/>
        </p:nvPicPr>
        <p:blipFill>
          <a:blip r:embed="rId6"/>
          <a:stretch>
            <a:fillRect/>
          </a:stretch>
        </p:blipFill>
        <p:spPr>
          <a:xfrm>
            <a:off x="7811263" y="39679"/>
            <a:ext cx="3810669" cy="1529731"/>
          </a:xfrm>
          <a:prstGeom prst="rect">
            <a:avLst/>
          </a:prstGeom>
        </p:spPr>
      </p:pic>
      <p:sp>
        <p:nvSpPr>
          <p:cNvPr id="7" name="Rectangle 6">
            <a:extLst>
              <a:ext uri="{FF2B5EF4-FFF2-40B4-BE49-F238E27FC236}">
                <a16:creationId xmlns:a16="http://schemas.microsoft.com/office/drawing/2014/main" id="{B1EF4B82-EFF8-15B1-A60E-4BBEAD3132B8}"/>
              </a:ext>
            </a:extLst>
          </p:cNvPr>
          <p:cNvSpPr/>
          <p:nvPr/>
        </p:nvSpPr>
        <p:spPr>
          <a:xfrm>
            <a:off x="7139354" y="4419600"/>
            <a:ext cx="735599" cy="574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a:extLst>
              <a:ext uri="{FF2B5EF4-FFF2-40B4-BE49-F238E27FC236}">
                <a16:creationId xmlns:a16="http://schemas.microsoft.com/office/drawing/2014/main" id="{613F20FA-52AD-808A-48E2-D3BE6C651738}"/>
              </a:ext>
            </a:extLst>
          </p:cNvPr>
          <p:cNvSpPr txBox="1"/>
          <p:nvPr/>
        </p:nvSpPr>
        <p:spPr>
          <a:xfrm>
            <a:off x="8011561" y="4419600"/>
            <a:ext cx="3810668" cy="923330"/>
          </a:xfrm>
          <a:prstGeom prst="rect">
            <a:avLst/>
          </a:prstGeom>
          <a:noFill/>
          <a:ln w="19050">
            <a:solidFill>
              <a:schemeClr val="tx1"/>
            </a:solidFill>
          </a:ln>
        </p:spPr>
        <p:txBody>
          <a:bodyPr wrap="square" rtlCol="0">
            <a:spAutoFit/>
          </a:bodyPr>
          <a:lstStyle/>
          <a:p>
            <a:r>
              <a:rPr lang="en-ZA" b="1" dirty="0"/>
              <a:t>Presentation note:</a:t>
            </a:r>
          </a:p>
          <a:p>
            <a:r>
              <a:rPr lang="en-ZA" dirty="0"/>
              <a:t>Sub-cut injectable refers to </a:t>
            </a:r>
          </a:p>
          <a:p>
            <a:r>
              <a:rPr lang="en-ZA" dirty="0"/>
              <a:t>Depo Provera SC = Sayana Press</a:t>
            </a:r>
          </a:p>
        </p:txBody>
      </p:sp>
    </p:spTree>
    <p:extLst>
      <p:ext uri="{BB962C8B-B14F-4D97-AF65-F5344CB8AC3E}">
        <p14:creationId xmlns:p14="http://schemas.microsoft.com/office/powerpoint/2010/main" val="156450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B54074F-524C-6FD3-BFD8-476BDA49693B}"/>
              </a:ext>
            </a:extLst>
          </p:cNvPr>
          <p:cNvSpPr>
            <a:spLocks noGrp="1"/>
          </p:cNvSpPr>
          <p:nvPr>
            <p:ph type="title"/>
          </p:nvPr>
        </p:nvSpPr>
        <p:spPr>
          <a:xfrm>
            <a:off x="1289572" y="295049"/>
            <a:ext cx="9982969" cy="838199"/>
          </a:xfrm>
        </p:spPr>
        <p:txBody>
          <a:bodyPr>
            <a:noAutofit/>
          </a:bodyPr>
          <a:lstStyle/>
          <a:p>
            <a:r>
              <a:rPr lang="en-ZA" sz="3600" dirty="0"/>
              <a:t>Meeting PLHIV’s FP needs and preferences </a:t>
            </a:r>
            <a:endParaRPr lang="en-US" sz="3600" dirty="0"/>
          </a:p>
        </p:txBody>
      </p:sp>
      <p:sp>
        <p:nvSpPr>
          <p:cNvPr id="15" name="Content Placeholder 2">
            <a:extLst>
              <a:ext uri="{FF2B5EF4-FFF2-40B4-BE49-F238E27FC236}">
                <a16:creationId xmlns:a16="http://schemas.microsoft.com/office/drawing/2014/main" id="{F6F67861-12A2-5104-4CBF-B65772DA90B5}"/>
              </a:ext>
            </a:extLst>
          </p:cNvPr>
          <p:cNvSpPr>
            <a:spLocks noGrp="1"/>
          </p:cNvSpPr>
          <p:nvPr>
            <p:ph sz="quarter" idx="11"/>
          </p:nvPr>
        </p:nvSpPr>
        <p:spPr>
          <a:xfrm>
            <a:off x="783003" y="1645353"/>
            <a:ext cx="4479012" cy="4738688"/>
          </a:xfrm>
        </p:spPr>
        <p:txBody>
          <a:bodyPr>
            <a:normAutofit/>
          </a:bodyPr>
          <a:lstStyle/>
          <a:p>
            <a:pPr marL="285750" indent="-285750">
              <a:spcBef>
                <a:spcPts val="600"/>
              </a:spcBef>
              <a:spcAft>
                <a:spcPts val="600"/>
              </a:spcAft>
              <a:buFont typeface="Arial" panose="020B0604020202020204" pitchFamily="34" charset="0"/>
              <a:buChar char="•"/>
            </a:pPr>
            <a:r>
              <a:rPr lang="en-ZA" sz="2600" b="0" dirty="0"/>
              <a:t>Recognise that FP less-intensive DSD already exists and can be leveraged.</a:t>
            </a:r>
          </a:p>
          <a:p>
            <a:pPr marL="285750" indent="-285750">
              <a:spcBef>
                <a:spcPts val="600"/>
              </a:spcBef>
              <a:spcAft>
                <a:spcPts val="600"/>
              </a:spcAft>
              <a:buFont typeface="Arial" panose="020B0604020202020204" pitchFamily="34" charset="0"/>
              <a:buChar char="•"/>
            </a:pPr>
            <a:r>
              <a:rPr lang="en-ZA" sz="2600" b="0" dirty="0"/>
              <a:t>Identify opportunities to integrate ART and FP service delivery:</a:t>
            </a:r>
          </a:p>
          <a:p>
            <a:pPr marL="584200" lvl="1" indent="-271463">
              <a:spcBef>
                <a:spcPts val="600"/>
              </a:spcBef>
            </a:pPr>
            <a:r>
              <a:rPr lang="en-ZA" sz="2600" b="0" dirty="0"/>
              <a:t>Adapt existing FP or ART DSD models; and/or  </a:t>
            </a:r>
          </a:p>
          <a:p>
            <a:pPr marL="584200" lvl="1" indent="-271463">
              <a:spcBef>
                <a:spcPts val="600"/>
              </a:spcBef>
            </a:pPr>
            <a:r>
              <a:rPr lang="en-ZA" sz="2600" b="0" dirty="0"/>
              <a:t>Build new models</a:t>
            </a:r>
            <a:endParaRPr lang="en-ZA" sz="2600" b="0" i="1" dirty="0">
              <a:solidFill>
                <a:srgbClr val="FF0000"/>
              </a:solidFill>
            </a:endParaRPr>
          </a:p>
          <a:p>
            <a:endParaRPr lang="en-US" dirty="0"/>
          </a:p>
        </p:txBody>
      </p:sp>
      <p:pic>
        <p:nvPicPr>
          <p:cNvPr id="5" name="Picture 4" descr="A diagram of a person with a red ribbon&#10;&#10;Description automatically generated">
            <a:extLst>
              <a:ext uri="{FF2B5EF4-FFF2-40B4-BE49-F238E27FC236}">
                <a16:creationId xmlns:a16="http://schemas.microsoft.com/office/drawing/2014/main" id="{121E66D5-DF45-B628-D5EB-BB2265CEEE9B}"/>
              </a:ext>
            </a:extLst>
          </p:cNvPr>
          <p:cNvPicPr>
            <a:picLocks noChangeAspect="1"/>
          </p:cNvPicPr>
          <p:nvPr/>
        </p:nvPicPr>
        <p:blipFill rotWithShape="1">
          <a:blip r:embed="rId3"/>
          <a:srcRect r="-2" b="4516"/>
          <a:stretch/>
        </p:blipFill>
        <p:spPr>
          <a:xfrm>
            <a:off x="5686299" y="1645352"/>
            <a:ext cx="4350059" cy="4598012"/>
          </a:xfrm>
          <a:prstGeom prst="rect">
            <a:avLst/>
          </a:prstGeom>
          <a:noFill/>
        </p:spPr>
      </p:pic>
      <p:pic>
        <p:nvPicPr>
          <p:cNvPr id="9" name="Picture 8">
            <a:extLst>
              <a:ext uri="{FF2B5EF4-FFF2-40B4-BE49-F238E27FC236}">
                <a16:creationId xmlns:a16="http://schemas.microsoft.com/office/drawing/2014/main" id="{B4BBF5D0-315F-4FCC-99B8-41A17D24B3FE}"/>
              </a:ext>
            </a:extLst>
          </p:cNvPr>
          <p:cNvPicPr>
            <a:picLocks noChangeAspect="1"/>
          </p:cNvPicPr>
          <p:nvPr/>
        </p:nvPicPr>
        <p:blipFill>
          <a:blip r:embed="rId4"/>
          <a:stretch>
            <a:fillRect/>
          </a:stretch>
        </p:blipFill>
        <p:spPr>
          <a:xfrm>
            <a:off x="8503920" y="2851952"/>
            <a:ext cx="3688080" cy="2325489"/>
          </a:xfrm>
          <a:prstGeom prst="rect">
            <a:avLst/>
          </a:prstGeom>
        </p:spPr>
      </p:pic>
    </p:spTree>
    <p:extLst>
      <p:ext uri="{BB962C8B-B14F-4D97-AF65-F5344CB8AC3E}">
        <p14:creationId xmlns:p14="http://schemas.microsoft.com/office/powerpoint/2010/main" val="425690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3D1A-8AEB-9CD9-A5FA-069A66865244}"/>
              </a:ext>
            </a:extLst>
          </p:cNvPr>
          <p:cNvSpPr>
            <a:spLocks noGrp="1"/>
          </p:cNvSpPr>
          <p:nvPr>
            <p:ph type="title"/>
          </p:nvPr>
        </p:nvSpPr>
        <p:spPr>
          <a:xfrm>
            <a:off x="1964317" y="341406"/>
            <a:ext cx="9144456" cy="838199"/>
          </a:xfrm>
        </p:spPr>
        <p:txBody>
          <a:bodyPr>
            <a:normAutofit/>
          </a:bodyPr>
          <a:lstStyle/>
          <a:p>
            <a:r>
              <a:rPr lang="en-ZA" sz="3600" dirty="0">
                <a:latin typeface="Century Gothic"/>
              </a:rPr>
              <a:t>Remember the ART </a:t>
            </a:r>
            <a:r>
              <a:rPr lang="en-US" sz="3600" dirty="0">
                <a:latin typeface="Century Gothic"/>
              </a:rPr>
              <a:t>DSD evolution…</a:t>
            </a:r>
            <a:endParaRPr lang="en-ZA" sz="3600" dirty="0">
              <a:latin typeface="Century Gothic"/>
            </a:endParaRPr>
          </a:p>
        </p:txBody>
      </p:sp>
      <p:graphicFrame>
        <p:nvGraphicFramePr>
          <p:cNvPr id="5" name="Table 4">
            <a:extLst>
              <a:ext uri="{FF2B5EF4-FFF2-40B4-BE49-F238E27FC236}">
                <a16:creationId xmlns:a16="http://schemas.microsoft.com/office/drawing/2014/main" id="{BE1985FD-A34F-70D6-5564-752B67C01B0C}"/>
              </a:ext>
            </a:extLst>
          </p:cNvPr>
          <p:cNvGraphicFramePr>
            <a:graphicFrameLocks/>
          </p:cNvGraphicFramePr>
          <p:nvPr>
            <p:extLst>
              <p:ext uri="{D42A27DB-BD31-4B8C-83A1-F6EECF244321}">
                <p14:modId xmlns:p14="http://schemas.microsoft.com/office/powerpoint/2010/main" val="538675323"/>
              </p:ext>
            </p:extLst>
          </p:nvPr>
        </p:nvGraphicFramePr>
        <p:xfrm>
          <a:off x="488632" y="1358899"/>
          <a:ext cx="4529138" cy="4488638"/>
        </p:xfrm>
        <a:graphic>
          <a:graphicData uri="http://schemas.openxmlformats.org/drawingml/2006/table">
            <a:tbl>
              <a:tblPr/>
              <a:tblGrid>
                <a:gridCol w="2163927">
                  <a:extLst>
                    <a:ext uri="{9D8B030D-6E8A-4147-A177-3AD203B41FA5}">
                      <a16:colId xmlns:a16="http://schemas.microsoft.com/office/drawing/2014/main" val="3785808091"/>
                    </a:ext>
                  </a:extLst>
                </a:gridCol>
                <a:gridCol w="2365211">
                  <a:extLst>
                    <a:ext uri="{9D8B030D-6E8A-4147-A177-3AD203B41FA5}">
                      <a16:colId xmlns:a16="http://schemas.microsoft.com/office/drawing/2014/main" val="3072245689"/>
                    </a:ext>
                  </a:extLst>
                </a:gridCol>
              </a:tblGrid>
              <a:tr h="4588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endParaRPr lang="en-GB" sz="1100" dirty="0">
                        <a:latin typeface="+mn-lt"/>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22169"/>
                          </a:solidFill>
                          <a:effectLst/>
                          <a:latin typeface="+mn-lt"/>
                        </a:rPr>
                        <a:t>ART maintenance</a:t>
                      </a:r>
                      <a:endParaRPr lang="en-GB" sz="1600" b="1" dirty="0">
                        <a:solidFill>
                          <a:srgbClr val="022169"/>
                        </a:solidFill>
                        <a:effectLst/>
                        <a:latin typeface="+mn-lt"/>
                        <a:ea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84999842"/>
                  </a:ext>
                </a:extLst>
              </a:tr>
              <a:tr h="458847">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5000"/>
                        </a:lnSpc>
                      </a:pPr>
                      <a:endParaRPr lang="en-GB" sz="1100" dirty="0">
                        <a:latin typeface="+mn-lt"/>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effectLst/>
                          <a:latin typeface="+mn-lt"/>
                          <a:ea typeface="Calibri" panose="020F0502020204030204" pitchFamily="34" charset="0"/>
                        </a:rPr>
                        <a:t>Clinical consultation + ART refill</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1776666"/>
                  </a:ext>
                </a:extLst>
              </a:tr>
              <a:tr h="87764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n-lt"/>
                          <a:ea typeface="Verdana" panose="020B0604030504040204" pitchFamily="34" charset="0"/>
                          <a:cs typeface="Verdana" panose="020B0604030504040204" pitchFamily="34" charset="0"/>
                        </a:rPr>
                        <a:t>WHEN</a:t>
                      </a:r>
                      <a:endParaRPr lang="en-GB" sz="1600" dirty="0">
                        <a:solidFill>
                          <a:srgbClr val="FFFFFF"/>
                        </a:solidFill>
                        <a:effectLst/>
                        <a:latin typeface="+mn-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frequency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9BBB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Monthly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7720675"/>
                  </a:ext>
                </a:extLst>
              </a:tr>
              <a:tr h="8349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n-lt"/>
                          <a:ea typeface="Verdana" panose="020B0604030504040204" pitchFamily="34" charset="0"/>
                          <a:cs typeface="Verdana" panose="020B0604030504040204" pitchFamily="34" charset="0"/>
                        </a:rPr>
                        <a:t>WHERE</a:t>
                      </a:r>
                      <a:endParaRPr lang="en-GB" sz="1600" dirty="0">
                        <a:solidFill>
                          <a:srgbClr val="FFFFFF"/>
                        </a:solidFill>
                        <a:effectLst/>
                        <a:latin typeface="+mn-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location</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C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Health facility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03766280"/>
                  </a:ext>
                </a:extLst>
              </a:tr>
              <a:tr h="102307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n-lt"/>
                          <a:ea typeface="Verdana" panose="020B0604030504040204" pitchFamily="34" charset="0"/>
                          <a:cs typeface="Verdana" panose="020B0604030504040204" pitchFamily="34" charset="0"/>
                        </a:rPr>
                        <a:t>WHO </a:t>
                      </a:r>
                      <a:endParaRPr lang="en-GB" sz="1600" dirty="0">
                        <a:solidFill>
                          <a:srgbClr val="FFFFFF"/>
                        </a:solidFill>
                        <a:effectLst/>
                        <a:latin typeface="+mn-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provider</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Doctor/Nurse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108703"/>
                  </a:ext>
                </a:extLst>
              </a:tr>
              <a:tr h="71498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n-lt"/>
                          <a:ea typeface="Verdana" panose="020B0604030504040204" pitchFamily="34" charset="0"/>
                          <a:cs typeface="Verdana" panose="020B0604030504040204" pitchFamily="34" charset="0"/>
                        </a:rPr>
                        <a:t>WHAT</a:t>
                      </a:r>
                      <a:endParaRPr lang="en-GB" sz="1600" dirty="0">
                        <a:solidFill>
                          <a:srgbClr val="FFFFFF"/>
                        </a:solidFill>
                        <a:effectLst/>
                        <a:latin typeface="+mn-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package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001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ART clinical guidance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81657704"/>
                  </a:ext>
                </a:extLst>
              </a:tr>
            </a:tbl>
          </a:graphicData>
        </a:graphic>
      </p:graphicFrame>
    </p:spTree>
    <p:extLst>
      <p:ext uri="{BB962C8B-B14F-4D97-AF65-F5344CB8AC3E}">
        <p14:creationId xmlns:p14="http://schemas.microsoft.com/office/powerpoint/2010/main" val="121996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341A-8423-F42C-8C0B-4FB4CFF14B40}"/>
              </a:ext>
            </a:extLst>
          </p:cNvPr>
          <p:cNvSpPr>
            <a:spLocks noGrp="1"/>
          </p:cNvSpPr>
          <p:nvPr>
            <p:ph type="title"/>
          </p:nvPr>
        </p:nvSpPr>
        <p:spPr/>
        <p:txBody>
          <a:bodyPr>
            <a:normAutofit/>
          </a:bodyPr>
          <a:lstStyle/>
          <a:p>
            <a:r>
              <a:rPr lang="en-ZA" dirty="0"/>
              <a:t>Remember the ART </a:t>
            </a:r>
            <a:r>
              <a:rPr lang="en-US" dirty="0"/>
              <a:t>DSD evolution…</a:t>
            </a:r>
            <a:endParaRPr lang="en-ZA" dirty="0"/>
          </a:p>
        </p:txBody>
      </p:sp>
      <p:graphicFrame>
        <p:nvGraphicFramePr>
          <p:cNvPr id="7" name="Table 6">
            <a:extLst>
              <a:ext uri="{FF2B5EF4-FFF2-40B4-BE49-F238E27FC236}">
                <a16:creationId xmlns:a16="http://schemas.microsoft.com/office/drawing/2014/main" id="{B2F0CDCD-A727-8AA6-F557-0D9DE4868EF7}"/>
              </a:ext>
            </a:extLst>
          </p:cNvPr>
          <p:cNvGraphicFramePr>
            <a:graphicFrameLocks/>
          </p:cNvGraphicFramePr>
          <p:nvPr>
            <p:extLst>
              <p:ext uri="{D42A27DB-BD31-4B8C-83A1-F6EECF244321}">
                <p14:modId xmlns:p14="http://schemas.microsoft.com/office/powerpoint/2010/main" val="4047970228"/>
              </p:ext>
            </p:extLst>
          </p:nvPr>
        </p:nvGraphicFramePr>
        <p:xfrm>
          <a:off x="488632" y="1358899"/>
          <a:ext cx="4529138" cy="4488638"/>
        </p:xfrm>
        <a:graphic>
          <a:graphicData uri="http://schemas.openxmlformats.org/drawingml/2006/table">
            <a:tbl>
              <a:tblPr/>
              <a:tblGrid>
                <a:gridCol w="2163927">
                  <a:extLst>
                    <a:ext uri="{9D8B030D-6E8A-4147-A177-3AD203B41FA5}">
                      <a16:colId xmlns:a16="http://schemas.microsoft.com/office/drawing/2014/main" val="3785808091"/>
                    </a:ext>
                  </a:extLst>
                </a:gridCol>
                <a:gridCol w="2365211">
                  <a:extLst>
                    <a:ext uri="{9D8B030D-6E8A-4147-A177-3AD203B41FA5}">
                      <a16:colId xmlns:a16="http://schemas.microsoft.com/office/drawing/2014/main" val="3072245689"/>
                    </a:ext>
                  </a:extLst>
                </a:gridCol>
              </a:tblGrid>
              <a:tr h="4588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endParaRPr lang="en-GB" sz="1100" dirty="0">
                        <a:latin typeface="+mn-lt"/>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22169"/>
                          </a:solidFill>
                          <a:effectLst/>
                          <a:latin typeface="+mn-lt"/>
                        </a:rPr>
                        <a:t>ART maintenance</a:t>
                      </a:r>
                      <a:endParaRPr lang="en-GB" sz="1600" b="1" dirty="0">
                        <a:solidFill>
                          <a:srgbClr val="022169"/>
                        </a:solidFill>
                        <a:effectLst/>
                        <a:latin typeface="+mn-lt"/>
                        <a:ea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84999842"/>
                  </a:ext>
                </a:extLst>
              </a:tr>
              <a:tr h="458847">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5000"/>
                        </a:lnSpc>
                      </a:pPr>
                      <a:endParaRPr lang="en-GB" sz="1100" dirty="0">
                        <a:latin typeface="+mn-lt"/>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mn-lt"/>
                          <a:ea typeface="Calibri" panose="020F0502020204030204" pitchFamily="34" charset="0"/>
                        </a:rPr>
                        <a:t>Clinical consultation + ART refill</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1776666"/>
                  </a:ext>
                </a:extLst>
              </a:tr>
              <a:tr h="87764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n-lt"/>
                          <a:ea typeface="Verdana" panose="020B0604030504040204" pitchFamily="34" charset="0"/>
                          <a:cs typeface="Verdana" panose="020B0604030504040204" pitchFamily="34" charset="0"/>
                        </a:rPr>
                        <a:t>WHEN</a:t>
                      </a:r>
                      <a:endParaRPr lang="en-GB" sz="1600" dirty="0">
                        <a:solidFill>
                          <a:srgbClr val="FFFFFF"/>
                        </a:solidFill>
                        <a:effectLst/>
                        <a:latin typeface="+mn-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frequency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9BBB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Monthly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7720675"/>
                  </a:ext>
                </a:extLst>
              </a:tr>
              <a:tr h="8349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n-lt"/>
                          <a:ea typeface="Verdana" panose="020B0604030504040204" pitchFamily="34" charset="0"/>
                          <a:cs typeface="Verdana" panose="020B0604030504040204" pitchFamily="34" charset="0"/>
                        </a:rPr>
                        <a:t>WHERE</a:t>
                      </a:r>
                      <a:endParaRPr lang="en-GB" sz="1600" dirty="0">
                        <a:solidFill>
                          <a:srgbClr val="FFFFFF"/>
                        </a:solidFill>
                        <a:effectLst/>
                        <a:latin typeface="+mn-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location</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C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Health facility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03766280"/>
                  </a:ext>
                </a:extLst>
              </a:tr>
              <a:tr h="102307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n-lt"/>
                          <a:ea typeface="Verdana" panose="020B0604030504040204" pitchFamily="34" charset="0"/>
                          <a:cs typeface="Verdana" panose="020B0604030504040204" pitchFamily="34" charset="0"/>
                        </a:rPr>
                        <a:t>WHO </a:t>
                      </a:r>
                      <a:endParaRPr lang="en-GB" sz="1600" dirty="0">
                        <a:solidFill>
                          <a:srgbClr val="FFFFFF"/>
                        </a:solidFill>
                        <a:effectLst/>
                        <a:latin typeface="+mn-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provider</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Doctor/Nurse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108703"/>
                  </a:ext>
                </a:extLst>
              </a:tr>
              <a:tr h="71498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n-lt"/>
                          <a:ea typeface="Verdana" panose="020B0604030504040204" pitchFamily="34" charset="0"/>
                          <a:cs typeface="Verdana" panose="020B0604030504040204" pitchFamily="34" charset="0"/>
                        </a:rPr>
                        <a:t>WHAT</a:t>
                      </a:r>
                      <a:endParaRPr lang="en-GB" sz="1600" dirty="0">
                        <a:solidFill>
                          <a:srgbClr val="FFFFFF"/>
                        </a:solidFill>
                        <a:effectLst/>
                        <a:latin typeface="+mn-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package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001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ART clinical guidance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81657704"/>
                  </a:ext>
                </a:extLst>
              </a:tr>
            </a:tbl>
          </a:graphicData>
        </a:graphic>
      </p:graphicFrame>
      <p:cxnSp>
        <p:nvCxnSpPr>
          <p:cNvPr id="8" name="Straight Arrow Connector 7">
            <a:extLst>
              <a:ext uri="{FF2B5EF4-FFF2-40B4-BE49-F238E27FC236}">
                <a16:creationId xmlns:a16="http://schemas.microsoft.com/office/drawing/2014/main" id="{210BB454-6454-A2FC-47F7-C57E6FD99C35}"/>
              </a:ext>
            </a:extLst>
          </p:cNvPr>
          <p:cNvCxnSpPr/>
          <p:nvPr/>
        </p:nvCxnSpPr>
        <p:spPr>
          <a:xfrm>
            <a:off x="5120640" y="3411168"/>
            <a:ext cx="605790" cy="0"/>
          </a:xfrm>
          <a:prstGeom prst="straightConnector1">
            <a:avLst/>
          </a:prstGeom>
          <a:noFill/>
          <a:ln w="127000" cap="flat" cmpd="sng" algn="ctr">
            <a:solidFill>
              <a:srgbClr val="E0001B"/>
            </a:solidFill>
            <a:prstDash val="solid"/>
            <a:miter lim="800000"/>
            <a:tailEnd type="triangle"/>
          </a:ln>
          <a:effectLst/>
        </p:spPr>
      </p:cxnSp>
      <p:graphicFrame>
        <p:nvGraphicFramePr>
          <p:cNvPr id="9" name="Table 8">
            <a:extLst>
              <a:ext uri="{FF2B5EF4-FFF2-40B4-BE49-F238E27FC236}">
                <a16:creationId xmlns:a16="http://schemas.microsoft.com/office/drawing/2014/main" id="{5A9B7CCD-542A-1DD8-CB09-64D566691642}"/>
              </a:ext>
            </a:extLst>
          </p:cNvPr>
          <p:cNvGraphicFramePr>
            <a:graphicFrameLocks noGrp="1"/>
          </p:cNvGraphicFramePr>
          <p:nvPr>
            <p:extLst>
              <p:ext uri="{D42A27DB-BD31-4B8C-83A1-F6EECF244321}">
                <p14:modId xmlns:p14="http://schemas.microsoft.com/office/powerpoint/2010/main" val="952410993"/>
              </p:ext>
            </p:extLst>
          </p:nvPr>
        </p:nvGraphicFramePr>
        <p:xfrm>
          <a:off x="5829300" y="1358899"/>
          <a:ext cx="6122473" cy="4528410"/>
        </p:xfrm>
        <a:graphic>
          <a:graphicData uri="http://schemas.openxmlformats.org/drawingml/2006/table">
            <a:tbl>
              <a:tblPr/>
              <a:tblGrid>
                <a:gridCol w="1921659">
                  <a:extLst>
                    <a:ext uri="{9D8B030D-6E8A-4147-A177-3AD203B41FA5}">
                      <a16:colId xmlns:a16="http://schemas.microsoft.com/office/drawing/2014/main" val="479011961"/>
                    </a:ext>
                  </a:extLst>
                </a:gridCol>
                <a:gridCol w="2100407">
                  <a:extLst>
                    <a:ext uri="{9D8B030D-6E8A-4147-A177-3AD203B41FA5}">
                      <a16:colId xmlns:a16="http://schemas.microsoft.com/office/drawing/2014/main" val="1375144019"/>
                    </a:ext>
                  </a:extLst>
                </a:gridCol>
                <a:gridCol w="2100407">
                  <a:extLst>
                    <a:ext uri="{9D8B030D-6E8A-4147-A177-3AD203B41FA5}">
                      <a16:colId xmlns:a16="http://schemas.microsoft.com/office/drawing/2014/main" val="963390598"/>
                    </a:ext>
                  </a:extLst>
                </a:gridCol>
              </a:tblGrid>
              <a:tr h="53388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endParaRPr lang="en-GB" sz="1100" dirty="0">
                        <a:latin typeface="+mn-lt"/>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22169"/>
                          </a:solidFill>
                          <a:effectLst/>
                          <a:latin typeface="+mn-lt"/>
                        </a:rPr>
                        <a:t>ART maintenance</a:t>
                      </a:r>
                      <a:br>
                        <a:rPr lang="en-GB" sz="1600" b="1" dirty="0">
                          <a:solidFill>
                            <a:srgbClr val="022169"/>
                          </a:solidFill>
                          <a:effectLst/>
                          <a:latin typeface="+mn-lt"/>
                        </a:rPr>
                      </a:br>
                      <a:r>
                        <a:rPr lang="en-GB" sz="1400" b="1" i="1" dirty="0">
                          <a:solidFill>
                            <a:srgbClr val="022169"/>
                          </a:solidFill>
                          <a:effectLst/>
                          <a:latin typeface="+mn-lt"/>
                        </a:rPr>
                        <a:t>(from 6 months on ART with VL suppression)</a:t>
                      </a:r>
                      <a:endParaRPr lang="en-GB" sz="1400" b="1" dirty="0">
                        <a:solidFill>
                          <a:srgbClr val="022169"/>
                        </a:solidFill>
                        <a:effectLst/>
                        <a:latin typeface="+mn-lt"/>
                        <a:ea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dirty="0">
                        <a:solidFill>
                          <a:srgbClr val="002060"/>
                        </a:solidFill>
                        <a:effectLst/>
                        <a:latin typeface="+mj-lt"/>
                        <a:ea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93694525"/>
                  </a:ext>
                </a:extLst>
              </a:tr>
              <a:tr h="563545">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5000"/>
                        </a:lnSpc>
                      </a:pPr>
                      <a:endParaRPr lang="en-GB" sz="1100" dirty="0">
                        <a:latin typeface="+mn-lt"/>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mn-lt"/>
                          <a:ea typeface="Calibri" panose="020F0502020204030204" pitchFamily="34" charset="0"/>
                        </a:rPr>
                        <a:t>ART refill only</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mn-lt"/>
                          <a:ea typeface="Calibri" panose="020F0502020204030204" pitchFamily="34" charset="0"/>
                        </a:rPr>
                        <a:t>Clinical consultation </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0876332"/>
                  </a:ext>
                </a:extLst>
              </a:tr>
              <a:tr h="8250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n-lt"/>
                          <a:ea typeface="Verdana" panose="020B0604030504040204" pitchFamily="34" charset="0"/>
                          <a:cs typeface="Verdana" panose="020B0604030504040204" pitchFamily="34" charset="0"/>
                        </a:rPr>
                        <a:t>WHEN</a:t>
                      </a:r>
                      <a:endParaRPr lang="en-GB" sz="1600" dirty="0">
                        <a:solidFill>
                          <a:srgbClr val="FFFFFF"/>
                        </a:solidFill>
                        <a:effectLst/>
                        <a:latin typeface="+mn-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frequency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9BBBB"/>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solidFill>
                            <a:schemeClr val="tx1"/>
                          </a:solidFill>
                          <a:effectLst/>
                          <a:latin typeface="+mn-lt"/>
                          <a:ea typeface="+mn-ea"/>
                          <a:cs typeface="Calibri"/>
                        </a:rPr>
                        <a:t>3 to 6 monthly</a:t>
                      </a:r>
                    </a:p>
                    <a:p>
                      <a:pPr>
                        <a:lnSpc>
                          <a:spcPct val="107000"/>
                        </a:lnSpc>
                        <a:spcAft>
                          <a:spcPts val="0"/>
                        </a:spcAft>
                      </a:pPr>
                      <a:r>
                        <a:rPr lang="en-ZA" sz="1400" i="1" dirty="0">
                          <a:solidFill>
                            <a:schemeClr val="tx1"/>
                          </a:solidFill>
                          <a:effectLst/>
                          <a:latin typeface="+mn-lt"/>
                          <a:ea typeface="+mn-ea"/>
                          <a:cs typeface="Calibri"/>
                        </a:rPr>
                        <a:t>(increasingly 6MMD)</a:t>
                      </a:r>
                      <a:endParaRPr lang="en-US" sz="1400" i="1" dirty="0">
                        <a:solidFill>
                          <a:schemeClr val="tx1"/>
                        </a:solidFill>
                        <a:effectLst/>
                        <a:latin typeface="+mn-lt"/>
                        <a:ea typeface="+mn-ea"/>
                        <a:cs typeface="Calibri"/>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800"/>
                        </a:spcAft>
                      </a:pPr>
                      <a:r>
                        <a:rPr lang="en-ZA" sz="1400" dirty="0">
                          <a:solidFill>
                            <a:schemeClr val="tx1"/>
                          </a:solidFill>
                          <a:effectLst/>
                          <a:latin typeface="+mn-lt"/>
                          <a:ea typeface="+mn-ea"/>
                          <a:cs typeface="Calibri"/>
                        </a:rPr>
                        <a:t>6 to 12 monthly</a:t>
                      </a:r>
                      <a:endParaRPr lang="en-US" sz="1400" dirty="0">
                        <a:solidFill>
                          <a:schemeClr val="tx1"/>
                        </a:solidFill>
                        <a:effectLst/>
                        <a:latin typeface="+mn-lt"/>
                        <a:ea typeface="+mn-ea"/>
                        <a:cs typeface="Calibri"/>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28052344"/>
                  </a:ext>
                </a:extLst>
              </a:tr>
              <a:tr h="8250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n-lt"/>
                          <a:ea typeface="Verdana" panose="020B0604030504040204" pitchFamily="34" charset="0"/>
                          <a:cs typeface="Verdana" panose="020B0604030504040204" pitchFamily="34" charset="0"/>
                        </a:rPr>
                        <a:t>WHERE</a:t>
                      </a:r>
                      <a:endParaRPr lang="en-GB" sz="1600" dirty="0">
                        <a:solidFill>
                          <a:srgbClr val="FFFFFF"/>
                        </a:solidFill>
                        <a:effectLst/>
                        <a:latin typeface="+mn-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location</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C00"/>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solidFill>
                            <a:schemeClr val="tx1"/>
                          </a:solidFill>
                          <a:effectLst/>
                          <a:latin typeface="+mn-lt"/>
                          <a:ea typeface="+mn-ea"/>
                          <a:cs typeface="Calibri"/>
                        </a:rPr>
                        <a:t>Community pick-up</a:t>
                      </a:r>
                    </a:p>
                    <a:p>
                      <a:pPr>
                        <a:lnSpc>
                          <a:spcPct val="107000"/>
                        </a:lnSpc>
                        <a:spcAft>
                          <a:spcPts val="0"/>
                        </a:spcAft>
                      </a:pPr>
                      <a:r>
                        <a:rPr lang="en-ZA" sz="1400" dirty="0">
                          <a:solidFill>
                            <a:schemeClr val="tx1"/>
                          </a:solidFill>
                          <a:effectLst/>
                          <a:latin typeface="+mn-lt"/>
                          <a:ea typeface="+mn-ea"/>
                          <a:cs typeface="Calibri"/>
                        </a:rPr>
                        <a:t>Health facility fast lane</a:t>
                      </a:r>
                      <a:endParaRPr lang="en-US" sz="1400" dirty="0">
                        <a:solidFill>
                          <a:schemeClr val="tx1"/>
                        </a:solidFill>
                        <a:effectLst/>
                        <a:latin typeface="+mn-lt"/>
                        <a:ea typeface="+mn-ea"/>
                        <a:cs typeface="Calibri"/>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solidFill>
                            <a:schemeClr val="tx1"/>
                          </a:solidFill>
                          <a:effectLst/>
                          <a:latin typeface="+mn-lt"/>
                          <a:ea typeface="+mn-ea"/>
                          <a:cs typeface="Arial"/>
                        </a:rPr>
                        <a:t>Community outreach</a:t>
                      </a:r>
                    </a:p>
                    <a:p>
                      <a:pPr>
                        <a:lnSpc>
                          <a:spcPct val="107000"/>
                        </a:lnSpc>
                        <a:spcAft>
                          <a:spcPts val="0"/>
                        </a:spcAft>
                      </a:pPr>
                      <a:r>
                        <a:rPr lang="en-ZA" sz="1400" dirty="0">
                          <a:solidFill>
                            <a:schemeClr val="tx1"/>
                          </a:solidFill>
                          <a:effectLst/>
                          <a:latin typeface="+mn-lt"/>
                          <a:ea typeface="+mn-ea"/>
                          <a:cs typeface="Arial"/>
                        </a:rPr>
                        <a:t>Health facility</a:t>
                      </a:r>
                      <a:endParaRPr lang="en-US" sz="1400" dirty="0">
                        <a:solidFill>
                          <a:schemeClr val="tx1"/>
                        </a:solidFill>
                        <a:effectLst/>
                        <a:latin typeface="+mn-lt"/>
                        <a:ea typeface="+mn-ea"/>
                        <a:cs typeface="Arial"/>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8371007"/>
                  </a:ext>
                </a:extLst>
              </a:tr>
              <a:tr h="91604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n-lt"/>
                          <a:ea typeface="Verdana" panose="020B0604030504040204" pitchFamily="34" charset="0"/>
                          <a:cs typeface="Verdana" panose="020B0604030504040204" pitchFamily="34" charset="0"/>
                        </a:rPr>
                        <a:t>WHO </a:t>
                      </a:r>
                      <a:endParaRPr lang="en-GB" sz="1600" dirty="0">
                        <a:solidFill>
                          <a:srgbClr val="FFFFFF"/>
                        </a:solidFill>
                        <a:effectLst/>
                        <a:latin typeface="+mn-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provider</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effectLst/>
                          <a:latin typeface="+mn-lt"/>
                          <a:ea typeface="+mn-ea"/>
                          <a:cs typeface="Arial" panose="020B0604020202020204" pitchFamily="34" charset="0"/>
                        </a:rPr>
                        <a:t>Client, Peers, Lay health providers</a:t>
                      </a: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effectLst/>
                          <a:latin typeface="+mn-lt"/>
                          <a:ea typeface="+mn-ea"/>
                          <a:cs typeface="Arial" panose="020B0604020202020204" pitchFamily="34" charset="0"/>
                        </a:rPr>
                        <a:t>Nurse</a:t>
                      </a:r>
                      <a:endParaRPr lang="en-US" sz="1400" dirty="0">
                        <a:effectLst/>
                        <a:latin typeface="+mn-lt"/>
                        <a:ea typeface="+mn-ea"/>
                        <a:cs typeface="Arial" panose="020B0604020202020204" pitchFamily="34" charset="0"/>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2790156"/>
                  </a:ext>
                </a:extLst>
              </a:tr>
              <a:tr h="8250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n-lt"/>
                          <a:ea typeface="Verdana" panose="020B0604030504040204" pitchFamily="34" charset="0"/>
                          <a:cs typeface="Verdana" panose="020B0604030504040204" pitchFamily="34" charset="0"/>
                        </a:rPr>
                        <a:t>WHAT</a:t>
                      </a:r>
                      <a:endParaRPr lang="en-GB" sz="1600" dirty="0">
                        <a:solidFill>
                          <a:srgbClr val="FFFFFF"/>
                        </a:solidFill>
                        <a:effectLst/>
                        <a:latin typeface="+mn-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package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001B"/>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800"/>
                        </a:spcAft>
                      </a:pPr>
                      <a:r>
                        <a:rPr lang="en-ZA" sz="1400" dirty="0">
                          <a:effectLst/>
                          <a:latin typeface="+mn-lt"/>
                          <a:ea typeface="+mn-ea"/>
                          <a:cs typeface="Arial" panose="020B0604020202020204" pitchFamily="34" charset="0"/>
                        </a:rPr>
                        <a:t>Minimum package commonly only distributing ART</a:t>
                      </a:r>
                      <a:endParaRPr lang="en-US" sz="1400" dirty="0">
                        <a:effectLst/>
                        <a:latin typeface="+mn-lt"/>
                        <a:ea typeface="+mn-ea"/>
                        <a:cs typeface="Arial" panose="020B0604020202020204" pitchFamily="34" charset="0"/>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800"/>
                        </a:spcAft>
                      </a:pPr>
                      <a:r>
                        <a:rPr lang="en-ZA" sz="1400" dirty="0">
                          <a:effectLst/>
                          <a:latin typeface="+mn-lt"/>
                          <a:ea typeface="+mn-ea"/>
                          <a:cs typeface="Arial" panose="020B0604020202020204" pitchFamily="34" charset="0"/>
                        </a:rPr>
                        <a:t>ART clinical guidelines</a:t>
                      </a:r>
                      <a:endParaRPr lang="en-US" sz="1400" dirty="0">
                        <a:effectLst/>
                        <a:latin typeface="+mn-lt"/>
                        <a:ea typeface="+mn-ea"/>
                        <a:cs typeface="Arial" panose="020B0604020202020204" pitchFamily="34" charset="0"/>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60177912"/>
                  </a:ext>
                </a:extLst>
              </a:tr>
            </a:tbl>
          </a:graphicData>
        </a:graphic>
      </p:graphicFrame>
      <p:sp>
        <p:nvSpPr>
          <p:cNvPr id="3" name="Rounded Rectangle 2">
            <a:extLst>
              <a:ext uri="{FF2B5EF4-FFF2-40B4-BE49-F238E27FC236}">
                <a16:creationId xmlns:a16="http://schemas.microsoft.com/office/drawing/2014/main" id="{D11AA242-89BB-A6CC-4968-4A7748C9DAD7}"/>
              </a:ext>
            </a:extLst>
          </p:cNvPr>
          <p:cNvSpPr/>
          <p:nvPr/>
        </p:nvSpPr>
        <p:spPr>
          <a:xfrm>
            <a:off x="7503886" y="1843626"/>
            <a:ext cx="4638148" cy="522204"/>
          </a:xfrm>
          <a:prstGeom prst="roundRect">
            <a:avLst/>
          </a:prstGeom>
          <a:solidFill>
            <a:srgbClr val="00B5DE">
              <a:alpha val="10000"/>
            </a:srgb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75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341A-8423-F42C-8C0B-4FB4CFF14B40}"/>
              </a:ext>
            </a:extLst>
          </p:cNvPr>
          <p:cNvSpPr>
            <a:spLocks noGrp="1"/>
          </p:cNvSpPr>
          <p:nvPr>
            <p:ph type="title"/>
          </p:nvPr>
        </p:nvSpPr>
        <p:spPr>
          <a:xfrm>
            <a:off x="1728993" y="139700"/>
            <a:ext cx="10646044" cy="838199"/>
          </a:xfrm>
        </p:spPr>
        <p:txBody>
          <a:bodyPr vert="horz" lIns="91440" tIns="45720" rIns="91440" bIns="45720" rtlCol="0" anchor="t">
            <a:noAutofit/>
          </a:bodyPr>
          <a:lstStyle/>
          <a:p>
            <a:r>
              <a:rPr lang="en-ZA" sz="3600" dirty="0">
                <a:latin typeface="Century Gothic"/>
              </a:rPr>
              <a:t>Remember the ART </a:t>
            </a:r>
            <a:r>
              <a:rPr lang="en-US" sz="3600" dirty="0">
                <a:latin typeface="Century Gothic"/>
              </a:rPr>
              <a:t>DSD for HIV treatment evolution…</a:t>
            </a:r>
            <a:endParaRPr lang="en-ZA" sz="3600" dirty="0">
              <a:latin typeface="Century Gothic"/>
            </a:endParaRPr>
          </a:p>
        </p:txBody>
      </p:sp>
      <p:graphicFrame>
        <p:nvGraphicFramePr>
          <p:cNvPr id="7" name="Table 6">
            <a:extLst>
              <a:ext uri="{FF2B5EF4-FFF2-40B4-BE49-F238E27FC236}">
                <a16:creationId xmlns:a16="http://schemas.microsoft.com/office/drawing/2014/main" id="{B2F0CDCD-A727-8AA6-F557-0D9DE4868EF7}"/>
              </a:ext>
            </a:extLst>
          </p:cNvPr>
          <p:cNvGraphicFramePr>
            <a:graphicFrameLocks/>
          </p:cNvGraphicFramePr>
          <p:nvPr>
            <p:extLst>
              <p:ext uri="{D42A27DB-BD31-4B8C-83A1-F6EECF244321}">
                <p14:modId xmlns:p14="http://schemas.microsoft.com/office/powerpoint/2010/main" val="4016645207"/>
              </p:ext>
            </p:extLst>
          </p:nvPr>
        </p:nvGraphicFramePr>
        <p:xfrm>
          <a:off x="488632" y="1358899"/>
          <a:ext cx="4529138" cy="4488638"/>
        </p:xfrm>
        <a:graphic>
          <a:graphicData uri="http://schemas.openxmlformats.org/drawingml/2006/table">
            <a:tbl>
              <a:tblPr/>
              <a:tblGrid>
                <a:gridCol w="2163927">
                  <a:extLst>
                    <a:ext uri="{9D8B030D-6E8A-4147-A177-3AD203B41FA5}">
                      <a16:colId xmlns:a16="http://schemas.microsoft.com/office/drawing/2014/main" val="3785808091"/>
                    </a:ext>
                  </a:extLst>
                </a:gridCol>
                <a:gridCol w="2365211">
                  <a:extLst>
                    <a:ext uri="{9D8B030D-6E8A-4147-A177-3AD203B41FA5}">
                      <a16:colId xmlns:a16="http://schemas.microsoft.com/office/drawing/2014/main" val="3072245689"/>
                    </a:ext>
                  </a:extLst>
                </a:gridCol>
              </a:tblGrid>
              <a:tr h="4588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endParaRPr lang="en-GB" sz="1100" dirty="0">
                        <a:latin typeface="+mn-lt"/>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22169"/>
                          </a:solidFill>
                          <a:effectLst/>
                          <a:latin typeface="+mn-lt"/>
                        </a:rPr>
                        <a:t>ART maintenance</a:t>
                      </a:r>
                      <a:endParaRPr lang="en-GB" sz="1600" b="1" dirty="0">
                        <a:solidFill>
                          <a:srgbClr val="022169"/>
                        </a:solidFill>
                        <a:effectLst/>
                        <a:latin typeface="+mn-lt"/>
                        <a:ea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84999842"/>
                  </a:ext>
                </a:extLst>
              </a:tr>
              <a:tr h="458847">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5000"/>
                        </a:lnSpc>
                      </a:pPr>
                      <a:endParaRPr lang="en-GB" sz="1100" dirty="0">
                        <a:latin typeface="+mn-lt"/>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mn-lt"/>
                          <a:ea typeface="Calibri" panose="020F0502020204030204" pitchFamily="34" charset="0"/>
                        </a:rPr>
                        <a:t>Clinical consultation + ART refill</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1776666"/>
                  </a:ext>
                </a:extLst>
              </a:tr>
              <a:tr h="87764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n-lt"/>
                          <a:ea typeface="Verdana" panose="020B0604030504040204" pitchFamily="34" charset="0"/>
                          <a:cs typeface="Verdana" panose="020B0604030504040204" pitchFamily="34" charset="0"/>
                        </a:rPr>
                        <a:t>WHEN</a:t>
                      </a:r>
                      <a:endParaRPr lang="en-GB" sz="1600" dirty="0">
                        <a:solidFill>
                          <a:srgbClr val="FFFFFF"/>
                        </a:solidFill>
                        <a:effectLst/>
                        <a:latin typeface="+mn-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frequency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9BBB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Monthly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7720675"/>
                  </a:ext>
                </a:extLst>
              </a:tr>
              <a:tr h="8349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n-lt"/>
                          <a:ea typeface="Verdana" panose="020B0604030504040204" pitchFamily="34" charset="0"/>
                          <a:cs typeface="Verdana" panose="020B0604030504040204" pitchFamily="34" charset="0"/>
                        </a:rPr>
                        <a:t>WHERE</a:t>
                      </a:r>
                      <a:endParaRPr lang="en-GB" sz="1600" dirty="0">
                        <a:solidFill>
                          <a:srgbClr val="FFFFFF"/>
                        </a:solidFill>
                        <a:effectLst/>
                        <a:latin typeface="+mn-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location</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C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Health facility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03766280"/>
                  </a:ext>
                </a:extLst>
              </a:tr>
              <a:tr h="102307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n-lt"/>
                          <a:ea typeface="Verdana" panose="020B0604030504040204" pitchFamily="34" charset="0"/>
                          <a:cs typeface="Verdana" panose="020B0604030504040204" pitchFamily="34" charset="0"/>
                        </a:rPr>
                        <a:t>WHO </a:t>
                      </a:r>
                      <a:endParaRPr lang="en-GB" sz="1600" dirty="0">
                        <a:solidFill>
                          <a:srgbClr val="FFFFFF"/>
                        </a:solidFill>
                        <a:effectLst/>
                        <a:latin typeface="+mn-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provider</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Doctor/Nurse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108703"/>
                  </a:ext>
                </a:extLst>
              </a:tr>
              <a:tr h="71498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n-lt"/>
                          <a:ea typeface="Verdana" panose="020B0604030504040204" pitchFamily="34" charset="0"/>
                          <a:cs typeface="Verdana" panose="020B0604030504040204" pitchFamily="34" charset="0"/>
                        </a:rPr>
                        <a:t>WHAT</a:t>
                      </a:r>
                      <a:endParaRPr lang="en-GB" sz="1600" dirty="0">
                        <a:solidFill>
                          <a:srgbClr val="FFFFFF"/>
                        </a:solidFill>
                        <a:effectLst/>
                        <a:latin typeface="+mn-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package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001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r>
                        <a:rPr lang="en-GB" sz="1400" b="0" i="0" dirty="0">
                          <a:solidFill>
                            <a:schemeClr val="tx1"/>
                          </a:solidFill>
                          <a:effectLst/>
                          <a:latin typeface="+mn-lt"/>
                          <a:ea typeface="Verdana" panose="020B0604030504040204" pitchFamily="34" charset="0"/>
                          <a:cs typeface="Verdana" panose="020B0604030504040204" pitchFamily="34" charset="0"/>
                        </a:rPr>
                        <a:t>ART clinical guidance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81657704"/>
                  </a:ext>
                </a:extLst>
              </a:tr>
            </a:tbl>
          </a:graphicData>
        </a:graphic>
      </p:graphicFrame>
      <p:cxnSp>
        <p:nvCxnSpPr>
          <p:cNvPr id="8" name="Straight Arrow Connector 7">
            <a:extLst>
              <a:ext uri="{FF2B5EF4-FFF2-40B4-BE49-F238E27FC236}">
                <a16:creationId xmlns:a16="http://schemas.microsoft.com/office/drawing/2014/main" id="{210BB454-6454-A2FC-47F7-C57E6FD99C35}"/>
              </a:ext>
            </a:extLst>
          </p:cNvPr>
          <p:cNvCxnSpPr/>
          <p:nvPr/>
        </p:nvCxnSpPr>
        <p:spPr>
          <a:xfrm>
            <a:off x="5120640" y="3411168"/>
            <a:ext cx="605790" cy="0"/>
          </a:xfrm>
          <a:prstGeom prst="straightConnector1">
            <a:avLst/>
          </a:prstGeom>
          <a:noFill/>
          <a:ln w="127000" cap="flat" cmpd="sng" algn="ctr">
            <a:solidFill>
              <a:srgbClr val="E0001B"/>
            </a:solidFill>
            <a:prstDash val="solid"/>
            <a:miter lim="800000"/>
            <a:tailEnd type="triangle"/>
          </a:ln>
          <a:effectLst/>
        </p:spPr>
      </p:cxnSp>
      <p:graphicFrame>
        <p:nvGraphicFramePr>
          <p:cNvPr id="9" name="Table 8">
            <a:extLst>
              <a:ext uri="{FF2B5EF4-FFF2-40B4-BE49-F238E27FC236}">
                <a16:creationId xmlns:a16="http://schemas.microsoft.com/office/drawing/2014/main" id="{5A9B7CCD-542A-1DD8-CB09-64D566691642}"/>
              </a:ext>
            </a:extLst>
          </p:cNvPr>
          <p:cNvGraphicFramePr>
            <a:graphicFrameLocks noGrp="1"/>
          </p:cNvGraphicFramePr>
          <p:nvPr>
            <p:extLst>
              <p:ext uri="{D42A27DB-BD31-4B8C-83A1-F6EECF244321}">
                <p14:modId xmlns:p14="http://schemas.microsoft.com/office/powerpoint/2010/main" val="669971029"/>
              </p:ext>
            </p:extLst>
          </p:nvPr>
        </p:nvGraphicFramePr>
        <p:xfrm>
          <a:off x="5829300" y="1358899"/>
          <a:ext cx="6122473" cy="4528410"/>
        </p:xfrm>
        <a:graphic>
          <a:graphicData uri="http://schemas.openxmlformats.org/drawingml/2006/table">
            <a:tbl>
              <a:tblPr/>
              <a:tblGrid>
                <a:gridCol w="1921659">
                  <a:extLst>
                    <a:ext uri="{9D8B030D-6E8A-4147-A177-3AD203B41FA5}">
                      <a16:colId xmlns:a16="http://schemas.microsoft.com/office/drawing/2014/main" val="479011961"/>
                    </a:ext>
                  </a:extLst>
                </a:gridCol>
                <a:gridCol w="2100407">
                  <a:extLst>
                    <a:ext uri="{9D8B030D-6E8A-4147-A177-3AD203B41FA5}">
                      <a16:colId xmlns:a16="http://schemas.microsoft.com/office/drawing/2014/main" val="1375144019"/>
                    </a:ext>
                  </a:extLst>
                </a:gridCol>
                <a:gridCol w="2100407">
                  <a:extLst>
                    <a:ext uri="{9D8B030D-6E8A-4147-A177-3AD203B41FA5}">
                      <a16:colId xmlns:a16="http://schemas.microsoft.com/office/drawing/2014/main" val="963390598"/>
                    </a:ext>
                  </a:extLst>
                </a:gridCol>
              </a:tblGrid>
              <a:tr h="53388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5000"/>
                        </a:lnSpc>
                      </a:pPr>
                      <a:endParaRPr lang="en-GB" sz="1100" dirty="0">
                        <a:latin typeface="+mn-lt"/>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22169"/>
                          </a:solidFill>
                          <a:effectLst/>
                          <a:latin typeface="+mn-lt"/>
                        </a:rPr>
                        <a:t>ART maintenance</a:t>
                      </a:r>
                      <a:br>
                        <a:rPr lang="en-GB" sz="1600" b="1" dirty="0">
                          <a:solidFill>
                            <a:srgbClr val="022169"/>
                          </a:solidFill>
                          <a:effectLst/>
                          <a:latin typeface="+mn-lt"/>
                        </a:rPr>
                      </a:br>
                      <a:r>
                        <a:rPr lang="en-GB" sz="1400" b="1" i="1" dirty="0">
                          <a:solidFill>
                            <a:srgbClr val="022169"/>
                          </a:solidFill>
                          <a:effectLst/>
                          <a:latin typeface="+mn-lt"/>
                        </a:rPr>
                        <a:t>(from 6 months on ART with VL suppression)</a:t>
                      </a:r>
                      <a:endParaRPr lang="en-GB" sz="1400" b="1" dirty="0">
                        <a:solidFill>
                          <a:srgbClr val="022169"/>
                        </a:solidFill>
                        <a:effectLst/>
                        <a:latin typeface="+mn-lt"/>
                        <a:ea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dirty="0">
                        <a:solidFill>
                          <a:srgbClr val="002060"/>
                        </a:solidFill>
                        <a:effectLst/>
                        <a:latin typeface="+mj-lt"/>
                        <a:ea typeface="Calibri" panose="020F0502020204030204" pitchFamily="34" charset="0"/>
                      </a:endParaRP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93694525"/>
                  </a:ext>
                </a:extLst>
              </a:tr>
              <a:tr h="563545">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5000"/>
                        </a:lnSpc>
                      </a:pPr>
                      <a:endParaRPr lang="en-GB" sz="1100" dirty="0">
                        <a:latin typeface="+mn-lt"/>
                        <a:ea typeface="Verdana" panose="020B0604030504040204" pitchFamily="34" charset="0"/>
                        <a:cs typeface="Verdana" panose="020B0604030504040204" pitchFamily="34" charset="0"/>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mn-lt"/>
                          <a:ea typeface="Calibri" panose="020F0502020204030204" pitchFamily="34" charset="0"/>
                        </a:rPr>
                        <a:t>ART refill only</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mn-lt"/>
                          <a:ea typeface="Calibri" panose="020F0502020204030204" pitchFamily="34" charset="0"/>
                        </a:rPr>
                        <a:t>Clinical consultation </a:t>
                      </a:r>
                    </a:p>
                  </a:txBody>
                  <a:tcP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0876332"/>
                  </a:ext>
                </a:extLst>
              </a:tr>
              <a:tr h="8250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WHEN</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frequency</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9BBBB"/>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solidFill>
                            <a:schemeClr val="tx1"/>
                          </a:solidFill>
                          <a:effectLst/>
                          <a:latin typeface="+mn-lt"/>
                          <a:ea typeface="+mn-ea"/>
                          <a:cs typeface="Calibri"/>
                        </a:rPr>
                        <a:t>3 to 6 monthly</a:t>
                      </a:r>
                    </a:p>
                    <a:p>
                      <a:pPr>
                        <a:lnSpc>
                          <a:spcPct val="107000"/>
                        </a:lnSpc>
                        <a:spcAft>
                          <a:spcPts val="0"/>
                        </a:spcAft>
                      </a:pPr>
                      <a:r>
                        <a:rPr lang="en-ZA" sz="1400" i="1" dirty="0">
                          <a:solidFill>
                            <a:schemeClr val="tx1"/>
                          </a:solidFill>
                          <a:effectLst/>
                          <a:latin typeface="+mn-lt"/>
                          <a:ea typeface="+mn-ea"/>
                          <a:cs typeface="Calibri"/>
                        </a:rPr>
                        <a:t>(increasingly 6MMD)</a:t>
                      </a:r>
                      <a:endParaRPr lang="en-US" sz="1400" i="1" dirty="0">
                        <a:solidFill>
                          <a:schemeClr val="tx1"/>
                        </a:solidFill>
                        <a:effectLst/>
                        <a:latin typeface="+mn-lt"/>
                        <a:ea typeface="+mn-ea"/>
                        <a:cs typeface="Calibri"/>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800"/>
                        </a:spcAft>
                      </a:pPr>
                      <a:r>
                        <a:rPr lang="en-ZA" sz="1400" dirty="0">
                          <a:solidFill>
                            <a:schemeClr val="tx1"/>
                          </a:solidFill>
                          <a:effectLst/>
                          <a:latin typeface="+mn-lt"/>
                          <a:ea typeface="+mn-ea"/>
                          <a:cs typeface="Calibri"/>
                        </a:rPr>
                        <a:t>6 to 12 monthly</a:t>
                      </a:r>
                      <a:endParaRPr lang="en-US" sz="1400" dirty="0">
                        <a:solidFill>
                          <a:schemeClr val="tx1"/>
                        </a:solidFill>
                        <a:effectLst/>
                        <a:latin typeface="+mn-lt"/>
                        <a:ea typeface="+mn-ea"/>
                        <a:cs typeface="Calibri"/>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28052344"/>
                  </a:ext>
                </a:extLst>
              </a:tr>
              <a:tr h="8250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WHERE</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location</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C00"/>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solidFill>
                            <a:schemeClr val="tx1"/>
                          </a:solidFill>
                          <a:effectLst/>
                          <a:latin typeface="+mn-lt"/>
                          <a:ea typeface="+mn-ea"/>
                          <a:cs typeface="Calibri"/>
                        </a:rPr>
                        <a:t>Community pick-up</a:t>
                      </a:r>
                    </a:p>
                    <a:p>
                      <a:pPr>
                        <a:lnSpc>
                          <a:spcPct val="107000"/>
                        </a:lnSpc>
                        <a:spcAft>
                          <a:spcPts val="0"/>
                        </a:spcAft>
                      </a:pPr>
                      <a:r>
                        <a:rPr lang="en-ZA" sz="1400" dirty="0">
                          <a:solidFill>
                            <a:schemeClr val="tx1"/>
                          </a:solidFill>
                          <a:effectLst/>
                          <a:latin typeface="+mn-lt"/>
                          <a:ea typeface="+mn-ea"/>
                          <a:cs typeface="Calibri"/>
                        </a:rPr>
                        <a:t>Health facility fast lane</a:t>
                      </a:r>
                      <a:endParaRPr lang="en-US" sz="1400" dirty="0">
                        <a:solidFill>
                          <a:schemeClr val="tx1"/>
                        </a:solidFill>
                        <a:effectLst/>
                        <a:latin typeface="+mn-lt"/>
                        <a:ea typeface="+mn-ea"/>
                        <a:cs typeface="Calibri"/>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solidFill>
                            <a:schemeClr val="tx1"/>
                          </a:solidFill>
                          <a:effectLst/>
                          <a:latin typeface="+mn-lt"/>
                          <a:ea typeface="+mn-ea"/>
                          <a:cs typeface="Arial"/>
                        </a:rPr>
                        <a:t>Community outreach</a:t>
                      </a:r>
                    </a:p>
                    <a:p>
                      <a:pPr>
                        <a:lnSpc>
                          <a:spcPct val="107000"/>
                        </a:lnSpc>
                        <a:spcAft>
                          <a:spcPts val="0"/>
                        </a:spcAft>
                      </a:pPr>
                      <a:r>
                        <a:rPr lang="en-ZA" sz="1400" dirty="0">
                          <a:solidFill>
                            <a:schemeClr val="tx1"/>
                          </a:solidFill>
                          <a:effectLst/>
                          <a:latin typeface="+mn-lt"/>
                          <a:ea typeface="+mn-ea"/>
                          <a:cs typeface="Arial"/>
                        </a:rPr>
                        <a:t>Health facility</a:t>
                      </a:r>
                      <a:endParaRPr lang="en-US" sz="1400" dirty="0">
                        <a:solidFill>
                          <a:schemeClr val="tx1"/>
                        </a:solidFill>
                        <a:effectLst/>
                        <a:latin typeface="+mn-lt"/>
                        <a:ea typeface="+mn-ea"/>
                        <a:cs typeface="Arial"/>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8371007"/>
                  </a:ext>
                </a:extLst>
              </a:tr>
              <a:tr h="91604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WHO </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provider</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effectLst/>
                          <a:latin typeface="+mn-lt"/>
                          <a:ea typeface="+mn-ea"/>
                          <a:cs typeface="Arial" panose="020B0604020202020204" pitchFamily="34" charset="0"/>
                        </a:rPr>
                        <a:t>Client, Peers, Lay health providers</a:t>
                      </a: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0"/>
                        </a:spcAft>
                      </a:pPr>
                      <a:r>
                        <a:rPr lang="en-ZA" sz="1400" dirty="0">
                          <a:effectLst/>
                          <a:latin typeface="+mn-lt"/>
                          <a:ea typeface="+mn-ea"/>
                          <a:cs typeface="Arial" panose="020B0604020202020204" pitchFamily="34" charset="0"/>
                        </a:rPr>
                        <a:t>Nurse</a:t>
                      </a:r>
                      <a:endParaRPr lang="en-US" sz="1400" dirty="0">
                        <a:effectLst/>
                        <a:latin typeface="+mn-lt"/>
                        <a:ea typeface="+mn-ea"/>
                        <a:cs typeface="Arial" panose="020B0604020202020204" pitchFamily="34" charset="0"/>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2790156"/>
                  </a:ext>
                </a:extLst>
              </a:tr>
              <a:tr h="8250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1950" indent="0">
                        <a:lnSpc>
                          <a:spcPct val="105000"/>
                        </a:lnSpc>
                        <a:tabLst/>
                      </a:pPr>
                      <a:r>
                        <a:rPr lang="en-GB" sz="1600" b="1" dirty="0">
                          <a:solidFill>
                            <a:srgbClr val="FFFFFF"/>
                          </a:solidFill>
                          <a:effectLst/>
                          <a:latin typeface="+mj-lt"/>
                          <a:ea typeface="Verdana" panose="020B0604030504040204" pitchFamily="34" charset="0"/>
                          <a:cs typeface="Verdana" panose="020B0604030504040204" pitchFamily="34" charset="0"/>
                        </a:rPr>
                        <a:t>WHAT</a:t>
                      </a:r>
                      <a:endParaRPr lang="en-GB" sz="1600" dirty="0">
                        <a:solidFill>
                          <a:srgbClr val="FFFFFF"/>
                        </a:solidFill>
                        <a:effectLst/>
                        <a:latin typeface="+mj-lt"/>
                        <a:ea typeface="Verdana" panose="020B0604030504040204" pitchFamily="34" charset="0"/>
                        <a:cs typeface="Verdana" panose="020B0604030504040204" pitchFamily="34" charset="0"/>
                      </a:endParaRPr>
                    </a:p>
                    <a:p>
                      <a:pPr marL="361950" indent="0">
                        <a:lnSpc>
                          <a:spcPct val="105000"/>
                        </a:lnSpc>
                        <a:tabLst/>
                      </a:pPr>
                      <a:r>
                        <a:rPr lang="en-GB" sz="1600" dirty="0">
                          <a:solidFill>
                            <a:srgbClr val="FFFFFF"/>
                          </a:solidFill>
                          <a:effectLst/>
                          <a:latin typeface="+mn-lt"/>
                          <a:ea typeface="Verdana" panose="020B0604030504040204" pitchFamily="34" charset="0"/>
                          <a:cs typeface="Verdana" panose="020B0604030504040204" pitchFamily="34" charset="0"/>
                        </a:rPr>
                        <a:t>Service package</a:t>
                      </a:r>
                    </a:p>
                  </a:txBody>
                  <a:tcPr marL="54293" marR="38100" marT="38100" marB="54293"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1001B"/>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800"/>
                        </a:spcAft>
                      </a:pPr>
                      <a:r>
                        <a:rPr lang="en-ZA" sz="1400" dirty="0">
                          <a:effectLst/>
                          <a:latin typeface="+mn-lt"/>
                          <a:ea typeface="+mn-ea"/>
                          <a:cs typeface="Arial" panose="020B0604020202020204" pitchFamily="34" charset="0"/>
                        </a:rPr>
                        <a:t>Minimum package commonly only distributing ART</a:t>
                      </a:r>
                      <a:endParaRPr lang="en-US" sz="1400" dirty="0">
                        <a:effectLst/>
                        <a:latin typeface="+mn-lt"/>
                        <a:ea typeface="+mn-ea"/>
                        <a:cs typeface="Arial" panose="020B0604020202020204" pitchFamily="34" charset="0"/>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IAS Ribbon Sans Light"/>
                        </a:defRPr>
                      </a:lvl1pPr>
                      <a:lvl2pPr marL="457200" algn="l" defTabSz="457200" rtl="0" eaLnBrk="1" latinLnBrk="0" hangingPunct="1">
                        <a:defRPr sz="1800" kern="1200">
                          <a:solidFill>
                            <a:schemeClr val="tx1"/>
                          </a:solidFill>
                          <a:latin typeface="IAS Ribbon Sans Light"/>
                        </a:defRPr>
                      </a:lvl2pPr>
                      <a:lvl3pPr marL="914400" algn="l" defTabSz="457200" rtl="0" eaLnBrk="1" latinLnBrk="0" hangingPunct="1">
                        <a:defRPr sz="1800" kern="1200">
                          <a:solidFill>
                            <a:schemeClr val="tx1"/>
                          </a:solidFill>
                          <a:latin typeface="IAS Ribbon Sans Light"/>
                        </a:defRPr>
                      </a:lvl3pPr>
                      <a:lvl4pPr marL="1371600" algn="l" defTabSz="457200" rtl="0" eaLnBrk="1" latinLnBrk="0" hangingPunct="1">
                        <a:defRPr sz="1800" kern="1200">
                          <a:solidFill>
                            <a:schemeClr val="tx1"/>
                          </a:solidFill>
                          <a:latin typeface="IAS Ribbon Sans Light"/>
                        </a:defRPr>
                      </a:lvl4pPr>
                      <a:lvl5pPr marL="1828800" algn="l" defTabSz="457200" rtl="0" eaLnBrk="1" latinLnBrk="0" hangingPunct="1">
                        <a:defRPr sz="1800" kern="1200">
                          <a:solidFill>
                            <a:schemeClr val="tx1"/>
                          </a:solidFill>
                          <a:latin typeface="IAS Ribbon Sans Light"/>
                        </a:defRPr>
                      </a:lvl5pPr>
                      <a:lvl6pPr marL="2286000" algn="l" defTabSz="457200" rtl="0" eaLnBrk="1" latinLnBrk="0" hangingPunct="1">
                        <a:defRPr sz="1800" kern="1200">
                          <a:solidFill>
                            <a:schemeClr val="tx1"/>
                          </a:solidFill>
                          <a:latin typeface="IAS Ribbon Sans Light"/>
                        </a:defRPr>
                      </a:lvl6pPr>
                      <a:lvl7pPr marL="2743200" algn="l" defTabSz="457200" rtl="0" eaLnBrk="1" latinLnBrk="0" hangingPunct="1">
                        <a:defRPr sz="1800" kern="1200">
                          <a:solidFill>
                            <a:schemeClr val="tx1"/>
                          </a:solidFill>
                          <a:latin typeface="IAS Ribbon Sans Light"/>
                        </a:defRPr>
                      </a:lvl7pPr>
                      <a:lvl8pPr marL="3200400" algn="l" defTabSz="457200" rtl="0" eaLnBrk="1" latinLnBrk="0" hangingPunct="1">
                        <a:defRPr sz="1800" kern="1200">
                          <a:solidFill>
                            <a:schemeClr val="tx1"/>
                          </a:solidFill>
                          <a:latin typeface="IAS Ribbon Sans Light"/>
                        </a:defRPr>
                      </a:lvl8pPr>
                      <a:lvl9pPr marL="3657600" algn="l" defTabSz="457200" rtl="0" eaLnBrk="1" latinLnBrk="0" hangingPunct="1">
                        <a:defRPr sz="1800" kern="1200">
                          <a:solidFill>
                            <a:schemeClr val="tx1"/>
                          </a:solidFill>
                          <a:latin typeface="IAS Ribbon Sans Light"/>
                        </a:defRPr>
                      </a:lvl9pPr>
                    </a:lstStyle>
                    <a:p>
                      <a:pPr>
                        <a:lnSpc>
                          <a:spcPct val="107000"/>
                        </a:lnSpc>
                        <a:spcAft>
                          <a:spcPts val="800"/>
                        </a:spcAft>
                      </a:pPr>
                      <a:r>
                        <a:rPr lang="en-ZA" sz="1400" dirty="0">
                          <a:effectLst/>
                          <a:latin typeface="+mn-lt"/>
                          <a:ea typeface="+mn-ea"/>
                          <a:cs typeface="Arial" panose="020B0604020202020204" pitchFamily="34" charset="0"/>
                        </a:rPr>
                        <a:t>ART clinical guidelines</a:t>
                      </a:r>
                      <a:endParaRPr lang="en-US" sz="1400" dirty="0">
                        <a:effectLst/>
                        <a:latin typeface="+mn-lt"/>
                        <a:ea typeface="+mn-ea"/>
                        <a:cs typeface="Arial" panose="020B0604020202020204" pitchFamily="34" charset="0"/>
                      </a:endParaRPr>
                    </a:p>
                  </a:txBody>
                  <a:tcPr marL="38103" marR="38103"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60177912"/>
                  </a:ext>
                </a:extLst>
              </a:tr>
            </a:tbl>
          </a:graphicData>
        </a:graphic>
      </p:graphicFrame>
      <p:pic>
        <p:nvPicPr>
          <p:cNvPr id="3" name="Picture 2">
            <a:extLst>
              <a:ext uri="{FF2B5EF4-FFF2-40B4-BE49-F238E27FC236}">
                <a16:creationId xmlns:a16="http://schemas.microsoft.com/office/drawing/2014/main" id="{90B6A786-EF8D-CD79-A329-FFB80FD5B7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4990" y="2494012"/>
            <a:ext cx="6444308" cy="362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6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AFA971-5F43-0F36-6586-6DAB91BD381C}"/>
              </a:ext>
            </a:extLst>
          </p:cNvPr>
          <p:cNvSpPr txBox="1">
            <a:spLocks/>
          </p:cNvSpPr>
          <p:nvPr/>
        </p:nvSpPr>
        <p:spPr>
          <a:xfrm>
            <a:off x="286632" y="457206"/>
            <a:ext cx="6820780" cy="1260000"/>
          </a:xfrm>
          <a:prstGeom prst="rect">
            <a:avLst/>
          </a:prstGeom>
        </p:spPr>
        <p:txBody>
          <a:bodyPr lIns="91440" tIns="45720" rIns="91440" bIns="45720" anchor="t"/>
          <a:lst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a:lstStyle>
          <a:p>
            <a:r>
              <a:rPr lang="en-ZA" sz="3600" dirty="0">
                <a:solidFill>
                  <a:srgbClr val="022169"/>
                </a:solidFill>
                <a:latin typeface="Century Gothic"/>
              </a:rPr>
              <a:t>FP and ART DSD might already exist in parallel</a:t>
            </a:r>
          </a:p>
        </p:txBody>
      </p:sp>
      <p:pic>
        <p:nvPicPr>
          <p:cNvPr id="6" name="Picture 5">
            <a:extLst>
              <a:ext uri="{FF2B5EF4-FFF2-40B4-BE49-F238E27FC236}">
                <a16:creationId xmlns:a16="http://schemas.microsoft.com/office/drawing/2014/main" id="{A1DBDB4D-6966-7CA6-65ED-3945C8D06431}"/>
              </a:ext>
            </a:extLst>
          </p:cNvPr>
          <p:cNvPicPr>
            <a:picLocks noChangeAspect="1"/>
          </p:cNvPicPr>
          <p:nvPr/>
        </p:nvPicPr>
        <p:blipFill>
          <a:blip r:embed="rId3"/>
          <a:stretch>
            <a:fillRect/>
          </a:stretch>
        </p:blipFill>
        <p:spPr>
          <a:xfrm>
            <a:off x="6550329" y="2687797"/>
            <a:ext cx="5519008" cy="3175798"/>
          </a:xfrm>
          <a:prstGeom prst="rect">
            <a:avLst/>
          </a:prstGeom>
        </p:spPr>
      </p:pic>
      <p:pic>
        <p:nvPicPr>
          <p:cNvPr id="7" name="Picture 6">
            <a:extLst>
              <a:ext uri="{FF2B5EF4-FFF2-40B4-BE49-F238E27FC236}">
                <a16:creationId xmlns:a16="http://schemas.microsoft.com/office/drawing/2014/main" id="{88EA982E-B1D5-22EE-E104-64001DD34616}"/>
              </a:ext>
            </a:extLst>
          </p:cNvPr>
          <p:cNvPicPr>
            <a:picLocks noChangeAspect="1"/>
          </p:cNvPicPr>
          <p:nvPr/>
        </p:nvPicPr>
        <p:blipFill>
          <a:blip r:embed="rId4"/>
          <a:stretch>
            <a:fillRect/>
          </a:stretch>
        </p:blipFill>
        <p:spPr>
          <a:xfrm>
            <a:off x="8686655" y="76748"/>
            <a:ext cx="3050783" cy="2553209"/>
          </a:xfrm>
          <a:prstGeom prst="rect">
            <a:avLst/>
          </a:prstGeom>
        </p:spPr>
      </p:pic>
      <p:sp>
        <p:nvSpPr>
          <p:cNvPr id="8" name="TextBox 7">
            <a:extLst>
              <a:ext uri="{FF2B5EF4-FFF2-40B4-BE49-F238E27FC236}">
                <a16:creationId xmlns:a16="http://schemas.microsoft.com/office/drawing/2014/main" id="{BC1062B7-EA8D-ADA0-D932-E43EA367DFEA}"/>
              </a:ext>
            </a:extLst>
          </p:cNvPr>
          <p:cNvSpPr txBox="1"/>
          <p:nvPr/>
        </p:nvSpPr>
        <p:spPr>
          <a:xfrm>
            <a:off x="5864520" y="3263425"/>
            <a:ext cx="2473792" cy="2308324"/>
          </a:xfrm>
          <a:prstGeom prst="rect">
            <a:avLst/>
          </a:prstGeom>
          <a:solidFill>
            <a:srgbClr val="C00000"/>
          </a:solidFill>
        </p:spPr>
        <p:txBody>
          <a:bodyPr wrap="square" rtlCol="0">
            <a:spAutoFit/>
          </a:bodyPr>
          <a:lstStyle/>
          <a:p>
            <a:r>
              <a:rPr lang="en-ZA" dirty="0">
                <a:solidFill>
                  <a:schemeClr val="bg1"/>
                </a:solidFill>
              </a:rPr>
              <a:t>In Uganda CHWs distributing 10% of FP commodities in community predominantly self-injectable Depo-Provera SC (Sayana Press) + oral FP</a:t>
            </a:r>
          </a:p>
        </p:txBody>
      </p:sp>
      <p:sp>
        <p:nvSpPr>
          <p:cNvPr id="9" name="Date Placeholder 3">
            <a:extLst>
              <a:ext uri="{FF2B5EF4-FFF2-40B4-BE49-F238E27FC236}">
                <a16:creationId xmlns:a16="http://schemas.microsoft.com/office/drawing/2014/main" id="{873F7B63-F85D-0163-A05C-67A75E37316D}"/>
              </a:ext>
            </a:extLst>
          </p:cNvPr>
          <p:cNvSpPr txBox="1">
            <a:spLocks/>
          </p:cNvSpPr>
          <p:nvPr/>
        </p:nvSpPr>
        <p:spPr>
          <a:xfrm>
            <a:off x="6226463" y="5903606"/>
            <a:ext cx="5842874" cy="2449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000000"/>
                </a:solidFill>
              </a:rPr>
              <a:t> </a:t>
            </a:r>
            <a:r>
              <a:rPr lang="en-US" sz="1600" dirty="0">
                <a:solidFill>
                  <a:srgbClr val="F65050"/>
                </a:solidFill>
                <a:hlinkClick r:id="rId5"/>
              </a:rPr>
              <a:t>Injectables Access Collaborative Learning and Action Network</a:t>
            </a:r>
            <a:endParaRPr lang="en-GB" sz="1600" dirty="0"/>
          </a:p>
        </p:txBody>
      </p:sp>
      <p:pic>
        <p:nvPicPr>
          <p:cNvPr id="10" name="Content Placeholder 5">
            <a:extLst>
              <a:ext uri="{FF2B5EF4-FFF2-40B4-BE49-F238E27FC236}">
                <a16:creationId xmlns:a16="http://schemas.microsoft.com/office/drawing/2014/main" id="{5FE0EA52-BB30-FF74-9D7E-BF40377DA147}"/>
              </a:ext>
            </a:extLst>
          </p:cNvPr>
          <p:cNvPicPr>
            <a:picLocks noChangeAspect="1"/>
          </p:cNvPicPr>
          <p:nvPr/>
        </p:nvPicPr>
        <p:blipFill>
          <a:blip r:embed="rId6"/>
          <a:stretch>
            <a:fillRect/>
          </a:stretch>
        </p:blipFill>
        <p:spPr>
          <a:xfrm>
            <a:off x="122663" y="2118237"/>
            <a:ext cx="5623808" cy="4018263"/>
          </a:xfrm>
          <a:prstGeom prst="rect">
            <a:avLst/>
          </a:prstGeom>
          <a:solidFill>
            <a:schemeClr val="accent2"/>
          </a:solidFill>
        </p:spPr>
      </p:pic>
    </p:spTree>
    <p:extLst>
      <p:ext uri="{BB962C8B-B14F-4D97-AF65-F5344CB8AC3E}">
        <p14:creationId xmlns:p14="http://schemas.microsoft.com/office/powerpoint/2010/main" val="1796091321"/>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022069"/>
      </a:dk2>
      <a:lt2>
        <a:srgbClr val="DBDCDC"/>
      </a:lt2>
      <a:accent1>
        <a:srgbClr val="00B5DE"/>
      </a:accent1>
      <a:accent2>
        <a:srgbClr val="FDB913"/>
      </a:accent2>
      <a:accent3>
        <a:srgbClr val="00B8A5"/>
      </a:accent3>
      <a:accent4>
        <a:srgbClr val="F04E58"/>
      </a:accent4>
      <a:accent5>
        <a:srgbClr val="975CA5"/>
      </a:accent5>
      <a:accent6>
        <a:srgbClr val="70AD47"/>
      </a:accent6>
      <a:hlink>
        <a:srgbClr val="0071CE"/>
      </a:hlink>
      <a:folHlink>
        <a:srgbClr val="6CACE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5D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0F1C20AD-2B43-49A8-A44D-73243EC4F3F0}" vid="{6ABE10FF-601A-43BC-92B5-D5492DD334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xsi:nil="true"/>
    <lcf76f155ced4ddcb4097134ff3c332f xmlns="13d8cb44-f7b4-4e4c-94ec-92fa8e254e0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C34909B95E261B4EAE15CA4127ACE4BF" ma:contentTypeVersion="21" ma:contentTypeDescription="NGO Document content type" ma:contentTypeScope="" ma:versionID="3246c3101501df4c3b73342532e3084d">
  <xsd:schema xmlns:xsd="http://www.w3.org/2001/XMLSchema" xmlns:xs="http://www.w3.org/2001/XMLSchema" xmlns:p="http://schemas.microsoft.com/office/2006/metadata/properties" xmlns:ns2="c629780e-db83-45bc-a257-7c8c4fd6b9cb" xmlns:ns3="13d8cb44-f7b4-4e4c-94ec-92fa8e254e0f" targetNamespace="http://schemas.microsoft.com/office/2006/metadata/properties" ma:root="true" ma:fieldsID="6a759280155d50f9731aab483906724d" ns2:_="" ns3:_="">
    <xsd:import namespace="c629780e-db83-45bc-a257-7c8c4fd6b9cb"/>
    <xsd:import namespace="13d8cb44-f7b4-4e4c-94ec-92fa8e254e0f"/>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2:SharedWithUsers" minOccurs="0"/>
                <xsd:element ref="ns2:SharedWithDetails"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d8cb44-f7b4-4e4c-94ec-92fa8e254e0f"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e492bf4d-7d24-4a02-9dd7-4d67ddc3dc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0978B8-74BD-4ABE-8747-4338AF74F122}">
  <ds:schemaRefs>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 ds:uri="13d8cb44-f7b4-4e4c-94ec-92fa8e254e0f"/>
    <ds:schemaRef ds:uri="http://schemas.microsoft.com/office/infopath/2007/PartnerControls"/>
    <ds:schemaRef ds:uri="c629780e-db83-45bc-a257-7c8c4fd6b9cb"/>
    <ds:schemaRef ds:uri="http://schemas.microsoft.com/office/2006/metadata/properties"/>
  </ds:schemaRefs>
</ds:datastoreItem>
</file>

<file path=customXml/itemProps2.xml><?xml version="1.0" encoding="utf-8"?>
<ds:datastoreItem xmlns:ds="http://schemas.openxmlformats.org/officeDocument/2006/customXml" ds:itemID="{0B492491-D3FF-4D87-860B-78169A873B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9780e-db83-45bc-a257-7c8c4fd6b9cb"/>
    <ds:schemaRef ds:uri="13d8cb44-f7b4-4e4c-94ec-92fa8e254e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04C719-C8BD-4BD3-B99B-ACAE57CC69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4036</TotalTime>
  <Words>4379</Words>
  <Application>Microsoft Office PowerPoint</Application>
  <PresentationFormat>Widescreen</PresentationFormat>
  <Paragraphs>552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Theme1</vt:lpstr>
      <vt:lpstr>Integrating family planning (FP) into ART DSD</vt:lpstr>
      <vt:lpstr>What am I talking about?</vt:lpstr>
      <vt:lpstr>PowerPoint Presentation</vt:lpstr>
      <vt:lpstr>PowerPoint Presentation</vt:lpstr>
      <vt:lpstr>Meeting PLHIV’s FP needs and preferences </vt:lpstr>
      <vt:lpstr>Remember the ART DSD evolution…</vt:lpstr>
      <vt:lpstr>Remember the ART DSD evolution…</vt:lpstr>
      <vt:lpstr>Remember the ART DSD for HIV treatment evolution…</vt:lpstr>
      <vt:lpstr>PowerPoint Presentation</vt:lpstr>
      <vt:lpstr>Understand existing FP DSD: Policy and models </vt:lpstr>
      <vt:lpstr>Remember contraception methods are ahead of HIV treatment</vt:lpstr>
      <vt:lpstr>Apply DSD principles to FP to enable integration</vt:lpstr>
      <vt:lpstr>PowerPoint Presentation</vt:lpstr>
      <vt:lpstr>PowerPoint Presentation</vt:lpstr>
      <vt:lpstr>PowerPoint Presentation</vt:lpstr>
      <vt:lpstr>PowerPoint Presentation</vt:lpstr>
      <vt:lpstr>Considerations for FP integration into ART DSD </vt:lpstr>
      <vt:lpstr>PowerPoint Presentation</vt:lpstr>
      <vt:lpstr>PowerPoint Presentation</vt:lpstr>
      <vt:lpstr>PowerPoint Presentation</vt:lpstr>
      <vt:lpstr>PowerPoint Presentation</vt:lpstr>
      <vt:lpstr>Important considerations for FP integration into ART DSD </vt:lpstr>
      <vt:lpstr>Example 1:  Facility-based 6MMD with LARC</vt:lpstr>
      <vt:lpstr>Example 2:  Facility-based 6MMD with Sayana Press (DMPA-SC)</vt:lpstr>
      <vt:lpstr>Example 3: Community-based 3MMD ART and 3MMD oral contraception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Block, Laura M.</cp:lastModifiedBy>
  <cp:revision>107</cp:revision>
  <cp:lastPrinted>2021-07-21T14:19:26Z</cp:lastPrinted>
  <dcterms:created xsi:type="dcterms:W3CDTF">2022-06-22T19:43:12Z</dcterms:created>
  <dcterms:modified xsi:type="dcterms:W3CDTF">2024-04-14T19:15:47Z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0x01010033CF86A3E53F48B7ADBBC140A8AF8FA700C34909B95E261B4EAE15CA4127ACE4BF</vt:lpwstr>
  </property>
  <property fmtid="{D5CDD505-2E9C-101B-9397-08002B2CF9AE}" pid="3" name="NGOOnlineKeywords">
    <vt:lpwstr/>
  </property>
  <property fmtid="{D5CDD505-2E9C-101B-9397-08002B2CF9AE}" pid="4" name="NGOOnlineDocumentType">
    <vt:lpwstr/>
  </property>
  <property fmtid="{D5CDD505-2E9C-101B-9397-08002B2CF9AE}" pid="5" name="MediaServiceImageTags">
    <vt:lpwstr/>
  </property>
</Properties>
</file>