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heme/themeOverride1.xml" ContentType="application/vnd.openxmlformats-officedocument.themeOverr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3.xml" ContentType="application/vnd.openxmlformats-officedocument.themeOverr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5.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19.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60" r:id="rId4"/>
    <p:sldMasterId id="2147483673" r:id="rId5"/>
    <p:sldMasterId id="2147483687" r:id="rId6"/>
  </p:sldMasterIdLst>
  <p:notesMasterIdLst>
    <p:notesMasterId r:id="rId37"/>
  </p:notesMasterIdLst>
  <p:sldIdLst>
    <p:sldId id="4721" r:id="rId7"/>
    <p:sldId id="2145707241" r:id="rId8"/>
    <p:sldId id="666" r:id="rId9"/>
    <p:sldId id="667" r:id="rId10"/>
    <p:sldId id="4724" r:id="rId11"/>
    <p:sldId id="658" r:id="rId12"/>
    <p:sldId id="2145707232" r:id="rId13"/>
    <p:sldId id="675" r:id="rId14"/>
    <p:sldId id="4720" r:id="rId15"/>
    <p:sldId id="2145707237" r:id="rId16"/>
    <p:sldId id="4750" r:id="rId17"/>
    <p:sldId id="2145707236" r:id="rId18"/>
    <p:sldId id="4751" r:id="rId19"/>
    <p:sldId id="2145707235" r:id="rId20"/>
    <p:sldId id="2145707245" r:id="rId21"/>
    <p:sldId id="2145707243" r:id="rId22"/>
    <p:sldId id="2145707229" r:id="rId23"/>
    <p:sldId id="4709" r:id="rId24"/>
    <p:sldId id="2145707239" r:id="rId25"/>
    <p:sldId id="2145707230" r:id="rId26"/>
    <p:sldId id="2145707240" r:id="rId27"/>
    <p:sldId id="2145707244" r:id="rId28"/>
    <p:sldId id="4710" r:id="rId29"/>
    <p:sldId id="2145707248" r:id="rId30"/>
    <p:sldId id="4714" r:id="rId31"/>
    <p:sldId id="2145707247" r:id="rId32"/>
    <p:sldId id="2145707250" r:id="rId33"/>
    <p:sldId id="647" r:id="rId34"/>
    <p:sldId id="648" r:id="rId35"/>
    <p:sldId id="1661" r:id="rId3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FBE8B09-71E4-40CA-80A3-7299E5B2F44F}">
          <p14:sldIdLst>
            <p14:sldId id="4721"/>
            <p14:sldId id="2145707241"/>
            <p14:sldId id="666"/>
            <p14:sldId id="667"/>
            <p14:sldId id="4724"/>
            <p14:sldId id="658"/>
            <p14:sldId id="2145707232"/>
            <p14:sldId id="675"/>
            <p14:sldId id="4720"/>
            <p14:sldId id="2145707237"/>
            <p14:sldId id="4750"/>
            <p14:sldId id="2145707236"/>
            <p14:sldId id="4751"/>
            <p14:sldId id="2145707235"/>
            <p14:sldId id="2145707245"/>
            <p14:sldId id="2145707243"/>
            <p14:sldId id="2145707229"/>
            <p14:sldId id="4709"/>
            <p14:sldId id="2145707239"/>
            <p14:sldId id="2145707230"/>
            <p14:sldId id="2145707240"/>
            <p14:sldId id="2145707244"/>
            <p14:sldId id="4710"/>
            <p14:sldId id="2145707248"/>
            <p14:sldId id="4714"/>
            <p14:sldId id="2145707247"/>
          </p14:sldIdLst>
        </p14:section>
        <p14:section name="Annex" id="{755D9071-EF65-4A8E-AE61-D5DF06F60D38}">
          <p14:sldIdLst>
            <p14:sldId id="2145707250"/>
            <p14:sldId id="647"/>
            <p14:sldId id="648"/>
            <p14:sldId id="166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C882613-FAA4-45B1-2F97-E597587CC924}" name="Geraldine Chipendo" initials="GC" userId="Geraldine Chipendo" providerId="None"/>
  <p188:author id="{47B47930-4CC7-3B20-390A-D4E3E8C3215B}" name="Dyson Telela" initials="DT" userId="S::dtelela@clintonhealthaccess.org::44b1ec20-ff4b-482b-8e64-324b9a019b7a" providerId="AD"/>
  <p188:author id="{0295CE53-3AAE-2D46-0582-FB95105EDBBE}" name="Megan Ginivan" initials="MG" userId="S::mginivan@clintonhealthaccess.org::de9f1e83-e39e-486d-a3c5-23909323dc03" providerId="AD"/>
  <p188:author id="{DFBD817B-A203-2CC4-412B-2EA8BE8EB2FE}" name="Meg Ginivan" initials="MG" userId="Meg Ginivan" providerId="None"/>
  <p188:author id="{438E4488-085C-96DB-901A-367B10E983F8}" name="Geraldine Chipendo" initials="GC" userId="S::gchipendo@clintonhealthaccess.org::b012bf3a-987d-4902-984b-0c6a668e0814" providerId="AD"/>
  <p188:author id="{520A3E93-BF8E-C45E-5111-98F9876C58C6}" name="Katherine Guerra" initials="KG" userId="S::kguerra@clintonHealthAccess.org::9c542ced-a8f6-4f26-bd48-3bd5de087ad4" providerId="AD"/>
  <p188:author id="{CB35C9AF-F0A3-4062-5A4C-E9464478C966}" name="Philippa Nettleton" initials="PN" userId="S::pnettleton@clintonhealthaccess.org::eb7384c3-f9d0-40ce-a77e-a7ff07677934" providerId="AD"/>
  <p188:author id="{E27C71B5-476E-9AB2-24F8-F13A369BFB91}" name="Megan Ginivan" initials="MG" userId="Megan Ginivan" providerId="None"/>
  <p188:author id="{2DC560BC-7C20-8E74-FE2B-B76E10BA6812}" name="Godwin Nyirenda" initials="GN" userId="S::gnyirenda@clintonhealthaccess.org::fa787e52-fe52-4cae-adf7-5d2fd5cd8c15" providerId="AD"/>
  <p188:author id="{F45D93F6-77E8-E341-9296-6C48D43E7251}" name="Mafase Sesani" initials="MS" userId="S::msesani@clintonhealthaccess.org::415470d5-c820-44d5-870d-40c40ddedbf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eg Ginivan" initials="MG" lastIdx="39" clrIdx="0"/>
  <p:cmAuthor id="2" name="Katherine Guerra" initials="KG" lastIdx="12" clrIdx="1"/>
  <p:cmAuthor id="3" name="Megan Ginivan" initials="MG" lastIdx="11" clrIdx="2"/>
  <p:cmAuthor id="4" name="Christian Stillson" initials="CS" lastIdx="5"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78109"/>
    <a:srgbClr val="E9EDF4"/>
    <a:srgbClr val="D0D8E8"/>
    <a:srgbClr val="003366"/>
    <a:srgbClr val="404040"/>
    <a:srgbClr val="808080"/>
    <a:srgbClr val="DCE6F2"/>
    <a:srgbClr val="EBF9A5"/>
    <a:srgbClr val="00B050"/>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DCB71F8-2E7B-40B6-AA73-FBC0624BAFF8}" v="5" dt="2025-11-16T15:25:09.364"/>
  </p1510:revLst>
</p1510:revInfo>
</file>

<file path=ppt/tableStyles.xml><?xml version="1.0" encoding="utf-8"?>
<a:tblStyleLst xmlns:a="http://schemas.openxmlformats.org/drawingml/2006/main" def="{5C22544A-7EE6-4342-B048-85BDC9FD1C3A}">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6106" autoAdjust="0"/>
  </p:normalViewPr>
  <p:slideViewPr>
    <p:cSldViewPr snapToGrid="0">
      <p:cViewPr varScale="1">
        <p:scale>
          <a:sx n="71" d="100"/>
          <a:sy n="71" d="100"/>
        </p:scale>
        <p:origin x="376" y="4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microsoft.com/office/2016/11/relationships/changesInfo" Target="changesInfos/changesInfo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clId="Web-{6DCB71F8-2E7B-40B6-AA73-FBC0624BAFF8}"/>
    <pc:docChg chg="modSld">
      <pc:chgData name="" userId="" providerId="" clId="Web-{6DCB71F8-2E7B-40B6-AA73-FBC0624BAFF8}" dt="2025-11-16T15:25:00.567" v="0"/>
      <pc:docMkLst>
        <pc:docMk/>
      </pc:docMkLst>
      <pc:sldChg chg="delSp">
        <pc:chgData name="" userId="" providerId="" clId="Web-{6DCB71F8-2E7B-40B6-AA73-FBC0624BAFF8}" dt="2025-11-16T15:25:00.567" v="0"/>
        <pc:sldMkLst>
          <pc:docMk/>
          <pc:sldMk cId="2705846482" sldId="4721"/>
        </pc:sldMkLst>
        <pc:spChg chg="del">
          <ac:chgData name="" userId="" providerId="" clId="Web-{6DCB71F8-2E7B-40B6-AA73-FBC0624BAFF8}" dt="2025-11-16T15:25:00.567" v="0"/>
          <ac:spMkLst>
            <pc:docMk/>
            <pc:sldMk cId="2705846482" sldId="4721"/>
            <ac:spMk id="6" creationId="{F58CDAD4-2B44-B765-35C0-3E8A768A6451}"/>
          </ac:spMkLst>
        </pc:spChg>
      </pc:sldChg>
    </pc:docChg>
  </pc:docChgLst>
  <pc:docChgLst>
    <pc:chgData name="Megan Ginivan" userId="6M5CWbBJmYy3vCdgiXxZKOaMzUDEaj1/iz1LRyyvwlo=" providerId="None" clId="Web-{6DCB71F8-2E7B-40B6-AA73-FBC0624BAFF8}"/>
    <pc:docChg chg="modSld">
      <pc:chgData name="Megan Ginivan" userId="6M5CWbBJmYy3vCdgiXxZKOaMzUDEaj1/iz1LRyyvwlo=" providerId="None" clId="Web-{6DCB71F8-2E7B-40B6-AA73-FBC0624BAFF8}" dt="2025-11-16T15:25:09.364" v="1"/>
      <pc:docMkLst>
        <pc:docMk/>
      </pc:docMkLst>
      <pc:sldChg chg="delSp modSp">
        <pc:chgData name="Megan Ginivan" userId="6M5CWbBJmYy3vCdgiXxZKOaMzUDEaj1/iz1LRyyvwlo=" providerId="None" clId="Web-{6DCB71F8-2E7B-40B6-AA73-FBC0624BAFF8}" dt="2025-11-16T15:25:09.364" v="1"/>
        <pc:sldMkLst>
          <pc:docMk/>
          <pc:sldMk cId="271222776" sldId="667"/>
        </pc:sldMkLst>
        <pc:spChg chg="del mod">
          <ac:chgData name="Megan Ginivan" userId="6M5CWbBJmYy3vCdgiXxZKOaMzUDEaj1/iz1LRyyvwlo=" providerId="None" clId="Web-{6DCB71F8-2E7B-40B6-AA73-FBC0624BAFF8}" dt="2025-11-16T15:25:09.364" v="1"/>
          <ac:spMkLst>
            <pc:docMk/>
            <pc:sldMk cId="271222776" sldId="667"/>
            <ac:spMk id="12" creationId="{D61FFA2A-9082-9CC5-F14C-139647E6F3D8}"/>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file:///C:\Users\msesani\Documents\Blood%20Base%20HIVST\Data\Participant%20Questionnaire-English%20%20%20%20(Responses)%20consolidated.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msesani\Documents\Blood%20Base%20HIVST\Data\Participant%20Questionnaire-English%20%20%20%20(Responses)%20consolidated.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file:///C:\Users\msesani\Documents\Blood%20Base%20HIVST\Data\Participant%20Questionnaire-English%20%20%20%20(Responses)%20consolidated.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oleObject" Target="file:///C:\Users\msesani\Documents\Blood%20Base%20HIVST\Data\Participant%20Questionnaire-English%20%20%20%20(Responses)%20consolidated%202.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t>Number of Wondfo kits distributed by facility</a:t>
            </a:r>
          </a:p>
        </c:rich>
      </c:tx>
      <c:layout>
        <c:manualLayout>
          <c:xMode val="edge"/>
          <c:yMode val="edge"/>
          <c:x val="0.16021803687534963"/>
          <c:y val="2.3148239362756291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'Analysis table'!$E$107</c:f>
              <c:strCache>
                <c:ptCount val="1"/>
                <c:pt idx="0">
                  <c:v>Total Wondfo kits distrubuted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 table'!$D$108:$D$112</c:f>
              <c:strCache>
                <c:ptCount val="5"/>
                <c:pt idx="0">
                  <c:v>Bwaila Hospital</c:v>
                </c:pt>
                <c:pt idx="1">
                  <c:v>Kawale Health Centre</c:v>
                </c:pt>
                <c:pt idx="2">
                  <c:v>Mponela Rural Hospital</c:v>
                </c:pt>
                <c:pt idx="3">
                  <c:v>Nthondo Health Centre</c:v>
                </c:pt>
                <c:pt idx="4">
                  <c:v>Area 25 Health Centre</c:v>
                </c:pt>
              </c:strCache>
            </c:strRef>
          </c:cat>
          <c:val>
            <c:numRef>
              <c:f>'Analysis table'!$E$108:$E$112</c:f>
              <c:numCache>
                <c:formatCode>General</c:formatCode>
                <c:ptCount val="5"/>
                <c:pt idx="0">
                  <c:v>892</c:v>
                </c:pt>
                <c:pt idx="1">
                  <c:v>503</c:v>
                </c:pt>
                <c:pt idx="2">
                  <c:v>721</c:v>
                </c:pt>
                <c:pt idx="3">
                  <c:v>303</c:v>
                </c:pt>
                <c:pt idx="4">
                  <c:v>499</c:v>
                </c:pt>
              </c:numCache>
            </c:numRef>
          </c:val>
          <c:extLst>
            <c:ext xmlns:c16="http://schemas.microsoft.com/office/drawing/2014/chart" uri="{C3380CC4-5D6E-409C-BE32-E72D297353CC}">
              <c16:uniqueId val="{00000000-7CE7-47D1-BC8D-ACE3ED6DC471}"/>
            </c:ext>
          </c:extLst>
        </c:ser>
        <c:ser>
          <c:idx val="1"/>
          <c:order val="1"/>
          <c:tx>
            <c:strRef>
              <c:f>'Analysis table'!$F$107</c:f>
              <c:strCache>
                <c:ptCount val="1"/>
                <c:pt idx="0">
                  <c:v>Facility target</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 table'!$D$108:$D$112</c:f>
              <c:strCache>
                <c:ptCount val="5"/>
                <c:pt idx="0">
                  <c:v>Bwaila Hospital</c:v>
                </c:pt>
                <c:pt idx="1">
                  <c:v>Kawale Health Centre</c:v>
                </c:pt>
                <c:pt idx="2">
                  <c:v>Mponela Rural Hospital</c:v>
                </c:pt>
                <c:pt idx="3">
                  <c:v>Nthondo Health Centre</c:v>
                </c:pt>
                <c:pt idx="4">
                  <c:v>Area 25 Health Centre</c:v>
                </c:pt>
              </c:strCache>
            </c:strRef>
          </c:cat>
          <c:val>
            <c:numRef>
              <c:f>'Analysis table'!$F$108:$F$112</c:f>
              <c:numCache>
                <c:formatCode>General</c:formatCode>
                <c:ptCount val="5"/>
                <c:pt idx="0">
                  <c:v>870</c:v>
                </c:pt>
                <c:pt idx="1">
                  <c:v>500</c:v>
                </c:pt>
                <c:pt idx="2">
                  <c:v>750</c:v>
                </c:pt>
                <c:pt idx="3">
                  <c:v>300</c:v>
                </c:pt>
                <c:pt idx="4">
                  <c:v>500</c:v>
                </c:pt>
              </c:numCache>
            </c:numRef>
          </c:val>
          <c:extLst>
            <c:ext xmlns:c16="http://schemas.microsoft.com/office/drawing/2014/chart" uri="{C3380CC4-5D6E-409C-BE32-E72D297353CC}">
              <c16:uniqueId val="{00000001-7CE7-47D1-BC8D-ACE3ED6DC471}"/>
            </c:ext>
          </c:extLst>
        </c:ser>
        <c:dLbls>
          <c:dLblPos val="inEnd"/>
          <c:showLegendKey val="0"/>
          <c:showVal val="1"/>
          <c:showCatName val="0"/>
          <c:showSerName val="0"/>
          <c:showPercent val="0"/>
          <c:showBubbleSize val="0"/>
        </c:dLbls>
        <c:gapWidth val="182"/>
        <c:axId val="460599135"/>
        <c:axId val="496133055"/>
      </c:barChart>
      <c:lineChart>
        <c:grouping val="standard"/>
        <c:varyColors val="0"/>
        <c:ser>
          <c:idx val="2"/>
          <c:order val="2"/>
          <c:tx>
            <c:strRef>
              <c:f>'Analysis table'!$G$107</c:f>
              <c:strCache>
                <c:ptCount val="1"/>
                <c:pt idx="0">
                  <c:v>% </c:v>
                </c:pt>
              </c:strCache>
            </c:strRef>
          </c:tx>
          <c:spPr>
            <a:ln w="28575" cap="rnd">
              <a:solidFill>
                <a:schemeClr val="accent3"/>
              </a:solidFill>
              <a:round/>
            </a:ln>
            <a:effectLst/>
          </c:spPr>
          <c:marker>
            <c:symbol val="none"/>
          </c:marker>
          <c:dLbls>
            <c:dLbl>
              <c:idx val="0"/>
              <c:layout>
                <c:manualLayout>
                  <c:x val="-1.5569392291066724E-2"/>
                  <c:y val="-2.20782276224704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1374-4E06-BD91-B755237467E8}"/>
                </c:ext>
              </c:extLst>
            </c:dLbl>
            <c:spPr>
              <a:solidFill>
                <a:srgbClr val="FFFF00"/>
              </a:solid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 table'!$D$108:$D$112</c:f>
              <c:strCache>
                <c:ptCount val="5"/>
                <c:pt idx="0">
                  <c:v>Bwaila Hospital</c:v>
                </c:pt>
                <c:pt idx="1">
                  <c:v>Kawale Health Centre</c:v>
                </c:pt>
                <c:pt idx="2">
                  <c:v>Mponela Rural Hospital</c:v>
                </c:pt>
                <c:pt idx="3">
                  <c:v>Nthondo Health Centre</c:v>
                </c:pt>
                <c:pt idx="4">
                  <c:v>Area 25 Health Centre</c:v>
                </c:pt>
              </c:strCache>
            </c:strRef>
          </c:cat>
          <c:val>
            <c:numRef>
              <c:f>'Analysis table'!$G$108:$G$112</c:f>
              <c:numCache>
                <c:formatCode>0.0%</c:formatCode>
                <c:ptCount val="5"/>
                <c:pt idx="0">
                  <c:v>1.025287356321839</c:v>
                </c:pt>
                <c:pt idx="1">
                  <c:v>1.006</c:v>
                </c:pt>
                <c:pt idx="2">
                  <c:v>0.96133333333333337</c:v>
                </c:pt>
                <c:pt idx="3">
                  <c:v>1.01</c:v>
                </c:pt>
                <c:pt idx="4">
                  <c:v>0.998</c:v>
                </c:pt>
              </c:numCache>
            </c:numRef>
          </c:val>
          <c:smooth val="0"/>
          <c:extLst>
            <c:ext xmlns:c16="http://schemas.microsoft.com/office/drawing/2014/chart" uri="{C3380CC4-5D6E-409C-BE32-E72D297353CC}">
              <c16:uniqueId val="{00000002-7CE7-47D1-BC8D-ACE3ED6DC471}"/>
            </c:ext>
          </c:extLst>
        </c:ser>
        <c:dLbls>
          <c:showLegendKey val="0"/>
          <c:showVal val="1"/>
          <c:showCatName val="0"/>
          <c:showSerName val="0"/>
          <c:showPercent val="0"/>
          <c:showBubbleSize val="0"/>
        </c:dLbls>
        <c:marker val="1"/>
        <c:smooth val="0"/>
        <c:axId val="756026271"/>
        <c:axId val="769088192"/>
      </c:lineChart>
      <c:catAx>
        <c:axId val="4605991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6133055"/>
        <c:crosses val="autoZero"/>
        <c:auto val="1"/>
        <c:lblAlgn val="ctr"/>
        <c:lblOffset val="100"/>
        <c:noMultiLvlLbl val="0"/>
      </c:catAx>
      <c:valAx>
        <c:axId val="49613305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60599135"/>
        <c:crosses val="autoZero"/>
        <c:crossBetween val="between"/>
      </c:valAx>
      <c:valAx>
        <c:axId val="769088192"/>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56026271"/>
        <c:crosses val="max"/>
        <c:crossBetween val="between"/>
      </c:valAx>
      <c:catAx>
        <c:axId val="756026271"/>
        <c:scaling>
          <c:orientation val="minMax"/>
        </c:scaling>
        <c:delete val="1"/>
        <c:axPos val="b"/>
        <c:numFmt formatCode="General" sourceLinked="1"/>
        <c:majorTickMark val="out"/>
        <c:minorTickMark val="none"/>
        <c:tickLblPos val="nextTo"/>
        <c:crossAx val="76908819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[Participant Questionnaire-English    (Responses) consolidated.xlsx]Analysis!PivotTable41</c:name>
    <c:fmtId val="3"/>
  </c:pivotSource>
  <c:chart>
    <c:title>
      <c:tx>
        <c:rich>
          <a:bodyPr rot="0" spcFirstLastPara="1" vertOverflow="ellipsis" vert="horz" wrap="square" anchor="ctr" anchorCtr="1"/>
          <a:lstStyle/>
          <a:p>
            <a:pPr>
              <a:defRPr lang="en-US" sz="1600" b="1" i="0" u="none" strike="noStrike" kern="1200" spc="0" baseline="0">
                <a:solidFill>
                  <a:prstClr val="black">
                    <a:lumMod val="65000"/>
                    <a:lumOff val="35000"/>
                  </a:prstClr>
                </a:solidFill>
                <a:latin typeface="+mn-lt"/>
                <a:ea typeface="+mn-ea"/>
                <a:cs typeface="+mn-cs"/>
              </a:defRPr>
            </a:pPr>
            <a:r>
              <a:rPr lang="en-US" sz="1600" b="1" i="0" u="none" strike="noStrike" kern="1200" spc="0" baseline="0" dirty="0">
                <a:solidFill>
                  <a:prstClr val="black">
                    <a:lumMod val="65000"/>
                    <a:lumOff val="35000"/>
                  </a:prstClr>
                </a:solidFill>
                <a:latin typeface="+mn-lt"/>
                <a:ea typeface="+mn-ea"/>
                <a:cs typeface="+mn-cs"/>
              </a:rPr>
              <a:t>Study Participants by Gender</a:t>
            </a:r>
          </a:p>
        </c:rich>
      </c:tx>
      <c:layout>
        <c:manualLayout>
          <c:xMode val="edge"/>
          <c:yMode val="edge"/>
          <c:x val="0.18951715702718189"/>
          <c:y val="0"/>
        </c:manualLayout>
      </c:layout>
      <c:overlay val="0"/>
      <c:spPr>
        <a:noFill/>
        <a:ln>
          <a:noFill/>
        </a:ln>
        <a:effectLst/>
      </c:spPr>
      <c:txPr>
        <a:bodyPr rot="0" spcFirstLastPara="1" vertOverflow="ellipsis" vert="horz" wrap="square" anchor="ctr" anchorCtr="1"/>
        <a:lstStyle/>
        <a:p>
          <a:pPr>
            <a:defRPr lang="en-US" sz="1600" b="1" i="0" u="none" strike="noStrike" kern="1200" spc="0" baseline="0">
              <a:solidFill>
                <a:prstClr val="black">
                  <a:lumMod val="65000"/>
                  <a:lumOff val="35000"/>
                </a:prstClr>
              </a:solidFill>
              <a:latin typeface="+mn-lt"/>
              <a:ea typeface="+mn-ea"/>
              <a:cs typeface="+mn-cs"/>
            </a:defRPr>
          </a:pPr>
          <a:endParaRPr lang="en-US"/>
        </a:p>
      </c:txPr>
    </c:title>
    <c:autoTitleDeleted val="0"/>
    <c:pivotFmts>
      <c:pivotFmt>
        <c:idx val="0"/>
        <c:spPr>
          <a:solidFill>
            <a:schemeClr val="accent6"/>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6"/>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6"/>
          </a:solidFill>
          <a:ln w="19050">
            <a:solidFill>
              <a:schemeClr val="lt1"/>
            </a:solidFill>
          </a:ln>
          <a:effectLst/>
        </c:spPr>
      </c:pivotFmt>
      <c:pivotFmt>
        <c:idx val="3"/>
        <c:spPr>
          <a:solidFill>
            <a:schemeClr val="accent6"/>
          </a:solidFill>
          <a:ln w="19050">
            <a:solidFill>
              <a:schemeClr val="lt1"/>
            </a:solidFill>
          </a:ln>
          <a:effectLst/>
        </c:spPr>
      </c:pivotFmt>
      <c:pivotFmt>
        <c:idx val="4"/>
        <c:spPr>
          <a:solidFill>
            <a:schemeClr val="accent6"/>
          </a:solidFill>
          <a:ln w="19050">
            <a:solidFill>
              <a:schemeClr val="lt1"/>
            </a:solidFill>
          </a:ln>
          <a:effectLst/>
        </c:spPr>
      </c:pivotFmt>
      <c:pivotFmt>
        <c:idx val="5"/>
        <c:spPr>
          <a:solidFill>
            <a:schemeClr val="accent6"/>
          </a:solidFill>
          <a:ln w="19050">
            <a:solidFill>
              <a:schemeClr val="lt1"/>
            </a:solidFill>
          </a:ln>
          <a:effectLst/>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6"/>
        <c:spPr>
          <a:solidFill>
            <a:schemeClr val="accent6"/>
          </a:solidFill>
          <a:ln w="19050">
            <a:solidFill>
              <a:schemeClr val="lt1"/>
            </a:solidFill>
          </a:ln>
          <a:effectLst/>
        </c:spPr>
      </c:pivotFmt>
      <c:pivotFmt>
        <c:idx val="7"/>
        <c:spPr>
          <a:solidFill>
            <a:schemeClr val="accent6"/>
          </a:solidFill>
          <a:ln w="19050">
            <a:solidFill>
              <a:schemeClr val="lt1"/>
            </a:solidFill>
          </a:ln>
          <a:effectLst/>
        </c:spPr>
      </c:pivotFmt>
      <c:pivotFmt>
        <c:idx val="8"/>
        <c:spPr>
          <a:solidFill>
            <a:schemeClr val="accent6"/>
          </a:solidFill>
          <a:ln w="19050">
            <a:solidFill>
              <a:schemeClr val="lt1"/>
            </a:solidFill>
          </a:ln>
          <a:effectLst/>
        </c:spPr>
      </c:pivotFmt>
    </c:pivotFmts>
    <c:plotArea>
      <c:layout/>
      <c:pieChart>
        <c:varyColors val="1"/>
        <c:ser>
          <c:idx val="0"/>
          <c:order val="0"/>
          <c:tx>
            <c:strRef>
              <c:f>Analysis!$B$3</c:f>
              <c:strCache>
                <c:ptCount val="1"/>
                <c:pt idx="0">
                  <c:v>Total</c:v>
                </c:pt>
              </c:strCache>
            </c:strRef>
          </c:tx>
          <c:dPt>
            <c:idx val="0"/>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9C6-4559-9915-3EDADFADD27C}"/>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9C6-4559-9915-3EDADFADD27C}"/>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9C6-4559-9915-3EDADFADD27C}"/>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Analysis!$A$4:$A$7</c:f>
              <c:strCache>
                <c:ptCount val="3"/>
                <c:pt idx="0">
                  <c:v>Female</c:v>
                </c:pt>
                <c:pt idx="1">
                  <c:v>Male</c:v>
                </c:pt>
                <c:pt idx="2">
                  <c:v>(blank)</c:v>
                </c:pt>
              </c:strCache>
            </c:strRef>
          </c:cat>
          <c:val>
            <c:numRef>
              <c:f>Analysis!$B$4:$B$7</c:f>
              <c:numCache>
                <c:formatCode>General</c:formatCode>
                <c:ptCount val="3"/>
                <c:pt idx="0">
                  <c:v>318</c:v>
                </c:pt>
                <c:pt idx="1">
                  <c:v>267</c:v>
                </c:pt>
              </c:numCache>
            </c:numRef>
          </c:val>
          <c:extLst>
            <c:ext xmlns:c16="http://schemas.microsoft.com/office/drawing/2014/chart" uri="{C3380CC4-5D6E-409C-BE32-E72D297353CC}">
              <c16:uniqueId val="{00000006-39C6-4559-9915-3EDADFADD27C}"/>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[Participant Questionnaire-English    (Responses) consolidated.xlsx]Analysis!PivotTable44</c:name>
    <c:fmtId val="6"/>
  </c:pivotSource>
  <c:chart>
    <c:title>
      <c:tx>
        <c:rich>
          <a:bodyPr rot="0" spcFirstLastPara="1" vertOverflow="ellipsis" vert="horz" wrap="square" anchor="ctr" anchorCtr="1"/>
          <a:lstStyle/>
          <a:p>
            <a:pPr>
              <a:defRPr lang="en-US" sz="1600" b="1" i="0" u="none" strike="noStrike" kern="1200" spc="0" baseline="0">
                <a:solidFill>
                  <a:prstClr val="black">
                    <a:lumMod val="65000"/>
                    <a:lumOff val="35000"/>
                  </a:prstClr>
                </a:solidFill>
                <a:latin typeface="+mn-lt"/>
                <a:ea typeface="+mn-ea"/>
                <a:cs typeface="+mn-cs"/>
              </a:defRPr>
            </a:pPr>
            <a:r>
              <a:rPr lang="en-US" sz="1600" b="1" i="0" u="none" strike="noStrike" kern="1200" spc="0" baseline="0" dirty="0">
                <a:solidFill>
                  <a:prstClr val="black">
                    <a:lumMod val="65000"/>
                    <a:lumOff val="35000"/>
                  </a:prstClr>
                </a:solidFill>
                <a:latin typeface="+mn-lt"/>
                <a:ea typeface="+mn-ea"/>
                <a:cs typeface="+mn-cs"/>
              </a:rPr>
              <a:t>Study Participants by Marital Status</a:t>
            </a:r>
          </a:p>
        </c:rich>
      </c:tx>
      <c:layout>
        <c:manualLayout>
          <c:xMode val="edge"/>
          <c:yMode val="edge"/>
          <c:x val="0.17057381568198424"/>
          <c:y val="0"/>
        </c:manualLayout>
      </c:layout>
      <c:overlay val="0"/>
      <c:spPr>
        <a:noFill/>
        <a:ln>
          <a:noFill/>
        </a:ln>
        <a:effectLst/>
      </c:spPr>
      <c:txPr>
        <a:bodyPr rot="0" spcFirstLastPara="1" vertOverflow="ellipsis" vert="horz" wrap="square" anchor="ctr" anchorCtr="1"/>
        <a:lstStyle/>
        <a:p>
          <a:pPr>
            <a:defRPr lang="en-US" sz="1600" b="1" i="0" u="none" strike="noStrike" kern="1200" spc="0" baseline="0">
              <a:solidFill>
                <a:prstClr val="black">
                  <a:lumMod val="65000"/>
                  <a:lumOff val="35000"/>
                </a:prstClr>
              </a:solidFill>
              <a:latin typeface="+mn-lt"/>
              <a:ea typeface="+mn-ea"/>
              <a:cs typeface="+mn-cs"/>
            </a:defRPr>
          </a:pPr>
          <a:endParaRPr lang="en-US"/>
        </a:p>
      </c:txPr>
    </c:title>
    <c:autoTitleDeleted val="0"/>
    <c:pivotFmts>
      <c:pivotFmt>
        <c:idx val="0"/>
        <c:spPr>
          <a:solidFill>
            <a:schemeClr val="accent6"/>
          </a:solidFill>
          <a:ln w="1905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6"/>
          </a:solidFill>
          <a:ln w="1905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6"/>
          </a:solidFill>
          <a:ln w="19050">
            <a:solidFill>
              <a:schemeClr val="lt1"/>
            </a:solidFill>
          </a:ln>
          <a:effectLst/>
          <a:sp3d contourW="25400">
            <a:contourClr>
              <a:schemeClr val="lt1"/>
            </a:contourClr>
          </a:sp3d>
        </c:spPr>
      </c:pivotFmt>
      <c:pivotFmt>
        <c:idx val="3"/>
        <c:spPr>
          <a:solidFill>
            <a:schemeClr val="accent6"/>
          </a:solidFill>
          <a:ln w="19050">
            <a:solidFill>
              <a:schemeClr val="lt1"/>
            </a:solidFill>
          </a:ln>
          <a:effectLst/>
          <a:sp3d contourW="25400">
            <a:contourClr>
              <a:schemeClr val="lt1"/>
            </a:contourClr>
          </a:sp3d>
        </c:spPr>
      </c:pivotFmt>
      <c:pivotFmt>
        <c:idx val="4"/>
        <c:spPr>
          <a:solidFill>
            <a:schemeClr val="accent6"/>
          </a:solidFill>
          <a:ln w="19050">
            <a:solidFill>
              <a:schemeClr val="lt1"/>
            </a:solidFill>
          </a:ln>
          <a:effectLst/>
          <a:sp3d contourW="25400">
            <a:contourClr>
              <a:schemeClr val="lt1"/>
            </a:contourClr>
          </a:sp3d>
        </c:spPr>
      </c:pivotFmt>
      <c:pivotFmt>
        <c:idx val="5"/>
        <c:spPr>
          <a:solidFill>
            <a:schemeClr val="accent6"/>
          </a:solidFill>
          <a:ln w="19050">
            <a:solidFill>
              <a:schemeClr val="lt1"/>
            </a:solidFill>
          </a:ln>
          <a:effectLst/>
          <a:sp3d contourW="25400">
            <a:contourClr>
              <a:schemeClr val="lt1"/>
            </a:contourClr>
          </a:sp3d>
        </c:spPr>
      </c:pivotFmt>
      <c:pivotFmt>
        <c:idx val="6"/>
        <c:spPr>
          <a:solidFill>
            <a:schemeClr val="accent6"/>
          </a:solidFill>
          <a:ln w="19050">
            <a:solidFill>
              <a:schemeClr val="lt1"/>
            </a:solidFill>
          </a:ln>
          <a:effectLst/>
          <a:sp3d contourW="25400">
            <a:contourClr>
              <a:schemeClr val="lt1"/>
            </a:contourClr>
          </a:sp3d>
        </c:spPr>
      </c:pivotFmt>
      <c:pivotFmt>
        <c:idx val="7"/>
        <c:spPr>
          <a:solidFill>
            <a:schemeClr val="accent6"/>
          </a:solidFill>
          <a:ln w="19050">
            <a:solidFill>
              <a:schemeClr val="lt1"/>
            </a:solidFill>
          </a:ln>
          <a:effectLst/>
          <a:sp3d contourW="25400">
            <a:contourClr>
              <a:schemeClr val="lt1"/>
            </a:contourClr>
          </a:sp3d>
        </c:spPr>
      </c:pivotFmt>
      <c:pivotFmt>
        <c:idx val="8"/>
        <c:spPr>
          <a:solidFill>
            <a:schemeClr val="accent6"/>
          </a:solidFill>
          <a:ln w="19050">
            <a:solidFill>
              <a:schemeClr val="lt1"/>
            </a:solidFill>
          </a:ln>
          <a:effectLst/>
          <a:sp3d contourW="25400">
            <a:contourClr>
              <a:schemeClr val="lt1"/>
            </a:contourClr>
          </a:sp3d>
        </c:spPr>
        <c:marker>
          <c:symbol val="none"/>
        </c:marker>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9"/>
        <c:spPr>
          <a:solidFill>
            <a:schemeClr val="accent6"/>
          </a:solidFill>
          <a:ln w="19050">
            <a:solidFill>
              <a:schemeClr val="lt1"/>
            </a:solidFill>
          </a:ln>
          <a:effectLst/>
          <a:sp3d contourW="25400">
            <a:contourClr>
              <a:schemeClr val="lt1"/>
            </a:contourClr>
          </a:sp3d>
        </c:spPr>
      </c:pivotFmt>
      <c:pivotFmt>
        <c:idx val="10"/>
        <c:spPr>
          <a:solidFill>
            <a:schemeClr val="accent6"/>
          </a:solidFill>
          <a:ln w="19050">
            <a:solidFill>
              <a:schemeClr val="lt1"/>
            </a:solidFill>
          </a:ln>
          <a:effectLst/>
          <a:sp3d contourW="25400">
            <a:contourClr>
              <a:schemeClr val="lt1"/>
            </a:contourClr>
          </a:sp3d>
        </c:spPr>
      </c:pivotFmt>
      <c:pivotFmt>
        <c:idx val="11"/>
        <c:spPr>
          <a:solidFill>
            <a:schemeClr val="accent6"/>
          </a:solidFill>
          <a:ln w="19050">
            <a:solidFill>
              <a:schemeClr val="lt1"/>
            </a:solidFill>
          </a:ln>
          <a:effectLst/>
          <a:sp3d contourW="25400">
            <a:contourClr>
              <a:schemeClr val="lt1"/>
            </a:contourClr>
          </a:sp3d>
        </c:spPr>
      </c:pivotFmt>
      <c:pivotFmt>
        <c:idx val="12"/>
        <c:spPr>
          <a:solidFill>
            <a:schemeClr val="accent6"/>
          </a:solidFill>
          <a:ln w="19050">
            <a:solidFill>
              <a:schemeClr val="lt1"/>
            </a:solidFill>
          </a:ln>
          <a:effectLst/>
          <a:sp3d contourW="25400">
            <a:contourClr>
              <a:schemeClr val="lt1"/>
            </a:contourClr>
          </a:sp3d>
        </c:spPr>
      </c:pivotFmt>
      <c:pivotFmt>
        <c:idx val="13"/>
        <c:spPr>
          <a:solidFill>
            <a:schemeClr val="accent6"/>
          </a:solidFill>
          <a:ln w="19050">
            <a:solidFill>
              <a:schemeClr val="lt1"/>
            </a:solidFill>
          </a:ln>
          <a:effectLst/>
          <a:sp3d contourW="25400">
            <a:contourClr>
              <a:schemeClr val="lt1"/>
            </a:contourClr>
          </a:sp3d>
        </c:spPr>
      </c:pivotFmt>
      <c:pivotFmt>
        <c:idx val="14"/>
        <c:spPr>
          <a:solidFill>
            <a:schemeClr val="accent6"/>
          </a:solidFill>
          <a:ln w="19050">
            <a:solidFill>
              <a:schemeClr val="lt1"/>
            </a:solidFill>
          </a:ln>
          <a:effectLst/>
          <a:sp3d contourW="25400">
            <a:contourClr>
              <a:schemeClr val="lt1"/>
            </a:contourClr>
          </a:sp3d>
        </c:spPr>
      </c:pivotFmt>
    </c:pivotFmts>
    <c:plotArea>
      <c:layout>
        <c:manualLayout>
          <c:layoutTarget val="inner"/>
          <c:xMode val="edge"/>
          <c:yMode val="edge"/>
          <c:x val="0.13386417322834646"/>
          <c:y val="0.22203412073490814"/>
          <c:w val="0.60743307086614173"/>
          <c:h val="0.66745953630796151"/>
        </c:manualLayout>
      </c:layout>
      <c:pieChart>
        <c:varyColors val="1"/>
        <c:ser>
          <c:idx val="0"/>
          <c:order val="0"/>
          <c:tx>
            <c:strRef>
              <c:f>Analysis!$B$29</c:f>
              <c:strCache>
                <c:ptCount val="1"/>
                <c:pt idx="0">
                  <c:v>Total</c:v>
                </c:pt>
              </c:strCache>
            </c:strRef>
          </c:tx>
          <c:dPt>
            <c:idx val="0"/>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96E-43D9-9A17-DE9985610613}"/>
              </c:ext>
            </c:extLst>
          </c:dPt>
          <c:dPt>
            <c:idx val="1"/>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96E-43D9-9A17-DE9985610613}"/>
              </c:ext>
            </c:extLst>
          </c:dPt>
          <c:dPt>
            <c:idx val="2"/>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D96E-43D9-9A17-DE9985610613}"/>
              </c:ext>
            </c:extLst>
          </c:dPt>
          <c:dPt>
            <c:idx val="3"/>
            <c:bubble3D val="0"/>
            <c:spPr>
              <a:solidFill>
                <a:schemeClr val="accent6">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D96E-43D9-9A17-DE9985610613}"/>
              </c:ext>
            </c:extLst>
          </c:dPt>
          <c:dPt>
            <c:idx val="4"/>
            <c:bubble3D val="0"/>
            <c:spPr>
              <a:solidFill>
                <a:schemeClr val="accent5">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D96E-43D9-9A17-DE9985610613}"/>
              </c:ext>
            </c:extLst>
          </c:dPt>
          <c:dPt>
            <c:idx val="5"/>
            <c:bubble3D val="0"/>
            <c:spPr>
              <a:solidFill>
                <a:schemeClr val="accent4">
                  <a:lumMod val="60000"/>
                </a:schemeClr>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D96E-43D9-9A17-DE9985610613}"/>
              </c:ext>
            </c:extLst>
          </c:dPt>
          <c:dLbls>
            <c:dLbl>
              <c:idx val="0"/>
              <c:tx>
                <c:rich>
                  <a:bodyPr/>
                  <a:lstStyle/>
                  <a:p>
                    <a:r>
                      <a:rPr lang="en-US"/>
                      <a:t>Divorced, 10%</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96E-43D9-9A17-DE9985610613}"/>
                </c:ext>
              </c:extLst>
            </c:dLbl>
            <c:dLbl>
              <c:idx val="1"/>
              <c:tx>
                <c:rich>
                  <a:bodyPr/>
                  <a:lstStyle/>
                  <a:p>
                    <a:r>
                      <a:rPr lang="en-US"/>
                      <a:t>Married, 49%</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D96E-43D9-9A17-DE9985610613}"/>
                </c:ext>
              </c:extLst>
            </c:dLbl>
            <c:dLbl>
              <c:idx val="2"/>
              <c:delete val="1"/>
              <c:extLst>
                <c:ext xmlns:c15="http://schemas.microsoft.com/office/drawing/2012/chart" uri="{CE6537A1-D6FC-4f65-9D91-7224C49458BB}"/>
                <c:ext xmlns:c16="http://schemas.microsoft.com/office/drawing/2014/chart" uri="{C3380CC4-5D6E-409C-BE32-E72D297353CC}">
                  <c16:uniqueId val="{00000005-D96E-43D9-9A17-DE9985610613}"/>
                </c:ext>
              </c:extLst>
            </c:dLbl>
            <c:dLbl>
              <c:idx val="3"/>
              <c:tx>
                <c:rich>
                  <a:bodyPr/>
                  <a:lstStyle/>
                  <a:p>
                    <a:r>
                      <a:rPr lang="en-US"/>
                      <a:t>Single, 39%</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D96E-43D9-9A17-DE9985610613}"/>
                </c:ext>
              </c:extLst>
            </c:dLbl>
            <c:dLbl>
              <c:idx val="4"/>
              <c:tx>
                <c:rich>
                  <a:bodyPr rot="0" spcFirstLastPara="1" vertOverflow="ellipsis" vert="horz" wrap="square" lIns="38100" tIns="19050" rIns="38100" bIns="19050" anchor="ctr" anchorCtr="1">
                    <a:noAutofit/>
                  </a:bodyPr>
                  <a:lstStyle/>
                  <a:p>
                    <a:pPr>
                      <a:defRPr sz="1100" b="0" i="0" u="none" strike="noStrike" kern="1200" baseline="0">
                        <a:solidFill>
                          <a:schemeClr val="lt1"/>
                        </a:solidFill>
                        <a:latin typeface="+mn-lt"/>
                        <a:ea typeface="+mn-ea"/>
                        <a:cs typeface="+mn-cs"/>
                      </a:defRPr>
                    </a:pPr>
                    <a:r>
                      <a:rPr lang="en-US" dirty="0"/>
                      <a:t>Widow/Widower, 2%</a:t>
                    </a:r>
                  </a:p>
                </c:rich>
              </c:tx>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noAutofit/>
                </a:bodyPr>
                <a:lstStyle/>
                <a:p>
                  <a:pPr>
                    <a:defRPr sz="1100" b="0"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15:layout>
                    <c:manualLayout>
                      <c:w val="0.38797289388440243"/>
                      <c:h val="7.0116186754187376E-2"/>
                    </c:manualLayout>
                  </c15:layout>
                  <c15:showDataLabelsRange val="0"/>
                </c:ext>
                <c:ext xmlns:c16="http://schemas.microsoft.com/office/drawing/2014/chart" uri="{C3380CC4-5D6E-409C-BE32-E72D297353CC}">
                  <c16:uniqueId val="{00000009-D96E-43D9-9A17-DE9985610613}"/>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lt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Analysis!$A$30:$A$36</c:f>
              <c:strCache>
                <c:ptCount val="6"/>
                <c:pt idx="0">
                  <c:v>Divorced</c:v>
                </c:pt>
                <c:pt idx="1">
                  <c:v>Married</c:v>
                </c:pt>
                <c:pt idx="2">
                  <c:v>Seperated </c:v>
                </c:pt>
                <c:pt idx="3">
                  <c:v>Single</c:v>
                </c:pt>
                <c:pt idx="4">
                  <c:v>Widow/Widower</c:v>
                </c:pt>
                <c:pt idx="5">
                  <c:v>(blank)</c:v>
                </c:pt>
              </c:strCache>
            </c:strRef>
          </c:cat>
          <c:val>
            <c:numRef>
              <c:f>Analysis!$B$30:$B$36</c:f>
              <c:numCache>
                <c:formatCode>General</c:formatCode>
                <c:ptCount val="6"/>
                <c:pt idx="0">
                  <c:v>57</c:v>
                </c:pt>
                <c:pt idx="1">
                  <c:v>288</c:v>
                </c:pt>
                <c:pt idx="2">
                  <c:v>2</c:v>
                </c:pt>
                <c:pt idx="3">
                  <c:v>225</c:v>
                </c:pt>
                <c:pt idx="4">
                  <c:v>13</c:v>
                </c:pt>
              </c:numCache>
            </c:numRef>
          </c:val>
          <c:extLst>
            <c:ext xmlns:c16="http://schemas.microsoft.com/office/drawing/2014/chart" uri="{C3380CC4-5D6E-409C-BE32-E72D297353CC}">
              <c16:uniqueId val="{0000000C-D96E-43D9-9A17-DE9985610613}"/>
            </c:ext>
          </c:extLst>
        </c:ser>
        <c:dLbls>
          <c:dLblPos val="ctr"/>
          <c:showLegendKey val="0"/>
          <c:showVal val="1"/>
          <c:showCatName val="0"/>
          <c:showSerName val="0"/>
          <c:showPercent val="0"/>
          <c:showBubbleSize val="0"/>
          <c:showLeaderLines val="1"/>
        </c:dLbls>
        <c:firstSliceAng val="20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[Participant Questionnaire-English    (Responses) consolidated.xlsx]Analysis!PivotTable45</c:name>
    <c:fmtId val="8"/>
  </c:pivotSource>
  <c:chart>
    <c:title>
      <c:tx>
        <c:rich>
          <a:bodyPr rot="0" spcFirstLastPara="1" vertOverflow="ellipsis" vert="horz" wrap="square" anchor="ctr" anchorCtr="1"/>
          <a:lstStyle/>
          <a:p>
            <a:pPr>
              <a:defRPr lang="en-US" sz="1600" b="1" i="0" u="none" strike="noStrike" kern="1200" spc="0" baseline="0">
                <a:solidFill>
                  <a:prstClr val="black">
                    <a:lumMod val="65000"/>
                    <a:lumOff val="35000"/>
                  </a:prstClr>
                </a:solidFill>
                <a:latin typeface="+mn-lt"/>
                <a:ea typeface="+mn-ea"/>
                <a:cs typeface="+mn-cs"/>
              </a:defRPr>
            </a:pPr>
            <a:r>
              <a:rPr lang="en-US" sz="1600" b="1" i="0" u="none" strike="noStrike" kern="1200" spc="0" baseline="0" dirty="0">
                <a:solidFill>
                  <a:prstClr val="black">
                    <a:lumMod val="65000"/>
                    <a:lumOff val="35000"/>
                  </a:prstClr>
                </a:solidFill>
                <a:latin typeface="+mn-lt"/>
                <a:ea typeface="+mn-ea"/>
                <a:cs typeface="+mn-cs"/>
              </a:rPr>
              <a:t>Study Participants by Level of Education</a:t>
            </a:r>
          </a:p>
        </c:rich>
      </c:tx>
      <c:layout>
        <c:manualLayout>
          <c:xMode val="edge"/>
          <c:yMode val="edge"/>
          <c:x val="0.22788614829560463"/>
          <c:y val="6.8993924415611165E-3"/>
        </c:manualLayout>
      </c:layout>
      <c:overlay val="0"/>
      <c:spPr>
        <a:noFill/>
        <a:ln>
          <a:noFill/>
        </a:ln>
        <a:effectLst/>
      </c:spPr>
      <c:txPr>
        <a:bodyPr rot="0" spcFirstLastPara="1" vertOverflow="ellipsis" vert="horz" wrap="square" anchor="ctr" anchorCtr="1"/>
        <a:lstStyle/>
        <a:p>
          <a:pPr>
            <a:defRPr lang="en-US" sz="1600" b="1" i="0" u="none" strike="noStrike" kern="1200" spc="0" baseline="0">
              <a:solidFill>
                <a:prstClr val="black">
                  <a:lumMod val="65000"/>
                  <a:lumOff val="35000"/>
                </a:prstClr>
              </a:solidFill>
              <a:latin typeface="+mn-lt"/>
              <a:ea typeface="+mn-ea"/>
              <a:cs typeface="+mn-cs"/>
            </a:defRPr>
          </a:pPr>
          <a:endParaRPr lang="en-US"/>
        </a:p>
      </c:txPr>
    </c:title>
    <c:autoTitleDeleted val="0"/>
    <c:pivotFmts>
      <c:pivotFmt>
        <c:idx val="0"/>
        <c:spPr>
          <a:solidFill>
            <a:schemeClr val="accent1"/>
          </a:solidFill>
          <a:ln>
            <a:noFill/>
          </a:ln>
          <a:effectLst>
            <a:outerShdw blurRad="254000" sx="102000" sy="102000" algn="ctr" rotWithShape="0">
              <a:prstClr val="black">
                <a:alpha val="20000"/>
              </a:prstClr>
            </a:outerShdw>
          </a:effectLst>
          <a:sp3d/>
        </c:spPr>
        <c:marker>
          <c:symbol val="circle"/>
          <c:size val="6"/>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1"/>
        <c:spPr>
          <a:solidFill>
            <a:schemeClr val="accent6"/>
          </a:solidFill>
          <a:ln>
            <a:noFill/>
          </a:ln>
          <a:effectLst>
            <a:outerShdw blurRad="254000" sx="102000" sy="102000" algn="ctr" rotWithShape="0">
              <a:prstClr val="black">
                <a:alpha val="20000"/>
              </a:prstClr>
            </a:outerShdw>
          </a:effectLst>
          <a:sp3d/>
        </c:spPr>
        <c:dLbl>
          <c:idx val="0"/>
          <c:layout>
            <c:manualLayout>
              <c:x val="-6.9444444444444448E-2"/>
              <c:y val="0.1203703703703703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2"/>
        <c:spPr>
          <a:solidFill>
            <a:schemeClr val="accent2"/>
          </a:solidFill>
          <a:ln>
            <a:noFill/>
          </a:ln>
          <a:effectLst>
            <a:outerShdw blurRad="254000" sx="102000" sy="102000" algn="ctr" rotWithShape="0">
              <a:prstClr val="black">
                <a:alpha val="20000"/>
              </a:prstClr>
            </a:outerShdw>
          </a:effectLst>
          <a:sp3d/>
        </c:spPr>
        <c:dLbl>
          <c:idx val="0"/>
          <c:layout>
            <c:manualLayout>
              <c:x val="0.18888888888888888"/>
              <c:y val="-4.6296296296296294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3"/>
        <c:spPr>
          <a:solidFill>
            <a:schemeClr val="accent1"/>
          </a:solidFill>
          <a:ln>
            <a:noFill/>
          </a:ln>
          <a:effectLst>
            <a:outerShdw blurRad="254000" sx="102000" sy="102000" algn="ctr" rotWithShape="0">
              <a:prstClr val="black">
                <a:alpha val="20000"/>
              </a:prstClr>
            </a:outerShdw>
          </a:effectLst>
          <a:sp3d/>
        </c:spPr>
        <c:marker>
          <c:symbol val="none"/>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4"/>
        <c:spPr>
          <a:solidFill>
            <a:schemeClr val="accent1"/>
          </a:solidFill>
          <a:ln>
            <a:noFill/>
          </a:ln>
          <a:effectLst>
            <a:outerShdw blurRad="254000" sx="102000" sy="102000" algn="ctr" rotWithShape="0">
              <a:prstClr val="black">
                <a:alpha val="20000"/>
              </a:prstClr>
            </a:outerShdw>
          </a:effectLst>
          <a:sp3d/>
        </c:spPr>
      </c:pivotFmt>
      <c:pivotFmt>
        <c:idx val="5"/>
        <c:spPr>
          <a:solidFill>
            <a:schemeClr val="accent1"/>
          </a:solidFill>
          <a:ln>
            <a:noFill/>
          </a:ln>
          <a:effectLst>
            <a:outerShdw blurRad="254000" sx="102000" sy="102000" algn="ctr" rotWithShape="0">
              <a:prstClr val="black">
                <a:alpha val="20000"/>
              </a:prstClr>
            </a:outerShdw>
          </a:effectLst>
          <a:sp3d/>
        </c:spPr>
        <c:dLbl>
          <c:idx val="0"/>
          <c:layout>
            <c:manualLayout>
              <c:x val="0.18888888888888888"/>
              <c:y val="-4.6296296296296294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6"/>
        <c:spPr>
          <a:solidFill>
            <a:schemeClr val="accent1"/>
          </a:solidFill>
          <a:ln>
            <a:noFill/>
          </a:ln>
          <a:effectLst>
            <a:outerShdw blurRad="254000" sx="102000" sy="102000" algn="ctr" rotWithShape="0">
              <a:prstClr val="black">
                <a:alpha val="20000"/>
              </a:prstClr>
            </a:outerShdw>
          </a:effectLst>
          <a:sp3d/>
        </c:spPr>
      </c:pivotFmt>
      <c:pivotFmt>
        <c:idx val="7"/>
        <c:spPr>
          <a:solidFill>
            <a:schemeClr val="accent1"/>
          </a:solidFill>
          <a:ln>
            <a:noFill/>
          </a:ln>
          <a:effectLst>
            <a:outerShdw blurRad="254000" sx="102000" sy="102000" algn="ctr" rotWithShape="0">
              <a:prstClr val="black">
                <a:alpha val="20000"/>
              </a:prstClr>
            </a:outerShdw>
          </a:effectLst>
          <a:sp3d/>
        </c:spPr>
      </c:pivotFmt>
      <c:pivotFmt>
        <c:idx val="8"/>
        <c:spPr>
          <a:solidFill>
            <a:schemeClr val="accent1"/>
          </a:solidFill>
          <a:ln>
            <a:noFill/>
          </a:ln>
          <a:effectLst>
            <a:outerShdw blurRad="254000" sx="102000" sy="102000" algn="ctr" rotWithShape="0">
              <a:prstClr val="black">
                <a:alpha val="20000"/>
              </a:prstClr>
            </a:outerShdw>
          </a:effectLst>
          <a:sp3d/>
        </c:spPr>
      </c:pivotFmt>
      <c:pivotFmt>
        <c:idx val="9"/>
        <c:spPr>
          <a:solidFill>
            <a:schemeClr val="accent1"/>
          </a:solidFill>
          <a:ln>
            <a:noFill/>
          </a:ln>
          <a:effectLst>
            <a:outerShdw blurRad="254000" sx="102000" sy="102000" algn="ctr" rotWithShape="0">
              <a:prstClr val="black">
                <a:alpha val="20000"/>
              </a:prstClr>
            </a:outerShdw>
          </a:effectLst>
          <a:sp3d/>
        </c:spPr>
        <c:dLbl>
          <c:idx val="0"/>
          <c:layout>
            <c:manualLayout>
              <c:x val="-6.9444444444444448E-2"/>
              <c:y val="0.1203703703703703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10"/>
        <c:spPr>
          <a:solidFill>
            <a:schemeClr val="accent1"/>
          </a:solidFill>
          <a:ln>
            <a:noFill/>
          </a:ln>
          <a:effectLst>
            <a:outerShdw blurRad="254000" sx="102000" sy="102000" algn="ctr" rotWithShape="0">
              <a:prstClr val="black">
                <a:alpha val="20000"/>
              </a:prstClr>
            </a:outerShdw>
          </a:effectLst>
          <a:sp3d/>
        </c:spPr>
        <c:marker>
          <c:symbol val="none"/>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11"/>
        <c:spPr>
          <a:solidFill>
            <a:schemeClr val="accent1"/>
          </a:solidFill>
          <a:ln>
            <a:noFill/>
          </a:ln>
          <a:effectLst>
            <a:outerShdw blurRad="254000" sx="102000" sy="102000" algn="ctr" rotWithShape="0">
              <a:prstClr val="black">
                <a:alpha val="20000"/>
              </a:prstClr>
            </a:outerShdw>
          </a:effectLst>
          <a:sp3d/>
        </c:spPr>
      </c:pivotFmt>
      <c:pivotFmt>
        <c:idx val="12"/>
        <c:spPr>
          <a:solidFill>
            <a:schemeClr val="accent1"/>
          </a:solidFill>
          <a:ln>
            <a:noFill/>
          </a:ln>
          <a:effectLst>
            <a:outerShdw blurRad="254000" sx="102000" sy="102000" algn="ctr" rotWithShape="0">
              <a:prstClr val="black">
                <a:alpha val="20000"/>
              </a:prstClr>
            </a:outerShdw>
          </a:effectLst>
          <a:sp3d/>
        </c:spPr>
        <c:dLbl>
          <c:idx val="0"/>
          <c:layout>
            <c:manualLayout>
              <c:x val="0.18888888888888888"/>
              <c:y val="-4.6296296296296294E-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13"/>
        <c:spPr>
          <a:solidFill>
            <a:schemeClr val="accent1"/>
          </a:solidFill>
          <a:ln>
            <a:noFill/>
          </a:ln>
          <a:effectLst>
            <a:outerShdw blurRad="254000" sx="102000" sy="102000" algn="ctr" rotWithShape="0">
              <a:prstClr val="black">
                <a:alpha val="20000"/>
              </a:prstClr>
            </a:outerShdw>
          </a:effectLst>
          <a:sp3d/>
        </c:spPr>
      </c:pivotFmt>
      <c:pivotFmt>
        <c:idx val="14"/>
        <c:spPr>
          <a:solidFill>
            <a:schemeClr val="accent1"/>
          </a:solidFill>
          <a:ln>
            <a:noFill/>
          </a:ln>
          <a:effectLst>
            <a:outerShdw blurRad="254000" sx="102000" sy="102000" algn="ctr" rotWithShape="0">
              <a:prstClr val="black">
                <a:alpha val="20000"/>
              </a:prstClr>
            </a:outerShdw>
          </a:effectLst>
          <a:sp3d/>
        </c:spPr>
      </c:pivotFmt>
      <c:pivotFmt>
        <c:idx val="15"/>
        <c:spPr>
          <a:solidFill>
            <a:schemeClr val="accent1"/>
          </a:solidFill>
          <a:ln>
            <a:noFill/>
          </a:ln>
          <a:effectLst>
            <a:outerShdw blurRad="254000" sx="102000" sy="102000" algn="ctr" rotWithShape="0">
              <a:prstClr val="black">
                <a:alpha val="20000"/>
              </a:prstClr>
            </a:outerShdw>
          </a:effectLst>
          <a:sp3d/>
        </c:spPr>
      </c:pivotFmt>
      <c:pivotFmt>
        <c:idx val="16"/>
        <c:spPr>
          <a:solidFill>
            <a:schemeClr val="accent1"/>
          </a:solidFill>
          <a:ln>
            <a:noFill/>
          </a:ln>
          <a:effectLst>
            <a:outerShdw blurRad="254000" sx="102000" sy="102000" algn="ctr" rotWithShape="0">
              <a:prstClr val="black">
                <a:alpha val="20000"/>
              </a:prstClr>
            </a:outerShdw>
          </a:effectLst>
          <a:sp3d/>
        </c:spPr>
        <c:dLbl>
          <c:idx val="0"/>
          <c:layout>
            <c:manualLayout>
              <c:x val="-6.9444444444444448E-2"/>
              <c:y val="0.12037037037037032"/>
            </c:manualLayout>
          </c:layout>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s>
    <c:plotArea>
      <c:layout/>
      <c:pieChart>
        <c:varyColors val="1"/>
        <c:ser>
          <c:idx val="0"/>
          <c:order val="0"/>
          <c:tx>
            <c:strRef>
              <c:f>Analysis!$B$41</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330E-40C3-8F83-A674327D1622}"/>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330E-40C3-8F83-A674327D1622}"/>
              </c:ext>
            </c:extLst>
          </c:dPt>
          <c:dPt>
            <c:idx val="2"/>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330E-40C3-8F83-A674327D1622}"/>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330E-40C3-8F83-A674327D1622}"/>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330E-40C3-8F83-A674327D1622}"/>
              </c:ext>
            </c:extLst>
          </c:dPt>
          <c:dPt>
            <c:idx val="5"/>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330E-40C3-8F83-A674327D1622}"/>
              </c:ext>
            </c:extLst>
          </c:dPt>
          <c:dLbls>
            <c:dLbl>
              <c:idx val="1"/>
              <c:delete val="1"/>
              <c:extLst>
                <c:ext xmlns:c15="http://schemas.microsoft.com/office/drawing/2012/chart" uri="{CE6537A1-D6FC-4f65-9D91-7224C49458BB}"/>
                <c:ext xmlns:c16="http://schemas.microsoft.com/office/drawing/2014/chart" uri="{C3380CC4-5D6E-409C-BE32-E72D297353CC}">
                  <c16:uniqueId val="{00000003-330E-40C3-8F83-A674327D1622}"/>
                </c:ext>
              </c:extLst>
            </c:dLbl>
            <c:dLbl>
              <c:idx val="2"/>
              <c:layout>
                <c:manualLayout>
                  <c:x val="6.5346598423946661E-2"/>
                  <c:y val="6.6886593995027735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330E-40C3-8F83-A674327D1622}"/>
                </c:ext>
              </c:extLst>
            </c:dLbl>
            <c:dLbl>
              <c:idx val="3"/>
              <c:layout>
                <c:manualLayout>
                  <c:x val="-5.2253262973631087E-2"/>
                  <c:y val="-3.2495549965429485E-2"/>
                </c:manualLayout>
              </c:layout>
              <c:dLblPos val="bestFi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330E-40C3-8F83-A674327D1622}"/>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100" b="0"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Analysis!$A$42:$A$48</c:f>
              <c:strCache>
                <c:ptCount val="6"/>
                <c:pt idx="0">
                  <c:v>No education</c:v>
                </c:pt>
                <c:pt idx="1">
                  <c:v>Other</c:v>
                </c:pt>
                <c:pt idx="2">
                  <c:v>Primary</c:v>
                </c:pt>
                <c:pt idx="3">
                  <c:v>Secondary</c:v>
                </c:pt>
                <c:pt idx="4">
                  <c:v>(blank)</c:v>
                </c:pt>
                <c:pt idx="5">
                  <c:v>Tertiary</c:v>
                </c:pt>
              </c:strCache>
            </c:strRef>
          </c:cat>
          <c:val>
            <c:numRef>
              <c:f>Analysis!$B$42:$B$48</c:f>
              <c:numCache>
                <c:formatCode>General</c:formatCode>
                <c:ptCount val="6"/>
                <c:pt idx="0">
                  <c:v>28</c:v>
                </c:pt>
                <c:pt idx="1">
                  <c:v>1</c:v>
                </c:pt>
                <c:pt idx="2">
                  <c:v>161</c:v>
                </c:pt>
                <c:pt idx="3">
                  <c:v>290</c:v>
                </c:pt>
                <c:pt idx="5">
                  <c:v>105</c:v>
                </c:pt>
              </c:numCache>
            </c:numRef>
          </c:val>
          <c:extLst>
            <c:ext xmlns:c16="http://schemas.microsoft.com/office/drawing/2014/chart" uri="{C3380CC4-5D6E-409C-BE32-E72D297353CC}">
              <c16:uniqueId val="{0000000C-330E-40C3-8F83-A674327D1622}"/>
            </c:ext>
          </c:extLst>
        </c:ser>
        <c:dLbls>
          <c:dLblPos val="bestFit"/>
          <c:showLegendKey val="0"/>
          <c:showVal val="0"/>
          <c:showCatName val="0"/>
          <c:showSerName val="0"/>
          <c:showPercent val="1"/>
          <c:showBubbleSize val="0"/>
          <c:showLeaderLines val="0"/>
        </c:dLbls>
        <c:firstSliceAng val="26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600" b="1" i="0" u="none" strike="noStrike" kern="1200" spc="0" baseline="0">
                <a:solidFill>
                  <a:prstClr val="black">
                    <a:lumMod val="65000"/>
                    <a:lumOff val="35000"/>
                  </a:prstClr>
                </a:solidFill>
                <a:latin typeface="+mn-lt"/>
                <a:ea typeface="+mn-ea"/>
                <a:cs typeface="+mn-cs"/>
              </a:defRPr>
            </a:pPr>
            <a:r>
              <a:rPr lang="en-US" sz="1600" dirty="0"/>
              <a:t>Study Participants by Age Group</a:t>
            </a:r>
          </a:p>
        </c:rich>
      </c:tx>
      <c:overlay val="0"/>
      <c:spPr>
        <a:noFill/>
        <a:ln>
          <a:noFill/>
        </a:ln>
        <a:effectLst/>
      </c:spPr>
      <c:txPr>
        <a:bodyPr rot="0" spcFirstLastPara="1" vertOverflow="ellipsis" vert="horz" wrap="square" anchor="ctr" anchorCtr="1"/>
        <a:lstStyle/>
        <a:p>
          <a:pPr>
            <a:defRPr lang="en-US" sz="1600" b="1" i="0" u="none" strike="noStrike" kern="1200" spc="0" baseline="0">
              <a:solidFill>
                <a:prstClr val="black">
                  <a:lumMod val="65000"/>
                  <a:lumOff val="35000"/>
                </a:prstClr>
              </a:solidFill>
              <a:latin typeface="+mn-lt"/>
              <a:ea typeface="+mn-ea"/>
              <a:cs typeface="+mn-cs"/>
            </a:defRPr>
          </a:pPr>
          <a:endParaRPr lang="en-US"/>
        </a:p>
      </c:txPr>
    </c:title>
    <c:autoTitleDeleted val="0"/>
    <c:plotArea>
      <c:layout>
        <c:manualLayout>
          <c:layoutTarget val="inner"/>
          <c:xMode val="edge"/>
          <c:yMode val="edge"/>
          <c:x val="4.9701331599733702E-2"/>
          <c:y val="0.17539291526250367"/>
          <c:w val="0.93568062969446231"/>
          <c:h val="0.6097846433769506"/>
        </c:manualLayout>
      </c:layout>
      <c:barChart>
        <c:barDir val="col"/>
        <c:grouping val="clustered"/>
        <c:varyColors val="0"/>
        <c:ser>
          <c:idx val="0"/>
          <c:order val="0"/>
          <c:tx>
            <c:strRef>
              <c:f>Sheet11!$B$15</c:f>
              <c:strCache>
                <c:ptCount val="1"/>
                <c:pt idx="0">
                  <c:v>Count of Age Group</c:v>
                </c:pt>
              </c:strCache>
            </c:strRef>
          </c:tx>
          <c:spPr>
            <a:solidFill>
              <a:schemeClr val="accent1">
                <a:alpha val="85000"/>
              </a:schemeClr>
            </a:solidFill>
            <a:ln w="9525" cap="flat" cmpd="sng" algn="ctr">
              <a:solidFill>
                <a:schemeClr val="lt1">
                  <a:alpha val="50000"/>
                </a:schemeClr>
              </a:solidFill>
              <a:round/>
            </a:ln>
            <a:effectLst/>
          </c:spPr>
          <c:invertIfNegative val="0"/>
          <c:dLbls>
            <c:numFmt formatCode="#,##0" sourceLinked="0"/>
            <c:spPr>
              <a:noFill/>
              <a:ln>
                <a:noFill/>
              </a:ln>
              <a:effectLst/>
            </c:spPr>
            <c:txPr>
              <a:bodyPr rot="0" spcFirstLastPara="1" vertOverflow="ellipsis" vert="horz" wrap="square" anchor="ctr" anchorCtr="1"/>
              <a:lstStyle/>
              <a:p>
                <a:pPr>
                  <a:defRPr lang="en-US" sz="1400" b="1" i="0" u="none" strike="noStrike" kern="1200" spc="0" baseline="0">
                    <a:solidFill>
                      <a:schemeClr val="bg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Sheet11!$A$16:$A$23</c:f>
              <c:strCache>
                <c:ptCount val="8"/>
                <c:pt idx="0">
                  <c:v>15-19</c:v>
                </c:pt>
                <c:pt idx="1">
                  <c:v> 20-24</c:v>
                </c:pt>
                <c:pt idx="2">
                  <c:v> 25-29</c:v>
                </c:pt>
                <c:pt idx="3">
                  <c:v>30-34</c:v>
                </c:pt>
                <c:pt idx="4">
                  <c:v> 35-39</c:v>
                </c:pt>
                <c:pt idx="5">
                  <c:v> 40-44</c:v>
                </c:pt>
                <c:pt idx="6">
                  <c:v> 45-49</c:v>
                </c:pt>
                <c:pt idx="7">
                  <c:v> 50+</c:v>
                </c:pt>
              </c:strCache>
            </c:strRef>
          </c:cat>
          <c:val>
            <c:numRef>
              <c:f>Sheet11!$B$16:$B$23</c:f>
              <c:numCache>
                <c:formatCode>General</c:formatCode>
                <c:ptCount val="8"/>
                <c:pt idx="0">
                  <c:v>33</c:v>
                </c:pt>
                <c:pt idx="1">
                  <c:v>140</c:v>
                </c:pt>
                <c:pt idx="2">
                  <c:v>132</c:v>
                </c:pt>
                <c:pt idx="3">
                  <c:v>104</c:v>
                </c:pt>
                <c:pt idx="4">
                  <c:v>78</c:v>
                </c:pt>
                <c:pt idx="5">
                  <c:v>56</c:v>
                </c:pt>
                <c:pt idx="6">
                  <c:v>21</c:v>
                </c:pt>
                <c:pt idx="7">
                  <c:v>21</c:v>
                </c:pt>
              </c:numCache>
            </c:numRef>
          </c:val>
          <c:extLst>
            <c:ext xmlns:c16="http://schemas.microsoft.com/office/drawing/2014/chart" uri="{C3380CC4-5D6E-409C-BE32-E72D297353CC}">
              <c16:uniqueId val="{00000000-C3A7-4B13-AE3E-695F6F161F9F}"/>
            </c:ext>
          </c:extLst>
        </c:ser>
        <c:dLbls>
          <c:dLblPos val="inEnd"/>
          <c:showLegendKey val="0"/>
          <c:showVal val="1"/>
          <c:showCatName val="0"/>
          <c:showSerName val="0"/>
          <c:showPercent val="0"/>
          <c:showBubbleSize val="0"/>
        </c:dLbls>
        <c:gapWidth val="65"/>
        <c:axId val="328651888"/>
        <c:axId val="1257576816"/>
      </c:barChart>
      <c:catAx>
        <c:axId val="328651888"/>
        <c:scaling>
          <c:orientation val="minMax"/>
        </c:scaling>
        <c:delete val="0"/>
        <c:axPos val="b"/>
        <c:title>
          <c:tx>
            <c:rich>
              <a:bodyPr rot="0" spcFirstLastPara="1" vertOverflow="ellipsis" vert="horz" wrap="square" anchor="ctr" anchorCtr="1"/>
              <a:lstStyle/>
              <a:p>
                <a:pPr>
                  <a:defRPr lang="en-US" sz="1100" b="1" i="0" u="none" strike="noStrike" kern="1200" spc="0" baseline="0">
                    <a:solidFill>
                      <a:prstClr val="black">
                        <a:lumMod val="65000"/>
                        <a:lumOff val="35000"/>
                      </a:prstClr>
                    </a:solidFill>
                    <a:latin typeface="+mn-lt"/>
                    <a:ea typeface="+mn-ea"/>
                    <a:cs typeface="+mn-cs"/>
                  </a:defRPr>
                </a:pPr>
                <a:r>
                  <a:rPr lang="en-GB" sz="1100"/>
                  <a:t>Age group</a:t>
                </a:r>
              </a:p>
            </c:rich>
          </c:tx>
          <c:overlay val="0"/>
          <c:spPr>
            <a:noFill/>
            <a:ln>
              <a:noFill/>
            </a:ln>
            <a:effectLst/>
          </c:spPr>
          <c:txPr>
            <a:bodyPr rot="0" spcFirstLastPara="1" vertOverflow="ellipsis" vert="horz" wrap="square" anchor="ctr" anchorCtr="1"/>
            <a:lstStyle/>
            <a:p>
              <a:pPr>
                <a:defRPr lang="en-US" sz="1100" b="1" i="0" u="none" strike="noStrike" kern="1200" spc="0" baseline="0">
                  <a:solidFill>
                    <a:prstClr val="black">
                      <a:lumMod val="65000"/>
                      <a:lumOff val="35000"/>
                    </a:prstClr>
                  </a:solidFill>
                  <a:latin typeface="+mn-lt"/>
                  <a:ea typeface="+mn-ea"/>
                  <a:cs typeface="+mn-cs"/>
                </a:defRPr>
              </a:pPr>
              <a:endParaRPr lang="en-US"/>
            </a:p>
          </c:txPr>
        </c:title>
        <c:numFmt formatCode="General" sourceLinked="1"/>
        <c:majorTickMark val="none"/>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lang="en-US" sz="1050" b="1" i="0" u="none" strike="noStrike" kern="1200" cap="all" spc="0" baseline="0">
                <a:solidFill>
                  <a:prstClr val="black">
                    <a:lumMod val="65000"/>
                    <a:lumOff val="35000"/>
                  </a:prstClr>
                </a:solidFill>
                <a:latin typeface="+mn-lt"/>
                <a:ea typeface="+mn-ea"/>
                <a:cs typeface="+mn-cs"/>
              </a:defRPr>
            </a:pPr>
            <a:endParaRPr lang="en-US"/>
          </a:p>
        </c:txPr>
        <c:crossAx val="1257576816"/>
        <c:crosses val="autoZero"/>
        <c:auto val="1"/>
        <c:lblAlgn val="ctr"/>
        <c:lblOffset val="100"/>
        <c:noMultiLvlLbl val="0"/>
      </c:catAx>
      <c:valAx>
        <c:axId val="1257576816"/>
        <c:scaling>
          <c:orientation val="minMax"/>
        </c:scaling>
        <c:delete val="1"/>
        <c:axPos val="l"/>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none"/>
        <c:minorTickMark val="none"/>
        <c:tickLblPos val="nextTo"/>
        <c:crossAx val="328651888"/>
        <c:crosses val="autoZero"/>
        <c:crossBetween val="between"/>
      </c:valAx>
      <c:spPr>
        <a:noFill/>
        <a:ln>
          <a:noFill/>
        </a:ln>
        <a:effectLst/>
      </c:spPr>
    </c:plotArea>
    <c:plotVisOnly val="1"/>
    <c:dispBlanksAs val="gap"/>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lang="en-US" sz="1600" b="1" i="0" u="none" strike="noStrike" kern="1200" spc="0" baseline="0">
          <a:solidFill>
            <a:prstClr val="black">
              <a:lumMod val="65000"/>
              <a:lumOff val="35000"/>
            </a:prstClr>
          </a:solidFill>
          <a:latin typeface="+mn-lt"/>
          <a:ea typeface="+mn-ea"/>
          <a:cs typeface="+mn-cs"/>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b="1" dirty="0"/>
              <a:t>Usability by Age group</a:t>
            </a:r>
          </a:p>
        </c:rich>
      </c:tx>
      <c:layout>
        <c:manualLayout>
          <c:xMode val="edge"/>
          <c:yMode val="edge"/>
          <c:x val="0.28355555555555556"/>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Analysis!$I$235</c:f>
              <c:strCache>
                <c:ptCount val="1"/>
                <c:pt idx="0">
                  <c:v>Very Difficult</c:v>
                </c:pt>
              </c:strCache>
            </c:strRef>
          </c:tx>
          <c:spPr>
            <a:solidFill>
              <a:schemeClr val="accent1"/>
            </a:solidFill>
            <a:ln>
              <a:noFill/>
            </a:ln>
            <a:effectLst/>
          </c:spPr>
          <c:invertIfNegative val="0"/>
          <c:cat>
            <c:strRef>
              <c:f>Analysis!$H$236:$H$243</c:f>
              <c:strCache>
                <c:ptCount val="8"/>
                <c:pt idx="0">
                  <c:v>15-19       </c:v>
                </c:pt>
                <c:pt idx="1">
                  <c:v>20-24        </c:v>
                </c:pt>
                <c:pt idx="2">
                  <c:v>25-29        </c:v>
                </c:pt>
                <c:pt idx="3">
                  <c:v>30-34         </c:v>
                </c:pt>
                <c:pt idx="4">
                  <c:v>35-39        </c:v>
                </c:pt>
                <c:pt idx="5">
                  <c:v>40-44         </c:v>
                </c:pt>
                <c:pt idx="6">
                  <c:v>45-49          </c:v>
                </c:pt>
                <c:pt idx="7">
                  <c:v>50+          </c:v>
                </c:pt>
              </c:strCache>
              <c:extLst/>
            </c:strRef>
          </c:cat>
          <c:val>
            <c:numRef>
              <c:f>Analysis!$I$236:$I$243</c:f>
              <c:numCache>
                <c:formatCode>General</c:formatCode>
                <c:ptCount val="8"/>
                <c:pt idx="0">
                  <c:v>0</c:v>
                </c:pt>
                <c:pt idx="1">
                  <c:v>0</c:v>
                </c:pt>
                <c:pt idx="2">
                  <c:v>1</c:v>
                </c:pt>
                <c:pt idx="3">
                  <c:v>0</c:v>
                </c:pt>
                <c:pt idx="4">
                  <c:v>0</c:v>
                </c:pt>
                <c:pt idx="5">
                  <c:v>0</c:v>
                </c:pt>
                <c:pt idx="6">
                  <c:v>0</c:v>
                </c:pt>
                <c:pt idx="7">
                  <c:v>0</c:v>
                </c:pt>
              </c:numCache>
              <c:extLst/>
            </c:numRef>
          </c:val>
          <c:extLst>
            <c:ext xmlns:c16="http://schemas.microsoft.com/office/drawing/2014/chart" uri="{C3380CC4-5D6E-409C-BE32-E72D297353CC}">
              <c16:uniqueId val="{00000000-7E27-4346-AD35-0204DA8047D9}"/>
            </c:ext>
          </c:extLst>
        </c:ser>
        <c:ser>
          <c:idx val="1"/>
          <c:order val="1"/>
          <c:tx>
            <c:strRef>
              <c:f>Analysis!$J$235</c:f>
              <c:strCache>
                <c:ptCount val="1"/>
                <c:pt idx="0">
                  <c:v>Difficult</c:v>
                </c:pt>
              </c:strCache>
            </c:strRef>
          </c:tx>
          <c:spPr>
            <a:solidFill>
              <a:schemeClr val="accent2"/>
            </a:solidFill>
            <a:ln>
              <a:noFill/>
            </a:ln>
            <a:effectLst/>
          </c:spPr>
          <c:invertIfNegative val="0"/>
          <c:cat>
            <c:strRef>
              <c:f>Analysis!$H$236:$H$243</c:f>
              <c:strCache>
                <c:ptCount val="8"/>
                <c:pt idx="0">
                  <c:v>15-19       </c:v>
                </c:pt>
                <c:pt idx="1">
                  <c:v>20-24        </c:v>
                </c:pt>
                <c:pt idx="2">
                  <c:v>25-29        </c:v>
                </c:pt>
                <c:pt idx="3">
                  <c:v>30-34         </c:v>
                </c:pt>
                <c:pt idx="4">
                  <c:v>35-39        </c:v>
                </c:pt>
                <c:pt idx="5">
                  <c:v>40-44         </c:v>
                </c:pt>
                <c:pt idx="6">
                  <c:v>45-49          </c:v>
                </c:pt>
                <c:pt idx="7">
                  <c:v>50+          </c:v>
                </c:pt>
              </c:strCache>
              <c:extLst/>
            </c:strRef>
          </c:cat>
          <c:val>
            <c:numRef>
              <c:f>Analysis!$J$236:$J$243</c:f>
              <c:numCache>
                <c:formatCode>General</c:formatCode>
                <c:ptCount val="8"/>
                <c:pt idx="0">
                  <c:v>0</c:v>
                </c:pt>
                <c:pt idx="1">
                  <c:v>1</c:v>
                </c:pt>
                <c:pt idx="2">
                  <c:v>3</c:v>
                </c:pt>
                <c:pt idx="3">
                  <c:v>1</c:v>
                </c:pt>
                <c:pt idx="4">
                  <c:v>0</c:v>
                </c:pt>
                <c:pt idx="5">
                  <c:v>0</c:v>
                </c:pt>
                <c:pt idx="6">
                  <c:v>1</c:v>
                </c:pt>
                <c:pt idx="7">
                  <c:v>4</c:v>
                </c:pt>
              </c:numCache>
              <c:extLst/>
            </c:numRef>
          </c:val>
          <c:extLst>
            <c:ext xmlns:c16="http://schemas.microsoft.com/office/drawing/2014/chart" uri="{C3380CC4-5D6E-409C-BE32-E72D297353CC}">
              <c16:uniqueId val="{00000001-7E27-4346-AD35-0204DA8047D9}"/>
            </c:ext>
          </c:extLst>
        </c:ser>
        <c:ser>
          <c:idx val="2"/>
          <c:order val="2"/>
          <c:tx>
            <c:strRef>
              <c:f>Analysis!$K$235</c:f>
              <c:strCache>
                <c:ptCount val="1"/>
                <c:pt idx="0">
                  <c:v>Easy</c:v>
                </c:pt>
              </c:strCache>
            </c:strRef>
          </c:tx>
          <c:spPr>
            <a:solidFill>
              <a:schemeClr val="accent3"/>
            </a:solidFill>
            <a:ln>
              <a:noFill/>
            </a:ln>
            <a:effectLst/>
          </c:spPr>
          <c:invertIfNegative val="0"/>
          <c:cat>
            <c:strRef>
              <c:f>Analysis!$H$236:$H$243</c:f>
              <c:strCache>
                <c:ptCount val="8"/>
                <c:pt idx="0">
                  <c:v>15-19       </c:v>
                </c:pt>
                <c:pt idx="1">
                  <c:v>20-24        </c:v>
                </c:pt>
                <c:pt idx="2">
                  <c:v>25-29        </c:v>
                </c:pt>
                <c:pt idx="3">
                  <c:v>30-34         </c:v>
                </c:pt>
                <c:pt idx="4">
                  <c:v>35-39        </c:v>
                </c:pt>
                <c:pt idx="5">
                  <c:v>40-44         </c:v>
                </c:pt>
                <c:pt idx="6">
                  <c:v>45-49          </c:v>
                </c:pt>
                <c:pt idx="7">
                  <c:v>50+          </c:v>
                </c:pt>
              </c:strCache>
              <c:extLst/>
            </c:strRef>
          </c:cat>
          <c:val>
            <c:numRef>
              <c:f>Analysis!$K$236:$K$243</c:f>
              <c:numCache>
                <c:formatCode>General</c:formatCode>
                <c:ptCount val="8"/>
                <c:pt idx="0">
                  <c:v>20</c:v>
                </c:pt>
                <c:pt idx="1">
                  <c:v>87</c:v>
                </c:pt>
                <c:pt idx="2">
                  <c:v>91</c:v>
                </c:pt>
                <c:pt idx="3">
                  <c:v>68</c:v>
                </c:pt>
                <c:pt idx="4">
                  <c:v>60</c:v>
                </c:pt>
                <c:pt idx="5">
                  <c:v>37</c:v>
                </c:pt>
                <c:pt idx="6">
                  <c:v>17</c:v>
                </c:pt>
                <c:pt idx="7">
                  <c:v>13</c:v>
                </c:pt>
              </c:numCache>
              <c:extLst/>
            </c:numRef>
          </c:val>
          <c:extLst>
            <c:ext xmlns:c16="http://schemas.microsoft.com/office/drawing/2014/chart" uri="{C3380CC4-5D6E-409C-BE32-E72D297353CC}">
              <c16:uniqueId val="{00000002-7E27-4346-AD35-0204DA8047D9}"/>
            </c:ext>
          </c:extLst>
        </c:ser>
        <c:ser>
          <c:idx val="3"/>
          <c:order val="3"/>
          <c:tx>
            <c:strRef>
              <c:f>Analysis!$L$235</c:f>
              <c:strCache>
                <c:ptCount val="1"/>
                <c:pt idx="0">
                  <c:v>Very Easy</c:v>
                </c:pt>
              </c:strCache>
            </c:strRef>
          </c:tx>
          <c:spPr>
            <a:solidFill>
              <a:schemeClr val="accent4"/>
            </a:solidFill>
            <a:ln>
              <a:noFill/>
            </a:ln>
            <a:effectLst/>
          </c:spPr>
          <c:invertIfNegative val="0"/>
          <c:cat>
            <c:strRef>
              <c:f>Analysis!$H$236:$H$243</c:f>
              <c:strCache>
                <c:ptCount val="8"/>
                <c:pt idx="0">
                  <c:v>15-19       </c:v>
                </c:pt>
                <c:pt idx="1">
                  <c:v>20-24        </c:v>
                </c:pt>
                <c:pt idx="2">
                  <c:v>25-29        </c:v>
                </c:pt>
                <c:pt idx="3">
                  <c:v>30-34         </c:v>
                </c:pt>
                <c:pt idx="4">
                  <c:v>35-39        </c:v>
                </c:pt>
                <c:pt idx="5">
                  <c:v>40-44         </c:v>
                </c:pt>
                <c:pt idx="6">
                  <c:v>45-49          </c:v>
                </c:pt>
                <c:pt idx="7">
                  <c:v>50+          </c:v>
                </c:pt>
              </c:strCache>
              <c:extLst/>
            </c:strRef>
          </c:cat>
          <c:val>
            <c:numRef>
              <c:f>Analysis!$L$236:$L$243</c:f>
              <c:numCache>
                <c:formatCode>General</c:formatCode>
                <c:ptCount val="8"/>
                <c:pt idx="0">
                  <c:v>13</c:v>
                </c:pt>
                <c:pt idx="1">
                  <c:v>52</c:v>
                </c:pt>
                <c:pt idx="2">
                  <c:v>37</c:v>
                </c:pt>
                <c:pt idx="3">
                  <c:v>35</c:v>
                </c:pt>
                <c:pt idx="4">
                  <c:v>18</c:v>
                </c:pt>
                <c:pt idx="5">
                  <c:v>19</c:v>
                </c:pt>
                <c:pt idx="6">
                  <c:v>3</c:v>
                </c:pt>
                <c:pt idx="7">
                  <c:v>4</c:v>
                </c:pt>
              </c:numCache>
              <c:extLst/>
            </c:numRef>
          </c:val>
          <c:extLst>
            <c:ext xmlns:c16="http://schemas.microsoft.com/office/drawing/2014/chart" uri="{C3380CC4-5D6E-409C-BE32-E72D297353CC}">
              <c16:uniqueId val="{00000003-7E27-4346-AD35-0204DA8047D9}"/>
            </c:ext>
          </c:extLst>
        </c:ser>
        <c:dLbls>
          <c:showLegendKey val="0"/>
          <c:showVal val="0"/>
          <c:showCatName val="0"/>
          <c:showSerName val="0"/>
          <c:showPercent val="0"/>
          <c:showBubbleSize val="0"/>
        </c:dLbls>
        <c:gapWidth val="219"/>
        <c:overlap val="-27"/>
        <c:axId val="1928856096"/>
        <c:axId val="1907288848"/>
        <c:extLst>
          <c:ext xmlns:c15="http://schemas.microsoft.com/office/drawing/2012/chart" uri="{02D57815-91ED-43cb-92C2-25804820EDAC}">
            <c15:filteredBarSeries>
              <c15:ser>
                <c:idx val="4"/>
                <c:order val="4"/>
                <c:tx>
                  <c:strRef>
                    <c:extLst>
                      <c:ext uri="{02D57815-91ED-43cb-92C2-25804820EDAC}">
                        <c15:formulaRef>
                          <c15:sqref>Analysis!$M$235</c15:sqref>
                        </c15:formulaRef>
                      </c:ext>
                    </c:extLst>
                    <c:strCache>
                      <c:ptCount val="1"/>
                      <c:pt idx="0">
                        <c:v>Total</c:v>
                      </c:pt>
                    </c:strCache>
                  </c:strRef>
                </c:tx>
                <c:spPr>
                  <a:solidFill>
                    <a:schemeClr val="accent5"/>
                  </a:solidFill>
                  <a:ln>
                    <a:noFill/>
                  </a:ln>
                  <a:effectLst/>
                </c:spPr>
                <c:invertIfNegative val="0"/>
                <c:cat>
                  <c:strRef>
                    <c:extLst>
                      <c:ext uri="{02D57815-91ED-43cb-92C2-25804820EDAC}">
                        <c15:formulaRef>
                          <c15:sqref>Analysis!$H$236:$H$243</c15:sqref>
                        </c15:formulaRef>
                      </c:ext>
                    </c:extLst>
                    <c:strCache>
                      <c:ptCount val="8"/>
                      <c:pt idx="0">
                        <c:v>15-19       </c:v>
                      </c:pt>
                      <c:pt idx="1">
                        <c:v>20-24        </c:v>
                      </c:pt>
                      <c:pt idx="2">
                        <c:v>25-29        </c:v>
                      </c:pt>
                      <c:pt idx="3">
                        <c:v>30-34         </c:v>
                      </c:pt>
                      <c:pt idx="4">
                        <c:v>35-39        </c:v>
                      </c:pt>
                      <c:pt idx="5">
                        <c:v>40-44         </c:v>
                      </c:pt>
                      <c:pt idx="6">
                        <c:v>45-49          </c:v>
                      </c:pt>
                      <c:pt idx="7">
                        <c:v>50+          </c:v>
                      </c:pt>
                    </c:strCache>
                  </c:strRef>
                </c:cat>
                <c:val>
                  <c:numRef>
                    <c:extLst>
                      <c:ext uri="{02D57815-91ED-43cb-92C2-25804820EDAC}">
                        <c15:formulaRef>
                          <c15:sqref>Analysis!$M$236:$M$243</c15:sqref>
                        </c15:formulaRef>
                      </c:ext>
                    </c:extLst>
                    <c:numCache>
                      <c:formatCode>General</c:formatCode>
                      <c:ptCount val="8"/>
                      <c:pt idx="0">
                        <c:v>33</c:v>
                      </c:pt>
                      <c:pt idx="1">
                        <c:v>140</c:v>
                      </c:pt>
                      <c:pt idx="2">
                        <c:v>132</c:v>
                      </c:pt>
                      <c:pt idx="3">
                        <c:v>104</c:v>
                      </c:pt>
                      <c:pt idx="4">
                        <c:v>78</c:v>
                      </c:pt>
                      <c:pt idx="5">
                        <c:v>56</c:v>
                      </c:pt>
                      <c:pt idx="6">
                        <c:v>21</c:v>
                      </c:pt>
                      <c:pt idx="7">
                        <c:v>21</c:v>
                      </c:pt>
                    </c:numCache>
                  </c:numRef>
                </c:val>
                <c:extLst>
                  <c:ext xmlns:c16="http://schemas.microsoft.com/office/drawing/2014/chart" uri="{C3380CC4-5D6E-409C-BE32-E72D297353CC}">
                    <c16:uniqueId val="{00000004-7E27-4346-AD35-0204DA8047D9}"/>
                  </c:ext>
                </c:extLst>
              </c15:ser>
            </c15:filteredBarSeries>
          </c:ext>
        </c:extLst>
      </c:barChart>
      <c:catAx>
        <c:axId val="19288560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907288848"/>
        <c:crosses val="autoZero"/>
        <c:auto val="1"/>
        <c:lblAlgn val="ctr"/>
        <c:lblOffset val="100"/>
        <c:noMultiLvlLbl val="0"/>
      </c:catAx>
      <c:valAx>
        <c:axId val="19072888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19288560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400" b="1" i="0" u="none" strike="noStrike" kern="1200" spc="0" baseline="0" dirty="0">
                <a:solidFill>
                  <a:prstClr val="black">
                    <a:lumMod val="65000"/>
                    <a:lumOff val="35000"/>
                  </a:prstClr>
                </a:solidFill>
                <a:latin typeface="+mn-lt"/>
                <a:ea typeface="+mn-ea"/>
                <a:cs typeface="+mn-cs"/>
              </a:rPr>
              <a:t>(n=382</a:t>
            </a:r>
            <a:r>
              <a:rPr lang="en-GB" sz="1400" b="1" dirty="0"/>
              <a:t>) Reasons behind use/Recommendation to use or</a:t>
            </a:r>
            <a:r>
              <a:rPr lang="en-GB" sz="1400" b="1" baseline="0" dirty="0"/>
              <a:t> not</a:t>
            </a:r>
            <a:endParaRPr lang="en-GB" sz="14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0.31538955481476227"/>
          <c:y val="0.11047865962920086"/>
          <c:w val="0.65748521171714303"/>
          <c:h val="0.81490087380407805"/>
        </c:manualLayout>
      </c:layout>
      <c:barChart>
        <c:barDir val="bar"/>
        <c:grouping val="clustered"/>
        <c:varyColors val="0"/>
        <c:ser>
          <c:idx val="1"/>
          <c:order val="1"/>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Analysis!$E$194:$E$207</c:f>
              <c:strCache>
                <c:ptCount val="14"/>
                <c:pt idx="0">
                  <c:v>Simple to use</c:v>
                </c:pt>
                <c:pt idx="1">
                  <c:v>Privacy</c:v>
                </c:pt>
                <c:pt idx="2">
                  <c:v>Have confidence Because its self testing</c:v>
                </c:pt>
                <c:pt idx="3">
                  <c:v>Fast,reduce waiting time</c:v>
                </c:pt>
                <c:pt idx="4">
                  <c:v>Less scary to prick yourself</c:v>
                </c:pt>
                <c:pt idx="5">
                  <c:v>Trusting because its from blood sample</c:v>
                </c:pt>
                <c:pt idx="6">
                  <c:v>Flexible</c:v>
                </c:pt>
                <c:pt idx="7">
                  <c:v>Good</c:v>
                </c:pt>
                <c:pt idx="8">
                  <c:v>Known my status</c:v>
                </c:pt>
                <c:pt idx="9">
                  <c:v>New method/technology different from old ones</c:v>
                </c:pt>
                <c:pt idx="10">
                  <c:v>No need since found positive</c:v>
                </c:pt>
                <c:pt idx="11">
                  <c:v>Portable</c:v>
                </c:pt>
                <c:pt idx="12">
                  <c:v>Painful prick</c:v>
                </c:pt>
                <c:pt idx="13">
                  <c:v>Fast,saving HCW time</c:v>
                </c:pt>
              </c:strCache>
            </c:strRef>
          </c:cat>
          <c:val>
            <c:numRef>
              <c:f>Analysis!$G$194:$G$207</c:f>
              <c:numCache>
                <c:formatCode>0.0%</c:formatCode>
                <c:ptCount val="14"/>
                <c:pt idx="0">
                  <c:v>0.37958115183246072</c:v>
                </c:pt>
                <c:pt idx="1">
                  <c:v>0.112565445026178</c:v>
                </c:pt>
                <c:pt idx="2">
                  <c:v>9.1623036649214659E-2</c:v>
                </c:pt>
                <c:pt idx="3">
                  <c:v>8.6387434554973816E-2</c:v>
                </c:pt>
                <c:pt idx="4">
                  <c:v>7.8534031413612565E-2</c:v>
                </c:pt>
                <c:pt idx="5">
                  <c:v>6.8062827225130892E-2</c:v>
                </c:pt>
                <c:pt idx="6">
                  <c:v>6.5445026178010471E-2</c:v>
                </c:pt>
                <c:pt idx="7">
                  <c:v>5.2356020942408377E-2</c:v>
                </c:pt>
                <c:pt idx="8">
                  <c:v>3.9267015706806283E-2</c:v>
                </c:pt>
                <c:pt idx="9">
                  <c:v>1.3089005235602094E-2</c:v>
                </c:pt>
                <c:pt idx="10">
                  <c:v>5.235602094240838E-3</c:v>
                </c:pt>
                <c:pt idx="11">
                  <c:v>2.617801047120419E-3</c:v>
                </c:pt>
                <c:pt idx="12">
                  <c:v>2.617801047120419E-3</c:v>
                </c:pt>
                <c:pt idx="13">
                  <c:v>2.617801047120419E-3</c:v>
                </c:pt>
              </c:numCache>
            </c:numRef>
          </c:val>
          <c:extLst>
            <c:ext xmlns:c16="http://schemas.microsoft.com/office/drawing/2014/chart" uri="{C3380CC4-5D6E-409C-BE32-E72D297353CC}">
              <c16:uniqueId val="{00000000-9FFC-4DE9-BC89-991A4AC116F5}"/>
            </c:ext>
          </c:extLst>
        </c:ser>
        <c:dLbls>
          <c:dLblPos val="outEnd"/>
          <c:showLegendKey val="0"/>
          <c:showVal val="1"/>
          <c:showCatName val="0"/>
          <c:showSerName val="0"/>
          <c:showPercent val="0"/>
          <c:showBubbleSize val="0"/>
        </c:dLbls>
        <c:gapWidth val="182"/>
        <c:axId val="558072863"/>
        <c:axId val="937339407"/>
        <c:extLst>
          <c:ext xmlns:c15="http://schemas.microsoft.com/office/drawing/2012/chart" uri="{02D57815-91ED-43cb-92C2-25804820EDAC}">
            <c15:filteredBarSeries>
              <c15: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uri="{CE6537A1-D6FC-4f65-9D91-7224C49458BB}">
                      <c15:showLeaderLines val="1"/>
                      <c15:leaderLines>
                        <c:spPr>
                          <a:ln w="9525" cap="flat" cmpd="sng" algn="ctr">
                            <a:solidFill>
                              <a:schemeClr val="tx1">
                                <a:lumMod val="35000"/>
                                <a:lumOff val="65000"/>
                              </a:schemeClr>
                            </a:solidFill>
                            <a:round/>
                          </a:ln>
                          <a:effectLst/>
                        </c:spPr>
                      </c15:leaderLines>
                    </c:ext>
                  </c:extLst>
                </c:dLbls>
                <c:cat>
                  <c:strRef>
                    <c:extLst>
                      <c:ext uri="{02D57815-91ED-43cb-92C2-25804820EDAC}">
                        <c15:formulaRef>
                          <c15:sqref>Analysis!$E$194:$E$207</c15:sqref>
                        </c15:formulaRef>
                      </c:ext>
                    </c:extLst>
                    <c:strCache>
                      <c:ptCount val="14"/>
                      <c:pt idx="0">
                        <c:v>Simple to use</c:v>
                      </c:pt>
                      <c:pt idx="1">
                        <c:v>Privacy</c:v>
                      </c:pt>
                      <c:pt idx="2">
                        <c:v>Have confidence Because its self testing</c:v>
                      </c:pt>
                      <c:pt idx="3">
                        <c:v>Fast,reduce waiting time</c:v>
                      </c:pt>
                      <c:pt idx="4">
                        <c:v>Less scary to prick yourself</c:v>
                      </c:pt>
                      <c:pt idx="5">
                        <c:v>Trusting because its from blood sample</c:v>
                      </c:pt>
                      <c:pt idx="6">
                        <c:v>Flexible</c:v>
                      </c:pt>
                      <c:pt idx="7">
                        <c:v>Good</c:v>
                      </c:pt>
                      <c:pt idx="8">
                        <c:v>Known my status</c:v>
                      </c:pt>
                      <c:pt idx="9">
                        <c:v>New method/technology different from old ones</c:v>
                      </c:pt>
                      <c:pt idx="10">
                        <c:v>No need since found positive</c:v>
                      </c:pt>
                      <c:pt idx="11">
                        <c:v>Portable</c:v>
                      </c:pt>
                      <c:pt idx="12">
                        <c:v>Painful prick</c:v>
                      </c:pt>
                      <c:pt idx="13">
                        <c:v>Fast,saving HCW time</c:v>
                      </c:pt>
                    </c:strCache>
                  </c:strRef>
                </c:cat>
                <c:val>
                  <c:numRef>
                    <c:extLst>
                      <c:ext uri="{02D57815-91ED-43cb-92C2-25804820EDAC}">
                        <c15:formulaRef>
                          <c15:sqref>Analysis!$F$194:$F$207</c15:sqref>
                        </c15:formulaRef>
                      </c:ext>
                    </c:extLst>
                    <c:numCache>
                      <c:formatCode>General</c:formatCode>
                      <c:ptCount val="14"/>
                      <c:pt idx="0">
                        <c:v>145</c:v>
                      </c:pt>
                      <c:pt idx="1">
                        <c:v>43</c:v>
                      </c:pt>
                      <c:pt idx="2">
                        <c:v>35</c:v>
                      </c:pt>
                      <c:pt idx="3">
                        <c:v>33</c:v>
                      </c:pt>
                      <c:pt idx="4">
                        <c:v>30</c:v>
                      </c:pt>
                      <c:pt idx="5">
                        <c:v>26</c:v>
                      </c:pt>
                      <c:pt idx="6">
                        <c:v>25</c:v>
                      </c:pt>
                      <c:pt idx="7">
                        <c:v>20</c:v>
                      </c:pt>
                      <c:pt idx="8">
                        <c:v>15</c:v>
                      </c:pt>
                      <c:pt idx="9">
                        <c:v>5</c:v>
                      </c:pt>
                      <c:pt idx="10">
                        <c:v>2</c:v>
                      </c:pt>
                      <c:pt idx="11">
                        <c:v>1</c:v>
                      </c:pt>
                      <c:pt idx="12">
                        <c:v>1</c:v>
                      </c:pt>
                      <c:pt idx="13">
                        <c:v>1</c:v>
                      </c:pt>
                    </c:numCache>
                  </c:numRef>
                </c:val>
                <c:extLst>
                  <c:ext xmlns:c16="http://schemas.microsoft.com/office/drawing/2014/chart" uri="{C3380CC4-5D6E-409C-BE32-E72D297353CC}">
                    <c16:uniqueId val="{00000001-9FFC-4DE9-BC89-991A4AC116F5}"/>
                  </c:ext>
                </c:extLst>
              </c15:ser>
            </c15:filteredBarSeries>
          </c:ext>
        </c:extLst>
      </c:barChart>
      <c:catAx>
        <c:axId val="558072863"/>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937339407"/>
        <c:crosses val="autoZero"/>
        <c:auto val="1"/>
        <c:lblAlgn val="ctr"/>
        <c:lblOffset val="100"/>
        <c:noMultiLvlLbl val="0"/>
      </c:catAx>
      <c:valAx>
        <c:axId val="937339407"/>
        <c:scaling>
          <c:orientation val="minMax"/>
        </c:scaling>
        <c:delete val="0"/>
        <c:axPos val="b"/>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crossAx val="558072863"/>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GB" sz="1800" b="1" dirty="0"/>
              <a:t>HIVST Kits distributed in June by facility (n=3,368</a:t>
            </a:r>
            <a:r>
              <a:rPr lang="en-GB" b="1" dirty="0"/>
              <a:t>)</a:t>
            </a:r>
          </a:p>
        </c:rich>
      </c:tx>
      <c:layout>
        <c:manualLayout>
          <c:xMode val="edge"/>
          <c:yMode val="edge"/>
          <c:x val="0.1983748906386702"/>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9.5153105861767284E-2"/>
          <c:y val="0.12083333333333335"/>
          <c:w val="0.79440201224846896"/>
          <c:h val="0.58159886264216976"/>
        </c:manualLayout>
      </c:layout>
      <c:barChart>
        <c:barDir val="col"/>
        <c:grouping val="clustered"/>
        <c:varyColors val="0"/>
        <c:ser>
          <c:idx val="0"/>
          <c:order val="0"/>
          <c:tx>
            <c:strRef>
              <c:f>'Analysis table'!$E$116</c:f>
              <c:strCache>
                <c:ptCount val="1"/>
                <c:pt idx="0">
                  <c:v>Wondfo</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 table'!$D$117:$D$121</c:f>
              <c:strCache>
                <c:ptCount val="5"/>
                <c:pt idx="0">
                  <c:v>Area 25 Health Centre</c:v>
                </c:pt>
                <c:pt idx="1">
                  <c:v>Bwaila Hospital</c:v>
                </c:pt>
                <c:pt idx="2">
                  <c:v>Kawale Health Centre</c:v>
                </c:pt>
                <c:pt idx="3">
                  <c:v>Mponela Rural Hospital</c:v>
                </c:pt>
                <c:pt idx="4">
                  <c:v>Nthondo Health Centre</c:v>
                </c:pt>
              </c:strCache>
            </c:strRef>
          </c:cat>
          <c:val>
            <c:numRef>
              <c:f>'Analysis table'!$E$117:$E$121</c:f>
              <c:numCache>
                <c:formatCode>General</c:formatCode>
                <c:ptCount val="5"/>
                <c:pt idx="0">
                  <c:v>228</c:v>
                </c:pt>
                <c:pt idx="1">
                  <c:v>446</c:v>
                </c:pt>
                <c:pt idx="2">
                  <c:v>257</c:v>
                </c:pt>
                <c:pt idx="3">
                  <c:v>508</c:v>
                </c:pt>
                <c:pt idx="4">
                  <c:v>220</c:v>
                </c:pt>
              </c:numCache>
            </c:numRef>
          </c:val>
          <c:extLst>
            <c:ext xmlns:c16="http://schemas.microsoft.com/office/drawing/2014/chart" uri="{C3380CC4-5D6E-409C-BE32-E72D297353CC}">
              <c16:uniqueId val="{00000000-DD98-473D-9412-D3DCC2091318}"/>
            </c:ext>
          </c:extLst>
        </c:ser>
        <c:ser>
          <c:idx val="1"/>
          <c:order val="1"/>
          <c:tx>
            <c:strRef>
              <c:f>'Analysis table'!$F$116</c:f>
              <c:strCache>
                <c:ptCount val="1"/>
                <c:pt idx="0">
                  <c:v>Oraquick </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 table'!$D$117:$D$121</c:f>
              <c:strCache>
                <c:ptCount val="5"/>
                <c:pt idx="0">
                  <c:v>Area 25 Health Centre</c:v>
                </c:pt>
                <c:pt idx="1">
                  <c:v>Bwaila Hospital</c:v>
                </c:pt>
                <c:pt idx="2">
                  <c:v>Kawale Health Centre</c:v>
                </c:pt>
                <c:pt idx="3">
                  <c:v>Mponela Rural Hospital</c:v>
                </c:pt>
                <c:pt idx="4">
                  <c:v>Nthondo Health Centre</c:v>
                </c:pt>
              </c:strCache>
            </c:strRef>
          </c:cat>
          <c:val>
            <c:numRef>
              <c:f>'Analysis table'!$F$117:$F$121</c:f>
              <c:numCache>
                <c:formatCode>General</c:formatCode>
                <c:ptCount val="5"/>
                <c:pt idx="0">
                  <c:v>45</c:v>
                </c:pt>
                <c:pt idx="1">
                  <c:v>569</c:v>
                </c:pt>
                <c:pt idx="2">
                  <c:v>238</c:v>
                </c:pt>
                <c:pt idx="3">
                  <c:v>857</c:v>
                </c:pt>
                <c:pt idx="4">
                  <c:v>0</c:v>
                </c:pt>
              </c:numCache>
            </c:numRef>
          </c:val>
          <c:extLst>
            <c:ext xmlns:c16="http://schemas.microsoft.com/office/drawing/2014/chart" uri="{C3380CC4-5D6E-409C-BE32-E72D297353CC}">
              <c16:uniqueId val="{00000001-DD98-473D-9412-D3DCC2091318}"/>
            </c:ext>
          </c:extLst>
        </c:ser>
        <c:dLbls>
          <c:showLegendKey val="0"/>
          <c:showVal val="1"/>
          <c:showCatName val="0"/>
          <c:showSerName val="0"/>
          <c:showPercent val="0"/>
          <c:showBubbleSize val="0"/>
        </c:dLbls>
        <c:gapWidth val="219"/>
        <c:overlap val="-27"/>
        <c:axId val="594280416"/>
        <c:axId val="503435359"/>
      </c:barChart>
      <c:lineChart>
        <c:grouping val="standard"/>
        <c:varyColors val="0"/>
        <c:ser>
          <c:idx val="2"/>
          <c:order val="2"/>
          <c:tx>
            <c:strRef>
              <c:f>'Analysis table'!$G$116</c:f>
              <c:strCache>
                <c:ptCount val="1"/>
                <c:pt idx="0">
                  <c:v>% of Total</c:v>
                </c:pt>
              </c:strCache>
            </c:strRef>
          </c:tx>
          <c:spPr>
            <a:ln w="28575" cap="rnd">
              <a:solidFill>
                <a:schemeClr val="accent3"/>
              </a:solidFill>
              <a:round/>
            </a:ln>
            <a:effectLst/>
          </c:spPr>
          <c:marker>
            <c:symbol val="none"/>
          </c:marker>
          <c:dLbls>
            <c:spPr>
              <a:solidFill>
                <a:srgbClr val="FFFF00"/>
              </a:solid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 table'!$D$117:$D$121</c:f>
              <c:strCache>
                <c:ptCount val="5"/>
                <c:pt idx="0">
                  <c:v>Area 25 Health Centre</c:v>
                </c:pt>
                <c:pt idx="1">
                  <c:v>Bwaila Hospital</c:v>
                </c:pt>
                <c:pt idx="2">
                  <c:v>Kawale Health Centre</c:v>
                </c:pt>
                <c:pt idx="3">
                  <c:v>Mponela Rural Hospital</c:v>
                </c:pt>
                <c:pt idx="4">
                  <c:v>Nthondo Health Centre</c:v>
                </c:pt>
              </c:strCache>
            </c:strRef>
          </c:cat>
          <c:val>
            <c:numRef>
              <c:f>'Analysis table'!$G$117:$G$121</c:f>
              <c:numCache>
                <c:formatCode>0.0%</c:formatCode>
                <c:ptCount val="5"/>
                <c:pt idx="0">
                  <c:v>0.8351648351648352</c:v>
                </c:pt>
                <c:pt idx="1">
                  <c:v>0.43940886699507387</c:v>
                </c:pt>
                <c:pt idx="2">
                  <c:v>0.5191919191919192</c:v>
                </c:pt>
                <c:pt idx="3">
                  <c:v>0.37216117216117217</c:v>
                </c:pt>
                <c:pt idx="4">
                  <c:v>1</c:v>
                </c:pt>
              </c:numCache>
            </c:numRef>
          </c:val>
          <c:smooth val="0"/>
          <c:extLst>
            <c:ext xmlns:c16="http://schemas.microsoft.com/office/drawing/2014/chart" uri="{C3380CC4-5D6E-409C-BE32-E72D297353CC}">
              <c16:uniqueId val="{00000002-DD98-473D-9412-D3DCC2091318}"/>
            </c:ext>
          </c:extLst>
        </c:ser>
        <c:dLbls>
          <c:showLegendKey val="0"/>
          <c:showVal val="1"/>
          <c:showCatName val="0"/>
          <c:showSerName val="0"/>
          <c:showPercent val="0"/>
          <c:showBubbleSize val="0"/>
        </c:dLbls>
        <c:marker val="1"/>
        <c:smooth val="0"/>
        <c:axId val="594280896"/>
        <c:axId val="503436847"/>
      </c:lineChart>
      <c:catAx>
        <c:axId val="59428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03435359"/>
        <c:crosses val="autoZero"/>
        <c:auto val="1"/>
        <c:lblAlgn val="ctr"/>
        <c:lblOffset val="100"/>
        <c:noMultiLvlLbl val="0"/>
      </c:catAx>
      <c:valAx>
        <c:axId val="5034353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94280416"/>
        <c:crosses val="autoZero"/>
        <c:crossBetween val="between"/>
      </c:valAx>
      <c:valAx>
        <c:axId val="503436847"/>
        <c:scaling>
          <c:orientation val="minMax"/>
        </c:scaling>
        <c:delete val="0"/>
        <c:axPos val="r"/>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crossAx val="594280896"/>
        <c:crosses val="max"/>
        <c:crossBetween val="between"/>
      </c:valAx>
      <c:catAx>
        <c:axId val="594280896"/>
        <c:scaling>
          <c:orientation val="minMax"/>
        </c:scaling>
        <c:delete val="1"/>
        <c:axPos val="b"/>
        <c:numFmt formatCode="General" sourceLinked="1"/>
        <c:majorTickMark val="none"/>
        <c:minorTickMark val="none"/>
        <c:tickLblPos val="nextTo"/>
        <c:crossAx val="503436847"/>
        <c:crosses val="autoZero"/>
        <c:auto val="1"/>
        <c:lblAlgn val="ctr"/>
        <c:lblOffset val="100"/>
        <c:noMultiLvlLbl val="0"/>
      </c:catAx>
      <c:spPr>
        <a:noFill/>
        <a:ln>
          <a:noFill/>
        </a:ln>
        <a:effectLst/>
      </c:spPr>
    </c:plotArea>
    <c:legend>
      <c:legendPos val="b"/>
      <c:layout>
        <c:manualLayout>
          <c:xMode val="edge"/>
          <c:yMode val="edge"/>
          <c:x val="0.25184639233699047"/>
          <c:y val="0.90153014749320071"/>
          <c:w val="0.46976919685328955"/>
          <c:h val="4.6870391091413929E-2"/>
        </c:manualLayout>
      </c:layout>
      <c:overlay val="0"/>
      <c:spPr>
        <a:noFill/>
        <a:ln>
          <a:noFill/>
        </a:ln>
        <a:effectLst/>
      </c:spPr>
      <c:txPr>
        <a:bodyPr rot="0" spcFirstLastPara="1" vertOverflow="ellipsis" vert="horz" wrap="square" anchor="ctr" anchorCtr="1"/>
        <a:lstStyle/>
        <a:p>
          <a:pPr>
            <a:defRPr sz="11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ysClr val="window" lastClr="FFFFFF"/>
    </a:solidFill>
    <a:ln>
      <a:solidFill>
        <a:srgbClr val="002060"/>
      </a:solid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[Supplementary Register (Responses).xlsx]Sheet2!PivotTable17</c:name>
    <c:fmtId val="11"/>
  </c:pivotSource>
  <c:chart>
    <c:title>
      <c:tx>
        <c:rich>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r>
              <a:rPr lang="en-GB" sz="1600"/>
              <a:t>Kits distributed by gender</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dk1">
                  <a:lumMod val="75000"/>
                  <a:lumOff val="25000"/>
                </a:schemeClr>
              </a:solidFill>
              <a:latin typeface="+mn-lt"/>
              <a:ea typeface="+mn-ea"/>
              <a:cs typeface="+mn-cs"/>
            </a:defRPr>
          </a:pPr>
          <a:endParaRPr lang="en-US"/>
        </a:p>
      </c:txPr>
    </c:title>
    <c:autoTitleDeleted val="0"/>
    <c:pivotFmts>
      <c:pivotFmt>
        <c:idx val="0"/>
        <c:spPr>
          <a:solidFill>
            <a:schemeClr val="accent1"/>
          </a:solidFill>
          <a:ln>
            <a:noFill/>
          </a:ln>
          <a:effectLst>
            <a:outerShdw blurRad="254000" sx="102000" sy="102000" algn="ctr" rotWithShape="0">
              <a:prstClr val="black">
                <a:alpha val="20000"/>
              </a:prstClr>
            </a:outerShdw>
          </a:effectLst>
          <a:sp3d/>
        </c:spPr>
        <c:marker>
          <c:symbol val="circle"/>
          <c:size val="6"/>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a:outerShdw blurRad="254000" sx="102000" sy="102000" algn="ctr" rotWithShape="0">
              <a:prstClr val="black">
                <a:alpha val="20000"/>
              </a:prstClr>
            </a:outerShdw>
          </a:effectLst>
          <a:sp3d/>
        </c:spPr>
        <c:marker>
          <c:symbol val="none"/>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a:outerShdw blurRad="254000" sx="102000" sy="102000" algn="ctr" rotWithShape="0">
              <a:prstClr val="black">
                <a:alpha val="20000"/>
              </a:prstClr>
            </a:outerShdw>
          </a:effectLst>
          <a:sp3d/>
        </c:spPr>
      </c:pivotFmt>
      <c:pivotFmt>
        <c:idx val="3"/>
        <c:spPr>
          <a:solidFill>
            <a:schemeClr val="accent1"/>
          </a:solidFill>
          <a:ln>
            <a:noFill/>
          </a:ln>
          <a:effectLst>
            <a:outerShdw blurRad="254000" sx="102000" sy="102000" algn="ctr" rotWithShape="0">
              <a:prstClr val="black">
                <a:alpha val="20000"/>
              </a:prstClr>
            </a:outerShdw>
          </a:effectLst>
          <a:sp3d/>
        </c:spPr>
      </c:pivotFmt>
      <c:pivotFmt>
        <c:idx val="4"/>
        <c:spPr>
          <a:solidFill>
            <a:schemeClr val="accent1"/>
          </a:solidFill>
          <a:ln>
            <a:noFill/>
          </a:ln>
          <a:effectLst>
            <a:outerShdw blurRad="254000" sx="102000" sy="102000" algn="ctr" rotWithShape="0">
              <a:prstClr val="black">
                <a:alpha val="20000"/>
              </a:prstClr>
            </a:outerShdw>
          </a:effectLst>
          <a:sp3d/>
        </c:spPr>
        <c:marker>
          <c:symbol val="none"/>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1"/>
          <c:showSerName val="0"/>
          <c:showPercent val="1"/>
          <c:showBubbleSize val="0"/>
          <c:extLst>
            <c:ext xmlns:c15="http://schemas.microsoft.com/office/drawing/2012/chart" uri="{CE6537A1-D6FC-4f65-9D91-7224C49458BB}"/>
          </c:extLst>
        </c:dLbl>
      </c:pivotFmt>
      <c:pivotFmt>
        <c:idx val="5"/>
        <c:spPr>
          <a:solidFill>
            <a:schemeClr val="accent1"/>
          </a:solidFill>
          <a:ln>
            <a:noFill/>
          </a:ln>
          <a:effectLst>
            <a:outerShdw blurRad="254000" sx="102000" sy="102000" algn="ctr" rotWithShape="0">
              <a:prstClr val="black">
                <a:alpha val="20000"/>
              </a:prstClr>
            </a:outerShdw>
          </a:effectLst>
          <a:sp3d/>
        </c:spPr>
      </c:pivotFmt>
      <c:pivotFmt>
        <c:idx val="6"/>
        <c:spPr>
          <a:solidFill>
            <a:schemeClr val="accent1"/>
          </a:solidFill>
          <a:ln>
            <a:noFill/>
          </a:ln>
          <a:effectLst>
            <a:outerShdw blurRad="254000" sx="102000" sy="102000" algn="ctr" rotWithShape="0">
              <a:prstClr val="black">
                <a:alpha val="20000"/>
              </a:prstClr>
            </a:outerShdw>
          </a:effectLst>
          <a:sp3d/>
        </c:spPr>
      </c:pivotFmt>
    </c:pivotFmts>
    <c:plotArea>
      <c:layout/>
      <c:pieChart>
        <c:varyColors val="1"/>
        <c:ser>
          <c:idx val="0"/>
          <c:order val="0"/>
          <c:tx>
            <c:strRef>
              <c:f>Sheet2!$B$3</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D559-43A9-AD1E-75927E758EBE}"/>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D559-43A9-AD1E-75927E758EBE}"/>
              </c:ext>
            </c:extLst>
          </c:dPt>
          <c:dLbls>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Sheet2!$A$4:$A$5</c:f>
              <c:strCache>
                <c:ptCount val="2"/>
                <c:pt idx="0">
                  <c:v>Female</c:v>
                </c:pt>
                <c:pt idx="1">
                  <c:v>Male</c:v>
                </c:pt>
              </c:strCache>
            </c:strRef>
          </c:cat>
          <c:val>
            <c:numRef>
              <c:f>Sheet2!$B$4:$B$5</c:f>
              <c:numCache>
                <c:formatCode>General</c:formatCode>
                <c:ptCount val="2"/>
                <c:pt idx="0">
                  <c:v>1576</c:v>
                </c:pt>
                <c:pt idx="1">
                  <c:v>1342</c:v>
                </c:pt>
              </c:numCache>
            </c:numRef>
          </c:val>
          <c:extLst>
            <c:ext xmlns:c16="http://schemas.microsoft.com/office/drawing/2014/chart" uri="{C3380CC4-5D6E-409C-BE32-E72D297353CC}">
              <c16:uniqueId val="{00000004-D559-43A9-AD1E-75927E758EBE}"/>
            </c:ext>
          </c:extLst>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[Supplementary Register (Responses).xlsx]Sheet3!PivotTable22</c:name>
    <c:fmtId val="12"/>
  </c:pivotSource>
  <c:chart>
    <c:title>
      <c:tx>
        <c:rich>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r>
              <a:rPr lang="en-US" sz="1600" dirty="0"/>
              <a:t>Kits distributed by education level</a:t>
            </a:r>
          </a:p>
        </c:rich>
      </c:tx>
      <c:layout>
        <c:manualLayout>
          <c:xMode val="edge"/>
          <c:yMode val="edge"/>
          <c:x val="0.13261158693648989"/>
          <c:y val="1.7773915258175284E-2"/>
        </c:manualLayout>
      </c:layout>
      <c:overlay val="0"/>
      <c:spPr>
        <a:noFill/>
        <a:ln>
          <a:noFill/>
        </a:ln>
        <a:effectLst/>
      </c:spPr>
      <c:txPr>
        <a:bodyPr rot="0" spcFirstLastPara="1" vertOverflow="ellipsis" vert="horz" wrap="square" anchor="ctr" anchorCtr="1"/>
        <a:lstStyle/>
        <a:p>
          <a:pPr>
            <a:defRPr sz="2200" b="1" i="0" u="none" strike="noStrike" kern="1200" baseline="0">
              <a:solidFill>
                <a:schemeClr val="dk1">
                  <a:lumMod val="75000"/>
                  <a:lumOff val="25000"/>
                </a:schemeClr>
              </a:solidFill>
              <a:latin typeface="+mn-lt"/>
              <a:ea typeface="+mn-ea"/>
              <a:cs typeface="+mn-cs"/>
            </a:defRPr>
          </a:pPr>
          <a:endParaRPr lang="en-US"/>
        </a:p>
      </c:txPr>
    </c:title>
    <c:autoTitleDeleted val="0"/>
    <c:pivotFmts>
      <c:pivotFmt>
        <c:idx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marker>
          <c:symbol val="circle"/>
          <c:size val="6"/>
        </c:marker>
        <c:dLbl>
          <c:idx val="0"/>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1"/>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dLbl>
          <c:idx val="0"/>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showLegendKey val="1"/>
          <c:showVal val="1"/>
          <c:showCatName val="1"/>
          <c:showSerName val="1"/>
          <c:showPercent val="1"/>
          <c:showBubbleSize val="1"/>
          <c:extLst>
            <c:ext xmlns:c15="http://schemas.microsoft.com/office/drawing/2012/chart" uri="{CE6537A1-D6FC-4f65-9D91-7224C49458BB}"/>
          </c:extLst>
        </c:dLbl>
      </c:pivotFmt>
      <c:pivotFmt>
        <c:idx val="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marker>
          <c:symbol val="none"/>
        </c:marker>
        <c:dLbl>
          <c:idx val="0"/>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4"/>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5"/>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7"/>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8"/>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marker>
          <c:symbol val="none"/>
        </c:marker>
        <c:dLbl>
          <c:idx val="0"/>
          <c:spPr>
            <a:solidFill>
              <a:srgbClr val="FFFFFF"/>
            </a:solidFill>
            <a:ln>
              <a:no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
      </c:pivotFmt>
      <c:pivotFmt>
        <c:idx val="9"/>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1"/>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2"/>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
        <c:idx val="13"/>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p3d/>
        </c:spPr>
      </c:pivotFmt>
    </c:pivotFmts>
    <c:plotArea>
      <c:layout>
        <c:manualLayout>
          <c:layoutTarget val="inner"/>
          <c:xMode val="edge"/>
          <c:yMode val="edge"/>
          <c:x val="9.7903845315583909E-2"/>
          <c:y val="0.3269399357118189"/>
          <c:w val="0.80419230936883224"/>
          <c:h val="0.6503247510340463"/>
        </c:manualLayout>
      </c:layout>
      <c:pieChart>
        <c:varyColors val="1"/>
        <c:ser>
          <c:idx val="0"/>
          <c:order val="0"/>
          <c:tx>
            <c:strRef>
              <c:f>Sheet3!$B$3</c:f>
              <c:strCache>
                <c:ptCount val="1"/>
                <c:pt idx="0">
                  <c:v>Total</c:v>
                </c:pt>
              </c:strCache>
            </c:strRef>
          </c:tx>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9197-4528-967F-D5CDAE36E1B1}"/>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9197-4528-967F-D5CDAE36E1B1}"/>
              </c:ext>
            </c:extLst>
          </c:dPt>
          <c:dPt>
            <c:idx val="2"/>
            <c:bubble3D val="0"/>
            <c:spPr>
              <a:solidFill>
                <a:srgbClr val="92D05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9197-4528-967F-D5CDAE36E1B1}"/>
              </c:ext>
            </c:extLst>
          </c:dPt>
          <c:dPt>
            <c:idx val="3"/>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9197-4528-967F-D5CDAE36E1B1}"/>
              </c:ext>
            </c:extLst>
          </c:dPt>
          <c:dPt>
            <c:idx val="4"/>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9197-4528-967F-D5CDAE36E1B1}"/>
              </c:ext>
            </c:extLst>
          </c:dPt>
          <c:dLbls>
            <c:dLbl>
              <c:idx val="0"/>
              <c:layout>
                <c:manualLayout>
                  <c:x val="2.4272585260823095E-2"/>
                  <c:y val="1.3569419302224871E-3"/>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9197-4528-967F-D5CDAE36E1B1}"/>
                </c:ext>
              </c:extLst>
            </c:dLbl>
            <c:dLbl>
              <c:idx val="1"/>
              <c:delete val="1"/>
              <c:extLst>
                <c:ext xmlns:c15="http://schemas.microsoft.com/office/drawing/2012/chart" uri="{CE6537A1-D6FC-4f65-9D91-7224C49458BB}"/>
                <c:ext xmlns:c16="http://schemas.microsoft.com/office/drawing/2014/chart" uri="{C3380CC4-5D6E-409C-BE32-E72D297353CC}">
                  <c16:uniqueId val="{00000003-9197-4528-967F-D5CDAE36E1B1}"/>
                </c:ext>
              </c:extLst>
            </c:dLbl>
            <c:dLbl>
              <c:idx val="2"/>
              <c:layout>
                <c:manualLayout>
                  <c:x val="1.9359881111799308E-2"/>
                  <c:y val="1.0968543657224156E-2"/>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5-9197-4528-967F-D5CDAE36E1B1}"/>
                </c:ext>
              </c:extLst>
            </c:dLbl>
            <c:dLbl>
              <c:idx val="3"/>
              <c:layout>
                <c:manualLayout>
                  <c:x val="-4.1757858552641615E-2"/>
                  <c:y val="-0.10147589572715095"/>
                </c:manualLayout>
              </c:layout>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9197-4528-967F-D5CDAE36E1B1}"/>
                </c:ext>
              </c:extLst>
            </c:dLbl>
            <c:dLbl>
              <c:idx val="4"/>
              <c:layout>
                <c:manualLayout>
                  <c:x val="-6.3418106729733095E-2"/>
                  <c:y val="-1.2578067382413476E-2"/>
                </c:manualLayout>
              </c:layout>
              <c:tx>
                <c:rich>
                  <a:bodyPr/>
                  <a:lstStyle/>
                  <a:p>
                    <a:r>
                      <a:rPr lang="en-US" dirty="0"/>
                      <a:t>Tertiary</a:t>
                    </a:r>
                    <a:r>
                      <a:rPr lang="en-US" baseline="0" dirty="0"/>
                      <a:t>
</a:t>
                    </a:r>
                    <a:fld id="{A32CF203-0B91-4F9E-BB1C-07AE5336E388}" type="PERCENTAGE">
                      <a:rPr lang="en-US" baseline="0"/>
                      <a:pPr/>
                      <a:t>[PERCENTAGE]</a:t>
                    </a:fld>
                    <a:endParaRPr lang="en-US" baseline="0" dirty="0"/>
                  </a:p>
                </c:rich>
              </c:tx>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9197-4528-967F-D5CDAE36E1B1}"/>
                </c:ext>
              </c:extLst>
            </c:dLbl>
            <c:spPr>
              <a:pattFill prst="pct75">
                <a:fgClr>
                  <a:prstClr val="black">
                    <a:lumMod val="75000"/>
                    <a:lumOff val="25000"/>
                  </a:prstClr>
                </a:fgClr>
                <a:bgClr>
                  <a:prstClr val="black">
                    <a:lumMod val="65000"/>
                    <a:lumOff val="35000"/>
                  </a:prstClr>
                </a:bgClr>
              </a:pattFill>
              <a:ln>
                <a:noFill/>
              </a:ln>
              <a:effectLst>
                <a:outerShdw blurRad="50800" dist="38100" dir="2700000" algn="tl" rotWithShape="0">
                  <a:prstClr val="black">
                    <a:alpha val="40000"/>
                  </a:prstClr>
                </a:outerShdw>
              </a:effectLst>
            </c:spPr>
            <c:txPr>
              <a:bodyPr rot="0" spcFirstLastPara="1" vertOverflow="clip" horzOverflow="clip"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pattFill prst="pct75">
                    <a:fgClr>
                      <a:schemeClr val="dk1">
                        <a:lumMod val="75000"/>
                        <a:lumOff val="25000"/>
                      </a:schemeClr>
                    </a:fgClr>
                    <a:bgClr>
                      <a:schemeClr val="dk1">
                        <a:lumMod val="65000"/>
                        <a:lumOff val="35000"/>
                      </a:schemeClr>
                    </a:bgClr>
                  </a:pattFill>
                  <a:ln>
                    <a:noFill/>
                  </a:ln>
                </c15:spPr>
              </c:ext>
            </c:extLst>
          </c:dLbls>
          <c:cat>
            <c:strRef>
              <c:f>Sheet3!$A$4:$A$8</c:f>
              <c:strCache>
                <c:ptCount val="5"/>
                <c:pt idx="0">
                  <c:v>No education</c:v>
                </c:pt>
                <c:pt idx="1">
                  <c:v>Other</c:v>
                </c:pt>
                <c:pt idx="2">
                  <c:v>Primary</c:v>
                </c:pt>
                <c:pt idx="3">
                  <c:v>Secondary</c:v>
                </c:pt>
                <c:pt idx="4">
                  <c:v>Tertially</c:v>
                </c:pt>
              </c:strCache>
            </c:strRef>
          </c:cat>
          <c:val>
            <c:numRef>
              <c:f>Sheet3!$B$4:$B$8</c:f>
              <c:numCache>
                <c:formatCode>General</c:formatCode>
                <c:ptCount val="5"/>
                <c:pt idx="0">
                  <c:v>146</c:v>
                </c:pt>
                <c:pt idx="1">
                  <c:v>3</c:v>
                </c:pt>
                <c:pt idx="2">
                  <c:v>991</c:v>
                </c:pt>
                <c:pt idx="3">
                  <c:v>1380</c:v>
                </c:pt>
                <c:pt idx="4">
                  <c:v>398</c:v>
                </c:pt>
              </c:numCache>
            </c:numRef>
          </c:val>
          <c:extLst>
            <c:ext xmlns:c16="http://schemas.microsoft.com/office/drawing/2014/chart" uri="{C3380CC4-5D6E-409C-BE32-E72D297353CC}">
              <c16:uniqueId val="{0000000A-9197-4528-967F-D5CDAE36E1B1}"/>
            </c:ext>
          </c:extLst>
        </c:ser>
        <c:dLbls>
          <c:dLblPos val="ctr"/>
          <c:showLegendKey val="0"/>
          <c:showVal val="0"/>
          <c:showCatName val="0"/>
          <c:showSerName val="0"/>
          <c:showPercent val="1"/>
          <c:showBubbleSize val="0"/>
          <c:showLeaderLines val="0"/>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pivotSource>
    <c:name>[Supplementary Register (Responses).xlsx]Residence!PivotTable27</c:name>
    <c:fmtId val="12"/>
  </c:pivotSource>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200"/>
              <a:t>Kits</a:t>
            </a:r>
            <a:r>
              <a:rPr lang="en-US" sz="1200" baseline="0"/>
              <a:t> distributed by Settlement Type</a:t>
            </a:r>
            <a:endParaRPr lang="en-US" sz="1200"/>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en-US"/>
        </a:p>
      </c:txPr>
    </c:title>
    <c:autoTitleDeleted val="0"/>
    <c:pivotFmts>
      <c:pivotFmt>
        <c:idx val="0"/>
        <c:spPr>
          <a:solidFill>
            <a:schemeClr val="accent1"/>
          </a:solidFill>
          <a:ln>
            <a:noFill/>
          </a:ln>
          <a:effectLst>
            <a:outerShdw blurRad="254000" sx="102000" sy="102000" algn="ctr" rotWithShape="0">
              <a:prstClr val="black">
                <a:alpha val="20000"/>
              </a:prstClr>
            </a:outerShdw>
          </a:effectLst>
          <a:sp3d/>
        </c:spPr>
        <c:marker>
          <c:symbol val="circle"/>
          <c:size val="6"/>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1"/>
        <c:spPr>
          <a:solidFill>
            <a:schemeClr val="accent1"/>
          </a:solidFill>
          <a:ln>
            <a:noFill/>
          </a:ln>
          <a:effectLst>
            <a:outerShdw blurRad="254000" sx="102000" sy="102000" algn="ctr" rotWithShape="0">
              <a:prstClr val="black">
                <a:alpha val="20000"/>
              </a:prstClr>
            </a:outerShdw>
          </a:effectLst>
          <a:sp3d/>
        </c:spPr>
        <c:marker>
          <c:symbol val="none"/>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2"/>
        <c:spPr>
          <a:solidFill>
            <a:schemeClr val="accent1"/>
          </a:solidFill>
          <a:ln>
            <a:noFill/>
          </a:ln>
          <a:effectLst>
            <a:outerShdw blurRad="254000" sx="102000" sy="102000" algn="ctr" rotWithShape="0">
              <a:prstClr val="black">
                <a:alpha val="20000"/>
              </a:prstClr>
            </a:outerShdw>
          </a:effectLst>
          <a:sp3d/>
        </c:spPr>
      </c:pivotFmt>
      <c:pivotFmt>
        <c:idx val="3"/>
        <c:spPr>
          <a:solidFill>
            <a:schemeClr val="accent1"/>
          </a:solidFill>
          <a:ln>
            <a:noFill/>
          </a:ln>
          <a:effectLst>
            <a:outerShdw blurRad="254000" sx="102000" sy="102000" algn="ctr" rotWithShape="0">
              <a:prstClr val="black">
                <a:alpha val="20000"/>
              </a:prstClr>
            </a:outerShdw>
          </a:effectLst>
          <a:sp3d/>
        </c:spPr>
      </c:pivotFmt>
      <c:pivotFmt>
        <c:idx val="4"/>
        <c:spPr>
          <a:solidFill>
            <a:schemeClr val="accent1"/>
          </a:solidFill>
          <a:ln>
            <a:noFill/>
          </a:ln>
          <a:effectLst>
            <a:outerShdw blurRad="254000" sx="102000" sy="102000" algn="ctr" rotWithShape="0">
              <a:prstClr val="black">
                <a:alpha val="20000"/>
              </a:prstClr>
            </a:outerShdw>
          </a:effectLst>
          <a:sp3d/>
        </c:spPr>
        <c:marker>
          <c:symbol val="none"/>
        </c:marker>
        <c:dLbl>
          <c:idx val="0"/>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bestFit"/>
          <c:showLegendKey val="0"/>
          <c:showVal val="1"/>
          <c:showCatName val="1"/>
          <c:showSerName val="0"/>
          <c:showPercent val="1"/>
          <c:showBubbleSize val="0"/>
          <c:extLst>
            <c:ext xmlns:c15="http://schemas.microsoft.com/office/drawing/2012/chart" uri="{CE6537A1-D6FC-4f65-9D91-7224C49458BB}"/>
          </c:extLst>
        </c:dLbl>
      </c:pivotFmt>
      <c:pivotFmt>
        <c:idx val="5"/>
        <c:spPr>
          <a:solidFill>
            <a:schemeClr val="accent1"/>
          </a:solidFill>
          <a:ln>
            <a:noFill/>
          </a:ln>
          <a:effectLst>
            <a:outerShdw blurRad="254000" sx="102000" sy="102000" algn="ctr" rotWithShape="0">
              <a:prstClr val="black">
                <a:alpha val="20000"/>
              </a:prstClr>
            </a:outerShdw>
          </a:effectLst>
          <a:sp3d/>
        </c:spPr>
      </c:pivotFmt>
      <c:pivotFmt>
        <c:idx val="6"/>
        <c:spPr>
          <a:solidFill>
            <a:schemeClr val="accent1"/>
          </a:solidFill>
          <a:ln>
            <a:noFill/>
          </a:ln>
          <a:effectLst>
            <a:outerShdw blurRad="254000" sx="102000" sy="102000" algn="ctr" rotWithShape="0">
              <a:prstClr val="black">
                <a:alpha val="20000"/>
              </a:prstClr>
            </a:outerShdw>
          </a:effectLst>
          <a:sp3d/>
        </c:spPr>
      </c:pivotFmt>
    </c:pivotFmts>
    <c:plotArea>
      <c:layout/>
      <c:pieChart>
        <c:varyColors val="1"/>
        <c:ser>
          <c:idx val="0"/>
          <c:order val="0"/>
          <c:tx>
            <c:strRef>
              <c:f>Residence!$B$3</c:f>
              <c:strCache>
                <c:ptCount val="1"/>
                <c:pt idx="0">
                  <c:v>Total</c:v>
                </c:pt>
              </c:strCache>
            </c:strRef>
          </c:tx>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655-4F1F-8908-3819DC05F3C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655-4F1F-8908-3819DC05F3CB}"/>
              </c:ext>
            </c:extLst>
          </c:dPt>
          <c:dLbls>
            <c:spPr>
              <a:pattFill prst="pct75">
                <a:fgClr>
                  <a:srgbClr val="000000">
                    <a:lumMod val="75000"/>
                    <a:lumOff val="25000"/>
                  </a:srgbClr>
                </a:fgClr>
                <a:bgClr>
                  <a:srgbClr val="000000">
                    <a:lumMod val="65000"/>
                    <a:lumOff val="35000"/>
                  </a:srgb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1"/>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Residence!$A$4:$A$5</c:f>
              <c:strCache>
                <c:ptCount val="2"/>
                <c:pt idx="0">
                  <c:v>Rural</c:v>
                </c:pt>
                <c:pt idx="1">
                  <c:v>Urban</c:v>
                </c:pt>
              </c:strCache>
            </c:strRef>
          </c:cat>
          <c:val>
            <c:numRef>
              <c:f>Residence!$B$4:$B$5</c:f>
              <c:numCache>
                <c:formatCode>General</c:formatCode>
                <c:ptCount val="2"/>
                <c:pt idx="0">
                  <c:v>1104</c:v>
                </c:pt>
                <c:pt idx="1">
                  <c:v>1814</c:v>
                </c:pt>
              </c:numCache>
            </c:numRef>
          </c:val>
          <c:extLst>
            <c:ext xmlns:c16="http://schemas.microsoft.com/office/drawing/2014/chart" uri="{C3380CC4-5D6E-409C-BE32-E72D297353CC}">
              <c16:uniqueId val="{00000004-B655-4F1F-8908-3819DC05F3CB}"/>
            </c:ext>
          </c:extLst>
        </c:ser>
        <c:dLbls>
          <c:dLblPos val="ctr"/>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en-US"/>
    </a:p>
  </c:txPr>
  <c:externalData r:id="rId4">
    <c:autoUpdate val="0"/>
  </c:externalData>
  <c:extLst>
    <c:ext xmlns:c14="http://schemas.microsoft.com/office/drawing/2007/8/2/chart" uri="{781A3756-C4B2-4CAC-9D66-4F8BD8637D16}">
      <c14:pivotOptions>
        <c14:dropZoneFilter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GB" dirty="0"/>
              <a:t>Recipient</a:t>
            </a:r>
            <a:r>
              <a:rPr lang="en-GB" baseline="0" dirty="0"/>
              <a:t> </a:t>
            </a:r>
            <a:r>
              <a:rPr lang="en-GB" dirty="0"/>
              <a:t>Clients</a:t>
            </a:r>
            <a:r>
              <a:rPr lang="en-GB" baseline="0" dirty="0"/>
              <a:t> by Age group</a:t>
            </a:r>
            <a:endParaRPr lang="en-GB" dirty="0"/>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GB"/>
        </a:p>
      </c:txPr>
    </c:title>
    <c:autoTitleDeleted val="0"/>
    <c:plotArea>
      <c:layout>
        <c:manualLayout>
          <c:layoutTarget val="inner"/>
          <c:xMode val="edge"/>
          <c:yMode val="edge"/>
          <c:x val="7.9247594050743664E-2"/>
          <c:y val="0.18300925925925926"/>
          <c:w val="0.81732414698162725"/>
          <c:h val="0.70959135316418775"/>
        </c:manualLayout>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bg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'Analysis table'!$A$88:$A$95</c:f>
              <c:strCache>
                <c:ptCount val="8"/>
                <c:pt idx="0">
                  <c:v>15-19</c:v>
                </c:pt>
                <c:pt idx="1">
                  <c:v> 20-24</c:v>
                </c:pt>
                <c:pt idx="2">
                  <c:v> 25-29</c:v>
                </c:pt>
                <c:pt idx="3">
                  <c:v>30-34</c:v>
                </c:pt>
                <c:pt idx="4">
                  <c:v> 35-39</c:v>
                </c:pt>
                <c:pt idx="5">
                  <c:v> 40-44</c:v>
                </c:pt>
                <c:pt idx="6">
                  <c:v> 45-49</c:v>
                </c:pt>
                <c:pt idx="7">
                  <c:v> 50+</c:v>
                </c:pt>
              </c:strCache>
              <c:extLst/>
            </c:strRef>
          </c:cat>
          <c:val>
            <c:numRef>
              <c:f>'Analysis table'!$B$88:$B$95</c:f>
              <c:numCache>
                <c:formatCode>General</c:formatCode>
                <c:ptCount val="8"/>
                <c:pt idx="0">
                  <c:v>191</c:v>
                </c:pt>
                <c:pt idx="1">
                  <c:v>740</c:v>
                </c:pt>
                <c:pt idx="2">
                  <c:v>685</c:v>
                </c:pt>
                <c:pt idx="3">
                  <c:v>516</c:v>
                </c:pt>
                <c:pt idx="4">
                  <c:v>316</c:v>
                </c:pt>
                <c:pt idx="5">
                  <c:v>233</c:v>
                </c:pt>
                <c:pt idx="6">
                  <c:v>110</c:v>
                </c:pt>
                <c:pt idx="7">
                  <c:v>125</c:v>
                </c:pt>
              </c:numCache>
              <c:extLst/>
            </c:numRef>
          </c:val>
          <c:extLst>
            <c:ext xmlns:c16="http://schemas.microsoft.com/office/drawing/2014/chart" uri="{C3380CC4-5D6E-409C-BE32-E72D297353CC}">
              <c16:uniqueId val="{00000000-B71D-4EA4-A2E2-25009F0C67F1}"/>
            </c:ext>
          </c:extLst>
        </c:ser>
        <c:dLbls>
          <c:dLblPos val="inEnd"/>
          <c:showLegendKey val="0"/>
          <c:showVal val="1"/>
          <c:showCatName val="0"/>
          <c:showSerName val="0"/>
          <c:showPercent val="0"/>
          <c:showBubbleSize val="0"/>
        </c:dLbls>
        <c:gapWidth val="100"/>
        <c:axId val="1376338864"/>
        <c:axId val="1893213248"/>
      </c:barChart>
      <c:scatterChart>
        <c:scatterStyle val="lineMarker"/>
        <c:varyColors val="0"/>
        <c:ser>
          <c:idx val="1"/>
          <c:order val="1"/>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a:solidFill>
                  <a:schemeClr val="accent2"/>
                </a:solidFill>
                <a:round/>
              </a:ln>
              <a:effectLst>
                <a:outerShdw blurRad="57150" dist="19050" dir="5400000" algn="ctr" rotWithShape="0">
                  <a:srgbClr val="000000">
                    <a:alpha val="63000"/>
                  </a:srgbClr>
                </a:outerShdw>
              </a:effectLst>
            </c:spPr>
          </c:marker>
          <c:dLbls>
            <c:dLbl>
              <c:idx val="1"/>
              <c:layout>
                <c:manualLayout>
                  <c:x val="-5.3673665791776029E-2"/>
                  <c:y val="-8.792833187518227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B50-4A39-A015-AAAA13015BA6}"/>
                </c:ext>
              </c:extLst>
            </c:dLbl>
            <c:dLbl>
              <c:idx val="2"/>
              <c:layout>
                <c:manualLayout>
                  <c:x val="-5.6451443569553859E-2"/>
                  <c:y val="-7.40394429862934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B50-4A39-A015-AAAA13015BA6}"/>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xVal>
            <c:strRef>
              <c:f>'Analysis table'!$A$88:$A$95</c:f>
              <c:strCache>
                <c:ptCount val="8"/>
                <c:pt idx="0">
                  <c:v>15-19</c:v>
                </c:pt>
                <c:pt idx="1">
                  <c:v> 20-24</c:v>
                </c:pt>
                <c:pt idx="2">
                  <c:v> 25-29</c:v>
                </c:pt>
                <c:pt idx="3">
                  <c:v>30-34</c:v>
                </c:pt>
                <c:pt idx="4">
                  <c:v> 35-39</c:v>
                </c:pt>
                <c:pt idx="5">
                  <c:v> 40-44</c:v>
                </c:pt>
                <c:pt idx="6">
                  <c:v> 45-49</c:v>
                </c:pt>
                <c:pt idx="7">
                  <c:v> 50+</c:v>
                </c:pt>
              </c:strCache>
              <c:extLst/>
            </c:strRef>
          </c:xVal>
          <c:yVal>
            <c:numRef>
              <c:f>'Analysis table'!$C$88:$C$95</c:f>
              <c:numCache>
                <c:formatCode>0.0%</c:formatCode>
                <c:ptCount val="8"/>
                <c:pt idx="0">
                  <c:v>6.5455791638108288E-2</c:v>
                </c:pt>
                <c:pt idx="1">
                  <c:v>0.25359835503769707</c:v>
                </c:pt>
                <c:pt idx="2">
                  <c:v>0.2347498286497601</c:v>
                </c:pt>
                <c:pt idx="3">
                  <c:v>0.17683344756682659</c:v>
                </c:pt>
                <c:pt idx="4">
                  <c:v>0.10829335161069226</c:v>
                </c:pt>
                <c:pt idx="5">
                  <c:v>7.9849211788896507E-2</c:v>
                </c:pt>
                <c:pt idx="6">
                  <c:v>3.7697052775873888E-2</c:v>
                </c:pt>
                <c:pt idx="7">
                  <c:v>4.2837559972583962E-2</c:v>
                </c:pt>
              </c:numCache>
              <c:extLst/>
            </c:numRef>
          </c:yVal>
          <c:smooth val="0"/>
          <c:extLst>
            <c:ext xmlns:c16="http://schemas.microsoft.com/office/drawing/2014/chart" uri="{C3380CC4-5D6E-409C-BE32-E72D297353CC}">
              <c16:uniqueId val="{00000001-B71D-4EA4-A2E2-25009F0C67F1}"/>
            </c:ext>
          </c:extLst>
        </c:ser>
        <c:dLbls>
          <c:showLegendKey val="0"/>
          <c:showVal val="0"/>
          <c:showCatName val="0"/>
          <c:showSerName val="0"/>
          <c:showPercent val="0"/>
          <c:showBubbleSize val="0"/>
        </c:dLbls>
        <c:axId val="1480979632"/>
        <c:axId val="1650933040"/>
      </c:scatterChart>
      <c:catAx>
        <c:axId val="137633886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93213248"/>
        <c:crosses val="autoZero"/>
        <c:auto val="1"/>
        <c:lblAlgn val="ctr"/>
        <c:lblOffset val="100"/>
        <c:noMultiLvlLbl val="0"/>
      </c:catAx>
      <c:valAx>
        <c:axId val="189321324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76338864"/>
        <c:crosses val="autoZero"/>
        <c:crossBetween val="between"/>
      </c:valAx>
      <c:valAx>
        <c:axId val="1650933040"/>
        <c:scaling>
          <c:orientation val="minMax"/>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80979632"/>
        <c:crosses val="max"/>
        <c:crossBetween val="midCat"/>
      </c:valAx>
      <c:valAx>
        <c:axId val="1480979632"/>
        <c:scaling>
          <c:orientation val="minMax"/>
        </c:scaling>
        <c:delete val="1"/>
        <c:axPos val="b"/>
        <c:numFmt formatCode="General" sourceLinked="1"/>
        <c:majorTickMark val="out"/>
        <c:minorTickMark val="none"/>
        <c:tickLblPos val="nextTo"/>
        <c:crossAx val="1650933040"/>
        <c:crosses val="autoZero"/>
        <c:crossBetween val="midCat"/>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t>Choice of assisted or</a:t>
            </a:r>
            <a:r>
              <a:rPr lang="en-US" sz="1200" b="1" baseline="0" dirty="0"/>
              <a:t> unassisted by Highest Education Level </a:t>
            </a:r>
            <a:endParaRPr lang="en-US" sz="12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Sheet1!$E$21</c:f>
              <c:strCache>
                <c:ptCount val="1"/>
                <c:pt idx="0">
                  <c:v>Assisted</c:v>
                </c:pt>
              </c:strCache>
            </c:strRef>
          </c:tx>
          <c:spPr>
            <a:solidFill>
              <a:schemeClr val="accent1"/>
            </a:solidFill>
            <a:ln>
              <a:noFill/>
            </a:ln>
            <a:effectLst/>
          </c:spPr>
          <c:invertIfNegative val="0"/>
          <c:cat>
            <c:strRef>
              <c:f>Sheet1!$D$22:$D$26</c:f>
              <c:strCache>
                <c:ptCount val="5"/>
                <c:pt idx="0">
                  <c:v>Other</c:v>
                </c:pt>
                <c:pt idx="1">
                  <c:v>None</c:v>
                </c:pt>
                <c:pt idx="2">
                  <c:v> Primary </c:v>
                </c:pt>
                <c:pt idx="3">
                  <c:v>Secondary </c:v>
                </c:pt>
                <c:pt idx="4">
                  <c:v>Tertiary</c:v>
                </c:pt>
              </c:strCache>
            </c:strRef>
          </c:cat>
          <c:val>
            <c:numRef>
              <c:f>Sheet1!$E$22:$E$26</c:f>
              <c:numCache>
                <c:formatCode>General</c:formatCode>
                <c:ptCount val="5"/>
                <c:pt idx="0">
                  <c:v>0</c:v>
                </c:pt>
                <c:pt idx="1">
                  <c:v>70</c:v>
                </c:pt>
                <c:pt idx="2">
                  <c:v>331</c:v>
                </c:pt>
                <c:pt idx="3">
                  <c:v>409</c:v>
                </c:pt>
                <c:pt idx="4">
                  <c:v>138</c:v>
                </c:pt>
              </c:numCache>
            </c:numRef>
          </c:val>
          <c:extLst>
            <c:ext xmlns:c16="http://schemas.microsoft.com/office/drawing/2014/chart" uri="{C3380CC4-5D6E-409C-BE32-E72D297353CC}">
              <c16:uniqueId val="{00000000-702B-48D0-BA1C-A30E4B434058}"/>
            </c:ext>
          </c:extLst>
        </c:ser>
        <c:ser>
          <c:idx val="1"/>
          <c:order val="1"/>
          <c:tx>
            <c:strRef>
              <c:f>Sheet1!$F$21</c:f>
              <c:strCache>
                <c:ptCount val="1"/>
                <c:pt idx="0">
                  <c:v>Unassisted</c:v>
                </c:pt>
              </c:strCache>
            </c:strRef>
          </c:tx>
          <c:spPr>
            <a:solidFill>
              <a:schemeClr val="accent2"/>
            </a:solidFill>
            <a:ln>
              <a:noFill/>
            </a:ln>
            <a:effectLst/>
          </c:spPr>
          <c:invertIfNegative val="0"/>
          <c:cat>
            <c:strRef>
              <c:f>Sheet1!$D$22:$D$26</c:f>
              <c:strCache>
                <c:ptCount val="5"/>
                <c:pt idx="0">
                  <c:v>Other</c:v>
                </c:pt>
                <c:pt idx="1">
                  <c:v>None</c:v>
                </c:pt>
                <c:pt idx="2">
                  <c:v> Primary </c:v>
                </c:pt>
                <c:pt idx="3">
                  <c:v>Secondary </c:v>
                </c:pt>
                <c:pt idx="4">
                  <c:v>Tertiary</c:v>
                </c:pt>
              </c:strCache>
            </c:strRef>
          </c:cat>
          <c:val>
            <c:numRef>
              <c:f>Sheet1!$F$22:$F$26</c:f>
              <c:numCache>
                <c:formatCode>General</c:formatCode>
                <c:ptCount val="5"/>
                <c:pt idx="0">
                  <c:v>3</c:v>
                </c:pt>
                <c:pt idx="1">
                  <c:v>76</c:v>
                </c:pt>
                <c:pt idx="2">
                  <c:v>660</c:v>
                </c:pt>
                <c:pt idx="3">
                  <c:v>971</c:v>
                </c:pt>
                <c:pt idx="4">
                  <c:v>260</c:v>
                </c:pt>
              </c:numCache>
            </c:numRef>
          </c:val>
          <c:extLst>
            <c:ext xmlns:c16="http://schemas.microsoft.com/office/drawing/2014/chart" uri="{C3380CC4-5D6E-409C-BE32-E72D297353CC}">
              <c16:uniqueId val="{00000001-702B-48D0-BA1C-A30E4B434058}"/>
            </c:ext>
          </c:extLst>
        </c:ser>
        <c:dLbls>
          <c:showLegendKey val="0"/>
          <c:showVal val="0"/>
          <c:showCatName val="0"/>
          <c:showSerName val="0"/>
          <c:showPercent val="0"/>
          <c:showBubbleSize val="0"/>
        </c:dLbls>
        <c:gapWidth val="219"/>
        <c:overlap val="-27"/>
        <c:axId val="708862671"/>
        <c:axId val="708867951"/>
      </c:barChart>
      <c:catAx>
        <c:axId val="70886267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8867951"/>
        <c:crosses val="autoZero"/>
        <c:auto val="1"/>
        <c:lblAlgn val="ctr"/>
        <c:lblOffset val="100"/>
        <c:noMultiLvlLbl val="0"/>
      </c:catAx>
      <c:valAx>
        <c:axId val="70886795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70886267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dirty="0"/>
              <a:t>Choice of assisted</a:t>
            </a:r>
            <a:r>
              <a:rPr lang="en-US" sz="1200" b="1" baseline="0" dirty="0"/>
              <a:t> or unassisted by residence type</a:t>
            </a:r>
            <a:endParaRPr lang="en-US" sz="1200" b="1" dirty="0"/>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Sheet1!$E$41</c:f>
              <c:strCache>
                <c:ptCount val="1"/>
                <c:pt idx="0">
                  <c:v>Assisted</c:v>
                </c:pt>
              </c:strCache>
            </c:strRef>
          </c:tx>
          <c:spPr>
            <a:solidFill>
              <a:schemeClr val="accent1"/>
            </a:solidFill>
            <a:ln>
              <a:noFill/>
            </a:ln>
            <a:effectLst/>
          </c:spPr>
          <c:invertIfNegative val="0"/>
          <c:cat>
            <c:strRef>
              <c:f>Sheet1!$D$42:$D$43</c:f>
              <c:strCache>
                <c:ptCount val="2"/>
                <c:pt idx="0">
                  <c:v>Rural </c:v>
                </c:pt>
                <c:pt idx="1">
                  <c:v>Urban</c:v>
                </c:pt>
              </c:strCache>
            </c:strRef>
          </c:cat>
          <c:val>
            <c:numRef>
              <c:f>Sheet1!$E$42:$E$43</c:f>
              <c:numCache>
                <c:formatCode>General</c:formatCode>
                <c:ptCount val="2"/>
                <c:pt idx="0">
                  <c:v>329</c:v>
                </c:pt>
                <c:pt idx="1">
                  <c:v>619</c:v>
                </c:pt>
              </c:numCache>
            </c:numRef>
          </c:val>
          <c:extLst>
            <c:ext xmlns:c16="http://schemas.microsoft.com/office/drawing/2014/chart" uri="{C3380CC4-5D6E-409C-BE32-E72D297353CC}">
              <c16:uniqueId val="{00000000-547F-4F6C-8305-67729AEE2A05}"/>
            </c:ext>
          </c:extLst>
        </c:ser>
        <c:ser>
          <c:idx val="1"/>
          <c:order val="1"/>
          <c:tx>
            <c:strRef>
              <c:f>Sheet1!$F$41</c:f>
              <c:strCache>
                <c:ptCount val="1"/>
                <c:pt idx="0">
                  <c:v>Unassisted</c:v>
                </c:pt>
              </c:strCache>
            </c:strRef>
          </c:tx>
          <c:spPr>
            <a:solidFill>
              <a:schemeClr val="accent2"/>
            </a:solidFill>
            <a:ln>
              <a:noFill/>
            </a:ln>
            <a:effectLst/>
          </c:spPr>
          <c:invertIfNegative val="0"/>
          <c:cat>
            <c:strRef>
              <c:f>Sheet1!$D$42:$D$43</c:f>
              <c:strCache>
                <c:ptCount val="2"/>
                <c:pt idx="0">
                  <c:v>Rural </c:v>
                </c:pt>
                <c:pt idx="1">
                  <c:v>Urban</c:v>
                </c:pt>
              </c:strCache>
            </c:strRef>
          </c:cat>
          <c:val>
            <c:numRef>
              <c:f>Sheet1!$F$42:$F$43</c:f>
              <c:numCache>
                <c:formatCode>General</c:formatCode>
                <c:ptCount val="2"/>
                <c:pt idx="0">
                  <c:v>775</c:v>
                </c:pt>
                <c:pt idx="1">
                  <c:v>1196</c:v>
                </c:pt>
              </c:numCache>
            </c:numRef>
          </c:val>
          <c:extLst>
            <c:ext xmlns:c16="http://schemas.microsoft.com/office/drawing/2014/chart" uri="{C3380CC4-5D6E-409C-BE32-E72D297353CC}">
              <c16:uniqueId val="{00000001-547F-4F6C-8305-67729AEE2A05}"/>
            </c:ext>
          </c:extLst>
        </c:ser>
        <c:dLbls>
          <c:showLegendKey val="0"/>
          <c:showVal val="0"/>
          <c:showCatName val="0"/>
          <c:showSerName val="0"/>
          <c:showPercent val="0"/>
          <c:showBubbleSize val="0"/>
        </c:dLbls>
        <c:gapWidth val="219"/>
        <c:overlap val="-27"/>
        <c:axId val="186895711"/>
        <c:axId val="190550383"/>
      </c:barChart>
      <c:catAx>
        <c:axId val="18689571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550383"/>
        <c:crosses val="autoZero"/>
        <c:auto val="1"/>
        <c:lblAlgn val="ctr"/>
        <c:lblOffset val="100"/>
        <c:noMultiLvlLbl val="0"/>
      </c:catAx>
      <c:valAx>
        <c:axId val="19055038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86895711"/>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200" b="1" i="0" u="none" strike="noStrike" kern="1200" spc="0" baseline="0" dirty="0">
                <a:solidFill>
                  <a:prstClr val="black">
                    <a:lumMod val="65000"/>
                    <a:lumOff val="35000"/>
                  </a:prstClr>
                </a:solidFill>
              </a:rPr>
              <a:t>Choice of assisted or unassisted by Age Group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'Analysis table'!$G$155</c:f>
              <c:strCache>
                <c:ptCount val="1"/>
                <c:pt idx="0">
                  <c:v>Assisted</c:v>
                </c:pt>
              </c:strCache>
            </c:strRef>
          </c:tx>
          <c:spPr>
            <a:solidFill>
              <a:schemeClr val="accent1"/>
            </a:solidFill>
            <a:ln>
              <a:noFill/>
            </a:ln>
            <a:effectLst/>
          </c:spPr>
          <c:invertIfNegative val="0"/>
          <c:cat>
            <c:strRef>
              <c:f>'Analysis table'!$F$156:$F$163</c:f>
              <c:strCache>
                <c:ptCount val="8"/>
                <c:pt idx="0">
                  <c:v>15-19 </c:v>
                </c:pt>
                <c:pt idx="1">
                  <c:v>20-24</c:v>
                </c:pt>
                <c:pt idx="2">
                  <c:v>25-29</c:v>
                </c:pt>
                <c:pt idx="3">
                  <c:v>30-34</c:v>
                </c:pt>
                <c:pt idx="4">
                  <c:v>35-39 </c:v>
                </c:pt>
                <c:pt idx="5">
                  <c:v>40-44 </c:v>
                </c:pt>
                <c:pt idx="6">
                  <c:v>45-49</c:v>
                </c:pt>
                <c:pt idx="7">
                  <c:v>50+</c:v>
                </c:pt>
              </c:strCache>
            </c:strRef>
          </c:cat>
          <c:val>
            <c:numRef>
              <c:f>'Analysis table'!$G$156:$G$163</c:f>
              <c:numCache>
                <c:formatCode>General</c:formatCode>
                <c:ptCount val="8"/>
                <c:pt idx="0">
                  <c:v>61</c:v>
                </c:pt>
                <c:pt idx="1">
                  <c:v>231</c:v>
                </c:pt>
                <c:pt idx="2">
                  <c:v>225</c:v>
                </c:pt>
                <c:pt idx="3">
                  <c:v>136</c:v>
                </c:pt>
                <c:pt idx="4">
                  <c:v>109</c:v>
                </c:pt>
                <c:pt idx="5">
                  <c:v>68</c:v>
                </c:pt>
                <c:pt idx="6">
                  <c:v>47</c:v>
                </c:pt>
                <c:pt idx="7">
                  <c:v>71</c:v>
                </c:pt>
              </c:numCache>
            </c:numRef>
          </c:val>
          <c:extLst>
            <c:ext xmlns:c16="http://schemas.microsoft.com/office/drawing/2014/chart" uri="{C3380CC4-5D6E-409C-BE32-E72D297353CC}">
              <c16:uniqueId val="{00000000-15D3-4904-9CA6-4A35CC871317}"/>
            </c:ext>
          </c:extLst>
        </c:ser>
        <c:ser>
          <c:idx val="1"/>
          <c:order val="1"/>
          <c:tx>
            <c:strRef>
              <c:f>'Analysis table'!$H$155</c:f>
              <c:strCache>
                <c:ptCount val="1"/>
                <c:pt idx="0">
                  <c:v>Unassisted </c:v>
                </c:pt>
              </c:strCache>
            </c:strRef>
          </c:tx>
          <c:spPr>
            <a:solidFill>
              <a:schemeClr val="accent2"/>
            </a:solidFill>
            <a:ln>
              <a:noFill/>
            </a:ln>
            <a:effectLst/>
          </c:spPr>
          <c:invertIfNegative val="0"/>
          <c:cat>
            <c:strRef>
              <c:f>'Analysis table'!$F$156:$F$163</c:f>
              <c:strCache>
                <c:ptCount val="8"/>
                <c:pt idx="0">
                  <c:v>15-19 </c:v>
                </c:pt>
                <c:pt idx="1">
                  <c:v>20-24</c:v>
                </c:pt>
                <c:pt idx="2">
                  <c:v>25-29</c:v>
                </c:pt>
                <c:pt idx="3">
                  <c:v>30-34</c:v>
                </c:pt>
                <c:pt idx="4">
                  <c:v>35-39 </c:v>
                </c:pt>
                <c:pt idx="5">
                  <c:v>40-44 </c:v>
                </c:pt>
                <c:pt idx="6">
                  <c:v>45-49</c:v>
                </c:pt>
                <c:pt idx="7">
                  <c:v>50+</c:v>
                </c:pt>
              </c:strCache>
            </c:strRef>
          </c:cat>
          <c:val>
            <c:numRef>
              <c:f>'Analysis table'!$H$156:$H$163</c:f>
              <c:numCache>
                <c:formatCode>General</c:formatCode>
                <c:ptCount val="8"/>
                <c:pt idx="0">
                  <c:v>130</c:v>
                </c:pt>
                <c:pt idx="1">
                  <c:v>509</c:v>
                </c:pt>
                <c:pt idx="2">
                  <c:v>460</c:v>
                </c:pt>
                <c:pt idx="3">
                  <c:v>380</c:v>
                </c:pt>
                <c:pt idx="4">
                  <c:v>207</c:v>
                </c:pt>
                <c:pt idx="5">
                  <c:v>165</c:v>
                </c:pt>
                <c:pt idx="6">
                  <c:v>63</c:v>
                </c:pt>
                <c:pt idx="7">
                  <c:v>54</c:v>
                </c:pt>
              </c:numCache>
            </c:numRef>
          </c:val>
          <c:extLst>
            <c:ext xmlns:c16="http://schemas.microsoft.com/office/drawing/2014/chart" uri="{C3380CC4-5D6E-409C-BE32-E72D297353CC}">
              <c16:uniqueId val="{00000001-15D3-4904-9CA6-4A35CC871317}"/>
            </c:ext>
          </c:extLst>
        </c:ser>
        <c:dLbls>
          <c:showLegendKey val="0"/>
          <c:showVal val="0"/>
          <c:showCatName val="0"/>
          <c:showSerName val="0"/>
          <c:showPercent val="0"/>
          <c:showBubbleSize val="0"/>
        </c:dLbls>
        <c:gapWidth val="219"/>
        <c:overlap val="-27"/>
        <c:axId val="520253136"/>
        <c:axId val="1216151152"/>
        <c:extLst>
          <c:ext xmlns:c15="http://schemas.microsoft.com/office/drawing/2012/chart" uri="{02D57815-91ED-43cb-92C2-25804820EDAC}">
            <c15:filteredBarSeries>
              <c15:ser>
                <c:idx val="2"/>
                <c:order val="2"/>
                <c:tx>
                  <c:strRef>
                    <c:extLst>
                      <c:ext uri="{02D57815-91ED-43cb-92C2-25804820EDAC}">
                        <c15:formulaRef>
                          <c15:sqref>'Analysis table'!$I$155</c15:sqref>
                        </c15:formulaRef>
                      </c:ext>
                    </c:extLst>
                    <c:strCache>
                      <c:ptCount val="1"/>
                    </c:strCache>
                  </c:strRef>
                </c:tx>
                <c:spPr>
                  <a:solidFill>
                    <a:schemeClr val="accent3"/>
                  </a:solidFill>
                  <a:ln>
                    <a:noFill/>
                  </a:ln>
                  <a:effectLst/>
                </c:spPr>
                <c:invertIfNegative val="0"/>
                <c:cat>
                  <c:strRef>
                    <c:extLst>
                      <c:ext uri="{02D57815-91ED-43cb-92C2-25804820EDAC}">
                        <c15:formulaRef>
                          <c15:sqref>'Analysis table'!$F$156:$F$163</c15:sqref>
                        </c15:formulaRef>
                      </c:ext>
                    </c:extLst>
                    <c:strCache>
                      <c:ptCount val="8"/>
                      <c:pt idx="0">
                        <c:v>15-19 </c:v>
                      </c:pt>
                      <c:pt idx="1">
                        <c:v>20-24</c:v>
                      </c:pt>
                      <c:pt idx="2">
                        <c:v>25-29</c:v>
                      </c:pt>
                      <c:pt idx="3">
                        <c:v>30-34</c:v>
                      </c:pt>
                      <c:pt idx="4">
                        <c:v>35-39 </c:v>
                      </c:pt>
                      <c:pt idx="5">
                        <c:v>40-44 </c:v>
                      </c:pt>
                      <c:pt idx="6">
                        <c:v>45-49</c:v>
                      </c:pt>
                      <c:pt idx="7">
                        <c:v>50+</c:v>
                      </c:pt>
                    </c:strCache>
                  </c:strRef>
                </c:cat>
                <c:val>
                  <c:numRef>
                    <c:extLst>
                      <c:ext uri="{02D57815-91ED-43cb-92C2-25804820EDAC}">
                        <c15:formulaRef>
                          <c15:sqref>'Analysis table'!$I$156:$I$163</c15:sqref>
                        </c15:formulaRef>
                      </c:ext>
                    </c:extLst>
                    <c:numCache>
                      <c:formatCode>General</c:formatCode>
                      <c:ptCount val="8"/>
                      <c:pt idx="0">
                        <c:v>191</c:v>
                      </c:pt>
                      <c:pt idx="1">
                        <c:v>740</c:v>
                      </c:pt>
                      <c:pt idx="2">
                        <c:v>685</c:v>
                      </c:pt>
                      <c:pt idx="3">
                        <c:v>516</c:v>
                      </c:pt>
                      <c:pt idx="4">
                        <c:v>316</c:v>
                      </c:pt>
                      <c:pt idx="5">
                        <c:v>233</c:v>
                      </c:pt>
                      <c:pt idx="6">
                        <c:v>110</c:v>
                      </c:pt>
                      <c:pt idx="7">
                        <c:v>125</c:v>
                      </c:pt>
                    </c:numCache>
                  </c:numRef>
                </c:val>
                <c:extLst>
                  <c:ext xmlns:c16="http://schemas.microsoft.com/office/drawing/2014/chart" uri="{C3380CC4-5D6E-409C-BE32-E72D297353CC}">
                    <c16:uniqueId val="{00000002-15D3-4904-9CA6-4A35CC871317}"/>
                  </c:ext>
                </c:extLst>
              </c15:ser>
            </c15:filteredBarSeries>
          </c:ext>
        </c:extLst>
      </c:barChart>
      <c:catAx>
        <c:axId val="5202531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16151152"/>
        <c:crosses val="autoZero"/>
        <c:auto val="1"/>
        <c:lblAlgn val="ctr"/>
        <c:lblOffset val="100"/>
        <c:noMultiLvlLbl val="0"/>
      </c:catAx>
      <c:valAx>
        <c:axId val="121615115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20253136"/>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1.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3.xml><?xml version="1.0" encoding="utf-8"?>
<cs:chartStyle xmlns:cs="http://schemas.microsoft.com/office/drawing/2012/chartStyle" xmlns:a="http://schemas.openxmlformats.org/drawingml/2006/main" id="205">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defRPr sz="1197"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197"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
  <cs:dataPoint3D>
    <cs:lnRef idx="0"/>
    <cs:fillRef idx="0">
      <cs:styleClr val="auto"/>
    </cs:fillRef>
    <cs:effectRef idx="0"/>
    <cs:fontRef idx="minor">
      <a:schemeClr val="dk1"/>
    </cs:fontRef>
    <cs:spPr>
      <a:solidFill>
        <a:schemeClr val="phClr">
          <a:alpha val="85000"/>
        </a:schemeClr>
      </a:solidFill>
      <a:ln w="9525" cap="flat" cmpd="sng" algn="ctr">
        <a:solidFill>
          <a:schemeClr val="lt1">
            <a:alpha val="50000"/>
          </a:schemeClr>
        </a:solidFill>
        <a:round/>
      </a:ln>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4.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4A67C5A-A30F-40DD-A0BF-C6D9B103646B}" type="doc">
      <dgm:prSet loTypeId="urn:microsoft.com/office/officeart/2005/8/layout/chevron1" loCatId="process" qsTypeId="urn:microsoft.com/office/officeart/2005/8/quickstyle/simple1" qsCatId="simple" csTypeId="urn:microsoft.com/office/officeart/2005/8/colors/accent1_2" csCatId="accent1" phldr="1"/>
      <dgm:spPr/>
      <dgm:t>
        <a:bodyPr/>
        <a:lstStyle/>
        <a:p>
          <a:endParaRPr lang="en-US"/>
        </a:p>
      </dgm:t>
    </dgm:pt>
    <dgm:pt modelId="{126711A3-C1FF-44A7-933C-CAF181C864BB}">
      <dgm:prSet phldrT="[Text]"/>
      <dgm:spPr>
        <a:solidFill>
          <a:srgbClr val="378109"/>
        </a:solidFill>
      </dgm:spPr>
      <dgm:t>
        <a:bodyPr/>
        <a:lstStyle/>
        <a:p>
          <a:r>
            <a:rPr lang="en-US" b="1" dirty="0"/>
            <a:t>Laboratory Validation</a:t>
          </a:r>
        </a:p>
        <a:p>
          <a:r>
            <a:rPr lang="en-US" b="1" dirty="0"/>
            <a:t>(NHRL)</a:t>
          </a:r>
        </a:p>
      </dgm:t>
    </dgm:pt>
    <dgm:pt modelId="{040012D1-5715-40F4-B05F-0F59CE343F4A}" type="parTrans" cxnId="{4CDC85D1-3773-46CE-88C6-AB1A98857F05}">
      <dgm:prSet/>
      <dgm:spPr/>
      <dgm:t>
        <a:bodyPr/>
        <a:lstStyle/>
        <a:p>
          <a:endParaRPr lang="en-US"/>
        </a:p>
      </dgm:t>
    </dgm:pt>
    <dgm:pt modelId="{1BC1B7D0-2DFB-4E83-8A63-779926897C40}" type="sibTrans" cxnId="{4CDC85D1-3773-46CE-88C6-AB1A98857F05}">
      <dgm:prSet/>
      <dgm:spPr/>
      <dgm:t>
        <a:bodyPr/>
        <a:lstStyle/>
        <a:p>
          <a:endParaRPr lang="en-US"/>
        </a:p>
      </dgm:t>
    </dgm:pt>
    <dgm:pt modelId="{E3528695-61C9-4AC9-A558-ABE0A52EBE36}">
      <dgm:prSet phldrT="[Text]"/>
      <dgm:spPr>
        <a:solidFill>
          <a:srgbClr val="378109"/>
        </a:solidFill>
        <a:ln w="38100">
          <a:solidFill>
            <a:srgbClr val="378109"/>
          </a:solidFill>
          <a:prstDash val="solid"/>
        </a:ln>
      </dgm:spPr>
      <dgm:t>
        <a:bodyPr/>
        <a:lstStyle/>
        <a:p>
          <a:r>
            <a:rPr lang="en-US" b="1" dirty="0">
              <a:solidFill>
                <a:schemeClr val="bg1"/>
              </a:solidFill>
            </a:rPr>
            <a:t>Field Evaluation/Pilot</a:t>
          </a:r>
        </a:p>
      </dgm:t>
    </dgm:pt>
    <dgm:pt modelId="{42A97398-3D8A-4372-8CF6-039D0EC501C8}" type="parTrans" cxnId="{D5962820-B93C-4EFE-A7E2-4588F78972E5}">
      <dgm:prSet/>
      <dgm:spPr/>
      <dgm:t>
        <a:bodyPr/>
        <a:lstStyle/>
        <a:p>
          <a:endParaRPr lang="en-US"/>
        </a:p>
      </dgm:t>
    </dgm:pt>
    <dgm:pt modelId="{BCEA6160-B6E5-471F-A2F7-7A1020FCC3D1}" type="sibTrans" cxnId="{D5962820-B93C-4EFE-A7E2-4588F78972E5}">
      <dgm:prSet/>
      <dgm:spPr/>
      <dgm:t>
        <a:bodyPr/>
        <a:lstStyle/>
        <a:p>
          <a:endParaRPr lang="en-US"/>
        </a:p>
      </dgm:t>
    </dgm:pt>
    <dgm:pt modelId="{037ADF10-DBFB-4CFE-B0D6-1818E90DE8EF}">
      <dgm:prSet phldrT="[Text]"/>
      <dgm:spPr/>
      <dgm:t>
        <a:bodyPr/>
        <a:lstStyle/>
        <a:p>
          <a:r>
            <a:rPr lang="en-US" b="1" dirty="0"/>
            <a:t>MOH endorsement</a:t>
          </a:r>
        </a:p>
      </dgm:t>
    </dgm:pt>
    <dgm:pt modelId="{E893CCB4-E3A4-4501-B04E-5DD8394A2CA1}" type="parTrans" cxnId="{36E3B75B-3687-43D1-A6DB-ECD6E294293C}">
      <dgm:prSet/>
      <dgm:spPr/>
      <dgm:t>
        <a:bodyPr/>
        <a:lstStyle/>
        <a:p>
          <a:endParaRPr lang="en-US"/>
        </a:p>
      </dgm:t>
    </dgm:pt>
    <dgm:pt modelId="{B6069C19-2F2D-425B-8FDB-FF45C2ACA554}" type="sibTrans" cxnId="{36E3B75B-3687-43D1-A6DB-ECD6E294293C}">
      <dgm:prSet/>
      <dgm:spPr/>
      <dgm:t>
        <a:bodyPr/>
        <a:lstStyle/>
        <a:p>
          <a:endParaRPr lang="en-US"/>
        </a:p>
      </dgm:t>
    </dgm:pt>
    <dgm:pt modelId="{02AE59D8-2920-4185-AE2A-DA5F43A8A795}">
      <dgm:prSet/>
      <dgm:spPr>
        <a:solidFill>
          <a:srgbClr val="378109"/>
        </a:solidFill>
      </dgm:spPr>
      <dgm:t>
        <a:bodyPr/>
        <a:lstStyle/>
        <a:p>
          <a:r>
            <a:rPr lang="en-US" b="1" dirty="0"/>
            <a:t>Regulatory Approval (PMRA)</a:t>
          </a:r>
        </a:p>
      </dgm:t>
    </dgm:pt>
    <dgm:pt modelId="{C3B980D5-2D1A-4F13-A8E8-7AC793060B66}" type="parTrans" cxnId="{91AE5D04-9652-4876-8357-8981D917932D}">
      <dgm:prSet/>
      <dgm:spPr/>
      <dgm:t>
        <a:bodyPr/>
        <a:lstStyle/>
        <a:p>
          <a:endParaRPr lang="en-US"/>
        </a:p>
      </dgm:t>
    </dgm:pt>
    <dgm:pt modelId="{FBB3D0A8-478F-48E2-83A8-89F679928F00}" type="sibTrans" cxnId="{91AE5D04-9652-4876-8357-8981D917932D}">
      <dgm:prSet/>
      <dgm:spPr/>
      <dgm:t>
        <a:bodyPr/>
        <a:lstStyle/>
        <a:p>
          <a:endParaRPr lang="en-US"/>
        </a:p>
      </dgm:t>
    </dgm:pt>
    <dgm:pt modelId="{B99EA537-EA6D-4E28-9760-4C39A3DA78BF}">
      <dgm:prSet/>
      <dgm:spPr>
        <a:solidFill>
          <a:srgbClr val="378109"/>
        </a:solidFill>
      </dgm:spPr>
      <dgm:t>
        <a:bodyPr/>
        <a:lstStyle/>
        <a:p>
          <a:r>
            <a:rPr lang="en-US" b="1" dirty="0"/>
            <a:t>Regulatory Filing Submission (PMRA)</a:t>
          </a:r>
        </a:p>
      </dgm:t>
    </dgm:pt>
    <dgm:pt modelId="{6563047B-08C5-481E-8CCC-1D7ECA0073C5}" type="parTrans" cxnId="{5AAB9B31-0506-45B5-9BC3-0BEE24450892}">
      <dgm:prSet/>
      <dgm:spPr/>
      <dgm:t>
        <a:bodyPr/>
        <a:lstStyle/>
        <a:p>
          <a:endParaRPr lang="en-US"/>
        </a:p>
      </dgm:t>
    </dgm:pt>
    <dgm:pt modelId="{0435B17D-948A-415F-8BD2-1121EE5C6372}" type="sibTrans" cxnId="{5AAB9B31-0506-45B5-9BC3-0BEE24450892}">
      <dgm:prSet/>
      <dgm:spPr/>
      <dgm:t>
        <a:bodyPr/>
        <a:lstStyle/>
        <a:p>
          <a:endParaRPr lang="en-US"/>
        </a:p>
      </dgm:t>
    </dgm:pt>
    <dgm:pt modelId="{6652E8CE-0C90-4FDD-B750-E07893B9A47C}" type="pres">
      <dgm:prSet presAssocID="{D4A67C5A-A30F-40DD-A0BF-C6D9B103646B}" presName="Name0" presStyleCnt="0">
        <dgm:presLayoutVars>
          <dgm:dir/>
          <dgm:animLvl val="lvl"/>
          <dgm:resizeHandles val="exact"/>
        </dgm:presLayoutVars>
      </dgm:prSet>
      <dgm:spPr/>
    </dgm:pt>
    <dgm:pt modelId="{82E2BA08-DF78-4689-971D-A0AB11B82E46}" type="pres">
      <dgm:prSet presAssocID="{B99EA537-EA6D-4E28-9760-4C39A3DA78BF}" presName="parTxOnly" presStyleLbl="node1" presStyleIdx="0" presStyleCnt="5">
        <dgm:presLayoutVars>
          <dgm:chMax val="0"/>
          <dgm:chPref val="0"/>
          <dgm:bulletEnabled val="1"/>
        </dgm:presLayoutVars>
      </dgm:prSet>
      <dgm:spPr/>
    </dgm:pt>
    <dgm:pt modelId="{C12D8674-3307-41DF-8C2B-9DF311E339DF}" type="pres">
      <dgm:prSet presAssocID="{0435B17D-948A-415F-8BD2-1121EE5C6372}" presName="parTxOnlySpace" presStyleCnt="0"/>
      <dgm:spPr/>
    </dgm:pt>
    <dgm:pt modelId="{BF8D77B0-7FD0-4419-845F-6ACAD0AFEAC8}" type="pres">
      <dgm:prSet presAssocID="{126711A3-C1FF-44A7-933C-CAF181C864BB}" presName="parTxOnly" presStyleLbl="node1" presStyleIdx="1" presStyleCnt="5">
        <dgm:presLayoutVars>
          <dgm:chMax val="0"/>
          <dgm:chPref val="0"/>
          <dgm:bulletEnabled val="1"/>
        </dgm:presLayoutVars>
      </dgm:prSet>
      <dgm:spPr/>
    </dgm:pt>
    <dgm:pt modelId="{60940788-339A-470B-A857-4743FF9C2040}" type="pres">
      <dgm:prSet presAssocID="{1BC1B7D0-2DFB-4E83-8A63-779926897C40}" presName="parTxOnlySpace" presStyleCnt="0"/>
      <dgm:spPr/>
    </dgm:pt>
    <dgm:pt modelId="{A60C1712-ED3B-49F7-AEBF-347545EFD364}" type="pres">
      <dgm:prSet presAssocID="{E3528695-61C9-4AC9-A558-ABE0A52EBE36}" presName="parTxOnly" presStyleLbl="node1" presStyleIdx="2" presStyleCnt="5">
        <dgm:presLayoutVars>
          <dgm:chMax val="0"/>
          <dgm:chPref val="0"/>
          <dgm:bulletEnabled val="1"/>
        </dgm:presLayoutVars>
      </dgm:prSet>
      <dgm:spPr/>
    </dgm:pt>
    <dgm:pt modelId="{2CF72785-04AD-4545-AD50-719A51CF89F7}" type="pres">
      <dgm:prSet presAssocID="{BCEA6160-B6E5-471F-A2F7-7A1020FCC3D1}" presName="parTxOnlySpace" presStyleCnt="0"/>
      <dgm:spPr/>
    </dgm:pt>
    <dgm:pt modelId="{F12B56CE-D747-4E8E-8A74-9F3AF7AAF071}" type="pres">
      <dgm:prSet presAssocID="{037ADF10-DBFB-4CFE-B0D6-1818E90DE8EF}" presName="parTxOnly" presStyleLbl="node1" presStyleIdx="3" presStyleCnt="5" custLinFactX="75082" custLinFactNeighborX="100000" custLinFactNeighborY="-134">
        <dgm:presLayoutVars>
          <dgm:chMax val="0"/>
          <dgm:chPref val="0"/>
          <dgm:bulletEnabled val="1"/>
        </dgm:presLayoutVars>
      </dgm:prSet>
      <dgm:spPr/>
    </dgm:pt>
    <dgm:pt modelId="{6B9533ED-D016-446E-BBBC-BAEBD260C95A}" type="pres">
      <dgm:prSet presAssocID="{B6069C19-2F2D-425B-8FDB-FF45C2ACA554}" presName="parTxOnlySpace" presStyleCnt="0"/>
      <dgm:spPr/>
    </dgm:pt>
    <dgm:pt modelId="{4033E6BC-0C4A-494E-B392-5ED9500B4A4E}" type="pres">
      <dgm:prSet presAssocID="{02AE59D8-2920-4185-AE2A-DA5F43A8A795}" presName="parTxOnly" presStyleLbl="node1" presStyleIdx="4" presStyleCnt="5" custLinFactX="-79773" custLinFactNeighborX="-100000" custLinFactNeighborY="-134">
        <dgm:presLayoutVars>
          <dgm:chMax val="0"/>
          <dgm:chPref val="0"/>
          <dgm:bulletEnabled val="1"/>
        </dgm:presLayoutVars>
      </dgm:prSet>
      <dgm:spPr/>
    </dgm:pt>
  </dgm:ptLst>
  <dgm:cxnLst>
    <dgm:cxn modelId="{91AE5D04-9652-4876-8357-8981D917932D}" srcId="{D4A67C5A-A30F-40DD-A0BF-C6D9B103646B}" destId="{02AE59D8-2920-4185-AE2A-DA5F43A8A795}" srcOrd="4" destOrd="0" parTransId="{C3B980D5-2D1A-4F13-A8E8-7AC793060B66}" sibTransId="{FBB3D0A8-478F-48E2-83A8-89F679928F00}"/>
    <dgm:cxn modelId="{D5962820-B93C-4EFE-A7E2-4588F78972E5}" srcId="{D4A67C5A-A30F-40DD-A0BF-C6D9B103646B}" destId="{E3528695-61C9-4AC9-A558-ABE0A52EBE36}" srcOrd="2" destOrd="0" parTransId="{42A97398-3D8A-4372-8CF6-039D0EC501C8}" sibTransId="{BCEA6160-B6E5-471F-A2F7-7A1020FCC3D1}"/>
    <dgm:cxn modelId="{9E322329-735C-4583-BF84-60EE3C8FC397}" type="presOf" srcId="{D4A67C5A-A30F-40DD-A0BF-C6D9B103646B}" destId="{6652E8CE-0C90-4FDD-B750-E07893B9A47C}" srcOrd="0" destOrd="0" presId="urn:microsoft.com/office/officeart/2005/8/layout/chevron1"/>
    <dgm:cxn modelId="{CAD3F32D-14C6-427A-90D7-A00674CEFE22}" type="presOf" srcId="{02AE59D8-2920-4185-AE2A-DA5F43A8A795}" destId="{4033E6BC-0C4A-494E-B392-5ED9500B4A4E}" srcOrd="0" destOrd="0" presId="urn:microsoft.com/office/officeart/2005/8/layout/chevron1"/>
    <dgm:cxn modelId="{5AAB9B31-0506-45B5-9BC3-0BEE24450892}" srcId="{D4A67C5A-A30F-40DD-A0BF-C6D9B103646B}" destId="{B99EA537-EA6D-4E28-9760-4C39A3DA78BF}" srcOrd="0" destOrd="0" parTransId="{6563047B-08C5-481E-8CCC-1D7ECA0073C5}" sibTransId="{0435B17D-948A-415F-8BD2-1121EE5C6372}"/>
    <dgm:cxn modelId="{C9A0F13E-93A5-4DB7-BD16-1F153DE4FB1A}" type="presOf" srcId="{126711A3-C1FF-44A7-933C-CAF181C864BB}" destId="{BF8D77B0-7FD0-4419-845F-6ACAD0AFEAC8}" srcOrd="0" destOrd="0" presId="urn:microsoft.com/office/officeart/2005/8/layout/chevron1"/>
    <dgm:cxn modelId="{36E3B75B-3687-43D1-A6DB-ECD6E294293C}" srcId="{D4A67C5A-A30F-40DD-A0BF-C6D9B103646B}" destId="{037ADF10-DBFB-4CFE-B0D6-1818E90DE8EF}" srcOrd="3" destOrd="0" parTransId="{E893CCB4-E3A4-4501-B04E-5DD8394A2CA1}" sibTransId="{B6069C19-2F2D-425B-8FDB-FF45C2ACA554}"/>
    <dgm:cxn modelId="{DB0B7D4A-4EF4-43F8-B79F-54C2252DF08B}" type="presOf" srcId="{B99EA537-EA6D-4E28-9760-4C39A3DA78BF}" destId="{82E2BA08-DF78-4689-971D-A0AB11B82E46}" srcOrd="0" destOrd="0" presId="urn:microsoft.com/office/officeart/2005/8/layout/chevron1"/>
    <dgm:cxn modelId="{5FCC0584-9C37-4BFB-89B4-5849CCD83652}" type="presOf" srcId="{037ADF10-DBFB-4CFE-B0D6-1818E90DE8EF}" destId="{F12B56CE-D747-4E8E-8A74-9F3AF7AAF071}" srcOrd="0" destOrd="0" presId="urn:microsoft.com/office/officeart/2005/8/layout/chevron1"/>
    <dgm:cxn modelId="{75926190-2ABE-48C8-9F8C-E307C5C8BB95}" type="presOf" srcId="{E3528695-61C9-4AC9-A558-ABE0A52EBE36}" destId="{A60C1712-ED3B-49F7-AEBF-347545EFD364}" srcOrd="0" destOrd="0" presId="urn:microsoft.com/office/officeart/2005/8/layout/chevron1"/>
    <dgm:cxn modelId="{4CDC85D1-3773-46CE-88C6-AB1A98857F05}" srcId="{D4A67C5A-A30F-40DD-A0BF-C6D9B103646B}" destId="{126711A3-C1FF-44A7-933C-CAF181C864BB}" srcOrd="1" destOrd="0" parTransId="{040012D1-5715-40F4-B05F-0F59CE343F4A}" sibTransId="{1BC1B7D0-2DFB-4E83-8A63-779926897C40}"/>
    <dgm:cxn modelId="{A94CAA9C-387E-445F-8AE7-A13D49266991}" type="presParOf" srcId="{6652E8CE-0C90-4FDD-B750-E07893B9A47C}" destId="{82E2BA08-DF78-4689-971D-A0AB11B82E46}" srcOrd="0" destOrd="0" presId="urn:microsoft.com/office/officeart/2005/8/layout/chevron1"/>
    <dgm:cxn modelId="{81181324-C08E-435C-8D10-C6C82065B09C}" type="presParOf" srcId="{6652E8CE-0C90-4FDD-B750-E07893B9A47C}" destId="{C12D8674-3307-41DF-8C2B-9DF311E339DF}" srcOrd="1" destOrd="0" presId="urn:microsoft.com/office/officeart/2005/8/layout/chevron1"/>
    <dgm:cxn modelId="{5A311061-293A-4FE5-AF4C-11DEC7B6A142}" type="presParOf" srcId="{6652E8CE-0C90-4FDD-B750-E07893B9A47C}" destId="{BF8D77B0-7FD0-4419-845F-6ACAD0AFEAC8}" srcOrd="2" destOrd="0" presId="urn:microsoft.com/office/officeart/2005/8/layout/chevron1"/>
    <dgm:cxn modelId="{5779C693-2E28-46AB-ADA7-B7911491B8A0}" type="presParOf" srcId="{6652E8CE-0C90-4FDD-B750-E07893B9A47C}" destId="{60940788-339A-470B-A857-4743FF9C2040}" srcOrd="3" destOrd="0" presId="urn:microsoft.com/office/officeart/2005/8/layout/chevron1"/>
    <dgm:cxn modelId="{F49D55E7-C9BD-4D2D-AD2F-7583F6FA86A0}" type="presParOf" srcId="{6652E8CE-0C90-4FDD-B750-E07893B9A47C}" destId="{A60C1712-ED3B-49F7-AEBF-347545EFD364}" srcOrd="4" destOrd="0" presId="urn:microsoft.com/office/officeart/2005/8/layout/chevron1"/>
    <dgm:cxn modelId="{6DBB3BB7-2625-4615-95A2-0DF418329776}" type="presParOf" srcId="{6652E8CE-0C90-4FDD-B750-E07893B9A47C}" destId="{2CF72785-04AD-4545-AD50-719A51CF89F7}" srcOrd="5" destOrd="0" presId="urn:microsoft.com/office/officeart/2005/8/layout/chevron1"/>
    <dgm:cxn modelId="{B6B0A562-39A6-47B5-AF65-122001428B15}" type="presParOf" srcId="{6652E8CE-0C90-4FDD-B750-E07893B9A47C}" destId="{F12B56CE-D747-4E8E-8A74-9F3AF7AAF071}" srcOrd="6" destOrd="0" presId="urn:microsoft.com/office/officeart/2005/8/layout/chevron1"/>
    <dgm:cxn modelId="{5AE3049E-9833-4A3B-AC12-A9175AF7B2E2}" type="presParOf" srcId="{6652E8CE-0C90-4FDD-B750-E07893B9A47C}" destId="{6B9533ED-D016-446E-BBBC-BAEBD260C95A}" srcOrd="7" destOrd="0" presId="urn:microsoft.com/office/officeart/2005/8/layout/chevron1"/>
    <dgm:cxn modelId="{A0CA0131-26CB-4F26-825A-654B52F595D0}" type="presParOf" srcId="{6652E8CE-0C90-4FDD-B750-E07893B9A47C}" destId="{4033E6BC-0C4A-494E-B392-5ED9500B4A4E}"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E2BA08-DF78-4689-971D-A0AB11B82E46}">
      <dsp:nvSpPr>
        <dsp:cNvPr id="0" name=""/>
        <dsp:cNvSpPr/>
      </dsp:nvSpPr>
      <dsp:spPr>
        <a:xfrm>
          <a:off x="2198" y="1182011"/>
          <a:ext cx="1956885" cy="782754"/>
        </a:xfrm>
        <a:prstGeom prst="chevron">
          <a:avLst/>
        </a:prstGeom>
        <a:solidFill>
          <a:srgbClr val="378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t>Regulatory Filing Submission (PMRA)</a:t>
          </a:r>
        </a:p>
      </dsp:txBody>
      <dsp:txXfrm>
        <a:off x="393575" y="1182011"/>
        <a:ext cx="1174131" cy="782754"/>
      </dsp:txXfrm>
    </dsp:sp>
    <dsp:sp modelId="{BF8D77B0-7FD0-4419-845F-6ACAD0AFEAC8}">
      <dsp:nvSpPr>
        <dsp:cNvPr id="0" name=""/>
        <dsp:cNvSpPr/>
      </dsp:nvSpPr>
      <dsp:spPr>
        <a:xfrm>
          <a:off x="1763395" y="1182011"/>
          <a:ext cx="1956885" cy="782754"/>
        </a:xfrm>
        <a:prstGeom prst="chevron">
          <a:avLst/>
        </a:prstGeom>
        <a:solidFill>
          <a:srgbClr val="378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t>Laboratory Validation</a:t>
          </a:r>
        </a:p>
        <a:p>
          <a:pPr marL="0" lvl="0" indent="0" algn="ctr" defTabSz="577850">
            <a:lnSpc>
              <a:spcPct val="90000"/>
            </a:lnSpc>
            <a:spcBef>
              <a:spcPct val="0"/>
            </a:spcBef>
            <a:spcAft>
              <a:spcPct val="35000"/>
            </a:spcAft>
            <a:buNone/>
          </a:pPr>
          <a:r>
            <a:rPr lang="en-US" sz="1300" b="1" kern="1200" dirty="0"/>
            <a:t>(NHRL)</a:t>
          </a:r>
        </a:p>
      </dsp:txBody>
      <dsp:txXfrm>
        <a:off x="2154772" y="1182011"/>
        <a:ext cx="1174131" cy="782754"/>
      </dsp:txXfrm>
    </dsp:sp>
    <dsp:sp modelId="{A60C1712-ED3B-49F7-AEBF-347545EFD364}">
      <dsp:nvSpPr>
        <dsp:cNvPr id="0" name=""/>
        <dsp:cNvSpPr/>
      </dsp:nvSpPr>
      <dsp:spPr>
        <a:xfrm>
          <a:off x="3524592" y="1182011"/>
          <a:ext cx="1956885" cy="782754"/>
        </a:xfrm>
        <a:prstGeom prst="chevron">
          <a:avLst/>
        </a:prstGeom>
        <a:solidFill>
          <a:srgbClr val="378109"/>
        </a:solidFill>
        <a:ln w="38100" cap="flat" cmpd="sng" algn="ctr">
          <a:solidFill>
            <a:srgbClr val="378109"/>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solidFill>
                <a:schemeClr val="bg1"/>
              </a:solidFill>
            </a:rPr>
            <a:t>Field Evaluation/Pilot</a:t>
          </a:r>
        </a:p>
      </dsp:txBody>
      <dsp:txXfrm>
        <a:off x="3915969" y="1182011"/>
        <a:ext cx="1174131" cy="782754"/>
      </dsp:txXfrm>
    </dsp:sp>
    <dsp:sp modelId="{F12B56CE-D747-4E8E-8A74-9F3AF7AAF071}">
      <dsp:nvSpPr>
        <dsp:cNvPr id="0" name=""/>
        <dsp:cNvSpPr/>
      </dsp:nvSpPr>
      <dsp:spPr>
        <a:xfrm>
          <a:off x="6950747" y="1180962"/>
          <a:ext cx="1956885" cy="782754"/>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t>MOH endorsement</a:t>
          </a:r>
        </a:p>
      </dsp:txBody>
      <dsp:txXfrm>
        <a:off x="7342124" y="1180962"/>
        <a:ext cx="1174131" cy="782754"/>
      </dsp:txXfrm>
    </dsp:sp>
    <dsp:sp modelId="{4033E6BC-0C4A-494E-B392-5ED9500B4A4E}">
      <dsp:nvSpPr>
        <dsp:cNvPr id="0" name=""/>
        <dsp:cNvSpPr/>
      </dsp:nvSpPr>
      <dsp:spPr>
        <a:xfrm>
          <a:off x="5290231" y="1180962"/>
          <a:ext cx="1956885" cy="782754"/>
        </a:xfrm>
        <a:prstGeom prst="chevron">
          <a:avLst/>
        </a:prstGeom>
        <a:solidFill>
          <a:srgbClr val="37810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2007" tIns="17336" rIns="17336" bIns="17336" numCol="1" spcCol="1270" anchor="ctr" anchorCtr="0">
          <a:noAutofit/>
        </a:bodyPr>
        <a:lstStyle/>
        <a:p>
          <a:pPr marL="0" lvl="0" indent="0" algn="ctr" defTabSz="577850">
            <a:lnSpc>
              <a:spcPct val="90000"/>
            </a:lnSpc>
            <a:spcBef>
              <a:spcPct val="0"/>
            </a:spcBef>
            <a:spcAft>
              <a:spcPct val="35000"/>
            </a:spcAft>
            <a:buNone/>
          </a:pPr>
          <a:r>
            <a:rPr lang="en-US" sz="1300" b="1" kern="1200" dirty="0"/>
            <a:t>Regulatory Approval (PMRA)</a:t>
          </a:r>
        </a:p>
      </dsp:txBody>
      <dsp:txXfrm>
        <a:off x="5681608" y="1180962"/>
        <a:ext cx="1174131" cy="78275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9C48F606-067E-4873-8F9B-D49DB863FAC1}" type="datetimeFigureOut">
              <a:rPr lang="en-US" smtClean="0"/>
              <a:t>11/16/2025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A78B20AB-6FF8-4164-98FF-0E70548F9ED2}" type="slidenum">
              <a:rPr lang="en-US" smtClean="0"/>
              <a:t>‹#›</a:t>
            </a:fld>
            <a:endParaRPr lang="en-US"/>
          </a:p>
        </p:txBody>
      </p:sp>
    </p:spTree>
    <p:extLst>
      <p:ext uri="{BB962C8B-B14F-4D97-AF65-F5344CB8AC3E}">
        <p14:creationId xmlns:p14="http://schemas.microsoft.com/office/powerpoint/2010/main" val="2601266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39C84-B345-D180-CC7A-673B3A659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7C1655-4DAE-D886-C0D7-5F1DFDC9FB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4C92B2D-63FF-48E6-C659-FE76A5CB92F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9705D31-6886-FDE6-E3B9-2B6E3A389D6E}"/>
              </a:ext>
            </a:extLst>
          </p:cNvPr>
          <p:cNvSpPr>
            <a:spLocks noGrp="1"/>
          </p:cNvSpPr>
          <p:nvPr>
            <p:ph type="sldNum" sz="quarter" idx="5"/>
          </p:nvPr>
        </p:nvSpPr>
        <p:spPr/>
        <p:txBody>
          <a:bodyPr/>
          <a:lstStyle/>
          <a:p>
            <a:fld id="{A78B20AB-6FF8-4164-98FF-0E70548F9ED2}" type="slidenum">
              <a:rPr lang="en-US" smtClean="0"/>
              <a:t>2</a:t>
            </a:fld>
            <a:endParaRPr lang="en-US" dirty="0"/>
          </a:p>
        </p:txBody>
      </p:sp>
    </p:spTree>
    <p:extLst>
      <p:ext uri="{BB962C8B-B14F-4D97-AF65-F5344CB8AC3E}">
        <p14:creationId xmlns:p14="http://schemas.microsoft.com/office/powerpoint/2010/main" val="24999214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W" dirty="0"/>
          </a:p>
        </p:txBody>
      </p:sp>
      <p:sp>
        <p:nvSpPr>
          <p:cNvPr id="4" name="Slide Number Placeholder 3"/>
          <p:cNvSpPr>
            <a:spLocks noGrp="1"/>
          </p:cNvSpPr>
          <p:nvPr>
            <p:ph type="sldNum" sz="quarter" idx="5"/>
          </p:nvPr>
        </p:nvSpPr>
        <p:spPr/>
        <p:txBody>
          <a:bodyPr/>
          <a:lstStyle/>
          <a:p>
            <a:fld id="{A78B20AB-6FF8-4164-98FF-0E70548F9ED2}" type="slidenum">
              <a:rPr lang="en-US" smtClean="0"/>
              <a:t>11</a:t>
            </a:fld>
            <a:endParaRPr lang="en-US"/>
          </a:p>
        </p:txBody>
      </p:sp>
    </p:spTree>
    <p:extLst>
      <p:ext uri="{BB962C8B-B14F-4D97-AF65-F5344CB8AC3E}">
        <p14:creationId xmlns:p14="http://schemas.microsoft.com/office/powerpoint/2010/main" val="2333046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447D8-86DA-8875-6038-8973C457D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3E2F7-AF7F-25E5-BBF3-8DE546F44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5CD9D-DB78-AFD4-140A-516CF2ECE9E0}"/>
              </a:ext>
            </a:extLst>
          </p:cNvPr>
          <p:cNvSpPr>
            <a:spLocks noGrp="1"/>
          </p:cNvSpPr>
          <p:nvPr>
            <p:ph type="body" idx="1"/>
          </p:nvPr>
        </p:nvSpPr>
        <p:spPr/>
        <p:txBody>
          <a:bodyPr/>
          <a:lstStyle/>
          <a:p>
            <a:endParaRPr lang="x-none"/>
          </a:p>
        </p:txBody>
      </p:sp>
      <p:sp>
        <p:nvSpPr>
          <p:cNvPr id="4" name="Slide Number Placeholder 3">
            <a:extLst>
              <a:ext uri="{FF2B5EF4-FFF2-40B4-BE49-F238E27FC236}">
                <a16:creationId xmlns:a16="http://schemas.microsoft.com/office/drawing/2014/main" id="{28872A96-117E-DDDA-42BD-5C221CD3ADBF}"/>
              </a:ext>
            </a:extLst>
          </p:cNvPr>
          <p:cNvSpPr>
            <a:spLocks noGrp="1"/>
          </p:cNvSpPr>
          <p:nvPr>
            <p:ph type="sldNum" sz="quarter" idx="5"/>
          </p:nvPr>
        </p:nvSpPr>
        <p:spPr/>
        <p:txBody>
          <a:bodyPr/>
          <a:lstStyle/>
          <a:p>
            <a:pPr defTabSz="931774">
              <a:defRPr/>
            </a:pPr>
            <a:fld id="{A78B20AB-6FF8-4164-98FF-0E70548F9ED2}"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2756480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MW"/>
          </a:p>
        </p:txBody>
      </p:sp>
      <p:sp>
        <p:nvSpPr>
          <p:cNvPr id="4" name="Slide Number Placeholder 3"/>
          <p:cNvSpPr>
            <a:spLocks noGrp="1"/>
          </p:cNvSpPr>
          <p:nvPr>
            <p:ph type="sldNum" sz="quarter" idx="5"/>
          </p:nvPr>
        </p:nvSpPr>
        <p:spPr/>
        <p:txBody>
          <a:bodyPr/>
          <a:lstStyle/>
          <a:p>
            <a:fld id="{A78B20AB-6FF8-4164-98FF-0E70548F9ED2}" type="slidenum">
              <a:rPr lang="en-US" smtClean="0"/>
              <a:t>13</a:t>
            </a:fld>
            <a:endParaRPr lang="en-US"/>
          </a:p>
        </p:txBody>
      </p:sp>
    </p:spTree>
    <p:extLst>
      <p:ext uri="{BB962C8B-B14F-4D97-AF65-F5344CB8AC3E}">
        <p14:creationId xmlns:p14="http://schemas.microsoft.com/office/powerpoint/2010/main" val="33128739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B3D7D3-1A91-AF5C-4871-259558C6DC1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4E8650-0213-01C5-6772-1B705778E1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C430AF-2D0A-576C-A979-7F36849726D8}"/>
              </a:ext>
            </a:extLst>
          </p:cNvPr>
          <p:cNvSpPr>
            <a:spLocks noGrp="1"/>
          </p:cNvSpPr>
          <p:nvPr>
            <p:ph type="body" idx="1"/>
          </p:nvPr>
        </p:nvSpPr>
        <p:spPr/>
        <p:txBody>
          <a:bodyPr/>
          <a:lstStyle/>
          <a:p>
            <a:endParaRPr lang="x-none" dirty="0"/>
          </a:p>
        </p:txBody>
      </p:sp>
      <p:sp>
        <p:nvSpPr>
          <p:cNvPr id="4" name="Slide Number Placeholder 3">
            <a:extLst>
              <a:ext uri="{FF2B5EF4-FFF2-40B4-BE49-F238E27FC236}">
                <a16:creationId xmlns:a16="http://schemas.microsoft.com/office/drawing/2014/main" id="{07D88E21-2C32-08CE-5960-24F323570D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78B20AB-6FF8-4164-98FF-0E70548F9E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4446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447D8-86DA-8875-6038-8973C457D1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03E2F7-AF7F-25E5-BBF3-8DE546F443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05CD9D-DB78-AFD4-140A-516CF2ECE9E0}"/>
              </a:ext>
            </a:extLst>
          </p:cNvPr>
          <p:cNvSpPr>
            <a:spLocks noGrp="1"/>
          </p:cNvSpPr>
          <p:nvPr>
            <p:ph type="body" idx="1"/>
          </p:nvPr>
        </p:nvSpPr>
        <p:spPr/>
        <p:txBody>
          <a:bodyPr/>
          <a:lstStyle/>
          <a:p>
            <a:endParaRPr lang="x-none" dirty="0"/>
          </a:p>
        </p:txBody>
      </p:sp>
      <p:sp>
        <p:nvSpPr>
          <p:cNvPr id="4" name="Slide Number Placeholder 3">
            <a:extLst>
              <a:ext uri="{FF2B5EF4-FFF2-40B4-BE49-F238E27FC236}">
                <a16:creationId xmlns:a16="http://schemas.microsoft.com/office/drawing/2014/main" id="{28872A96-117E-DDDA-42BD-5C221CD3ADBF}"/>
              </a:ext>
            </a:extLst>
          </p:cNvPr>
          <p:cNvSpPr>
            <a:spLocks noGrp="1"/>
          </p:cNvSpPr>
          <p:nvPr>
            <p:ph type="sldNum" sz="quarter" idx="5"/>
          </p:nvPr>
        </p:nvSpPr>
        <p:spPr/>
        <p:txBody>
          <a:bodyPr/>
          <a:lstStyle/>
          <a:p>
            <a:pPr defTabSz="931774">
              <a:defRPr/>
            </a:pPr>
            <a:fld id="{A78B20AB-6FF8-4164-98FF-0E70548F9ED2}" type="slidenum">
              <a:rPr lang="en-US">
                <a:solidFill>
                  <a:prstClr val="black"/>
                </a:solidFill>
                <a:latin typeface="Calibri" panose="020F0502020204030204"/>
              </a:rPr>
              <a:pPr defTabSz="931774">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4239481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7049C1-40B8-321F-AA74-7263C2FBF3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CC8DFC-1AC5-E1CB-2C6A-C632F0F6E1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9E430-B4BA-4F18-027A-5C94FBBC6F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1B8A025-652A-BDE0-A49B-B4B72DEE0CFD}"/>
              </a:ext>
            </a:extLst>
          </p:cNvPr>
          <p:cNvSpPr>
            <a:spLocks noGrp="1"/>
          </p:cNvSpPr>
          <p:nvPr>
            <p:ph type="sldNum" sz="quarter" idx="5"/>
          </p:nvPr>
        </p:nvSpPr>
        <p:spPr/>
        <p:txBody>
          <a:bodyPr/>
          <a:lstStyle/>
          <a:p>
            <a:fld id="{A78B20AB-6FF8-4164-98FF-0E70548F9ED2}" type="slidenum">
              <a:rPr lang="en-US" smtClean="0"/>
              <a:t>16</a:t>
            </a:fld>
            <a:endParaRPr lang="en-US" dirty="0"/>
          </a:p>
        </p:txBody>
      </p:sp>
    </p:spTree>
    <p:extLst>
      <p:ext uri="{BB962C8B-B14F-4D97-AF65-F5344CB8AC3E}">
        <p14:creationId xmlns:p14="http://schemas.microsoft.com/office/powerpoint/2010/main" val="28544115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A78B20AB-6FF8-4164-98FF-0E70548F9ED2}" type="slidenum">
              <a:rPr lang="en-US">
                <a:solidFill>
                  <a:prstClr val="black"/>
                </a:solidFill>
                <a:latin typeface="Calibri" panose="020F0502020204030204"/>
              </a:rPr>
              <a:pPr defTabSz="931774">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405333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defTabSz="931774">
              <a:defRPr/>
            </a:pPr>
            <a:fld id="{A78B20AB-6FF8-4164-98FF-0E70548F9ED2}" type="slidenum">
              <a:rPr lang="en-US">
                <a:solidFill>
                  <a:prstClr val="black"/>
                </a:solidFill>
                <a:latin typeface="Calibri" panose="020F0502020204030204"/>
              </a:rPr>
              <a:pPr defTabSz="931774">
                <a:def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925228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95296-366F-9E68-72DC-2F0EE97303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3AC83E-E877-CC38-0C9C-F391A04ADE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8A8D3-1588-2A81-0EB0-7FD0D11BF1FC}"/>
              </a:ext>
            </a:extLst>
          </p:cNvPr>
          <p:cNvSpPr>
            <a:spLocks noGrp="1"/>
          </p:cNvSpPr>
          <p:nvPr>
            <p:ph type="body" idx="1"/>
          </p:nvPr>
        </p:nvSpPr>
        <p:spPr/>
        <p:txBody>
          <a:bodyPr/>
          <a:lstStyle/>
          <a:p>
            <a:endParaRPr lang="x-none"/>
          </a:p>
        </p:txBody>
      </p:sp>
      <p:sp>
        <p:nvSpPr>
          <p:cNvPr id="4" name="Slide Number Placeholder 3">
            <a:extLst>
              <a:ext uri="{FF2B5EF4-FFF2-40B4-BE49-F238E27FC236}">
                <a16:creationId xmlns:a16="http://schemas.microsoft.com/office/drawing/2014/main" id="{5EDFE574-F8AF-A982-8406-D2B1474EE68C}"/>
              </a:ext>
            </a:extLst>
          </p:cNvPr>
          <p:cNvSpPr>
            <a:spLocks noGrp="1"/>
          </p:cNvSpPr>
          <p:nvPr>
            <p:ph type="sldNum" sz="quarter" idx="5"/>
          </p:nvPr>
        </p:nvSpPr>
        <p:spPr/>
        <p:txBody>
          <a:bodyPr/>
          <a:lstStyle/>
          <a:p>
            <a:pPr defTabSz="931774">
              <a:defRPr/>
            </a:pPr>
            <a:fld id="{A78B20AB-6FF8-4164-98FF-0E70548F9ED2}" type="slidenum">
              <a:rPr lang="en-US">
                <a:solidFill>
                  <a:prstClr val="black"/>
                </a:solidFill>
                <a:latin typeface="Calibri" panose="020F0502020204030204"/>
              </a:rPr>
              <a:pPr defTabSz="931774">
                <a:def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1235723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a:p>
        </p:txBody>
      </p:sp>
      <p:sp>
        <p:nvSpPr>
          <p:cNvPr id="4" name="Slide Number Placeholder 3"/>
          <p:cNvSpPr>
            <a:spLocks noGrp="1"/>
          </p:cNvSpPr>
          <p:nvPr>
            <p:ph type="sldNum" sz="quarter" idx="5"/>
          </p:nvPr>
        </p:nvSpPr>
        <p:spPr/>
        <p:txBody>
          <a:bodyPr/>
          <a:lstStyle/>
          <a:p>
            <a:pPr defTabSz="931774">
              <a:defRPr/>
            </a:pPr>
            <a:fld id="{A78B20AB-6FF8-4164-98FF-0E70548F9ED2}" type="slidenum">
              <a:rPr lang="en-US">
                <a:solidFill>
                  <a:prstClr val="black"/>
                </a:solidFill>
                <a:latin typeface="Calibri" panose="020F0502020204030204"/>
              </a:rPr>
              <a:pPr defTabSz="931774">
                <a:def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125769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Districts were </a:t>
            </a:r>
            <a:r>
              <a:rPr lang="en-US" sz="1200" b="0" i="0" u="none" strike="noStrike" baseline="0" dirty="0">
                <a:solidFill>
                  <a:srgbClr val="000000"/>
                </a:solidFill>
                <a:latin typeface="Arial" panose="020B0604020202020204" pitchFamily="34" charset="0"/>
              </a:rPr>
              <a:t>Salima- </a:t>
            </a:r>
            <a:r>
              <a:rPr lang="en-US" sz="1200" b="0" i="0" u="none" strike="noStrike" baseline="0" dirty="0" err="1">
                <a:solidFill>
                  <a:srgbClr val="000000"/>
                </a:solidFill>
                <a:latin typeface="Arial" panose="020B0604020202020204" pitchFamily="34" charset="0"/>
              </a:rPr>
              <a:t>Khombedza</a:t>
            </a:r>
            <a:r>
              <a:rPr lang="en-US" sz="1200" b="0" i="0" u="none" strike="noStrike" baseline="0" dirty="0">
                <a:solidFill>
                  <a:srgbClr val="000000"/>
                </a:solidFill>
                <a:latin typeface="Arial" panose="020B0604020202020204" pitchFamily="34" charset="0"/>
              </a:rPr>
              <a:t> Health </a:t>
            </a:r>
            <a:r>
              <a:rPr lang="en-US" sz="1200" b="0" i="0" u="none" strike="noStrike" baseline="0" dirty="0" err="1">
                <a:solidFill>
                  <a:srgbClr val="000000"/>
                </a:solidFill>
                <a:latin typeface="Arial" panose="020B0604020202020204" pitchFamily="34" charset="0"/>
              </a:rPr>
              <a:t>centre</a:t>
            </a:r>
            <a:r>
              <a:rPr lang="en-US" sz="1200" b="0" i="0" u="none" strike="noStrike" baseline="0" dirty="0">
                <a:solidFill>
                  <a:srgbClr val="000000"/>
                </a:solidFill>
                <a:latin typeface="Arial" panose="020B0604020202020204" pitchFamily="34" charset="0"/>
              </a:rPr>
              <a:t>, Thyolo, Machinga, Chikwawa-</a:t>
            </a:r>
            <a:r>
              <a:rPr lang="en-US" sz="1200" b="0" i="0" u="none" strike="noStrike" baseline="0" dirty="0" err="1">
                <a:solidFill>
                  <a:srgbClr val="000000"/>
                </a:solidFill>
                <a:latin typeface="Arial" panose="020B0604020202020204" pitchFamily="34" charset="0"/>
              </a:rPr>
              <a:t>Ngabu</a:t>
            </a:r>
            <a:r>
              <a:rPr lang="en-US" sz="1200" b="0" i="0" u="none" strike="noStrike" baseline="0" dirty="0">
                <a:solidFill>
                  <a:srgbClr val="000000"/>
                </a:solidFill>
                <a:latin typeface="Arial" panose="020B0604020202020204" pitchFamily="34" charset="0"/>
              </a:rPr>
              <a:t> and </a:t>
            </a:r>
            <a:r>
              <a:rPr lang="en-US" sz="1200" b="0" i="0" u="none" strike="noStrike" baseline="0" dirty="0" err="1">
                <a:solidFill>
                  <a:srgbClr val="000000"/>
                </a:solidFill>
                <a:latin typeface="Arial" panose="020B0604020202020204" pitchFamily="34" charset="0"/>
              </a:rPr>
              <a:t>Ntcheu</a:t>
            </a:r>
            <a:endParaRPr lang="en-US" sz="1200" b="0" i="0" u="none" strike="noStrike" baseline="0" dirty="0">
              <a:solidFill>
                <a:srgbClr val="000000"/>
              </a:solidFill>
              <a:latin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F707A-C38A-40C5-B2BC-F5FE069A76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791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6DF77E-8A7D-7E67-C3EF-7C495DEE9C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422FDE-06CC-2CA6-4DA7-3644B26717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200A3A-3729-9A61-23C4-4B63B6D6A96C}"/>
              </a:ext>
            </a:extLst>
          </p:cNvPr>
          <p:cNvSpPr>
            <a:spLocks noGrp="1"/>
          </p:cNvSpPr>
          <p:nvPr>
            <p:ph type="body" idx="1"/>
          </p:nvPr>
        </p:nvSpPr>
        <p:spPr/>
        <p:txBody>
          <a:bodyPr/>
          <a:lstStyle/>
          <a:p>
            <a:endParaRPr lang="x-none"/>
          </a:p>
        </p:txBody>
      </p:sp>
      <p:sp>
        <p:nvSpPr>
          <p:cNvPr id="4" name="Slide Number Placeholder 3">
            <a:extLst>
              <a:ext uri="{FF2B5EF4-FFF2-40B4-BE49-F238E27FC236}">
                <a16:creationId xmlns:a16="http://schemas.microsoft.com/office/drawing/2014/main" id="{0753F506-C166-7A4A-9BB7-8C11B25AA2E4}"/>
              </a:ext>
            </a:extLst>
          </p:cNvPr>
          <p:cNvSpPr>
            <a:spLocks noGrp="1"/>
          </p:cNvSpPr>
          <p:nvPr>
            <p:ph type="sldNum" sz="quarter" idx="5"/>
          </p:nvPr>
        </p:nvSpPr>
        <p:spPr/>
        <p:txBody>
          <a:bodyPr/>
          <a:lstStyle/>
          <a:p>
            <a:pPr defTabSz="931774">
              <a:defRPr/>
            </a:pPr>
            <a:fld id="{A78B20AB-6FF8-4164-98FF-0E70548F9ED2}"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2894004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2FA9D-7646-CFCD-DF7C-F3B2B1C8D5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6B7283A-11A9-1BA0-9FD0-5BD5D89096A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499DBD-892E-CE48-604C-7C840648B91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CFD09E8-B15A-E974-421F-10D528913539}"/>
              </a:ext>
            </a:extLst>
          </p:cNvPr>
          <p:cNvSpPr>
            <a:spLocks noGrp="1"/>
          </p:cNvSpPr>
          <p:nvPr>
            <p:ph type="sldNum" sz="quarter" idx="5"/>
          </p:nvPr>
        </p:nvSpPr>
        <p:spPr/>
        <p:txBody>
          <a:bodyPr/>
          <a:lstStyle/>
          <a:p>
            <a:fld id="{A78B20AB-6FF8-4164-98FF-0E70548F9ED2}" type="slidenum">
              <a:rPr lang="en-US" smtClean="0"/>
              <a:t>22</a:t>
            </a:fld>
            <a:endParaRPr lang="en-US" dirty="0"/>
          </a:p>
        </p:txBody>
      </p:sp>
    </p:spTree>
    <p:extLst>
      <p:ext uri="{BB962C8B-B14F-4D97-AF65-F5344CB8AC3E}">
        <p14:creationId xmlns:p14="http://schemas.microsoft.com/office/powerpoint/2010/main" val="444912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78B20AB-6FF8-4164-98FF-0E70548F9ED2}" type="slidenum">
              <a:rPr lang="en-US" smtClean="0"/>
              <a:t>23</a:t>
            </a:fld>
            <a:endParaRPr lang="en-US" dirty="0"/>
          </a:p>
        </p:txBody>
      </p:sp>
    </p:spTree>
    <p:extLst>
      <p:ext uri="{BB962C8B-B14F-4D97-AF65-F5344CB8AC3E}">
        <p14:creationId xmlns:p14="http://schemas.microsoft.com/office/powerpoint/2010/main" val="3404477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A78B20AB-6FF8-4164-98FF-0E70548F9ED2}" type="slidenum">
              <a:rPr lang="en-US" smtClean="0"/>
              <a:t>25</a:t>
            </a:fld>
            <a:endParaRPr lang="en-US" dirty="0"/>
          </a:p>
        </p:txBody>
      </p:sp>
    </p:spTree>
    <p:extLst>
      <p:ext uri="{BB962C8B-B14F-4D97-AF65-F5344CB8AC3E}">
        <p14:creationId xmlns:p14="http://schemas.microsoft.com/office/powerpoint/2010/main" val="37286431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4029C-9A00-77F9-8007-95D3D1C8EA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760A26-A661-8CC9-E051-019B69F891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D4B68F-EE0F-11BB-5C9D-3C1D9D40C5AC}"/>
              </a:ext>
            </a:extLst>
          </p:cNvPr>
          <p:cNvSpPr>
            <a:spLocks noGrp="1"/>
          </p:cNvSpPr>
          <p:nvPr>
            <p:ph type="body" idx="1"/>
          </p:nvPr>
        </p:nvSpPr>
        <p:spPr/>
        <p:txBody>
          <a:bodyPr/>
          <a:lstStyle/>
          <a:p>
            <a:endParaRPr lang="x-none" dirty="0"/>
          </a:p>
        </p:txBody>
      </p:sp>
      <p:sp>
        <p:nvSpPr>
          <p:cNvPr id="4" name="Slide Number Placeholder 3">
            <a:extLst>
              <a:ext uri="{FF2B5EF4-FFF2-40B4-BE49-F238E27FC236}">
                <a16:creationId xmlns:a16="http://schemas.microsoft.com/office/drawing/2014/main" id="{2A5625E2-C81D-7E57-B235-FBB665E9F76C}"/>
              </a:ext>
            </a:extLst>
          </p:cNvPr>
          <p:cNvSpPr>
            <a:spLocks noGrp="1"/>
          </p:cNvSpPr>
          <p:nvPr>
            <p:ph type="sldNum" sz="quarter" idx="5"/>
          </p:nvPr>
        </p:nvSpPr>
        <p:spPr/>
        <p:txBody>
          <a:bodyPr/>
          <a:lstStyle/>
          <a:p>
            <a:fld id="{A78B20AB-6FF8-4164-98FF-0E70548F9ED2}" type="slidenum">
              <a:rPr lang="en-US" smtClean="0"/>
              <a:t>26</a:t>
            </a:fld>
            <a:endParaRPr lang="en-US" dirty="0"/>
          </a:p>
        </p:txBody>
      </p:sp>
    </p:spTree>
    <p:extLst>
      <p:ext uri="{BB962C8B-B14F-4D97-AF65-F5344CB8AC3E}">
        <p14:creationId xmlns:p14="http://schemas.microsoft.com/office/powerpoint/2010/main" val="3875385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-CHAI developed a costing tool to calculate the potential savings from introducing a low-cost blood-based HIVST</a:t>
            </a:r>
          </a:p>
          <a:p>
            <a:r>
              <a:rPr lang="en-US" dirty="0"/>
              <a:t>-Compared to the status quo of procuring ~550,000 OraQuick HIVST each year, shifting 15% of procurement volume to a blood-based HIVST then steadily increasing that to 40% in four years, could save DHA $1.2 million over that time</a:t>
            </a:r>
          </a:p>
          <a:p>
            <a:r>
              <a:rPr lang="en-US" dirty="0"/>
              <a:t>-If DHA were to use those savings to procure additional HIVST, this would result in between 400k and 1M more HIVST (of either blood or oral) procured over four years compared to the status quo, depending on which HIVST is procured with those cost savings (low end estimate assumes purchasing more OraQuick, high end estimate assumes purchasing more Wondfo)</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C6F67-975C-4CD6-8EDB-333E8C746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1904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a more aggressive scale up, starting with 30% of procurement volume shifting to Wondfo and increasing to 50% in year four, DHA could increase savings to over $2.6 million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DHA were to use those savings to procure additional HIVST, this would result in between 840k and 2.2M more HIVST procured over four years compared to the status quo, depending on which HIVST is procured with those cost savings (low end estimate assumes purchasing more OraQuick, high end estimate assumes purchasing more Wondfo)</a:t>
            </a:r>
          </a:p>
          <a:p>
            <a:r>
              <a:rPr lang="en-US" dirty="0"/>
              <a:t>-CHAI will share the costing tool and DHA can input different scenarios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4C6F67-975C-4CD6-8EDB-333E8C74634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38980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a:p>
        </p:txBody>
      </p:sp>
      <p:sp>
        <p:nvSpPr>
          <p:cNvPr id="4" name="Slide Number Placeholder 3"/>
          <p:cNvSpPr>
            <a:spLocks noGrp="1"/>
          </p:cNvSpPr>
          <p:nvPr>
            <p:ph type="sldNum" sz="quarter" idx="10"/>
          </p:nvPr>
        </p:nvSpPr>
        <p:spPr/>
        <p:txBody>
          <a:bodyPr/>
          <a:lstStyle/>
          <a:p>
            <a:pPr defTabSz="931774">
              <a:defRPr/>
            </a:pPr>
            <a:fld id="{3CDE4161-01B9-4D4F-96D5-2CEBDCA48CC0}" type="slidenum">
              <a:rPr lang="en-US">
                <a:solidFill>
                  <a:prstClr val="black"/>
                </a:solidFill>
                <a:latin typeface="Calibri"/>
              </a:rPr>
              <a:pPr defTabSz="931774">
                <a:defRPr/>
              </a:pPr>
              <a:t>30</a:t>
            </a:fld>
            <a:endParaRPr lang="en-US">
              <a:solidFill>
                <a:prstClr val="black"/>
              </a:solidFill>
              <a:latin typeface="Calibri"/>
            </a:endParaRPr>
          </a:p>
        </p:txBody>
      </p:sp>
    </p:spTree>
    <p:extLst>
      <p:ext uri="{BB962C8B-B14F-4D97-AF65-F5344CB8AC3E}">
        <p14:creationId xmlns:p14="http://schemas.microsoft.com/office/powerpoint/2010/main" val="33889470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31774">
              <a:defRPr/>
            </a:pPr>
            <a:fld id="{751F707A-C38A-40C5-B2BC-F5FE069A763B}" type="slidenum">
              <a:rPr lang="en-US">
                <a:solidFill>
                  <a:prstClr val="black"/>
                </a:solidFill>
                <a:latin typeface="Calibri" panose="020F0502020204030204"/>
              </a:rPr>
              <a:pPr defTabSz="931774">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752763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F707A-C38A-40C5-B2BC-F5FE069A76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40218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F707A-C38A-40C5-B2BC-F5FE069A76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53049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F707A-C38A-40C5-B2BC-F5FE069A76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2641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F707A-C38A-40C5-B2BC-F5FE069A76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07054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51F707A-C38A-40C5-B2BC-F5FE069A763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00223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D556A-09B5-D42F-DA56-9EC2B0F031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B1AD0D-B74F-04EE-B1D9-5AEA9575E1D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66B541-7E65-44F1-C050-72C1610B2D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29C441E-62B0-F095-5B4E-8445A0E58D33}"/>
              </a:ext>
            </a:extLst>
          </p:cNvPr>
          <p:cNvSpPr>
            <a:spLocks noGrp="1"/>
          </p:cNvSpPr>
          <p:nvPr>
            <p:ph type="sldNum" sz="quarter" idx="5"/>
          </p:nvPr>
        </p:nvSpPr>
        <p:spPr/>
        <p:txBody>
          <a:bodyPr/>
          <a:lstStyle/>
          <a:p>
            <a:fld id="{A78B20AB-6FF8-4164-98FF-0E70548F9ED2}" type="slidenum">
              <a:rPr lang="en-US" smtClean="0"/>
              <a:t>10</a:t>
            </a:fld>
            <a:endParaRPr lang="en-US" dirty="0"/>
          </a:p>
        </p:txBody>
      </p:sp>
    </p:spTree>
    <p:extLst>
      <p:ext uri="{BB962C8B-B14F-4D97-AF65-F5344CB8AC3E}">
        <p14:creationId xmlns:p14="http://schemas.microsoft.com/office/powerpoint/2010/main" val="334181953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7"/>
          <p:cNvSpPr/>
          <p:nvPr/>
        </p:nvSpPr>
        <p:spPr bwMode="auto">
          <a:xfrm>
            <a:off x="0" y="2057400"/>
            <a:ext cx="12192000" cy="1676400"/>
          </a:xfrm>
          <a:prstGeom prst="rect">
            <a:avLst/>
          </a:prstGeom>
          <a:solidFill>
            <a:srgbClr val="002060"/>
          </a:solidFill>
          <a:ln>
            <a:solidFill>
              <a:schemeClr val="tx1"/>
            </a:solidFill>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vert="horz" wrap="square" lIns="121920" tIns="60960" rIns="121920" bIns="60960" numCol="1" rtlCol="0" anchor="t" anchorCtr="0" compatLnSpc="1">
            <a:prstTxWarp prst="textNoShape">
              <a:avLst/>
            </a:prstTxWarp>
          </a:bodyPr>
          <a:lstStyle/>
          <a:p>
            <a:pPr eaLnBrk="0" fontAlgn="base" hangingPunct="0">
              <a:spcBef>
                <a:spcPct val="0"/>
              </a:spcBef>
              <a:spcAft>
                <a:spcPct val="0"/>
              </a:spcAft>
            </a:pPr>
            <a:endParaRPr lang="en-ZA" sz="2133">
              <a:solidFill>
                <a:prstClr val="white"/>
              </a:solidFill>
              <a:latin typeface="Arial" pitchFamily="-110" charset="0"/>
            </a:endParaRPr>
          </a:p>
        </p:txBody>
      </p:sp>
      <p:sp>
        <p:nvSpPr>
          <p:cNvPr id="2" name="Title 1"/>
          <p:cNvSpPr>
            <a:spLocks noGrp="1"/>
          </p:cNvSpPr>
          <p:nvPr>
            <p:ph type="ctrTitle"/>
          </p:nvPr>
        </p:nvSpPr>
        <p:spPr>
          <a:xfrm>
            <a:off x="914400" y="2130436"/>
            <a:ext cx="10363200" cy="1470025"/>
          </a:xfrm>
        </p:spPr>
        <p:txBody>
          <a:bodyPr/>
          <a:lstStyle>
            <a:lvl1pPr>
              <a:defRPr>
                <a:solidFill>
                  <a:schemeClr val="bg1"/>
                </a:solidFill>
              </a:defRPr>
            </a:lvl1p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70" indent="0" algn="ctr">
              <a:buNone/>
              <a:defRPr>
                <a:solidFill>
                  <a:schemeClr val="tx1">
                    <a:tint val="75000"/>
                  </a:schemeClr>
                </a:solidFill>
              </a:defRPr>
            </a:lvl2pPr>
            <a:lvl3pPr marL="1219139" indent="0" algn="ctr">
              <a:buNone/>
              <a:defRPr>
                <a:solidFill>
                  <a:schemeClr val="tx1">
                    <a:tint val="75000"/>
                  </a:schemeClr>
                </a:solidFill>
              </a:defRPr>
            </a:lvl3pPr>
            <a:lvl4pPr marL="1828709" indent="0" algn="ctr">
              <a:buNone/>
              <a:defRPr>
                <a:solidFill>
                  <a:schemeClr val="tx1">
                    <a:tint val="75000"/>
                  </a:schemeClr>
                </a:solidFill>
              </a:defRPr>
            </a:lvl4pPr>
            <a:lvl5pPr marL="2438278" indent="0" algn="ctr">
              <a:buNone/>
              <a:defRPr>
                <a:solidFill>
                  <a:schemeClr val="tx1">
                    <a:tint val="75000"/>
                  </a:schemeClr>
                </a:solidFill>
              </a:defRPr>
            </a:lvl5pPr>
            <a:lvl6pPr marL="3047848" indent="0" algn="ctr">
              <a:buNone/>
              <a:defRPr>
                <a:solidFill>
                  <a:schemeClr val="tx1">
                    <a:tint val="75000"/>
                  </a:schemeClr>
                </a:solidFill>
              </a:defRPr>
            </a:lvl6pPr>
            <a:lvl7pPr marL="3657417" indent="0" algn="ctr">
              <a:buNone/>
              <a:defRPr>
                <a:solidFill>
                  <a:schemeClr val="tx1">
                    <a:tint val="75000"/>
                  </a:schemeClr>
                </a:solidFill>
              </a:defRPr>
            </a:lvl7pPr>
            <a:lvl8pPr marL="4266987" indent="0" algn="ctr">
              <a:buNone/>
              <a:defRPr>
                <a:solidFill>
                  <a:schemeClr val="tx1">
                    <a:tint val="75000"/>
                  </a:schemeClr>
                </a:solidFill>
              </a:defRPr>
            </a:lvl8pPr>
            <a:lvl9pPr marL="48765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72CE6DD-DE6E-4B42-B469-2492920A49A0}" type="datetime1">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1593" y="304801"/>
            <a:ext cx="1828819" cy="1433335"/>
          </a:xfrm>
          <a:prstGeom prst="rect">
            <a:avLst/>
          </a:prstGeom>
        </p:spPr>
      </p:pic>
    </p:spTree>
    <p:extLst>
      <p:ext uri="{BB962C8B-B14F-4D97-AF65-F5344CB8AC3E}">
        <p14:creationId xmlns:p14="http://schemas.microsoft.com/office/powerpoint/2010/main" val="3719942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005FC7-0F19-4221-B514-71AC8D6C7DFB}" type="datetime1">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47200" y="6492884"/>
            <a:ext cx="2844800" cy="365125"/>
          </a:xfrm>
          <a:prstGeom prst="rect">
            <a:avLst/>
          </a:prstGeom>
        </p:spPr>
        <p:txBody>
          <a:bodyPr/>
          <a:lstStyle/>
          <a:p>
            <a:fld id="{29833A49-FB0F-412F-95B0-1728FED98D88}" type="slidenum">
              <a:rPr lang="en-US" smtClean="0"/>
              <a:t>‹#›</a:t>
            </a:fld>
            <a:endParaRPr lang="en-US"/>
          </a:p>
        </p:txBody>
      </p:sp>
    </p:spTree>
    <p:extLst>
      <p:ext uri="{BB962C8B-B14F-4D97-AF65-F5344CB8AC3E}">
        <p14:creationId xmlns:p14="http://schemas.microsoft.com/office/powerpoint/2010/main" val="2601773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8"/>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273228D-1DEA-48E0-A166-A52AD109442B}" type="datetime1">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347200" y="6492884"/>
            <a:ext cx="2844800" cy="365125"/>
          </a:xfrm>
          <a:prstGeom prst="rect">
            <a:avLst/>
          </a:prstGeom>
        </p:spPr>
        <p:txBody>
          <a:bodyPr/>
          <a:lstStyle/>
          <a:p>
            <a:fld id="{29833A49-FB0F-412F-95B0-1728FED98D88}" type="slidenum">
              <a:rPr lang="en-US" smtClean="0"/>
              <a:t>‹#›</a:t>
            </a:fld>
            <a:endParaRPr lang="en-US"/>
          </a:p>
        </p:txBody>
      </p:sp>
    </p:spTree>
    <p:extLst>
      <p:ext uri="{BB962C8B-B14F-4D97-AF65-F5344CB8AC3E}">
        <p14:creationId xmlns:p14="http://schemas.microsoft.com/office/powerpoint/2010/main" val="29032155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7" name="Rectangle 6"/>
          <p:cNvSpPr/>
          <p:nvPr userDrawn="1"/>
        </p:nvSpPr>
        <p:spPr>
          <a:xfrm>
            <a:off x="0" y="6257926"/>
            <a:ext cx="1828800" cy="6000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cxnSp>
        <p:nvCxnSpPr>
          <p:cNvPr id="10" name="Straight Connector 11"/>
          <p:cNvCxnSpPr>
            <a:cxnSpLocks noChangeShapeType="1"/>
          </p:cNvCxnSpPr>
          <p:nvPr userDrawn="1"/>
        </p:nvCxnSpPr>
        <p:spPr bwMode="auto">
          <a:xfrm>
            <a:off x="292100" y="4884738"/>
            <a:ext cx="11582400" cy="0"/>
          </a:xfrm>
          <a:prstGeom prst="line">
            <a:avLst/>
          </a:prstGeom>
          <a:noFill/>
          <a:ln w="9525" algn="ctr">
            <a:solidFill>
              <a:schemeClr val="bg1">
                <a:lumMod val="50000"/>
              </a:schemeClr>
            </a:solidFill>
            <a:round/>
            <a:headEnd/>
            <a:tailEnd/>
          </a:ln>
        </p:spPr>
      </p:cxnSp>
      <p:sp>
        <p:nvSpPr>
          <p:cNvPr id="4" name="Rectangle 8"/>
          <p:cNvSpPr>
            <a:spLocks noGrp="1" noChangeArrowheads="1"/>
          </p:cNvSpPr>
          <p:nvPr>
            <p:ph type="sldNum" sz="quarter" idx="10"/>
          </p:nvPr>
        </p:nvSpPr>
        <p:spPr>
          <a:xfrm>
            <a:off x="9165227" y="6400801"/>
            <a:ext cx="2844800" cy="365125"/>
          </a:xfrm>
          <a:ln/>
        </p:spPr>
        <p:txBody>
          <a:bodyPr/>
          <a:lstStyle>
            <a:lvl1pPr>
              <a:defRPr/>
            </a:lvl1pPr>
          </a:lstStyle>
          <a:p>
            <a:pPr>
              <a:defRPr/>
            </a:pPr>
            <a:fld id="{AA6924C2-E1C4-49C4-B482-8901B0EF4D34}" type="slidenum">
              <a:rPr lang="en-US">
                <a:solidFill>
                  <a:prstClr val="black">
                    <a:tint val="75000"/>
                  </a:prstClr>
                </a:solidFill>
              </a:rPr>
              <a:pPr>
                <a:defRPr/>
              </a:pPr>
              <a:t>‹#›</a:t>
            </a:fld>
            <a:endParaRPr lang="en-US">
              <a:solidFill>
                <a:prstClr val="black">
                  <a:tint val="75000"/>
                </a:prstClr>
              </a:solidFill>
            </a:endParaRPr>
          </a:p>
        </p:txBody>
      </p:sp>
      <p:sp>
        <p:nvSpPr>
          <p:cNvPr id="5" name="Title 8"/>
          <p:cNvSpPr>
            <a:spLocks noGrp="1"/>
          </p:cNvSpPr>
          <p:nvPr>
            <p:ph type="title"/>
          </p:nvPr>
        </p:nvSpPr>
        <p:spPr>
          <a:xfrm>
            <a:off x="0" y="0"/>
            <a:ext cx="12192000" cy="822960"/>
          </a:xfrm>
          <a:prstGeom prst="rect">
            <a:avLst/>
          </a:prstGeom>
        </p:spPr>
        <p:txBody>
          <a:bodyPr anchor="ctr"/>
          <a:lstStyle>
            <a:lvl1pPr>
              <a:defRPr sz="2000">
                <a:latin typeface="+mj-lt"/>
              </a:defRPr>
            </a:lvl1pPr>
          </a:lstStyle>
          <a:p>
            <a:r>
              <a:rPr lang="en-US"/>
              <a:t>Click to edit Master title style</a:t>
            </a:r>
          </a:p>
        </p:txBody>
      </p:sp>
    </p:spTree>
    <p:extLst>
      <p:ext uri="{BB962C8B-B14F-4D97-AF65-F5344CB8AC3E}">
        <p14:creationId xmlns:p14="http://schemas.microsoft.com/office/powerpoint/2010/main" val="1444830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9CA42C1-73B3-459F-B5D7-A3E41C19577E}" type="slidenum">
              <a:rPr kumimoji="0" lang="en-US" sz="18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5" name="Text Placeholder 4"/>
          <p:cNvSpPr>
            <a:spLocks noGrp="1"/>
          </p:cNvSpPr>
          <p:nvPr>
            <p:ph type="body" sz="quarter" idx="11"/>
          </p:nvPr>
        </p:nvSpPr>
        <p:spPr>
          <a:xfrm>
            <a:off x="508000" y="1143001"/>
            <a:ext cx="8331200" cy="1922707"/>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954934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BEA0-A7F6-4165-820B-CB1914908E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F1C749-7805-4AC3-B387-222BC4F95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1FCA5D-10EF-4864-B23E-1A5644A8CE55}"/>
              </a:ext>
            </a:extLst>
          </p:cNvPr>
          <p:cNvSpPr>
            <a:spLocks noGrp="1"/>
          </p:cNvSpPr>
          <p:nvPr>
            <p:ph type="dt" sz="half" idx="10"/>
          </p:nvPr>
        </p:nvSpPr>
        <p:spPr/>
        <p:txBody>
          <a:bodyPr/>
          <a:lstStyle/>
          <a:p>
            <a:fld id="{7A589229-9CEC-4E8E-9FFD-6B9C4FFBC403}" type="datetime1">
              <a:rPr lang="en-US" smtClean="0"/>
              <a:t>11/16/2025</a:t>
            </a:fld>
            <a:endParaRPr lang="en-US"/>
          </a:p>
        </p:txBody>
      </p:sp>
      <p:sp>
        <p:nvSpPr>
          <p:cNvPr id="5" name="Footer Placeholder 4">
            <a:extLst>
              <a:ext uri="{FF2B5EF4-FFF2-40B4-BE49-F238E27FC236}">
                <a16:creationId xmlns:a16="http://schemas.microsoft.com/office/drawing/2014/main" id="{D2E8F9BF-5BEE-4D19-9158-78374FD25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5C21E-C2E8-4024-8D18-C2C8B5DF7328}"/>
              </a:ext>
            </a:extLst>
          </p:cNvPr>
          <p:cNvSpPr>
            <a:spLocks noGrp="1"/>
          </p:cNvSpPr>
          <p:nvPr>
            <p:ph type="sldNum" sz="quarter" idx="12"/>
          </p:nvPr>
        </p:nvSpPr>
        <p:spPr/>
        <p:txBody>
          <a:bodyPr/>
          <a:lstStyle/>
          <a:p>
            <a:fld id="{5E561D6C-325F-48FB-8A7E-2FE28BFA4E02}" type="slidenum">
              <a:rPr lang="en-US" smtClean="0"/>
              <a:t>‹#›</a:t>
            </a:fld>
            <a:endParaRPr lang="en-US"/>
          </a:p>
        </p:txBody>
      </p:sp>
      <p:sp>
        <p:nvSpPr>
          <p:cNvPr id="8" name="Title 1">
            <a:extLst>
              <a:ext uri="{FF2B5EF4-FFF2-40B4-BE49-F238E27FC236}">
                <a16:creationId xmlns:a16="http://schemas.microsoft.com/office/drawing/2014/main" id="{1615CAE7-ED88-4AF1-A77C-CE25F57A320F}"/>
              </a:ext>
            </a:extLst>
          </p:cNvPr>
          <p:cNvSpPr txBox="1">
            <a:spLocks/>
          </p:cNvSpPr>
          <p:nvPr userDrawn="1"/>
        </p:nvSpPr>
        <p:spPr>
          <a:xfrm>
            <a:off x="0" y="0"/>
            <a:ext cx="12192000" cy="5157192"/>
          </a:xfrm>
          <a:prstGeom prst="rect">
            <a:avLst/>
          </a:prstGeom>
          <a:solidFill>
            <a:srgbClr val="0033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br>
              <a:rPr lang="en-US"/>
            </a:br>
            <a:br>
              <a:rPr lang="en-US" b="1"/>
            </a:br>
            <a:br>
              <a:rPr lang="en-US" b="1"/>
            </a:br>
            <a:endParaRPr lang="en-GB" sz="1800"/>
          </a:p>
        </p:txBody>
      </p:sp>
      <p:pic>
        <p:nvPicPr>
          <p:cNvPr id="9" name="Picture 8">
            <a:extLst>
              <a:ext uri="{FF2B5EF4-FFF2-40B4-BE49-F238E27FC236}">
                <a16:creationId xmlns:a16="http://schemas.microsoft.com/office/drawing/2014/main" id="{1924B5E9-2E93-4985-A0BB-BB12F56C62F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013351" y="5601502"/>
            <a:ext cx="1563985" cy="855404"/>
          </a:xfrm>
          <a:prstGeom prst="rect">
            <a:avLst/>
          </a:prstGeom>
        </p:spPr>
      </p:pic>
    </p:spTree>
    <p:extLst>
      <p:ext uri="{BB962C8B-B14F-4D97-AF65-F5344CB8AC3E}">
        <p14:creationId xmlns:p14="http://schemas.microsoft.com/office/powerpoint/2010/main" val="30864090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D3B3-AFED-4A5D-88A4-392723AEB0D5}"/>
              </a:ext>
            </a:extLst>
          </p:cNvPr>
          <p:cNvSpPr>
            <a:spLocks noGrp="1"/>
          </p:cNvSpPr>
          <p:nvPr>
            <p:ph type="title"/>
          </p:nvPr>
        </p:nvSpPr>
        <p:spPr/>
        <p:txBody>
          <a:bodyPr>
            <a:normAutofit/>
          </a:bodyPr>
          <a:lstStyle>
            <a:lvl1pPr>
              <a:defRPr sz="2000">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6B371703-9CE2-4773-BCC8-E1CBFB83DABE}"/>
              </a:ext>
            </a:extLst>
          </p:cNvPr>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2197D-643F-4787-AE9A-DF1E71EAFCA4}"/>
              </a:ext>
            </a:extLst>
          </p:cNvPr>
          <p:cNvSpPr>
            <a:spLocks noGrp="1"/>
          </p:cNvSpPr>
          <p:nvPr>
            <p:ph type="dt" sz="half" idx="10"/>
          </p:nvPr>
        </p:nvSpPr>
        <p:spPr/>
        <p:txBody>
          <a:bodyPr/>
          <a:lstStyle/>
          <a:p>
            <a:fld id="{81761536-12D3-4D89-ABB0-E87E718EEF43}" type="datetime1">
              <a:rPr lang="en-US" smtClean="0"/>
              <a:t>11/16/2025</a:t>
            </a:fld>
            <a:endParaRPr lang="en-US"/>
          </a:p>
        </p:txBody>
      </p:sp>
      <p:sp>
        <p:nvSpPr>
          <p:cNvPr id="5" name="Footer Placeholder 4">
            <a:extLst>
              <a:ext uri="{FF2B5EF4-FFF2-40B4-BE49-F238E27FC236}">
                <a16:creationId xmlns:a16="http://schemas.microsoft.com/office/drawing/2014/main" id="{C5E6D7DC-24BF-44BD-A8FD-8E1949662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B6095-0A62-4F84-BEDE-3811BB0275B0}"/>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3315426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424F-03AA-42AF-B4E4-59B042D2DE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C5AF58-42D6-4870-8A93-2B58F365D0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9D3E6E-E5ED-48E4-BA3F-4B0213CD3A6F}"/>
              </a:ext>
            </a:extLst>
          </p:cNvPr>
          <p:cNvSpPr>
            <a:spLocks noGrp="1"/>
          </p:cNvSpPr>
          <p:nvPr>
            <p:ph type="dt" sz="half" idx="10"/>
          </p:nvPr>
        </p:nvSpPr>
        <p:spPr/>
        <p:txBody>
          <a:bodyPr/>
          <a:lstStyle/>
          <a:p>
            <a:fld id="{417D7BD6-8D50-4DFA-9AE7-FF75DA7CFE1A}" type="datetime1">
              <a:rPr lang="en-US" smtClean="0"/>
              <a:t>11/16/2025</a:t>
            </a:fld>
            <a:endParaRPr lang="en-US"/>
          </a:p>
        </p:txBody>
      </p:sp>
      <p:sp>
        <p:nvSpPr>
          <p:cNvPr id="5" name="Footer Placeholder 4">
            <a:extLst>
              <a:ext uri="{FF2B5EF4-FFF2-40B4-BE49-F238E27FC236}">
                <a16:creationId xmlns:a16="http://schemas.microsoft.com/office/drawing/2014/main" id="{1418D072-68BE-40F1-8F2E-C3EF48893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C80A3-9711-430E-A24A-01B06BD01A4E}"/>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27630976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872A-7160-4D74-ACA4-D6683D71874B}"/>
              </a:ext>
            </a:extLst>
          </p:cNvPr>
          <p:cNvSpPr>
            <a:spLocks noGrp="1"/>
          </p:cNvSpPr>
          <p:nvPr>
            <p:ph type="title"/>
          </p:nvPr>
        </p:nvSpPr>
        <p:spPr/>
        <p:txBody>
          <a:bodyPr>
            <a:normAutofit/>
          </a:bodyPr>
          <a:lstStyle>
            <a:lvl1pPr>
              <a:defRPr sz="2000">
                <a:latin typeface="+mn-lt"/>
              </a:defRPr>
            </a:lvl1pPr>
          </a:lstStyle>
          <a:p>
            <a:r>
              <a:rPr lang="en-US"/>
              <a:t>Click to edit Master title style</a:t>
            </a:r>
          </a:p>
        </p:txBody>
      </p:sp>
      <p:sp>
        <p:nvSpPr>
          <p:cNvPr id="3" name="Content Placeholder 2">
            <a:extLst>
              <a:ext uri="{FF2B5EF4-FFF2-40B4-BE49-F238E27FC236}">
                <a16:creationId xmlns:a16="http://schemas.microsoft.com/office/drawing/2014/main" id="{4E5EA540-F06F-4A04-8022-9CBB1810891D}"/>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DAD0B2-3A50-4DDF-9336-FC7E70D327F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7A9E95A-B78C-4985-B646-4DF924E98CA2}"/>
              </a:ext>
            </a:extLst>
          </p:cNvPr>
          <p:cNvSpPr>
            <a:spLocks noGrp="1"/>
          </p:cNvSpPr>
          <p:nvPr>
            <p:ph type="dt" sz="half" idx="10"/>
          </p:nvPr>
        </p:nvSpPr>
        <p:spPr/>
        <p:txBody>
          <a:bodyPr/>
          <a:lstStyle/>
          <a:p>
            <a:fld id="{5D3F033D-B4F8-44E2-9C86-EBA268E3AA49}" type="datetime1">
              <a:rPr lang="en-US" smtClean="0"/>
              <a:t>11/16/2025</a:t>
            </a:fld>
            <a:endParaRPr lang="en-US"/>
          </a:p>
        </p:txBody>
      </p:sp>
      <p:sp>
        <p:nvSpPr>
          <p:cNvPr id="6" name="Footer Placeholder 5">
            <a:extLst>
              <a:ext uri="{FF2B5EF4-FFF2-40B4-BE49-F238E27FC236}">
                <a16:creationId xmlns:a16="http://schemas.microsoft.com/office/drawing/2014/main" id="{14BAD4CC-8A82-48DE-A214-DC79574DC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41A75-1B74-40C8-B9F2-8556C8636D51}"/>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37538070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EC2D-7F83-4946-B84A-48D25754ACEE}"/>
              </a:ext>
            </a:extLst>
          </p:cNvPr>
          <p:cNvSpPr>
            <a:spLocks noGrp="1"/>
          </p:cNvSpPr>
          <p:nvPr>
            <p:ph type="title"/>
          </p:nvPr>
        </p:nvSpPr>
        <p:spPr>
          <a:xfrm>
            <a:off x="0" y="5556"/>
            <a:ext cx="12192000" cy="1013348"/>
          </a:xfrm>
        </p:spPr>
        <p:txBody>
          <a:bodyPr>
            <a:normAutofit/>
          </a:bodyPr>
          <a:lstStyle>
            <a:lvl1pPr>
              <a:defRPr sz="2000">
                <a:latin typeface="+mn-lt"/>
              </a:defRPr>
            </a:lvl1pPr>
          </a:lstStyle>
          <a:p>
            <a:r>
              <a:rPr lang="en-US"/>
              <a:t>Click to edit Master title style</a:t>
            </a:r>
          </a:p>
        </p:txBody>
      </p:sp>
      <p:sp>
        <p:nvSpPr>
          <p:cNvPr id="3" name="Text Placeholder 2">
            <a:extLst>
              <a:ext uri="{FF2B5EF4-FFF2-40B4-BE49-F238E27FC236}">
                <a16:creationId xmlns:a16="http://schemas.microsoft.com/office/drawing/2014/main" id="{83A96F24-028F-41C5-9745-1662B8FA3FEE}"/>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2920B9-4DA9-43A0-9713-9609B714890B}"/>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AA6672-1831-4DB4-838D-D01B3B072AB6}"/>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763A4F-CF11-4E56-9AFB-42023B549F92}"/>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18E013C-931C-47AA-B33F-3C79BF16D769}"/>
              </a:ext>
            </a:extLst>
          </p:cNvPr>
          <p:cNvSpPr>
            <a:spLocks noGrp="1"/>
          </p:cNvSpPr>
          <p:nvPr>
            <p:ph type="dt" sz="half" idx="10"/>
          </p:nvPr>
        </p:nvSpPr>
        <p:spPr/>
        <p:txBody>
          <a:bodyPr/>
          <a:lstStyle/>
          <a:p>
            <a:fld id="{01BC6F60-9A1C-485D-A919-98D8F73F6E25}" type="datetime1">
              <a:rPr lang="en-US" smtClean="0"/>
              <a:t>11/16/2025</a:t>
            </a:fld>
            <a:endParaRPr lang="en-US"/>
          </a:p>
        </p:txBody>
      </p:sp>
      <p:sp>
        <p:nvSpPr>
          <p:cNvPr id="8" name="Footer Placeholder 7">
            <a:extLst>
              <a:ext uri="{FF2B5EF4-FFF2-40B4-BE49-F238E27FC236}">
                <a16:creationId xmlns:a16="http://schemas.microsoft.com/office/drawing/2014/main" id="{3A896FDF-4990-48E3-B3B3-144AE41DE0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99FEAB-1D30-4F73-9040-71896785C3B9}"/>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3264817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304B-8185-4F54-9446-976BA2C43100}"/>
              </a:ext>
            </a:extLst>
          </p:cNvPr>
          <p:cNvSpPr>
            <a:spLocks noGrp="1"/>
          </p:cNvSpPr>
          <p:nvPr>
            <p:ph type="title"/>
          </p:nvPr>
        </p:nvSpPr>
        <p:spPr/>
        <p:txBody>
          <a:bodyPr>
            <a:normAutofit/>
          </a:bodyPr>
          <a:lstStyle>
            <a:lvl1pPr>
              <a:defRPr sz="2000"/>
            </a:lvl1pPr>
          </a:lstStyle>
          <a:p>
            <a:r>
              <a:rPr lang="en-US"/>
              <a:t>Click to edit Master title style</a:t>
            </a:r>
          </a:p>
        </p:txBody>
      </p:sp>
      <p:sp>
        <p:nvSpPr>
          <p:cNvPr id="3" name="Date Placeholder 2">
            <a:extLst>
              <a:ext uri="{FF2B5EF4-FFF2-40B4-BE49-F238E27FC236}">
                <a16:creationId xmlns:a16="http://schemas.microsoft.com/office/drawing/2014/main" id="{B4F500A0-3A92-4B73-AE11-8EDDAB6B0345}"/>
              </a:ext>
            </a:extLst>
          </p:cNvPr>
          <p:cNvSpPr>
            <a:spLocks noGrp="1"/>
          </p:cNvSpPr>
          <p:nvPr>
            <p:ph type="dt" sz="half" idx="10"/>
          </p:nvPr>
        </p:nvSpPr>
        <p:spPr/>
        <p:txBody>
          <a:bodyPr/>
          <a:lstStyle/>
          <a:p>
            <a:fld id="{6DBDC458-D044-4947-AB80-FD4364263C80}" type="datetime1">
              <a:rPr lang="en-US" smtClean="0"/>
              <a:t>11/16/2025</a:t>
            </a:fld>
            <a:endParaRPr lang="en-US"/>
          </a:p>
        </p:txBody>
      </p:sp>
      <p:sp>
        <p:nvSpPr>
          <p:cNvPr id="4" name="Footer Placeholder 3">
            <a:extLst>
              <a:ext uri="{FF2B5EF4-FFF2-40B4-BE49-F238E27FC236}">
                <a16:creationId xmlns:a16="http://schemas.microsoft.com/office/drawing/2014/main" id="{D2814EEA-6E7B-4B67-9D91-8211E93AE8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F3E2E-99BC-4F0B-BFD3-18909AB7FF8C}"/>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273151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and Content">
    <p:spTree>
      <p:nvGrpSpPr>
        <p:cNvPr id="1" name=""/>
        <p:cNvGrpSpPr/>
        <p:nvPr/>
      </p:nvGrpSpPr>
      <p:grpSpPr>
        <a:xfrm>
          <a:off x="0" y="0"/>
          <a:ext cx="0" cy="0"/>
          <a:chOff x="0" y="0"/>
          <a:chExt cx="0" cy="0"/>
        </a:xfrm>
      </p:grpSpPr>
      <p:sp>
        <p:nvSpPr>
          <p:cNvPr id="10" name="Rectangle 9"/>
          <p:cNvSpPr>
            <a:spLocks noChangeArrowheads="1"/>
          </p:cNvSpPr>
          <p:nvPr/>
        </p:nvSpPr>
        <p:spPr bwMode="gray">
          <a:xfrm>
            <a:off x="0" y="-16934"/>
            <a:ext cx="12192000" cy="1066800"/>
          </a:xfrm>
          <a:prstGeom prst="rect">
            <a:avLst/>
          </a:prstGeom>
          <a:solidFill>
            <a:srgbClr val="003366"/>
          </a:solidFill>
          <a:ln w="9525">
            <a:noFill/>
            <a:miter lim="800000"/>
            <a:headEnd/>
            <a:tailEnd/>
          </a:ln>
        </p:spPr>
        <p:txBody>
          <a:bodyPr anchor="ctr"/>
          <a:lstStyle/>
          <a:p>
            <a:pPr marL="309018"/>
            <a:endParaRPr lang="en-US" sz="3200">
              <a:solidFill>
                <a:prstClr val="white"/>
              </a:solidFill>
              <a:cs typeface="Calibri"/>
            </a:endParaRP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352D3A6-6A6E-4D06-8649-86D681AC2E7B}" type="datetime1">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
        <p:nvSpPr>
          <p:cNvPr id="9" name="Title 1"/>
          <p:cNvSpPr>
            <a:spLocks noGrp="1"/>
          </p:cNvSpPr>
          <p:nvPr>
            <p:ph type="title" hasCustomPrompt="1"/>
          </p:nvPr>
        </p:nvSpPr>
        <p:spPr>
          <a:xfrm>
            <a:off x="8" y="44451"/>
            <a:ext cx="12191999" cy="977900"/>
          </a:xfrm>
        </p:spPr>
        <p:txBody>
          <a:bodyPr>
            <a:noAutofit/>
          </a:bodyPr>
          <a:lstStyle>
            <a:lvl1pPr>
              <a:defRPr sz="3733" baseline="0">
                <a:solidFill>
                  <a:schemeClr val="bg1"/>
                </a:solidFill>
              </a:defRPr>
            </a:lvl1pPr>
          </a:lstStyle>
          <a:p>
            <a:pPr algn="l"/>
            <a:r>
              <a:rPr lang="en-US" sz="4267">
                <a:solidFill>
                  <a:schemeClr val="bg1"/>
                </a:solidFill>
              </a:rPr>
              <a:t>X</a:t>
            </a:r>
          </a:p>
        </p:txBody>
      </p:sp>
    </p:spTree>
    <p:extLst>
      <p:ext uri="{BB962C8B-B14F-4D97-AF65-F5344CB8AC3E}">
        <p14:creationId xmlns:p14="http://schemas.microsoft.com/office/powerpoint/2010/main" val="42045791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94168-F515-4136-89C6-2C06305F83FD}"/>
              </a:ext>
            </a:extLst>
          </p:cNvPr>
          <p:cNvSpPr>
            <a:spLocks noGrp="1"/>
          </p:cNvSpPr>
          <p:nvPr>
            <p:ph type="dt" sz="half" idx="10"/>
          </p:nvPr>
        </p:nvSpPr>
        <p:spPr/>
        <p:txBody>
          <a:bodyPr/>
          <a:lstStyle/>
          <a:p>
            <a:fld id="{F8A22CCF-3630-40A3-BA18-B6F389C7F365}" type="datetime1">
              <a:rPr lang="en-US" smtClean="0"/>
              <a:t>11/16/2025</a:t>
            </a:fld>
            <a:endParaRPr lang="en-US"/>
          </a:p>
        </p:txBody>
      </p:sp>
      <p:sp>
        <p:nvSpPr>
          <p:cNvPr id="3" name="Footer Placeholder 2">
            <a:extLst>
              <a:ext uri="{FF2B5EF4-FFF2-40B4-BE49-F238E27FC236}">
                <a16:creationId xmlns:a16="http://schemas.microsoft.com/office/drawing/2014/main" id="{E7E49945-6B59-40EE-A134-0439BB43D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42506D-A540-44CF-85F2-BC6FE71891BE}"/>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2866553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9043-F566-4549-BDAC-E686457F1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03C35C-717C-485F-8F76-B383C5319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DFDD1-D279-45BF-9E2C-013D80220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F9767-15BE-4636-89B0-C1C24BAFA9F2}"/>
              </a:ext>
            </a:extLst>
          </p:cNvPr>
          <p:cNvSpPr>
            <a:spLocks noGrp="1"/>
          </p:cNvSpPr>
          <p:nvPr>
            <p:ph type="dt" sz="half" idx="10"/>
          </p:nvPr>
        </p:nvSpPr>
        <p:spPr/>
        <p:txBody>
          <a:bodyPr/>
          <a:lstStyle/>
          <a:p>
            <a:fld id="{1B0E153D-B3E8-4B58-8B12-895F487112FC}" type="datetime1">
              <a:rPr lang="en-US" smtClean="0"/>
              <a:t>11/16/2025</a:t>
            </a:fld>
            <a:endParaRPr lang="en-US"/>
          </a:p>
        </p:txBody>
      </p:sp>
      <p:sp>
        <p:nvSpPr>
          <p:cNvPr id="6" name="Footer Placeholder 5">
            <a:extLst>
              <a:ext uri="{FF2B5EF4-FFF2-40B4-BE49-F238E27FC236}">
                <a16:creationId xmlns:a16="http://schemas.microsoft.com/office/drawing/2014/main" id="{F3AC8077-43E4-4237-906D-E26F4D75E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7E4B1-97C9-4F85-AC24-B0BEBD799345}"/>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36019135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6C8F-387F-45CE-AE4A-D02AFCECC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63CD1-8F27-4873-ACE2-1D9EF251E9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A51B1-54DC-4442-8695-1EF71AA5C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607FE-5CFB-4308-9658-334BA32CA43D}"/>
              </a:ext>
            </a:extLst>
          </p:cNvPr>
          <p:cNvSpPr>
            <a:spLocks noGrp="1"/>
          </p:cNvSpPr>
          <p:nvPr>
            <p:ph type="dt" sz="half" idx="10"/>
          </p:nvPr>
        </p:nvSpPr>
        <p:spPr/>
        <p:txBody>
          <a:bodyPr/>
          <a:lstStyle/>
          <a:p>
            <a:fld id="{0550B73F-7950-4F5B-81AD-B296F125C283}" type="datetime1">
              <a:rPr lang="en-US" smtClean="0"/>
              <a:t>11/16/2025</a:t>
            </a:fld>
            <a:endParaRPr lang="en-US"/>
          </a:p>
        </p:txBody>
      </p:sp>
      <p:sp>
        <p:nvSpPr>
          <p:cNvPr id="6" name="Footer Placeholder 5">
            <a:extLst>
              <a:ext uri="{FF2B5EF4-FFF2-40B4-BE49-F238E27FC236}">
                <a16:creationId xmlns:a16="http://schemas.microsoft.com/office/drawing/2014/main" id="{A083B8FC-2817-4F49-A276-8E45FF4DBC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646E5-52BB-466C-9970-5DB4DFC15652}"/>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14388189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D79DE-006F-49B4-8893-D3889B12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A40B87-2CF9-4916-A93D-DBFF0CE24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4A6CB-C42F-4740-A17C-963776DD7A65}"/>
              </a:ext>
            </a:extLst>
          </p:cNvPr>
          <p:cNvSpPr>
            <a:spLocks noGrp="1"/>
          </p:cNvSpPr>
          <p:nvPr>
            <p:ph type="dt" sz="half" idx="10"/>
          </p:nvPr>
        </p:nvSpPr>
        <p:spPr/>
        <p:txBody>
          <a:bodyPr/>
          <a:lstStyle/>
          <a:p>
            <a:fld id="{CDE984EF-9146-4A24-ACE2-E5C265E5EA08}" type="datetime1">
              <a:rPr lang="en-US" smtClean="0"/>
              <a:t>11/16/2025</a:t>
            </a:fld>
            <a:endParaRPr lang="en-US"/>
          </a:p>
        </p:txBody>
      </p:sp>
      <p:sp>
        <p:nvSpPr>
          <p:cNvPr id="5" name="Footer Placeholder 4">
            <a:extLst>
              <a:ext uri="{FF2B5EF4-FFF2-40B4-BE49-F238E27FC236}">
                <a16:creationId xmlns:a16="http://schemas.microsoft.com/office/drawing/2014/main" id="{2DB6198A-C8D5-47E3-B627-0FDAF23BD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69A6F-2AA1-42E6-B0AF-E42C0D6597FB}"/>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42883886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A3870-9987-4A82-A4E2-DE51DB4FD5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B3E61-2C85-4DC1-BAB3-46BEB6673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6300B-0423-4DA1-B406-A20202DAF621}"/>
              </a:ext>
            </a:extLst>
          </p:cNvPr>
          <p:cNvSpPr>
            <a:spLocks noGrp="1"/>
          </p:cNvSpPr>
          <p:nvPr>
            <p:ph type="dt" sz="half" idx="10"/>
          </p:nvPr>
        </p:nvSpPr>
        <p:spPr/>
        <p:txBody>
          <a:bodyPr/>
          <a:lstStyle/>
          <a:p>
            <a:fld id="{13DE4EF5-85A5-4EB0-A8D6-EC8061D2286F}" type="datetime1">
              <a:rPr lang="en-US" smtClean="0"/>
              <a:t>11/16/2025</a:t>
            </a:fld>
            <a:endParaRPr lang="en-US"/>
          </a:p>
        </p:txBody>
      </p:sp>
      <p:sp>
        <p:nvSpPr>
          <p:cNvPr id="5" name="Footer Placeholder 4">
            <a:extLst>
              <a:ext uri="{FF2B5EF4-FFF2-40B4-BE49-F238E27FC236}">
                <a16:creationId xmlns:a16="http://schemas.microsoft.com/office/drawing/2014/main" id="{D7DA90DD-81A4-4C2C-A81A-843F0AA0F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1F456-668E-4B34-A587-50EE42D26F0F}"/>
              </a:ext>
            </a:extLst>
          </p:cNvPr>
          <p:cNvSpPr>
            <a:spLocks noGrp="1"/>
          </p:cNvSpPr>
          <p:nvPr>
            <p:ph type="sldNum" sz="quarter" idx="12"/>
          </p:nvPr>
        </p:nvSpPr>
        <p:spPr/>
        <p:txBody>
          <a:bodyPr/>
          <a:lstStyle/>
          <a:p>
            <a:fld id="{5E561D6C-325F-48FB-8A7E-2FE28BFA4E02}" type="slidenum">
              <a:rPr lang="en-US" smtClean="0"/>
              <a:t>‹#›</a:t>
            </a:fld>
            <a:endParaRPr lang="en-US"/>
          </a:p>
        </p:txBody>
      </p:sp>
    </p:spTree>
    <p:extLst>
      <p:ext uri="{BB962C8B-B14F-4D97-AF65-F5344CB8AC3E}">
        <p14:creationId xmlns:p14="http://schemas.microsoft.com/office/powerpoint/2010/main" val="34774381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alibri" panose="020F0502020204030204" pitchFamily="34" charset="0"/>
              </a:defRPr>
            </a:lvl1pPr>
          </a:lstStyle>
          <a:p>
            <a:fld id="{59CA42C1-73B3-459F-B5D7-A3E41C19577E}" type="slidenum">
              <a:rPr lang="en-US" smtClean="0"/>
              <a:pPr/>
              <a:t>‹#›</a:t>
            </a:fld>
            <a:endParaRPr lang="en-US"/>
          </a:p>
        </p:txBody>
      </p:sp>
      <p:sp>
        <p:nvSpPr>
          <p:cNvPr id="5" name="Text Placeholder 4"/>
          <p:cNvSpPr>
            <a:spLocks noGrp="1"/>
          </p:cNvSpPr>
          <p:nvPr>
            <p:ph type="body" sz="quarter" idx="11"/>
          </p:nvPr>
        </p:nvSpPr>
        <p:spPr>
          <a:xfrm>
            <a:off x="508000" y="1143001"/>
            <a:ext cx="8331200" cy="1922707"/>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9365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5BEA0-A7F6-4165-820B-CB1914908E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B5F1C749-7805-4AC3-B387-222BC4F959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A51FCA5D-10EF-4864-B23E-1A5644A8CE55}"/>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5" name="Footer Placeholder 4">
            <a:extLst>
              <a:ext uri="{FF2B5EF4-FFF2-40B4-BE49-F238E27FC236}">
                <a16:creationId xmlns:a16="http://schemas.microsoft.com/office/drawing/2014/main" id="{D2E8F9BF-5BEE-4D19-9158-78374FD253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45C21E-C2E8-4024-8D18-C2C8B5DF7328}"/>
              </a:ext>
            </a:extLst>
          </p:cNvPr>
          <p:cNvSpPr>
            <a:spLocks noGrp="1"/>
          </p:cNvSpPr>
          <p:nvPr>
            <p:ph type="sldNum" sz="quarter" idx="12"/>
          </p:nvPr>
        </p:nvSpPr>
        <p:spPr/>
        <p:txBody>
          <a:bodyPr/>
          <a:lstStyle/>
          <a:p>
            <a:fld id="{2703175F-2C1E-4805-BAAB-6C7BCB720BCE}" type="slidenum">
              <a:rPr lang="en-US" smtClean="0"/>
              <a:t>‹#›</a:t>
            </a:fld>
            <a:endParaRPr lang="en-US"/>
          </a:p>
        </p:txBody>
      </p:sp>
      <p:sp>
        <p:nvSpPr>
          <p:cNvPr id="8" name="Title 1">
            <a:extLst>
              <a:ext uri="{FF2B5EF4-FFF2-40B4-BE49-F238E27FC236}">
                <a16:creationId xmlns:a16="http://schemas.microsoft.com/office/drawing/2014/main" id="{1615CAE7-ED88-4AF1-A77C-CE25F57A320F}"/>
              </a:ext>
            </a:extLst>
          </p:cNvPr>
          <p:cNvSpPr txBox="1">
            <a:spLocks/>
          </p:cNvSpPr>
          <p:nvPr/>
        </p:nvSpPr>
        <p:spPr>
          <a:xfrm>
            <a:off x="0" y="0"/>
            <a:ext cx="12192000" cy="5157192"/>
          </a:xfrm>
          <a:prstGeom prst="rect">
            <a:avLst/>
          </a:prstGeom>
          <a:solidFill>
            <a:srgbClr val="003366"/>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2800" kern="1200">
                <a:solidFill>
                  <a:schemeClr val="bg1"/>
                </a:solidFill>
                <a:latin typeface="+mj-lt"/>
                <a:ea typeface="+mj-ea"/>
                <a:cs typeface="+mj-cs"/>
              </a:defRPr>
            </a:lvl1pPr>
          </a:lstStyle>
          <a:p>
            <a:br>
              <a:rPr lang="en-US" dirty="0"/>
            </a:br>
            <a:br>
              <a:rPr lang="en-US" b="1" dirty="0"/>
            </a:br>
            <a:br>
              <a:rPr lang="en-US" b="1" dirty="0"/>
            </a:br>
            <a:endParaRPr lang="en-GB" sz="1800" dirty="0"/>
          </a:p>
        </p:txBody>
      </p:sp>
      <p:pic>
        <p:nvPicPr>
          <p:cNvPr id="9" name="Picture 8">
            <a:extLst>
              <a:ext uri="{FF2B5EF4-FFF2-40B4-BE49-F238E27FC236}">
                <a16:creationId xmlns:a16="http://schemas.microsoft.com/office/drawing/2014/main" id="{1924B5E9-2E93-4985-A0BB-BB12F56C62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13351" y="5601502"/>
            <a:ext cx="1563985" cy="855404"/>
          </a:xfrm>
          <a:prstGeom prst="rect">
            <a:avLst/>
          </a:prstGeom>
        </p:spPr>
      </p:pic>
    </p:spTree>
    <p:extLst>
      <p:ext uri="{BB962C8B-B14F-4D97-AF65-F5344CB8AC3E}">
        <p14:creationId xmlns:p14="http://schemas.microsoft.com/office/powerpoint/2010/main" val="3179149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ED3B3-AFED-4A5D-88A4-392723AEB0D5}"/>
              </a:ext>
            </a:extLst>
          </p:cNvPr>
          <p:cNvSpPr>
            <a:spLocks noGrp="1"/>
          </p:cNvSpPr>
          <p:nvPr>
            <p:ph type="title"/>
          </p:nvPr>
        </p:nvSpPr>
        <p:spPr/>
        <p:txBody>
          <a:bodyPr>
            <a:normAutofit/>
          </a:bodyPr>
          <a:lstStyle>
            <a:lvl1pPr>
              <a:defRPr sz="2000">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B371703-9CE2-4773-BCC8-E1CBFB83DABE}"/>
              </a:ext>
            </a:extLst>
          </p:cNvPr>
          <p:cNvSpPr>
            <a:spLocks noGrp="1"/>
          </p:cNvSpPr>
          <p:nvPr>
            <p:ph idx="1"/>
          </p:nvPr>
        </p:nvSpPr>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3D2197D-643F-4787-AE9A-DF1E71EAFCA4}"/>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5" name="Footer Placeholder 4">
            <a:extLst>
              <a:ext uri="{FF2B5EF4-FFF2-40B4-BE49-F238E27FC236}">
                <a16:creationId xmlns:a16="http://schemas.microsoft.com/office/drawing/2014/main" id="{C5E6D7DC-24BF-44BD-A8FD-8E1949662D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B6095-0A62-4F84-BEDE-3811BB0275B0}"/>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128935585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7D424F-03AA-42AF-B4E4-59B042D2DE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8C5AF58-42D6-4870-8A93-2B58F365D0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9D3E6E-E5ED-48E4-BA3F-4B0213CD3A6F}"/>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5" name="Footer Placeholder 4">
            <a:extLst>
              <a:ext uri="{FF2B5EF4-FFF2-40B4-BE49-F238E27FC236}">
                <a16:creationId xmlns:a16="http://schemas.microsoft.com/office/drawing/2014/main" id="{1418D072-68BE-40F1-8F2E-C3EF48893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5C80A3-9711-430E-A24A-01B06BD01A4E}"/>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37443884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E872A-7160-4D74-ACA4-D6683D71874B}"/>
              </a:ext>
            </a:extLst>
          </p:cNvPr>
          <p:cNvSpPr>
            <a:spLocks noGrp="1"/>
          </p:cNvSpPr>
          <p:nvPr>
            <p:ph type="title"/>
          </p:nvPr>
        </p:nvSpPr>
        <p:spPr/>
        <p:txBody>
          <a:bodyPr>
            <a:normAutofit/>
          </a:bodyPr>
          <a:lstStyle>
            <a:lvl1pPr>
              <a:defRPr sz="2000">
                <a:latin typeface="+mn-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E5EA540-F06F-4A04-8022-9CBB1810891D}"/>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C9DAD0B2-3A50-4DDF-9336-FC7E70D327F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F7A9E95A-B78C-4985-B646-4DF924E98CA2}"/>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6" name="Footer Placeholder 5">
            <a:extLst>
              <a:ext uri="{FF2B5EF4-FFF2-40B4-BE49-F238E27FC236}">
                <a16:creationId xmlns:a16="http://schemas.microsoft.com/office/drawing/2014/main" id="{14BAD4CC-8A82-48DE-A214-DC79574DC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841A75-1B74-40C8-B9F2-8556C8636D51}"/>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1855933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21"/>
            <a:ext cx="10363200" cy="1500187"/>
          </a:xfrm>
        </p:spPr>
        <p:txBody>
          <a:bodyPr anchor="b"/>
          <a:lstStyle>
            <a:lvl1pPr marL="0" indent="0">
              <a:buNone/>
              <a:defRPr sz="2667">
                <a:solidFill>
                  <a:schemeClr val="tx1">
                    <a:tint val="75000"/>
                  </a:schemeClr>
                </a:solidFill>
              </a:defRPr>
            </a:lvl1pPr>
            <a:lvl2pPr marL="609570" indent="0">
              <a:buNone/>
              <a:defRPr sz="2400">
                <a:solidFill>
                  <a:schemeClr val="tx1">
                    <a:tint val="75000"/>
                  </a:schemeClr>
                </a:solidFill>
              </a:defRPr>
            </a:lvl2pPr>
            <a:lvl3pPr marL="1219139" indent="0">
              <a:buNone/>
              <a:defRPr sz="2133">
                <a:solidFill>
                  <a:schemeClr val="tx1">
                    <a:tint val="75000"/>
                  </a:schemeClr>
                </a:solidFill>
              </a:defRPr>
            </a:lvl3pPr>
            <a:lvl4pPr marL="1828709" indent="0">
              <a:buNone/>
              <a:defRPr sz="1867">
                <a:solidFill>
                  <a:schemeClr val="tx1">
                    <a:tint val="75000"/>
                  </a:schemeClr>
                </a:solidFill>
              </a:defRPr>
            </a:lvl4pPr>
            <a:lvl5pPr marL="2438278" indent="0">
              <a:buNone/>
              <a:defRPr sz="1867">
                <a:solidFill>
                  <a:schemeClr val="tx1">
                    <a:tint val="75000"/>
                  </a:schemeClr>
                </a:solidFill>
              </a:defRPr>
            </a:lvl5pPr>
            <a:lvl6pPr marL="3047848" indent="0">
              <a:buNone/>
              <a:defRPr sz="1867">
                <a:solidFill>
                  <a:schemeClr val="tx1">
                    <a:tint val="75000"/>
                  </a:schemeClr>
                </a:solidFill>
              </a:defRPr>
            </a:lvl6pPr>
            <a:lvl7pPr marL="3657417" indent="0">
              <a:buNone/>
              <a:defRPr sz="1867">
                <a:solidFill>
                  <a:schemeClr val="tx1">
                    <a:tint val="75000"/>
                  </a:schemeClr>
                </a:solidFill>
              </a:defRPr>
            </a:lvl7pPr>
            <a:lvl8pPr marL="4266987" indent="0">
              <a:buNone/>
              <a:defRPr sz="1867">
                <a:solidFill>
                  <a:schemeClr val="tx1">
                    <a:tint val="75000"/>
                  </a:schemeClr>
                </a:solidFill>
              </a:defRPr>
            </a:lvl8pPr>
            <a:lvl9pPr marL="4876557"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FD88E25-E4F6-4633-953D-A8DD6AEC3497}" type="datetime1">
              <a:rPr lang="en-US" smtClean="0"/>
              <a:t>11/16/2025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321219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6EC2D-7F83-4946-B84A-48D25754ACEE}"/>
              </a:ext>
            </a:extLst>
          </p:cNvPr>
          <p:cNvSpPr>
            <a:spLocks noGrp="1"/>
          </p:cNvSpPr>
          <p:nvPr>
            <p:ph type="title"/>
          </p:nvPr>
        </p:nvSpPr>
        <p:spPr>
          <a:xfrm>
            <a:off x="0" y="5556"/>
            <a:ext cx="12192000" cy="1013348"/>
          </a:xfrm>
        </p:spPr>
        <p:txBody>
          <a:bodyPr>
            <a:normAutofit/>
          </a:bodyPr>
          <a:lstStyle>
            <a:lvl1pPr>
              <a:defRPr sz="2000">
                <a:latin typeface="+mn-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83A96F24-028F-41C5-9745-1662B8FA3FEE}"/>
              </a:ext>
            </a:extLst>
          </p:cNvPr>
          <p:cNvSpPr>
            <a:spLocks noGrp="1"/>
          </p:cNvSpPr>
          <p:nvPr>
            <p:ph type="body" idx="1"/>
          </p:nvPr>
        </p:nvSpPr>
        <p:spPr>
          <a:xfrm>
            <a:off x="839788" y="1681163"/>
            <a:ext cx="5157787"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62920B9-4DA9-43A0-9713-9609B714890B}"/>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AA6672-1831-4DB4-838D-D01B3B072AB6}"/>
              </a:ext>
            </a:extLst>
          </p:cNvPr>
          <p:cNvSpPr>
            <a:spLocks noGrp="1"/>
          </p:cNvSpPr>
          <p:nvPr>
            <p:ph type="body" sz="quarter" idx="3"/>
          </p:nvPr>
        </p:nvSpPr>
        <p:spPr>
          <a:xfrm>
            <a:off x="6172200" y="1681163"/>
            <a:ext cx="5183188" cy="82391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763A4F-CF11-4E56-9AFB-42023B549F92}"/>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D18E013C-931C-47AA-B33F-3C79BF16D769}"/>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8" name="Footer Placeholder 7">
            <a:extLst>
              <a:ext uri="{FF2B5EF4-FFF2-40B4-BE49-F238E27FC236}">
                <a16:creationId xmlns:a16="http://schemas.microsoft.com/office/drawing/2014/main" id="{3A896FDF-4990-48E3-B3B3-144AE41DE0E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99FEAB-1D30-4F73-9040-71896785C3B9}"/>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17706290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C304B-8185-4F54-9446-976BA2C43100}"/>
              </a:ext>
            </a:extLst>
          </p:cNvPr>
          <p:cNvSpPr>
            <a:spLocks noGrp="1"/>
          </p:cNvSpPr>
          <p:nvPr>
            <p:ph type="title"/>
          </p:nvPr>
        </p:nvSpPr>
        <p:spPr/>
        <p:txBody>
          <a:bodyPr>
            <a:normAutofit/>
          </a:bodyPr>
          <a:lstStyle>
            <a:lvl1pPr>
              <a:defRPr sz="20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B4F500A0-3A92-4B73-AE11-8EDDAB6B0345}"/>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4" name="Footer Placeholder 3">
            <a:extLst>
              <a:ext uri="{FF2B5EF4-FFF2-40B4-BE49-F238E27FC236}">
                <a16:creationId xmlns:a16="http://schemas.microsoft.com/office/drawing/2014/main" id="{D2814EEA-6E7B-4B67-9D91-8211E93AE88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EF3E2E-99BC-4F0B-BFD3-18909AB7FF8C}"/>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39352557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8D94168-F515-4136-89C6-2C06305F83FD}"/>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3" name="Footer Placeholder 2">
            <a:extLst>
              <a:ext uri="{FF2B5EF4-FFF2-40B4-BE49-F238E27FC236}">
                <a16:creationId xmlns:a16="http://schemas.microsoft.com/office/drawing/2014/main" id="{E7E49945-6B59-40EE-A134-0439BB43DC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42506D-A540-44CF-85F2-BC6FE71891BE}"/>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35950704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819043-F566-4549-BDAC-E686457F1F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503C35C-717C-485F-8F76-B383C5319B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66DFDD1-D279-45BF-9E2C-013D80220C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D8F9767-15BE-4636-89B0-C1C24BAFA9F2}"/>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6" name="Footer Placeholder 5">
            <a:extLst>
              <a:ext uri="{FF2B5EF4-FFF2-40B4-BE49-F238E27FC236}">
                <a16:creationId xmlns:a16="http://schemas.microsoft.com/office/drawing/2014/main" id="{F3AC8077-43E4-4237-906D-E26F4D75E2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B7E4B1-97C9-4F85-AC24-B0BEBD799345}"/>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1755861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76C8F-387F-45CE-AE4A-D02AFCECC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A163CD1-8F27-4873-ACE2-1D9EF251E9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88AA51B1-54DC-4442-8695-1EF71AA5CAC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607FE-5CFB-4308-9658-334BA32CA43D}"/>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6" name="Footer Placeholder 5">
            <a:extLst>
              <a:ext uri="{FF2B5EF4-FFF2-40B4-BE49-F238E27FC236}">
                <a16:creationId xmlns:a16="http://schemas.microsoft.com/office/drawing/2014/main" id="{A083B8FC-2817-4F49-A276-8E45FF4DBC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8646E5-52BB-466C-9970-5DB4DFC15652}"/>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4138589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D79DE-006F-49B4-8893-D3889B12D97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CA40B87-2CF9-4916-A93D-DBFF0CE24B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34A6CB-C42F-4740-A17C-963776DD7A65}"/>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5" name="Footer Placeholder 4">
            <a:extLst>
              <a:ext uri="{FF2B5EF4-FFF2-40B4-BE49-F238E27FC236}">
                <a16:creationId xmlns:a16="http://schemas.microsoft.com/office/drawing/2014/main" id="{2DB6198A-C8D5-47E3-B627-0FDAF23BD8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3969A6F-2AA1-42E6-B0AF-E42C0D6597FB}"/>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411280617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EA3870-9987-4A82-A4E2-DE51DB4FD5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52B3E61-2C85-4DC1-BAB3-46BEB66734A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46300B-0423-4DA1-B406-A20202DAF621}"/>
              </a:ext>
            </a:extLst>
          </p:cNvPr>
          <p:cNvSpPr>
            <a:spLocks noGrp="1"/>
          </p:cNvSpPr>
          <p:nvPr>
            <p:ph type="dt" sz="half" idx="10"/>
          </p:nvPr>
        </p:nvSpPr>
        <p:spPr/>
        <p:txBody>
          <a:bodyPr/>
          <a:lstStyle/>
          <a:p>
            <a:fld id="{3969B04B-2C93-4A44-BD3D-0F9488CC2D64}" type="datetimeFigureOut">
              <a:rPr lang="en-US" smtClean="0"/>
              <a:t>11/16/2025</a:t>
            </a:fld>
            <a:endParaRPr lang="en-US"/>
          </a:p>
        </p:txBody>
      </p:sp>
      <p:sp>
        <p:nvSpPr>
          <p:cNvPr id="5" name="Footer Placeholder 4">
            <a:extLst>
              <a:ext uri="{FF2B5EF4-FFF2-40B4-BE49-F238E27FC236}">
                <a16:creationId xmlns:a16="http://schemas.microsoft.com/office/drawing/2014/main" id="{D7DA90DD-81A4-4C2C-A81A-843F0AA0F9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11F456-668E-4B34-A587-50EE42D26F0F}"/>
              </a:ext>
            </a:extLst>
          </p:cNvPr>
          <p:cNvSpPr>
            <a:spLocks noGrp="1"/>
          </p:cNvSpPr>
          <p:nvPr>
            <p:ph type="sldNum" sz="quarter" idx="12"/>
          </p:nvPr>
        </p:nvSpPr>
        <p:spPr/>
        <p:txBody>
          <a:bodyPr/>
          <a:lstStyle/>
          <a:p>
            <a:fld id="{2703175F-2C1E-4805-BAAB-6C7BCB720BCE}" type="slidenum">
              <a:rPr lang="en-US" smtClean="0"/>
              <a:t>‹#›</a:t>
            </a:fld>
            <a:endParaRPr lang="en-US"/>
          </a:p>
        </p:txBody>
      </p:sp>
    </p:spTree>
    <p:extLst>
      <p:ext uri="{BB962C8B-B14F-4D97-AF65-F5344CB8AC3E}">
        <p14:creationId xmlns:p14="http://schemas.microsoft.com/office/powerpoint/2010/main" val="3735517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Slide Number Placeholder 2"/>
          <p:cNvSpPr>
            <a:spLocks noGrp="1"/>
          </p:cNvSpPr>
          <p:nvPr>
            <p:ph type="sldNum" sz="quarter" idx="10"/>
          </p:nvPr>
        </p:nvSpPr>
        <p:spPr/>
        <p:txBody>
          <a:bodyPr/>
          <a:lstStyle>
            <a:lvl1pPr>
              <a:defRPr>
                <a:latin typeface="Calibri" panose="020F0502020204030204" pitchFamily="34" charset="0"/>
              </a:defRPr>
            </a:lvl1pPr>
          </a:lstStyle>
          <a:p>
            <a:fld id="{2703175F-2C1E-4805-BAAB-6C7BCB720BCE}" type="slidenum">
              <a:rPr lang="en-US" smtClean="0"/>
              <a:t>‹#›</a:t>
            </a:fld>
            <a:endParaRPr lang="en-US"/>
          </a:p>
        </p:txBody>
      </p:sp>
      <p:sp>
        <p:nvSpPr>
          <p:cNvPr id="5" name="Text Placeholder 4"/>
          <p:cNvSpPr>
            <a:spLocks noGrp="1"/>
          </p:cNvSpPr>
          <p:nvPr>
            <p:ph type="body" sz="quarter" idx="11"/>
          </p:nvPr>
        </p:nvSpPr>
        <p:spPr>
          <a:xfrm>
            <a:off x="508000" y="1143001"/>
            <a:ext cx="8331200" cy="1922707"/>
          </a:xfrm>
        </p:spPr>
        <p:txBody>
          <a:bodyPr/>
          <a:lstStyle>
            <a:lvl1pPr>
              <a:defRPr>
                <a:latin typeface="Calibri" panose="020F0502020204030204" pitchFamily="34" charset="0"/>
              </a:defRPr>
            </a:lvl1pPr>
            <a:lvl2pPr>
              <a:defRPr>
                <a:latin typeface="Calibri" panose="020F0502020204030204" pitchFamily="34" charset="0"/>
              </a:defRPr>
            </a:lvl2pPr>
            <a:lvl3pPr>
              <a:defRPr>
                <a:latin typeface="Calibri" panose="020F0502020204030204" pitchFamily="34" charset="0"/>
              </a:defRPr>
            </a:lvl3pPr>
            <a:lvl4pPr>
              <a:defRPr>
                <a:latin typeface="Calibri" panose="020F0502020204030204" pitchFamily="34" charset="0"/>
              </a:defRPr>
            </a:lvl4pPr>
            <a:lvl5pPr>
              <a:defRPr>
                <a:latin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1156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682CD4-E209-4718-B6F9-33E107E153A6}" type="datetime1">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347200" y="6492884"/>
            <a:ext cx="2844800" cy="365125"/>
          </a:xfrm>
          <a:prstGeom prst="rect">
            <a:avLst/>
          </a:prstGeom>
        </p:spPr>
        <p:txBody>
          <a:bodyPr/>
          <a:lstStyle/>
          <a:p>
            <a:fld id="{29833A49-FB0F-412F-95B0-1728FED98D88}" type="slidenum">
              <a:rPr lang="en-US" smtClean="0"/>
              <a:t>‹#›</a:t>
            </a:fld>
            <a:endParaRPr lang="en-US"/>
          </a:p>
        </p:txBody>
      </p:sp>
    </p:spTree>
    <p:extLst>
      <p:ext uri="{BB962C8B-B14F-4D97-AF65-F5344CB8AC3E}">
        <p14:creationId xmlns:p14="http://schemas.microsoft.com/office/powerpoint/2010/main" val="1215725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3"/>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4"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7" y="1535113"/>
            <a:ext cx="5389033" cy="639763"/>
          </a:xfrm>
        </p:spPr>
        <p:txBody>
          <a:bodyPr anchor="b"/>
          <a:lstStyle>
            <a:lvl1pPr marL="0" indent="0">
              <a:buNone/>
              <a:defRPr sz="3200" b="1"/>
            </a:lvl1pPr>
            <a:lvl2pPr marL="609570" indent="0">
              <a:buNone/>
              <a:defRPr sz="2667" b="1"/>
            </a:lvl2pPr>
            <a:lvl3pPr marL="1219139" indent="0">
              <a:buNone/>
              <a:defRPr sz="2400" b="1"/>
            </a:lvl3pPr>
            <a:lvl4pPr marL="1828709" indent="0">
              <a:buNone/>
              <a:defRPr sz="2133" b="1"/>
            </a:lvl4pPr>
            <a:lvl5pPr marL="2438278" indent="0">
              <a:buNone/>
              <a:defRPr sz="2133" b="1"/>
            </a:lvl5pPr>
            <a:lvl6pPr marL="3047848" indent="0">
              <a:buNone/>
              <a:defRPr sz="2133" b="1"/>
            </a:lvl6pPr>
            <a:lvl7pPr marL="3657417" indent="0">
              <a:buNone/>
              <a:defRPr sz="2133" b="1"/>
            </a:lvl7pPr>
            <a:lvl8pPr marL="4266987" indent="0">
              <a:buNone/>
              <a:defRPr sz="2133" b="1"/>
            </a:lvl8pPr>
            <a:lvl9pPr marL="4876557"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7"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8038AC-80FF-457A-9FD5-9D6812A46CD6}" type="datetime1">
              <a:rPr lang="en-US" smtClean="0"/>
              <a:t>11/16/2025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9347200" y="6492884"/>
            <a:ext cx="2844800" cy="365125"/>
          </a:xfrm>
          <a:prstGeom prst="rect">
            <a:avLst/>
          </a:prstGeom>
        </p:spPr>
        <p:txBody>
          <a:bodyPr/>
          <a:lstStyle/>
          <a:p>
            <a:fld id="{29833A49-FB0F-412F-95B0-1728FED98D88}" type="slidenum">
              <a:rPr lang="en-US" smtClean="0"/>
              <a:t>‹#›</a:t>
            </a:fld>
            <a:endParaRPr lang="en-US"/>
          </a:p>
        </p:txBody>
      </p:sp>
    </p:spTree>
    <p:extLst>
      <p:ext uri="{BB962C8B-B14F-4D97-AF65-F5344CB8AC3E}">
        <p14:creationId xmlns:p14="http://schemas.microsoft.com/office/powerpoint/2010/main" val="903475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6710A79-3B8B-4857-8FCC-9B5E135C0AEB}" type="datetime1">
              <a:rPr lang="en-US" smtClean="0"/>
              <a:t>11/16/2025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9347200" y="6492884"/>
            <a:ext cx="2844800" cy="365125"/>
          </a:xfrm>
          <a:prstGeom prst="rect">
            <a:avLst/>
          </a:prstGeom>
        </p:spPr>
        <p:txBody>
          <a:bodyPr/>
          <a:lstStyle/>
          <a:p>
            <a:fld id="{29833A49-FB0F-412F-95B0-1728FED98D88}" type="slidenum">
              <a:rPr lang="en-US" smtClean="0"/>
              <a:t>‹#›</a:t>
            </a:fld>
            <a:endParaRPr lang="en-US"/>
          </a:p>
        </p:txBody>
      </p:sp>
    </p:spTree>
    <p:extLst>
      <p:ext uri="{BB962C8B-B14F-4D97-AF65-F5344CB8AC3E}">
        <p14:creationId xmlns:p14="http://schemas.microsoft.com/office/powerpoint/2010/main" val="3761218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8EE5DE-24F5-4D74-BDB7-AF400F56A19F}" type="datetime1">
              <a:rPr lang="en-US" smtClean="0"/>
              <a:t>11/16/2025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9347200" y="6492884"/>
            <a:ext cx="2844800" cy="365125"/>
          </a:xfrm>
          <a:prstGeom prst="rect">
            <a:avLst/>
          </a:prstGeom>
        </p:spPr>
        <p:txBody>
          <a:bodyPr/>
          <a:lstStyle/>
          <a:p>
            <a:fld id="{29833A49-FB0F-412F-95B0-1728FED98D88}" type="slidenum">
              <a:rPr lang="en-US" smtClean="0"/>
              <a:t>‹#›</a:t>
            </a:fld>
            <a:endParaRPr lang="en-US"/>
          </a:p>
        </p:txBody>
      </p:sp>
    </p:spTree>
    <p:extLst>
      <p:ext uri="{BB962C8B-B14F-4D97-AF65-F5344CB8AC3E}">
        <p14:creationId xmlns:p14="http://schemas.microsoft.com/office/powerpoint/2010/main" val="1083828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7" y="273061"/>
            <a:ext cx="6815668"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867"/>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35505BE2-EB57-421E-AF86-43076E2550EE}" type="datetime1">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347200" y="6492884"/>
            <a:ext cx="2844800" cy="365125"/>
          </a:xfrm>
          <a:prstGeom prst="rect">
            <a:avLst/>
          </a:prstGeom>
        </p:spPr>
        <p:txBody>
          <a:bodyPr/>
          <a:lstStyle/>
          <a:p>
            <a:fld id="{29833A49-FB0F-412F-95B0-1728FED98D88}" type="slidenum">
              <a:rPr lang="en-US" smtClean="0"/>
              <a:t>‹#›</a:t>
            </a:fld>
            <a:endParaRPr lang="en-US"/>
          </a:p>
        </p:txBody>
      </p:sp>
    </p:spTree>
    <p:extLst>
      <p:ext uri="{BB962C8B-B14F-4D97-AF65-F5344CB8AC3E}">
        <p14:creationId xmlns:p14="http://schemas.microsoft.com/office/powerpoint/2010/main" val="1482284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70" indent="0">
              <a:buNone/>
              <a:defRPr sz="3733"/>
            </a:lvl2pPr>
            <a:lvl3pPr marL="1219139" indent="0">
              <a:buNone/>
              <a:defRPr sz="3200"/>
            </a:lvl3pPr>
            <a:lvl4pPr marL="1828709" indent="0">
              <a:buNone/>
              <a:defRPr sz="2667"/>
            </a:lvl4pPr>
            <a:lvl5pPr marL="2438278" indent="0">
              <a:buNone/>
              <a:defRPr sz="2667"/>
            </a:lvl5pPr>
            <a:lvl6pPr marL="3047848" indent="0">
              <a:buNone/>
              <a:defRPr sz="2667"/>
            </a:lvl6pPr>
            <a:lvl7pPr marL="3657417" indent="0">
              <a:buNone/>
              <a:defRPr sz="2667"/>
            </a:lvl7pPr>
            <a:lvl8pPr marL="4266987" indent="0">
              <a:buNone/>
              <a:defRPr sz="2667"/>
            </a:lvl8pPr>
            <a:lvl9pPr marL="4876557" indent="0">
              <a:buNone/>
              <a:defRPr sz="2667"/>
            </a:lvl9pPr>
          </a:lstStyle>
          <a:p>
            <a:r>
              <a:rPr lang="en-US"/>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70" indent="0">
              <a:buNone/>
              <a:defRPr sz="1600"/>
            </a:lvl2pPr>
            <a:lvl3pPr marL="1219139" indent="0">
              <a:buNone/>
              <a:defRPr sz="1333"/>
            </a:lvl3pPr>
            <a:lvl4pPr marL="1828709" indent="0">
              <a:buNone/>
              <a:defRPr sz="1200"/>
            </a:lvl4pPr>
            <a:lvl5pPr marL="2438278" indent="0">
              <a:buNone/>
              <a:defRPr sz="1200"/>
            </a:lvl5pPr>
            <a:lvl6pPr marL="3047848" indent="0">
              <a:buNone/>
              <a:defRPr sz="1200"/>
            </a:lvl6pPr>
            <a:lvl7pPr marL="3657417" indent="0">
              <a:buNone/>
              <a:defRPr sz="1200"/>
            </a:lvl7pPr>
            <a:lvl8pPr marL="4266987" indent="0">
              <a:buNone/>
              <a:defRPr sz="1200"/>
            </a:lvl8pPr>
            <a:lvl9pPr marL="4876557"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975190A-988E-4BB8-833C-706FD619D803}" type="datetime1">
              <a:rPr lang="en-US" smtClean="0"/>
              <a:t>11/16/2025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9347200" y="6492884"/>
            <a:ext cx="2844800" cy="365125"/>
          </a:xfrm>
          <a:prstGeom prst="rect">
            <a:avLst/>
          </a:prstGeom>
        </p:spPr>
        <p:txBody>
          <a:bodyPr/>
          <a:lstStyle/>
          <a:p>
            <a:fld id="{29833A49-FB0F-412F-95B0-1728FED98D88}" type="slidenum">
              <a:rPr lang="en-US" smtClean="0"/>
              <a:t>‹#›</a:t>
            </a:fld>
            <a:endParaRPr lang="en-US"/>
          </a:p>
        </p:txBody>
      </p:sp>
    </p:spTree>
    <p:extLst>
      <p:ext uri="{BB962C8B-B14F-4D97-AF65-F5344CB8AC3E}">
        <p14:creationId xmlns:p14="http://schemas.microsoft.com/office/powerpoint/2010/main" val="10362068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tags" Target="../tags/tag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theme" Target="../theme/theme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9" name="Object 8" hidden="1"/>
          <p:cNvGraphicFramePr>
            <a:graphicFrameLocks noChangeAspect="1"/>
          </p:cNvGraphicFramePr>
          <p:nvPr>
            <p:custDataLst>
              <p:tags r:id="rId15"/>
            </p:custDataLst>
          </p:nvPr>
        </p:nvGraphicFramePr>
        <p:xfrm>
          <a:off x="1593" y="1589"/>
          <a:ext cx="1588" cy="1588"/>
        </p:xfrm>
        <a:graphic>
          <a:graphicData uri="http://schemas.openxmlformats.org/presentationml/2006/ole">
            <mc:AlternateContent xmlns:mc="http://schemas.openxmlformats.org/markup-compatibility/2006">
              <mc:Choice xmlns:v="urn:schemas-microsoft-com:vml" Requires="v">
                <p:oleObj name="think-cell Slide" r:id="rId17" imgW="216" imgH="216" progId="TCLayout.ActiveDocument.1">
                  <p:embed/>
                </p:oleObj>
              </mc:Choice>
              <mc:Fallback>
                <p:oleObj name="think-cell Slide" r:id="rId17" imgW="216" imgH="216" progId="TCLayout.ActiveDocument.1">
                  <p:embed/>
                  <p:pic>
                    <p:nvPicPr>
                      <p:cNvPr id="9" name="Object 8" hidden="1"/>
                      <p:cNvPicPr/>
                      <p:nvPr/>
                    </p:nvPicPr>
                    <p:blipFill>
                      <a:blip r:embed="rId18"/>
                      <a:stretch>
                        <a:fillRect/>
                      </a:stretch>
                    </p:blipFill>
                    <p:spPr>
                      <a:xfrm>
                        <a:off x="1593" y="1589"/>
                        <a:ext cx="1588" cy="1588"/>
                      </a:xfrm>
                      <a:prstGeom prst="rect">
                        <a:avLst/>
                      </a:prstGeom>
                    </p:spPr>
                  </p:pic>
                </p:oleObj>
              </mc:Fallback>
            </mc:AlternateContent>
          </a:graphicData>
        </a:graphic>
      </p:graphicFrame>
      <p:sp>
        <p:nvSpPr>
          <p:cNvPr id="7" name="Rectangle 6" hidden="1"/>
          <p:cNvSpPr/>
          <p:nvPr>
            <p:custDataLst>
              <p:tags r:id="rId16"/>
            </p:custDataLst>
          </p:nvPr>
        </p:nvSpPr>
        <p:spPr>
          <a:xfrm>
            <a:off x="5"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marL="0" lvl="0" indent="0" algn="ctr" eaLnBrk="1"/>
            <a:endParaRPr lang="en-US" sz="5867" b="0" i="0" baseline="0">
              <a:latin typeface="Calibri"/>
              <a:ea typeface="+mj-ea"/>
              <a:cs typeface="+mj-cs"/>
              <a:sym typeface="Calibri"/>
            </a:endParaRPr>
          </a:p>
        </p:txBody>
      </p:sp>
      <p:sp>
        <p:nvSpPr>
          <p:cNvPr id="2" name="Title Placeholder 1"/>
          <p:cNvSpPr>
            <a:spLocks noGrp="1"/>
          </p:cNvSpPr>
          <p:nvPr>
            <p:ph type="title"/>
          </p:nvPr>
        </p:nvSpPr>
        <p:spPr>
          <a:xfrm>
            <a:off x="609600" y="274639"/>
            <a:ext cx="10972800" cy="7159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60"/>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2FA17803-1A5E-4C65-9AC4-B000A788B89E}" type="datetime1">
              <a:rPr lang="en-US" smtClean="0"/>
              <a:t>11/16/2025</a:t>
            </a:fld>
            <a:endParaRPr lang="en-US"/>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8" name="Slide Number Placeholder 5"/>
          <p:cNvSpPr txBox="1">
            <a:spLocks/>
          </p:cNvSpPr>
          <p:nvPr/>
        </p:nvSpPr>
        <p:spPr>
          <a:xfrm>
            <a:off x="9347200" y="6492884"/>
            <a:ext cx="2844800" cy="365125"/>
          </a:xfrm>
          <a:prstGeom prst="rect">
            <a:avLst/>
          </a:prstGeom>
        </p:spPr>
        <p:txBody>
          <a:bodyPr anchor="ctr"/>
          <a:lstStyle/>
          <a:p>
            <a:pPr algn="r">
              <a:defRPr/>
            </a:pPr>
            <a:fld id="{AEE9E37A-4EAF-44F7-BC9F-FB713F1B08BE}" type="slidenum">
              <a:rPr lang="en-US" sz="1600">
                <a:solidFill>
                  <a:prstClr val="black">
                    <a:tint val="75000"/>
                  </a:prstClr>
                </a:solidFill>
              </a:rPr>
              <a:pPr algn="r">
                <a:defRPr/>
              </a:pPr>
              <a:t>‹#›</a:t>
            </a:fld>
            <a:endParaRPr lang="en-US" sz="1600">
              <a:solidFill>
                <a:prstClr val="black">
                  <a:tint val="75000"/>
                </a:prstClr>
              </a:solidFill>
            </a:endParaRPr>
          </a:p>
        </p:txBody>
      </p:sp>
    </p:spTree>
    <p:extLst>
      <p:ext uri="{BB962C8B-B14F-4D97-AF65-F5344CB8AC3E}">
        <p14:creationId xmlns:p14="http://schemas.microsoft.com/office/powerpoint/2010/main" val="163675181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6" r:id="rId13"/>
  </p:sldLayoutIdLst>
  <p:hf sldNum="0" hdr="0" ftr="0" dt="0"/>
  <p:txStyles>
    <p:titleStyle>
      <a:lvl1pPr algn="ctr" defTabSz="1219139" rtl="0" eaLnBrk="1" latinLnBrk="0" hangingPunct="1">
        <a:spcBef>
          <a:spcPct val="0"/>
        </a:spcBef>
        <a:buNone/>
        <a:defRPr sz="5867" kern="1200">
          <a:solidFill>
            <a:schemeClr val="tx1"/>
          </a:solidFill>
          <a:latin typeface="+mj-lt"/>
          <a:ea typeface="+mj-ea"/>
          <a:cs typeface="+mj-cs"/>
        </a:defRPr>
      </a:lvl1pPr>
    </p:titleStyle>
    <p:bodyStyle>
      <a:lvl1pPr marL="457177" indent="-457177" algn="l" defTabSz="1219139"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51" indent="-380982" algn="l" defTabSz="1219139"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23" indent="-304784" algn="l" defTabSz="121913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493"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063"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63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202"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77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341" indent="-304784" algn="l" defTabSz="1219139"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39" rtl="0" eaLnBrk="1" latinLnBrk="0" hangingPunct="1">
        <a:defRPr sz="2400" kern="1200">
          <a:solidFill>
            <a:schemeClr val="tx1"/>
          </a:solidFill>
          <a:latin typeface="+mn-lt"/>
          <a:ea typeface="+mn-ea"/>
          <a:cs typeface="+mn-cs"/>
        </a:defRPr>
      </a:lvl1pPr>
      <a:lvl2pPr marL="609570" algn="l" defTabSz="1219139" rtl="0" eaLnBrk="1" latinLnBrk="0" hangingPunct="1">
        <a:defRPr sz="2400" kern="1200">
          <a:solidFill>
            <a:schemeClr val="tx1"/>
          </a:solidFill>
          <a:latin typeface="+mn-lt"/>
          <a:ea typeface="+mn-ea"/>
          <a:cs typeface="+mn-cs"/>
        </a:defRPr>
      </a:lvl2pPr>
      <a:lvl3pPr marL="1219139" algn="l" defTabSz="1219139" rtl="0" eaLnBrk="1" latinLnBrk="0" hangingPunct="1">
        <a:defRPr sz="2400" kern="1200">
          <a:solidFill>
            <a:schemeClr val="tx1"/>
          </a:solidFill>
          <a:latin typeface="+mn-lt"/>
          <a:ea typeface="+mn-ea"/>
          <a:cs typeface="+mn-cs"/>
        </a:defRPr>
      </a:lvl3pPr>
      <a:lvl4pPr marL="1828709" algn="l" defTabSz="1219139" rtl="0" eaLnBrk="1" latinLnBrk="0" hangingPunct="1">
        <a:defRPr sz="2400" kern="1200">
          <a:solidFill>
            <a:schemeClr val="tx1"/>
          </a:solidFill>
          <a:latin typeface="+mn-lt"/>
          <a:ea typeface="+mn-ea"/>
          <a:cs typeface="+mn-cs"/>
        </a:defRPr>
      </a:lvl4pPr>
      <a:lvl5pPr marL="2438278" algn="l" defTabSz="1219139" rtl="0" eaLnBrk="1" latinLnBrk="0" hangingPunct="1">
        <a:defRPr sz="2400" kern="1200">
          <a:solidFill>
            <a:schemeClr val="tx1"/>
          </a:solidFill>
          <a:latin typeface="+mn-lt"/>
          <a:ea typeface="+mn-ea"/>
          <a:cs typeface="+mn-cs"/>
        </a:defRPr>
      </a:lvl5pPr>
      <a:lvl6pPr marL="3047848" algn="l" defTabSz="1219139" rtl="0" eaLnBrk="1" latinLnBrk="0" hangingPunct="1">
        <a:defRPr sz="2400" kern="1200">
          <a:solidFill>
            <a:schemeClr val="tx1"/>
          </a:solidFill>
          <a:latin typeface="+mn-lt"/>
          <a:ea typeface="+mn-ea"/>
          <a:cs typeface="+mn-cs"/>
        </a:defRPr>
      </a:lvl6pPr>
      <a:lvl7pPr marL="3657417" algn="l" defTabSz="1219139" rtl="0" eaLnBrk="1" latinLnBrk="0" hangingPunct="1">
        <a:defRPr sz="2400" kern="1200">
          <a:solidFill>
            <a:schemeClr val="tx1"/>
          </a:solidFill>
          <a:latin typeface="+mn-lt"/>
          <a:ea typeface="+mn-ea"/>
          <a:cs typeface="+mn-cs"/>
        </a:defRPr>
      </a:lvl7pPr>
      <a:lvl8pPr marL="4266987" algn="l" defTabSz="1219139" rtl="0" eaLnBrk="1" latinLnBrk="0" hangingPunct="1">
        <a:defRPr sz="2400" kern="1200">
          <a:solidFill>
            <a:schemeClr val="tx1"/>
          </a:solidFill>
          <a:latin typeface="+mn-lt"/>
          <a:ea typeface="+mn-ea"/>
          <a:cs typeface="+mn-cs"/>
        </a:defRPr>
      </a:lvl8pPr>
      <a:lvl9pPr marL="4876557" algn="l" defTabSz="1219139"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2EB01D-1C83-4597-997E-2774EC44FA93}"/>
              </a:ext>
            </a:extLst>
          </p:cNvPr>
          <p:cNvSpPr>
            <a:spLocks noChangeArrowheads="1"/>
          </p:cNvSpPr>
          <p:nvPr userDrawn="1"/>
        </p:nvSpPr>
        <p:spPr bwMode="gray">
          <a:xfrm>
            <a:off x="0" y="0"/>
            <a:ext cx="12192000" cy="1010094"/>
          </a:xfrm>
          <a:prstGeom prst="rect">
            <a:avLst/>
          </a:prstGeom>
          <a:solidFill>
            <a:srgbClr val="00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31775" defTabSz="457200" fontAlgn="base">
              <a:spcBef>
                <a:spcPct val="0"/>
              </a:spcBef>
              <a:spcAft>
                <a:spcPct val="0"/>
              </a:spcAft>
            </a:pPr>
            <a:endParaRPr lang="en-US" sz="2800">
              <a:solidFill>
                <a:schemeClr val="bg1"/>
              </a:solidFill>
              <a:latin typeface="+mn-lt"/>
              <a:ea typeface="ＭＳ Ｐゴシック" pitchFamily="127" charset="-128"/>
              <a:cs typeface="ＭＳ Ｐゴシック" pitchFamily="127" charset="-128"/>
            </a:endParaRPr>
          </a:p>
        </p:txBody>
      </p:sp>
      <p:sp>
        <p:nvSpPr>
          <p:cNvPr id="2" name="Title Placeholder 1">
            <a:extLst>
              <a:ext uri="{FF2B5EF4-FFF2-40B4-BE49-F238E27FC236}">
                <a16:creationId xmlns:a16="http://schemas.microsoft.com/office/drawing/2014/main" id="{295B9D6A-DD63-469E-8E1C-6EF75CCBE566}"/>
              </a:ext>
            </a:extLst>
          </p:cNvPr>
          <p:cNvSpPr>
            <a:spLocks noGrp="1"/>
          </p:cNvSpPr>
          <p:nvPr>
            <p:ph type="title"/>
          </p:nvPr>
        </p:nvSpPr>
        <p:spPr>
          <a:xfrm>
            <a:off x="0" y="1"/>
            <a:ext cx="12192000" cy="101009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73A060C-D310-4DFD-8993-DAF0AE0A949D}"/>
              </a:ext>
            </a:extLst>
          </p:cNvPr>
          <p:cNvSpPr>
            <a:spLocks noGrp="1"/>
          </p:cNvSpPr>
          <p:nvPr>
            <p:ph type="body" idx="1"/>
          </p:nvPr>
        </p:nvSpPr>
        <p:spPr>
          <a:xfrm>
            <a:off x="838200" y="14605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5100DB-F612-4B6E-B246-077D16CF9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F08814-502A-48D6-A923-1AB001E18458}" type="datetime1">
              <a:rPr lang="en-US" smtClean="0"/>
              <a:t>11/16/2025</a:t>
            </a:fld>
            <a:endParaRPr lang="en-US"/>
          </a:p>
        </p:txBody>
      </p:sp>
      <p:sp>
        <p:nvSpPr>
          <p:cNvPr id="5" name="Footer Placeholder 4">
            <a:extLst>
              <a:ext uri="{FF2B5EF4-FFF2-40B4-BE49-F238E27FC236}">
                <a16:creationId xmlns:a16="http://schemas.microsoft.com/office/drawing/2014/main" id="{74A3059D-27AD-4601-B8F9-81EDDDBE7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1C712D-A9AC-4692-8C3E-AAF9300B17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E561D6C-325F-48FB-8A7E-2FE28BFA4E02}" type="slidenum">
              <a:rPr lang="en-US" smtClean="0"/>
              <a:t>‹#›</a:t>
            </a:fld>
            <a:endParaRPr lang="en-US"/>
          </a:p>
        </p:txBody>
      </p:sp>
    </p:spTree>
    <p:extLst>
      <p:ext uri="{BB962C8B-B14F-4D97-AF65-F5344CB8AC3E}">
        <p14:creationId xmlns:p14="http://schemas.microsoft.com/office/powerpoint/2010/main" val="208047158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Lst>
  <p:hf hdr="0" ftr="0" dt="0"/>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292EB01D-1C83-4597-997E-2774EC44FA93}"/>
              </a:ext>
            </a:extLst>
          </p:cNvPr>
          <p:cNvSpPr>
            <a:spLocks noChangeArrowheads="1"/>
          </p:cNvSpPr>
          <p:nvPr/>
        </p:nvSpPr>
        <p:spPr bwMode="gray">
          <a:xfrm>
            <a:off x="0" y="0"/>
            <a:ext cx="12192000" cy="1010094"/>
          </a:xfrm>
          <a:prstGeom prst="rect">
            <a:avLst/>
          </a:prstGeom>
          <a:solidFill>
            <a:srgbClr val="00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231775" defTabSz="457200" fontAlgn="base">
              <a:spcBef>
                <a:spcPct val="0"/>
              </a:spcBef>
              <a:spcAft>
                <a:spcPct val="0"/>
              </a:spcAft>
            </a:pPr>
            <a:endParaRPr lang="en-US" sz="2800" dirty="0">
              <a:solidFill>
                <a:schemeClr val="bg1"/>
              </a:solidFill>
              <a:latin typeface="+mn-lt"/>
              <a:ea typeface="ＭＳ Ｐゴシック" pitchFamily="127" charset="-128"/>
              <a:cs typeface="ＭＳ Ｐゴシック" pitchFamily="127" charset="-128"/>
            </a:endParaRPr>
          </a:p>
        </p:txBody>
      </p:sp>
      <p:sp>
        <p:nvSpPr>
          <p:cNvPr id="2" name="Title Placeholder 1">
            <a:extLst>
              <a:ext uri="{FF2B5EF4-FFF2-40B4-BE49-F238E27FC236}">
                <a16:creationId xmlns:a16="http://schemas.microsoft.com/office/drawing/2014/main" id="{295B9D6A-DD63-469E-8E1C-6EF75CCBE566}"/>
              </a:ext>
            </a:extLst>
          </p:cNvPr>
          <p:cNvSpPr>
            <a:spLocks noGrp="1"/>
          </p:cNvSpPr>
          <p:nvPr>
            <p:ph type="title"/>
          </p:nvPr>
        </p:nvSpPr>
        <p:spPr>
          <a:xfrm>
            <a:off x="0" y="1"/>
            <a:ext cx="12192000" cy="101009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73A060C-D310-4DFD-8993-DAF0AE0A949D}"/>
              </a:ext>
            </a:extLst>
          </p:cNvPr>
          <p:cNvSpPr>
            <a:spLocks noGrp="1"/>
          </p:cNvSpPr>
          <p:nvPr>
            <p:ph type="body" idx="1"/>
          </p:nvPr>
        </p:nvSpPr>
        <p:spPr>
          <a:xfrm>
            <a:off x="838200" y="1460500"/>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8B5100DB-F612-4B6E-B246-077D16CF9FC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69B04B-2C93-4A44-BD3D-0F9488CC2D64}" type="datetimeFigureOut">
              <a:rPr lang="en-US" smtClean="0"/>
              <a:t>11/16/2025</a:t>
            </a:fld>
            <a:endParaRPr lang="en-US"/>
          </a:p>
        </p:txBody>
      </p:sp>
      <p:sp>
        <p:nvSpPr>
          <p:cNvPr id="5" name="Footer Placeholder 4">
            <a:extLst>
              <a:ext uri="{FF2B5EF4-FFF2-40B4-BE49-F238E27FC236}">
                <a16:creationId xmlns:a16="http://schemas.microsoft.com/office/drawing/2014/main" id="{74A3059D-27AD-4601-B8F9-81EDDDBE76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01C712D-A9AC-4692-8C3E-AAF9300B17C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03175F-2C1E-4805-BAAB-6C7BCB720BCE}" type="slidenum">
              <a:rPr lang="en-US" smtClean="0"/>
              <a:t>‹#›</a:t>
            </a:fld>
            <a:endParaRPr lang="en-US"/>
          </a:p>
        </p:txBody>
      </p:sp>
    </p:spTree>
    <p:extLst>
      <p:ext uri="{BB962C8B-B14F-4D97-AF65-F5344CB8AC3E}">
        <p14:creationId xmlns:p14="http://schemas.microsoft.com/office/powerpoint/2010/main" val="270959524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28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4.xml"/><Relationship Id="rId4" Type="http://schemas.openxmlformats.org/officeDocument/2006/relationships/image" Target="cid:4930e0ee-7d80-4580-a5e5-4e148eebf8c8"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5.xml"/><Relationship Id="rId1" Type="http://schemas.openxmlformats.org/officeDocument/2006/relationships/themeOverride" Target="../theme/themeOverride1.xml"/><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chart" Target="../charts/chart9.xml"/><Relationship Id="rId4" Type="http://schemas.openxmlformats.org/officeDocument/2006/relationships/chart" Target="../charts/char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chart" Target="../charts/chart13.xml"/><Relationship Id="rId5" Type="http://schemas.openxmlformats.org/officeDocument/2006/relationships/chart" Target="../charts/chart12.xml"/><Relationship Id="rId4" Type="http://schemas.openxmlformats.org/officeDocument/2006/relationships/chart" Target="../charts/chart1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8.svg"/><Relationship Id="rId4" Type="http://schemas.openxmlformats.org/officeDocument/2006/relationships/diagramLayout" Target="../diagrams/layout1.xml"/><Relationship Id="rId9" Type="http://schemas.openxmlformats.org/officeDocument/2006/relationships/image" Target="../media/image7.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microsoft.com/office/2007/relationships/hdphoto" Target="../media/hdphoto2.wdp"/><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18.svg"/><Relationship Id="rId11" Type="http://schemas.openxmlformats.org/officeDocument/2006/relationships/image" Target="../media/image22.png"/><Relationship Id="rId5" Type="http://schemas.openxmlformats.org/officeDocument/2006/relationships/image" Target="../media/image17.png"/><Relationship Id="rId10" Type="http://schemas.microsoft.com/office/2007/relationships/hdphoto" Target="../media/hdphoto1.wdp"/><Relationship Id="rId4" Type="http://schemas.openxmlformats.org/officeDocument/2006/relationships/image" Target="../media/image16.sv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5.xml"/><Relationship Id="rId6" Type="http://schemas.openxmlformats.org/officeDocument/2006/relationships/image" Target="../media/image20.svg"/><Relationship Id="rId5" Type="http://schemas.openxmlformats.org/officeDocument/2006/relationships/image" Target="../media/image19.png"/><Relationship Id="rId10" Type="http://schemas.microsoft.com/office/2007/relationships/hdphoto" Target="../media/hdphoto2.wdp"/><Relationship Id="rId4" Type="http://schemas.openxmlformats.org/officeDocument/2006/relationships/image" Target="../media/image18.sv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8B297-D1DE-9AF0-F192-C687D9E9D12E}"/>
              </a:ext>
            </a:extLst>
          </p:cNvPr>
          <p:cNvSpPr>
            <a:spLocks noGrp="1"/>
          </p:cNvSpPr>
          <p:nvPr>
            <p:ph type="ctrTitle"/>
          </p:nvPr>
        </p:nvSpPr>
        <p:spPr>
          <a:xfrm>
            <a:off x="1524000" y="1122363"/>
            <a:ext cx="9476232" cy="2387600"/>
          </a:xfrm>
        </p:spPr>
        <p:txBody>
          <a:bodyPr>
            <a:normAutofit fontScale="90000"/>
          </a:bodyPr>
          <a:lstStyle/>
          <a:p>
            <a:r>
              <a:rPr lang="en-US" sz="2800" dirty="0">
                <a:effectLst/>
                <a:latin typeface="Calibri" panose="020F0502020204030204" pitchFamily="34" charset="0"/>
                <a:ea typeface="Calibri" panose="020F0502020204030204" pitchFamily="34" charset="0"/>
                <a:cs typeface="Calibri" panose="020F0502020204030204" pitchFamily="34" charset="0"/>
              </a:rPr>
              <a:t>RESULTS OF PILOT, ACCEPTABILITY AND USABILITY STUDY </a:t>
            </a:r>
            <a:br>
              <a:rPr lang="en-US" sz="2800" dirty="0">
                <a:effectLst/>
                <a:latin typeface="Calibri" panose="020F0502020204030204" pitchFamily="34" charset="0"/>
                <a:ea typeface="Calibri" panose="020F0502020204030204" pitchFamily="34" charset="0"/>
                <a:cs typeface="Calibri" panose="020F0502020204030204" pitchFamily="34" charset="0"/>
              </a:rPr>
            </a:br>
            <a:r>
              <a:rPr lang="en-US" sz="2800" dirty="0">
                <a:effectLst/>
                <a:latin typeface="Calibri" panose="020F0502020204030204" pitchFamily="34" charset="0"/>
                <a:ea typeface="Calibri" panose="020F0502020204030204" pitchFamily="34" charset="0"/>
                <a:cs typeface="Calibri" panose="020F0502020204030204" pitchFamily="34" charset="0"/>
              </a:rPr>
              <a:t> FOR THE WONDFO BLOOD-BASED HIV - SELF-TESTING KIT IN LILONGWE AND DOWA DISTRICTS OF MALAWI</a:t>
            </a:r>
            <a:br>
              <a:rPr lang="en-US" sz="2800" dirty="0">
                <a:effectLst/>
                <a:latin typeface="Calibri" panose="020F0502020204030204" pitchFamily="34" charset="0"/>
                <a:ea typeface="Calibri" panose="020F0502020204030204" pitchFamily="34" charset="0"/>
                <a:cs typeface="Calibri" panose="020F0502020204030204" pitchFamily="34" charset="0"/>
              </a:rPr>
            </a:br>
            <a:br>
              <a:rPr lang="en-US" sz="2800" dirty="0">
                <a:effectLst/>
                <a:latin typeface="Calibri" panose="020F0502020204030204" pitchFamily="34" charset="0"/>
                <a:ea typeface="Calibri" panose="020F0502020204030204" pitchFamily="34" charset="0"/>
                <a:cs typeface="Calibri" panose="020F0502020204030204" pitchFamily="34" charset="0"/>
              </a:rPr>
            </a:br>
            <a:br>
              <a:rPr lang="en-US" sz="2800" dirty="0">
                <a:effectLst/>
                <a:latin typeface="Calibri" panose="020F0502020204030204" pitchFamily="34" charset="0"/>
                <a:ea typeface="Calibri" panose="020F0502020204030204" pitchFamily="34" charset="0"/>
                <a:cs typeface="Calibri" panose="020F0502020204030204" pitchFamily="34" charset="0"/>
              </a:rPr>
            </a:br>
            <a:endParaRPr lang="en-US" sz="2800" dirty="0">
              <a:latin typeface="Calibri" panose="020F0502020204030204" pitchFamily="34" charset="0"/>
              <a:ea typeface="Calibri" panose="020F0502020204030204" pitchFamily="34" charset="0"/>
              <a:cs typeface="Calibri" panose="020F0502020204030204" pitchFamily="34" charset="0"/>
            </a:endParaRPr>
          </a:p>
        </p:txBody>
      </p:sp>
      <p:sp>
        <p:nvSpPr>
          <p:cNvPr id="3" name="Subtitle 2">
            <a:extLst>
              <a:ext uri="{FF2B5EF4-FFF2-40B4-BE49-F238E27FC236}">
                <a16:creationId xmlns:a16="http://schemas.microsoft.com/office/drawing/2014/main" id="{2B5206DE-A341-AA62-1652-FC513E087C5A}"/>
              </a:ext>
            </a:extLst>
          </p:cNvPr>
          <p:cNvSpPr>
            <a:spLocks noGrp="1"/>
          </p:cNvSpPr>
          <p:nvPr>
            <p:ph type="subTitle" idx="1"/>
          </p:nvPr>
        </p:nvSpPr>
        <p:spPr>
          <a:xfrm>
            <a:off x="1696720" y="4587558"/>
            <a:ext cx="9144000" cy="594042"/>
          </a:xfrm>
        </p:spPr>
        <p:txBody>
          <a:bodyPr/>
          <a:lstStyle/>
          <a:p>
            <a:r>
              <a:rPr lang="en-US" dirty="0">
                <a:solidFill>
                  <a:schemeClr val="bg1"/>
                </a:solidFill>
              </a:rPr>
              <a:t>Malawi October 2024</a:t>
            </a:r>
          </a:p>
        </p:txBody>
      </p:sp>
      <p:pic>
        <p:nvPicPr>
          <p:cNvPr id="4" name="Picture 3" descr="A picture containing text, toy, doll&#10;&#10;Description automatically generated">
            <a:extLst>
              <a:ext uri="{FF2B5EF4-FFF2-40B4-BE49-F238E27FC236}">
                <a16:creationId xmlns:a16="http://schemas.microsoft.com/office/drawing/2014/main" id="{D1B28B39-5153-86F2-87B0-A7019F6710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6595" y="5379815"/>
            <a:ext cx="1000125" cy="1031875"/>
          </a:xfrm>
          <a:prstGeom prst="rect">
            <a:avLst/>
          </a:prstGeom>
        </p:spPr>
      </p:pic>
      <p:pic>
        <p:nvPicPr>
          <p:cNvPr id="5" name="Picture 4">
            <a:extLst>
              <a:ext uri="{FF2B5EF4-FFF2-40B4-BE49-F238E27FC236}">
                <a16:creationId xmlns:a16="http://schemas.microsoft.com/office/drawing/2014/main" id="{B3B112BE-D974-B950-A0D0-A8A2729E0341}"/>
              </a:ext>
            </a:extLst>
          </p:cNvPr>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67620" y="5571945"/>
            <a:ext cx="2249170" cy="832485"/>
          </a:xfrm>
          <a:prstGeom prst="rect">
            <a:avLst/>
          </a:prstGeom>
          <a:noFill/>
          <a:ln>
            <a:noFill/>
          </a:ln>
        </p:spPr>
      </p:pic>
    </p:spTree>
    <p:extLst>
      <p:ext uri="{BB962C8B-B14F-4D97-AF65-F5344CB8AC3E}">
        <p14:creationId xmlns:p14="http://schemas.microsoft.com/office/powerpoint/2010/main" val="27058464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0FE81B-7851-1620-CCAA-3D6FFC3777B6}"/>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41315C-0906-B1C5-1F16-8C4015B0519F}"/>
              </a:ext>
            </a:extLst>
          </p:cNvPr>
          <p:cNvSpPr>
            <a:spLocks noGrp="1"/>
          </p:cNvSpPr>
          <p:nvPr>
            <p:ph idx="1"/>
          </p:nvPr>
        </p:nvSpPr>
        <p:spPr/>
        <p:txBody>
          <a:bodyPr>
            <a:normAutofit fontScale="92500" lnSpcReduction="10000"/>
          </a:bodyPr>
          <a:lstStyle/>
          <a:p>
            <a:r>
              <a:rPr lang="en-US" sz="2400" dirty="0"/>
              <a:t>Introduction: Situation Analysis, Background, Approach, Overview of Pilot and Field Evaluation</a:t>
            </a:r>
          </a:p>
          <a:p>
            <a:pPr marL="0" indent="0">
              <a:buNone/>
            </a:pPr>
            <a:endParaRPr lang="en-US" sz="2400" dirty="0"/>
          </a:p>
          <a:p>
            <a:r>
              <a:rPr lang="en-US" sz="2400" dirty="0"/>
              <a:t>Overview of Wondfo Blood-Based HIVST</a:t>
            </a:r>
          </a:p>
          <a:p>
            <a:pPr marL="0" indent="0">
              <a:buNone/>
            </a:pPr>
            <a:endParaRPr lang="en-US" sz="2400" dirty="0"/>
          </a:p>
          <a:p>
            <a:r>
              <a:rPr lang="en-US" sz="2400" dirty="0"/>
              <a:t>Results from the Wondfo HIVST Pilot (n = 2,918)</a:t>
            </a:r>
          </a:p>
          <a:p>
            <a:pPr marL="0" indent="0">
              <a:buNone/>
            </a:pPr>
            <a:endParaRPr lang="en-US" sz="2400" dirty="0"/>
          </a:p>
          <a:p>
            <a:r>
              <a:rPr lang="en-US" sz="2400" dirty="0"/>
              <a:t>Results from the Usability and Acceptability Survey (n =585 ) </a:t>
            </a:r>
          </a:p>
          <a:p>
            <a:pPr marL="0" indent="0">
              <a:buNone/>
            </a:pPr>
            <a:endParaRPr lang="en-US" sz="2400" dirty="0"/>
          </a:p>
          <a:p>
            <a:r>
              <a:rPr lang="en-US" sz="2400" dirty="0"/>
              <a:t>Challenges and Limitations </a:t>
            </a:r>
          </a:p>
          <a:p>
            <a:pPr marL="0" indent="0">
              <a:buNone/>
            </a:pPr>
            <a:endParaRPr lang="en-US" sz="2400" dirty="0"/>
          </a:p>
          <a:p>
            <a:r>
              <a:rPr lang="en-US" sz="2400" dirty="0"/>
              <a:t>Final Recommendations </a:t>
            </a:r>
          </a:p>
          <a:p>
            <a:endParaRPr lang="en-US" sz="2400" dirty="0"/>
          </a:p>
          <a:p>
            <a:endParaRPr lang="en-US" sz="2400" dirty="0"/>
          </a:p>
        </p:txBody>
      </p:sp>
      <p:sp>
        <p:nvSpPr>
          <p:cNvPr id="3" name="Title 2">
            <a:extLst>
              <a:ext uri="{FF2B5EF4-FFF2-40B4-BE49-F238E27FC236}">
                <a16:creationId xmlns:a16="http://schemas.microsoft.com/office/drawing/2014/main" id="{4BAF0365-9396-4D15-7CAE-FF9AFE913F8B}"/>
              </a:ext>
            </a:extLst>
          </p:cNvPr>
          <p:cNvSpPr>
            <a:spLocks noGrp="1"/>
          </p:cNvSpPr>
          <p:nvPr>
            <p:ph type="title"/>
          </p:nvPr>
        </p:nvSpPr>
        <p:spPr/>
        <p:txBody>
          <a:bodyPr/>
          <a:lstStyle/>
          <a:p>
            <a:pPr algn="l"/>
            <a:r>
              <a:rPr lang="en-US" sz="2800" b="1" dirty="0"/>
              <a:t>Outline</a:t>
            </a:r>
          </a:p>
        </p:txBody>
      </p:sp>
      <p:sp>
        <p:nvSpPr>
          <p:cNvPr id="4" name="Rectangle: Rounded Corners 3">
            <a:extLst>
              <a:ext uri="{FF2B5EF4-FFF2-40B4-BE49-F238E27FC236}">
                <a16:creationId xmlns:a16="http://schemas.microsoft.com/office/drawing/2014/main" id="{2C3CA661-6F11-6ED5-241F-760B0A6FA996}"/>
              </a:ext>
            </a:extLst>
          </p:cNvPr>
          <p:cNvSpPr/>
          <p:nvPr/>
        </p:nvSpPr>
        <p:spPr>
          <a:xfrm>
            <a:off x="609600" y="3277241"/>
            <a:ext cx="10205545" cy="585946"/>
          </a:xfrm>
          <a:prstGeom prst="roundRect">
            <a:avLst/>
          </a:prstGeom>
          <a:solidFill>
            <a:schemeClr val="accent3">
              <a:lumMod val="40000"/>
              <a:lumOff val="60000"/>
              <a:alpha val="27000"/>
            </a:schemeClr>
          </a:solidFill>
          <a:ln>
            <a:solidFill>
              <a:srgbClr val="C3D6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237975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BB2D4-2721-DDCD-B00B-97EF7DA6BE95}"/>
              </a:ext>
            </a:extLst>
          </p:cNvPr>
          <p:cNvSpPr>
            <a:spLocks noGrp="1"/>
          </p:cNvSpPr>
          <p:nvPr>
            <p:ph type="title"/>
          </p:nvPr>
        </p:nvSpPr>
        <p:spPr>
          <a:xfrm>
            <a:off x="98580" y="-91047"/>
            <a:ext cx="12093420" cy="1159200"/>
          </a:xfrm>
        </p:spPr>
        <p:txBody>
          <a:bodyPr vert="horz" lIns="91440" tIns="45720" rIns="91440" bIns="45720" rtlCol="0" anchor="ctr">
            <a:normAutofit/>
          </a:bodyPr>
          <a:lstStyle/>
          <a:p>
            <a:r>
              <a:rPr lang="en-US" sz="2200" b="1" dirty="0">
                <a:latin typeface="+mn-lt"/>
              </a:rPr>
              <a:t>Scope | </a:t>
            </a:r>
            <a:r>
              <a:rPr lang="en-US" sz="2200" dirty="0">
                <a:latin typeface="+mn-lt"/>
              </a:rPr>
              <a:t>Over 6 weeks, nearly 3000 Wondfo blood based HIVST were distributed at facilities , 585 clients and 40 service providers provided insights into the feasibility, acceptability and usability of the kits. </a:t>
            </a:r>
          </a:p>
        </p:txBody>
      </p:sp>
      <p:sp>
        <p:nvSpPr>
          <p:cNvPr id="3" name="Slide Number Placeholder 2">
            <a:extLst>
              <a:ext uri="{FF2B5EF4-FFF2-40B4-BE49-F238E27FC236}">
                <a16:creationId xmlns:a16="http://schemas.microsoft.com/office/drawing/2014/main" id="{38C21C8B-D095-DDB5-1207-EDA3F438C394}"/>
              </a:ext>
            </a:extLst>
          </p:cNvPr>
          <p:cNvSpPr>
            <a:spLocks noGrp="1"/>
          </p:cNvSpPr>
          <p:nvPr>
            <p:ph type="sldNum" sz="quarter" idx="10"/>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9CA42C1-73B3-459F-B5D7-A3E41C19577E}"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6" name="Table 5">
            <a:extLst>
              <a:ext uri="{FF2B5EF4-FFF2-40B4-BE49-F238E27FC236}">
                <a16:creationId xmlns:a16="http://schemas.microsoft.com/office/drawing/2014/main" id="{1A02DF09-0409-995C-DCD6-8FDB6B2DAADA}"/>
              </a:ext>
            </a:extLst>
          </p:cNvPr>
          <p:cNvGraphicFramePr>
            <a:graphicFrameLocks noGrp="1"/>
          </p:cNvGraphicFramePr>
          <p:nvPr>
            <p:extLst>
              <p:ext uri="{D42A27DB-BD31-4B8C-83A1-F6EECF244321}">
                <p14:modId xmlns:p14="http://schemas.microsoft.com/office/powerpoint/2010/main" val="1966368393"/>
              </p:ext>
            </p:extLst>
          </p:nvPr>
        </p:nvGraphicFramePr>
        <p:xfrm>
          <a:off x="98580" y="1138680"/>
          <a:ext cx="11840871" cy="1995492"/>
        </p:xfrm>
        <a:graphic>
          <a:graphicData uri="http://schemas.openxmlformats.org/drawingml/2006/table">
            <a:tbl>
              <a:tblPr firstRow="1" bandRow="1"/>
              <a:tblGrid>
                <a:gridCol w="1102044">
                  <a:extLst>
                    <a:ext uri="{9D8B030D-6E8A-4147-A177-3AD203B41FA5}">
                      <a16:colId xmlns:a16="http://schemas.microsoft.com/office/drawing/2014/main" val="455638601"/>
                    </a:ext>
                  </a:extLst>
                </a:gridCol>
                <a:gridCol w="1312945">
                  <a:extLst>
                    <a:ext uri="{9D8B030D-6E8A-4147-A177-3AD203B41FA5}">
                      <a16:colId xmlns:a16="http://schemas.microsoft.com/office/drawing/2014/main" val="646195724"/>
                    </a:ext>
                  </a:extLst>
                </a:gridCol>
                <a:gridCol w="1364921">
                  <a:extLst>
                    <a:ext uri="{9D8B030D-6E8A-4147-A177-3AD203B41FA5}">
                      <a16:colId xmlns:a16="http://schemas.microsoft.com/office/drawing/2014/main" val="4100330375"/>
                    </a:ext>
                  </a:extLst>
                </a:gridCol>
                <a:gridCol w="1179997">
                  <a:extLst>
                    <a:ext uri="{9D8B030D-6E8A-4147-A177-3AD203B41FA5}">
                      <a16:colId xmlns:a16="http://schemas.microsoft.com/office/drawing/2014/main" val="1502006927"/>
                    </a:ext>
                  </a:extLst>
                </a:gridCol>
                <a:gridCol w="1136671">
                  <a:extLst>
                    <a:ext uri="{9D8B030D-6E8A-4147-A177-3AD203B41FA5}">
                      <a16:colId xmlns:a16="http://schemas.microsoft.com/office/drawing/2014/main" val="4079867425"/>
                    </a:ext>
                  </a:extLst>
                </a:gridCol>
                <a:gridCol w="1216713">
                  <a:extLst>
                    <a:ext uri="{9D8B030D-6E8A-4147-A177-3AD203B41FA5}">
                      <a16:colId xmlns:a16="http://schemas.microsoft.com/office/drawing/2014/main" val="783878081"/>
                    </a:ext>
                  </a:extLst>
                </a:gridCol>
                <a:gridCol w="1159369">
                  <a:extLst>
                    <a:ext uri="{9D8B030D-6E8A-4147-A177-3AD203B41FA5}">
                      <a16:colId xmlns:a16="http://schemas.microsoft.com/office/drawing/2014/main" val="3715194966"/>
                    </a:ext>
                  </a:extLst>
                </a:gridCol>
                <a:gridCol w="1237878">
                  <a:extLst>
                    <a:ext uri="{9D8B030D-6E8A-4147-A177-3AD203B41FA5}">
                      <a16:colId xmlns:a16="http://schemas.microsoft.com/office/drawing/2014/main" val="306283781"/>
                    </a:ext>
                  </a:extLst>
                </a:gridCol>
                <a:gridCol w="1217334">
                  <a:extLst>
                    <a:ext uri="{9D8B030D-6E8A-4147-A177-3AD203B41FA5}">
                      <a16:colId xmlns:a16="http://schemas.microsoft.com/office/drawing/2014/main" val="22671158"/>
                    </a:ext>
                  </a:extLst>
                </a:gridCol>
                <a:gridCol w="912999">
                  <a:extLst>
                    <a:ext uri="{9D8B030D-6E8A-4147-A177-3AD203B41FA5}">
                      <a16:colId xmlns:a16="http://schemas.microsoft.com/office/drawing/2014/main" val="1130623108"/>
                    </a:ext>
                  </a:extLst>
                </a:gridCol>
              </a:tblGrid>
              <a:tr h="479054">
                <a:tc>
                  <a:txBody>
                    <a:bodyPr/>
                    <a:lstStyle/>
                    <a:p>
                      <a:pPr algn="l" fontAlgn="b"/>
                      <a:endParaRPr lang="en-US" sz="1600" b="0" i="0" u="none" strike="noStrike" noProof="0" dirty="0">
                        <a:solidFill>
                          <a:srgbClr val="000000"/>
                        </a:solidFill>
                        <a:effectLst/>
                        <a:latin typeface="Aptos Narrow" panose="020B0004020202020204" pitchFamily="34" charset="0"/>
                      </a:endParaRPr>
                    </a:p>
                  </a:txBody>
                  <a:tcPr marL="10745" marR="10745" marT="107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gridSpan="3">
                  <a:txBody>
                    <a:bodyPr/>
                    <a:lstStyle/>
                    <a:p>
                      <a:pPr algn="ctr" fontAlgn="b"/>
                      <a:r>
                        <a:rPr lang="en-US" sz="1600" b="1" i="0" u="none" strike="noStrike" noProof="0" dirty="0">
                          <a:solidFill>
                            <a:srgbClr val="000000"/>
                          </a:solidFill>
                          <a:effectLst/>
                          <a:latin typeface="Aptos Narrow"/>
                        </a:rPr>
                        <a:t>Pilot Distribution</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endParaRPr lang="en-GB" sz="1900" b="0" i="0" u="none" strike="noStrike">
                        <a:solidFill>
                          <a:srgbClr val="000000"/>
                        </a:solidFill>
                        <a:effectLst/>
                        <a:latin typeface="Aptos Narrow" panose="020B0004020202020204" pitchFamily="34" charset="0"/>
                      </a:endParaRPr>
                    </a:p>
                  </a:txBody>
                  <a:tcPr marL="10745" marR="10745" marT="107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l" fontAlgn="b"/>
                      <a:endParaRPr lang="en-GB" sz="1900" b="0" i="0" u="none" strike="noStrike">
                        <a:solidFill>
                          <a:srgbClr val="000000"/>
                        </a:solidFill>
                        <a:effectLst/>
                        <a:latin typeface="Aptos Narrow" panose="020B0004020202020204" pitchFamily="34" charset="0"/>
                      </a:endParaRPr>
                    </a:p>
                  </a:txBody>
                  <a:tcPr marL="10745" marR="10745" marT="107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ctr" fontAlgn="b"/>
                      <a:r>
                        <a:rPr lang="en-US" sz="1600" b="1" i="0" u="none" strike="noStrike" noProof="0" dirty="0">
                          <a:solidFill>
                            <a:srgbClr val="000000"/>
                          </a:solidFill>
                          <a:effectLst/>
                          <a:latin typeface="Aptos Narrow"/>
                        </a:rPr>
                        <a:t>Client Usability &amp; Acceptability Survey</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endParaRPr lang="en-GB" sz="1900" b="0" i="0" u="none" strike="noStrike">
                        <a:solidFill>
                          <a:srgbClr val="000000"/>
                        </a:solidFill>
                        <a:effectLst/>
                        <a:latin typeface="Aptos Narrow" panose="020B0004020202020204" pitchFamily="34" charset="0"/>
                      </a:endParaRPr>
                    </a:p>
                  </a:txBody>
                  <a:tcPr marL="10745" marR="10745" marT="10745"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pPr algn="l" fontAlgn="b"/>
                      <a:endParaRPr lang="en-GB" sz="1900" b="0" i="0" u="none" strike="noStrike">
                        <a:solidFill>
                          <a:srgbClr val="000000"/>
                        </a:solidFill>
                        <a:effectLst/>
                        <a:latin typeface="Aptos Narrow" panose="020B0004020202020204" pitchFamily="34" charset="0"/>
                      </a:endParaRPr>
                    </a:p>
                  </a:txBody>
                  <a:tcPr marL="10745" marR="10745" marT="1074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600" b="1" i="0" u="none" strike="noStrike" noProof="0">
                          <a:solidFill>
                            <a:srgbClr val="000000"/>
                          </a:solidFill>
                          <a:effectLst/>
                          <a:latin typeface="Aptos Narrow"/>
                        </a:rPr>
                        <a:t> Service Provider Survey</a:t>
                      </a:r>
                      <a:endParaRPr lang="en-US" sz="1600" b="1" i="0" u="none" strike="noStrike" noProof="0" dirty="0">
                        <a:solidFill>
                          <a:srgbClr val="000000"/>
                        </a:solidFill>
                        <a:effectLst/>
                        <a:latin typeface="Aptos Narrow"/>
                      </a:endParaRP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l" fontAlgn="b"/>
                      <a:endParaRPr lang="en-GB" sz="1900" b="0" i="0" u="none" strike="noStrike">
                        <a:solidFill>
                          <a:srgbClr val="000000"/>
                        </a:solidFill>
                        <a:effectLst/>
                        <a:latin typeface="Aptos Narrow" panose="020B0004020202020204" pitchFamily="34" charset="0"/>
                      </a:endParaRPr>
                    </a:p>
                  </a:txBody>
                  <a:tcPr marL="10745" marR="10745" marT="1074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AE9F8"/>
                    </a:solidFill>
                  </a:tcPr>
                </a:tc>
                <a:tc hMerge="1">
                  <a:txBody>
                    <a:bodyPr/>
                    <a:lstStyle/>
                    <a:p>
                      <a:pPr algn="l" fontAlgn="b"/>
                      <a:endParaRPr lang="en-GB" sz="1900" b="0" i="0" u="none" strike="noStrike">
                        <a:solidFill>
                          <a:srgbClr val="000000"/>
                        </a:solidFill>
                        <a:effectLst/>
                        <a:latin typeface="Aptos Narrow" panose="020B0004020202020204" pitchFamily="34" charset="0"/>
                      </a:endParaRPr>
                    </a:p>
                  </a:txBody>
                  <a:tcPr marL="10745" marR="10745" marT="10745" marB="0" anchor="b">
                    <a:lnL w="6350" cap="flat" cmpd="sng" algn="ctr">
                      <a:solidFill>
                        <a:srgbClr val="000000"/>
                      </a:solidFill>
                      <a:prstDash val="solid"/>
                      <a:round/>
                      <a:headEnd type="none" w="med" len="med"/>
                      <a:tailEnd type="none" w="med" len="med"/>
                    </a:lnL>
                    <a:lnR>
                      <a:noFill/>
                    </a:lnR>
                    <a:lnT>
                      <a:noFill/>
                    </a:lnT>
                    <a:lnB>
                      <a:noFill/>
                    </a:lnB>
                    <a:solidFill>
                      <a:srgbClr val="DAE9F8"/>
                    </a:solidFill>
                  </a:tcPr>
                </a:tc>
                <a:extLst>
                  <a:ext uri="{0D108BD9-81ED-4DB2-BD59-A6C34878D82A}">
                    <a16:rowId xmlns:a16="http://schemas.microsoft.com/office/drawing/2014/main" val="585673958"/>
                  </a:ext>
                </a:extLst>
              </a:tr>
              <a:tr h="774173">
                <a:tc>
                  <a:txBody>
                    <a:bodyPr/>
                    <a:lstStyle/>
                    <a:p>
                      <a:pPr algn="l" fontAlgn="b"/>
                      <a:endParaRPr lang="en-US" sz="1600" b="0" i="0" u="none" strike="noStrike" noProof="0" dirty="0">
                        <a:solidFill>
                          <a:srgbClr val="000000"/>
                        </a:solidFill>
                        <a:effectLst/>
                        <a:latin typeface="Aptos Narrow"/>
                      </a:endParaRPr>
                    </a:p>
                  </a:txBody>
                  <a:tcPr marL="10745" marR="10745" marT="1074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spcBef>
                          <a:spcPts val="1200"/>
                        </a:spcBef>
                        <a:spcAft>
                          <a:spcPts val="1200"/>
                        </a:spcAft>
                      </a:pPr>
                      <a:r>
                        <a:rPr lang="en-US" sz="1600" b="0" i="0" u="none" strike="noStrike" noProof="0" dirty="0">
                          <a:solidFill>
                            <a:srgbClr val="000000"/>
                          </a:solidFill>
                          <a:effectLst/>
                          <a:latin typeface="Aptos Narrow"/>
                        </a:rPr>
                        <a:t>Total Target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spcBef>
                          <a:spcPts val="1200"/>
                        </a:spcBef>
                        <a:spcAft>
                          <a:spcPts val="1200"/>
                        </a:spcAft>
                      </a:pPr>
                      <a:r>
                        <a:rPr lang="en-US" sz="1600" b="0" i="0" u="none" strike="noStrike" noProof="0" dirty="0">
                          <a:solidFill>
                            <a:srgbClr val="000000"/>
                          </a:solidFill>
                          <a:effectLst/>
                          <a:latin typeface="Aptos Narrow"/>
                        </a:rPr>
                        <a:t>Actual at end of study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spcBef>
                          <a:spcPts val="1200"/>
                        </a:spcBef>
                        <a:spcAft>
                          <a:spcPts val="1200"/>
                        </a:spcAft>
                      </a:pPr>
                      <a:r>
                        <a:rPr lang="en-US" sz="1600" b="0" i="0" u="none" strike="noStrike" noProof="0" dirty="0">
                          <a:solidFill>
                            <a:srgbClr val="000000"/>
                          </a:solidFill>
                          <a:effectLst/>
                          <a:latin typeface="Aptos Narrow"/>
                        </a:rPr>
                        <a:t>% of target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spcBef>
                          <a:spcPts val="1200"/>
                        </a:spcBef>
                        <a:spcAft>
                          <a:spcPts val="1200"/>
                        </a:spcAft>
                      </a:pPr>
                      <a:r>
                        <a:rPr lang="en-US" sz="1600" b="0" i="0" u="none" strike="noStrike" noProof="0" dirty="0">
                          <a:solidFill>
                            <a:srgbClr val="000000"/>
                          </a:solidFill>
                          <a:effectLst/>
                          <a:latin typeface="Aptos Narrow"/>
                        </a:rPr>
                        <a:t>Target  Survey/ site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spcBef>
                          <a:spcPts val="1200"/>
                        </a:spcBef>
                        <a:spcAft>
                          <a:spcPts val="1200"/>
                        </a:spcAft>
                      </a:pPr>
                      <a:r>
                        <a:rPr lang="en-US" sz="1600" b="0" i="0" u="none" strike="noStrike" noProof="0" dirty="0">
                          <a:solidFill>
                            <a:srgbClr val="000000"/>
                          </a:solidFill>
                          <a:effectLst/>
                          <a:latin typeface="Aptos Narrow"/>
                        </a:rPr>
                        <a:t>Actual at end of study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spcBef>
                          <a:spcPts val="1200"/>
                        </a:spcBef>
                        <a:spcAft>
                          <a:spcPts val="1200"/>
                        </a:spcAft>
                      </a:pPr>
                      <a:r>
                        <a:rPr lang="en-US" sz="1600" b="0" i="0" u="none" strike="noStrike" noProof="0" dirty="0">
                          <a:solidFill>
                            <a:srgbClr val="000000"/>
                          </a:solidFill>
                          <a:effectLst/>
                          <a:latin typeface="Aptos Narrow"/>
                        </a:rPr>
                        <a:t>% of target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spcBef>
                          <a:spcPts val="1200"/>
                        </a:spcBef>
                        <a:spcAft>
                          <a:spcPts val="1200"/>
                        </a:spcAft>
                      </a:pPr>
                      <a:r>
                        <a:rPr lang="en-US" sz="1600" b="0" i="0" u="none" strike="noStrike" noProof="0">
                          <a:solidFill>
                            <a:srgbClr val="000000"/>
                          </a:solidFill>
                          <a:effectLst/>
                          <a:latin typeface="Aptos Narrow"/>
                        </a:rPr>
                        <a:t>Target Survey/site</a:t>
                      </a:r>
                      <a:endParaRPr lang="en-US" sz="1600" b="0" i="0" u="none" strike="noStrike" noProof="0" dirty="0">
                        <a:solidFill>
                          <a:srgbClr val="000000"/>
                        </a:solidFill>
                        <a:effectLst/>
                        <a:latin typeface="Aptos Narrow"/>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spcBef>
                          <a:spcPts val="1200"/>
                        </a:spcBef>
                        <a:spcAft>
                          <a:spcPts val="1200"/>
                        </a:spcAft>
                      </a:pPr>
                      <a:r>
                        <a:rPr lang="en-US" sz="1600" b="0" i="0" u="none" strike="noStrike" noProof="0" dirty="0">
                          <a:solidFill>
                            <a:srgbClr val="000000"/>
                          </a:solidFill>
                          <a:effectLst/>
                          <a:latin typeface="Aptos Narrow"/>
                        </a:rPr>
                        <a:t>Actual at end of study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l" fontAlgn="b">
                        <a:spcBef>
                          <a:spcPts val="1200"/>
                        </a:spcBef>
                        <a:spcAft>
                          <a:spcPts val="1200"/>
                        </a:spcAft>
                      </a:pPr>
                      <a:r>
                        <a:rPr lang="en-US" sz="1600" b="0" i="0" u="none" strike="noStrike" noProof="0">
                          <a:solidFill>
                            <a:srgbClr val="000000"/>
                          </a:solidFill>
                          <a:effectLst/>
                          <a:latin typeface="Aptos Narrow"/>
                        </a:rPr>
                        <a:t>% of target</a:t>
                      </a:r>
                      <a:endParaRPr lang="en-US" sz="1600" b="0" i="0" u="none" strike="noStrike" noProof="0" dirty="0">
                        <a:solidFill>
                          <a:srgbClr val="000000"/>
                        </a:solidFill>
                        <a:effectLst/>
                        <a:latin typeface="Aptos Narrow"/>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77000825"/>
                  </a:ext>
                </a:extLst>
              </a:tr>
              <a:tr h="298646">
                <a:tc>
                  <a:txBody>
                    <a:bodyPr/>
                    <a:lstStyle/>
                    <a:p>
                      <a:pPr algn="l" fontAlgn="b"/>
                      <a:endParaRPr lang="en-US" sz="1600" b="0" i="0" u="none" strike="noStrike" noProof="0" dirty="0">
                        <a:solidFill>
                          <a:srgbClr val="000000"/>
                        </a:solidFill>
                        <a:effectLst/>
                        <a:latin typeface="Aptos Narrow"/>
                      </a:endParaRPr>
                    </a:p>
                    <a:p>
                      <a:pPr algn="l" fontAlgn="b"/>
                      <a:r>
                        <a:rPr lang="en-US" sz="1600" b="0" i="0" u="none" strike="noStrike" noProof="0" dirty="0">
                          <a:solidFill>
                            <a:srgbClr val="000000"/>
                          </a:solidFill>
                          <a:effectLst/>
                          <a:latin typeface="Aptos Narrow"/>
                        </a:rPr>
                        <a:t>Total</a:t>
                      </a:r>
                    </a:p>
                    <a:p>
                      <a:pPr algn="l" fontAlgn="b"/>
                      <a:endParaRPr lang="en-US" sz="1600" b="0" i="0" u="none" strike="noStrike" noProof="0" dirty="0">
                        <a:solidFill>
                          <a:srgbClr val="000000"/>
                        </a:solidFill>
                        <a:effectLst/>
                        <a:latin typeface="Aptos Narrow"/>
                      </a:endParaRP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1600" b="0" i="0" u="none" strike="noStrike" noProof="0" dirty="0">
                          <a:solidFill>
                            <a:srgbClr val="000000"/>
                          </a:solidFill>
                          <a:effectLst/>
                          <a:latin typeface="Aptos Narrow"/>
                        </a:rPr>
                        <a:t>2920</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1600" b="0" i="0" u="none" strike="noStrike" noProof="0" dirty="0">
                          <a:solidFill>
                            <a:srgbClr val="000000"/>
                          </a:solidFill>
                          <a:effectLst/>
                          <a:latin typeface="Aptos Narrow"/>
                        </a:rPr>
                        <a:t>2918</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1600" b="0" i="0" u="none" strike="noStrike" noProof="0" dirty="0">
                          <a:solidFill>
                            <a:srgbClr val="000000"/>
                          </a:solidFill>
                          <a:effectLst/>
                          <a:latin typeface="Aptos Narrow"/>
                        </a:rPr>
                        <a:t>99.9%</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1600" b="0" i="0" u="none" strike="noStrike" noProof="0" dirty="0">
                          <a:solidFill>
                            <a:srgbClr val="000000"/>
                          </a:solidFill>
                          <a:effectLst/>
                          <a:latin typeface="Aptos Narrow"/>
                        </a:rPr>
                        <a:t>570</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1600" b="0" i="0" u="none" strike="noStrike" noProof="0" dirty="0">
                          <a:solidFill>
                            <a:srgbClr val="000000"/>
                          </a:solidFill>
                          <a:effectLst/>
                          <a:latin typeface="Aptos Narrow"/>
                        </a:rPr>
                        <a:t>585</a:t>
                      </a:r>
                      <a:endParaRPr lang="en-US" sz="1600" b="0" i="0" u="none" strike="noStrike" noProof="0" dirty="0">
                        <a:solidFill>
                          <a:srgbClr val="000000"/>
                        </a:solidFill>
                        <a:effectLst/>
                        <a:latin typeface="Aptos Narrow" panose="020B0004020202020204" pitchFamily="34" charset="0"/>
                      </a:endParaRP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1600" b="0" i="0" u="none" strike="noStrike" noProof="0" dirty="0">
                          <a:solidFill>
                            <a:srgbClr val="000000"/>
                          </a:solidFill>
                          <a:effectLst/>
                          <a:latin typeface="Aptos Narrow"/>
                        </a:rPr>
                        <a:t>103%</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1600" b="0" i="0" u="none" strike="noStrike" noProof="0" dirty="0">
                          <a:solidFill>
                            <a:srgbClr val="000000"/>
                          </a:solidFill>
                          <a:effectLst/>
                          <a:latin typeface="Aptos Narrow"/>
                        </a:rPr>
                        <a:t>65</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1600" b="0" i="0" u="none" strike="noStrike" noProof="0" dirty="0">
                          <a:solidFill>
                            <a:srgbClr val="000000"/>
                          </a:solidFill>
                          <a:effectLst/>
                          <a:latin typeface="Aptos Narrow"/>
                        </a:rPr>
                        <a:t>40</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algn="ctr" fontAlgn="b"/>
                      <a:r>
                        <a:rPr lang="en-US" sz="1600" b="0" i="0" u="none" strike="noStrike" noProof="0" dirty="0">
                          <a:solidFill>
                            <a:srgbClr val="000000"/>
                          </a:solidFill>
                          <a:effectLst/>
                          <a:latin typeface="Aptos Narrow"/>
                        </a:rPr>
                        <a:t>62%</a:t>
                      </a:r>
                    </a:p>
                  </a:txBody>
                  <a:tcPr marL="10745" marR="10745" marT="1074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extLst>
                  <a:ext uri="{0D108BD9-81ED-4DB2-BD59-A6C34878D82A}">
                    <a16:rowId xmlns:a16="http://schemas.microsoft.com/office/drawing/2014/main" val="2390634646"/>
                  </a:ext>
                </a:extLst>
              </a:tr>
            </a:tbl>
          </a:graphicData>
        </a:graphic>
      </p:graphicFrame>
      <p:sp>
        <p:nvSpPr>
          <p:cNvPr id="7" name="TextBox 6">
            <a:extLst>
              <a:ext uri="{FF2B5EF4-FFF2-40B4-BE49-F238E27FC236}">
                <a16:creationId xmlns:a16="http://schemas.microsoft.com/office/drawing/2014/main" id="{19D6B445-AFFB-C24F-C84E-31873411BFA0}"/>
              </a:ext>
            </a:extLst>
          </p:cNvPr>
          <p:cNvSpPr txBox="1"/>
          <p:nvPr/>
        </p:nvSpPr>
        <p:spPr>
          <a:xfrm>
            <a:off x="98580" y="3327297"/>
            <a:ext cx="6960151" cy="2708434"/>
          </a:xfrm>
          <a:prstGeom prst="rect">
            <a:avLst/>
          </a:prstGeom>
          <a:solidFill>
            <a:schemeClr val="accent1">
              <a:lumMod val="20000"/>
              <a:lumOff val="80000"/>
            </a:schemeClr>
          </a:solidFill>
        </p:spPr>
        <p:txBody>
          <a:bodyPr wrap="square" lIns="91440" tIns="45720" rIns="91440" bIns="45720" rtlCol="0" anchor="t">
            <a:spAutoFit/>
          </a:bodyPr>
          <a:lstStyle/>
          <a:p>
            <a:pPr marL="285750" lvl="0" indent="-285750">
              <a:buFont typeface="Arial" panose="020B0604020202020204" pitchFamily="34" charset="0"/>
              <a:buChar char="•"/>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Study was conducted in </a:t>
            </a:r>
            <a:r>
              <a:rPr lang="en-US" sz="1700" b="1" dirty="0">
                <a:solidFill>
                  <a:prstClr val="black"/>
                </a:solidFill>
                <a:latin typeface="Calibri" panose="020F0502020204030204"/>
              </a:rPr>
              <a:t>2</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 districts and 5 facilities</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Nthondo</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Kawale, Area 25, and </a:t>
            </a:r>
            <a:r>
              <a:rPr kumimoji="0" lang="en-US" sz="1700" b="0" i="0" u="none" strike="noStrike" kern="1200" cap="none" spc="0" normalizeH="0" baseline="0" noProof="0" dirty="0" err="1">
                <a:ln>
                  <a:noFill/>
                </a:ln>
                <a:solidFill>
                  <a:prstClr val="black"/>
                </a:solidFill>
                <a:effectLst/>
                <a:uLnTx/>
                <a:uFillTx/>
                <a:latin typeface="Calibri" panose="020F0502020204030204"/>
                <a:ea typeface="+mn-ea"/>
                <a:cs typeface="+mn-cs"/>
              </a:rPr>
              <a:t>Bwaila</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in Lilongwe and </a:t>
            </a:r>
            <a:r>
              <a:rPr lang="en-US" sz="1700" dirty="0">
                <a:solidFill>
                  <a:prstClr val="black"/>
                </a:solidFill>
              </a:rPr>
              <a:t>Mponela in Dowa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districts.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Over the course of 5 weeks,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2,918 Wondfo HIVST were distributed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with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585 (~20%) </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clients </a:t>
            </a: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enrolling in the usability and acceptability study</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which was more than the target sample size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1" i="0" u="none" strike="noStrike" kern="1200" cap="none" spc="0" normalizeH="0" baseline="0" noProof="0" dirty="0">
                <a:ln>
                  <a:noFill/>
                </a:ln>
                <a:solidFill>
                  <a:prstClr val="black"/>
                </a:solidFill>
                <a:effectLst/>
                <a:uLnTx/>
                <a:uFillTx/>
                <a:latin typeface="Calibri" panose="020F0502020204030204"/>
                <a:ea typeface="+mn-ea"/>
                <a:cs typeface="+mn-cs"/>
              </a:rPr>
              <a:t>62 % (n = 65) of service providers provided valuable insights</a:t>
            </a:r>
            <a:r>
              <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mn-cs"/>
              </a:rPr>
              <a:t> into their experience in distributing the Wondfo blood based HIVST </a:t>
            </a:r>
          </a:p>
          <a:p>
            <a:pPr marL="285750" lvl="0" indent="-285750">
              <a:buFont typeface="Arial" panose="020B0604020202020204" pitchFamily="34" charset="0"/>
              <a:buChar char="•"/>
              <a:defRPr/>
            </a:pPr>
            <a:r>
              <a:rPr lang="en-US" sz="1700" dirty="0">
                <a:solidFill>
                  <a:prstClr val="black"/>
                </a:solidFill>
              </a:rPr>
              <a:t>All the facilities distributed about 100% of the targeted number of Wondfo HIVST kits allocated. The targets were set dependent on previous HIVST utilization and the donated Wondfo HIVST kits available for study.</a:t>
            </a:r>
            <a:endParaRPr kumimoji="0" lang="en-US" sz="17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a:endParaRPr>
          </a:p>
        </p:txBody>
      </p:sp>
      <p:graphicFrame>
        <p:nvGraphicFramePr>
          <p:cNvPr id="14" name="Chart 13">
            <a:extLst>
              <a:ext uri="{FF2B5EF4-FFF2-40B4-BE49-F238E27FC236}">
                <a16:creationId xmlns:a16="http://schemas.microsoft.com/office/drawing/2014/main" id="{521B5544-E70E-CCF1-B523-D33F410A511F}"/>
              </a:ext>
            </a:extLst>
          </p:cNvPr>
          <p:cNvGraphicFramePr>
            <a:graphicFrameLocks/>
          </p:cNvGraphicFramePr>
          <p:nvPr>
            <p:extLst>
              <p:ext uri="{D42A27DB-BD31-4B8C-83A1-F6EECF244321}">
                <p14:modId xmlns:p14="http://schemas.microsoft.com/office/powerpoint/2010/main" val="2196153638"/>
              </p:ext>
            </p:extLst>
          </p:nvPr>
        </p:nvGraphicFramePr>
        <p:xfrm>
          <a:off x="7158444" y="3178098"/>
          <a:ext cx="4894218" cy="3451364"/>
        </p:xfrm>
        <a:graphic>
          <a:graphicData uri="http://schemas.openxmlformats.org/drawingml/2006/chart">
            <c:chart xmlns:c="http://schemas.openxmlformats.org/drawingml/2006/chart" xmlns:r="http://schemas.openxmlformats.org/officeDocument/2006/relationships" r:id="rId4"/>
          </a:graphicData>
        </a:graphic>
      </p:graphicFrame>
      <p:sp>
        <p:nvSpPr>
          <p:cNvPr id="4" name="TextBox 3">
            <a:extLst>
              <a:ext uri="{FF2B5EF4-FFF2-40B4-BE49-F238E27FC236}">
                <a16:creationId xmlns:a16="http://schemas.microsoft.com/office/drawing/2014/main" id="{DA462DC6-BC40-6040-5B89-F8D0E135A23C}"/>
              </a:ext>
            </a:extLst>
          </p:cNvPr>
          <p:cNvSpPr txBox="1"/>
          <p:nvPr/>
        </p:nvSpPr>
        <p:spPr>
          <a:xfrm>
            <a:off x="39625" y="6227058"/>
            <a:ext cx="6991590" cy="630942"/>
          </a:xfrm>
          <a:prstGeom prst="rect">
            <a:avLst/>
          </a:prstGeom>
          <a:noFill/>
        </p:spPr>
        <p:txBody>
          <a:bodyPr wrap="square" rtlCol="0">
            <a:spAutoFit/>
          </a:bodyPr>
          <a:lstStyle/>
          <a:p>
            <a:r>
              <a:rPr lang="en-US" sz="1000" dirty="0">
                <a:solidFill>
                  <a:srgbClr val="000000"/>
                </a:solidFill>
                <a:latin typeface="Aptos Narrow"/>
              </a:rPr>
              <a:t>4</a:t>
            </a:r>
            <a:r>
              <a:rPr lang="en-US" sz="1400" b="0" i="0" u="none" strike="noStrike" noProof="0" dirty="0">
                <a:solidFill>
                  <a:srgbClr val="000000"/>
                </a:solidFill>
                <a:effectLst/>
                <a:latin typeface="Aptos Narrow"/>
              </a:rPr>
              <a:t> </a:t>
            </a:r>
            <a:r>
              <a:rPr lang="en-US" sz="1000" b="0" i="0" u="none" strike="noStrike" noProof="0" dirty="0">
                <a:solidFill>
                  <a:srgbClr val="000000"/>
                </a:solidFill>
                <a:effectLst/>
                <a:latin typeface="Aptos Narrow"/>
              </a:rPr>
              <a:t>out of the 3000  (0.13%) donated </a:t>
            </a:r>
            <a:r>
              <a:rPr kumimoji="0" lang="en-US" sz="1000" b="0" i="1" u="none" strike="noStrike" kern="1200" cap="none" spc="0" normalizeH="0" baseline="0" noProof="0" dirty="0">
                <a:ln>
                  <a:noFill/>
                </a:ln>
                <a:solidFill>
                  <a:prstClr val="black"/>
                </a:solidFill>
                <a:effectLst/>
                <a:uLnTx/>
                <a:uFillTx/>
                <a:latin typeface="+mn-lt"/>
                <a:ea typeface="+mn-ea"/>
                <a:cs typeface="Calibri" panose="020F0502020204030204"/>
              </a:rPr>
              <a:t>kits had factory faults noted after distribution  as such  they were not used.</a:t>
            </a:r>
          </a:p>
          <a:p>
            <a:r>
              <a:rPr kumimoji="0" lang="en-US" sz="1000" b="0" i="1" u="none" strike="noStrike" kern="1200" cap="none" spc="0" normalizeH="0" baseline="0" noProof="0" dirty="0">
                <a:ln>
                  <a:noFill/>
                </a:ln>
                <a:solidFill>
                  <a:prstClr val="black"/>
                </a:solidFill>
                <a:effectLst/>
                <a:uLnTx/>
                <a:uFillTx/>
                <a:latin typeface="+mn-lt"/>
                <a:ea typeface="+mn-ea"/>
                <a:cs typeface="Calibri" panose="020F0502020204030204"/>
              </a:rPr>
              <a:t>The service providers interviewed were less than the target sample size because some of the trained  providers were not active in  Wondfo kit distribution because of their  duty station.</a:t>
            </a:r>
          </a:p>
        </p:txBody>
      </p:sp>
    </p:spTree>
    <p:extLst>
      <p:ext uri="{BB962C8B-B14F-4D97-AF65-F5344CB8AC3E}">
        <p14:creationId xmlns:p14="http://schemas.microsoft.com/office/powerpoint/2010/main" val="105432446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2C2E-254E-AED6-134D-41A1E72918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ED6EA6-BF39-17BF-3AF5-622C55399F11}"/>
              </a:ext>
            </a:extLst>
          </p:cNvPr>
          <p:cNvSpPr>
            <a:spLocks noGrp="1"/>
          </p:cNvSpPr>
          <p:nvPr>
            <p:ph type="title"/>
          </p:nvPr>
        </p:nvSpPr>
        <p:spPr>
          <a:xfrm>
            <a:off x="1" y="45291"/>
            <a:ext cx="12115799" cy="942261"/>
          </a:xfrm>
          <a:solidFill>
            <a:srgbClr val="003366"/>
          </a:solidFill>
        </p:spPr>
        <p:txBody>
          <a:bodyPr/>
          <a:lstStyle/>
          <a:p>
            <a:pPr algn="l"/>
            <a:br>
              <a:rPr lang="en-US" sz="2200" b="1" dirty="0">
                <a:latin typeface="+mn-lt"/>
              </a:rPr>
            </a:br>
            <a:r>
              <a:rPr lang="en-US" sz="2200" b="1" dirty="0">
                <a:latin typeface="+mn-lt"/>
              </a:rPr>
              <a:t>Results of HIVST distributed in June (n =3,368 ) |</a:t>
            </a:r>
            <a:r>
              <a:rPr lang="en-US" sz="2100" dirty="0">
                <a:latin typeface="+mn-lt"/>
              </a:rPr>
              <a:t>. A total of 3,368 HIVST were under primary distribution in June with an average of about 54% clients opting for </a:t>
            </a:r>
            <a:r>
              <a:rPr lang="en-US" sz="2100" dirty="0" err="1">
                <a:latin typeface="+mn-lt"/>
              </a:rPr>
              <a:t>Wondfo</a:t>
            </a:r>
            <a:r>
              <a:rPr lang="en-US" sz="2100" dirty="0">
                <a:latin typeface="+mn-lt"/>
              </a:rPr>
              <a:t> blood-based kit. However, </a:t>
            </a:r>
            <a:r>
              <a:rPr lang="en-US" sz="2100" dirty="0" err="1">
                <a:latin typeface="+mn-lt"/>
              </a:rPr>
              <a:t>Nthondo</a:t>
            </a:r>
            <a:r>
              <a:rPr lang="en-US" sz="2100" dirty="0">
                <a:latin typeface="+mn-lt"/>
              </a:rPr>
              <a:t> HC emerged as an outlier registering 100% with clients only requesting for blood-based HIV self tests.</a:t>
            </a:r>
            <a:br>
              <a:rPr lang="en-US" sz="2100" dirty="0">
                <a:latin typeface="+mn-lt"/>
              </a:rPr>
            </a:br>
            <a:endParaRPr lang="en-US" sz="2100" dirty="0">
              <a:latin typeface="+mn-lt"/>
            </a:endParaRPr>
          </a:p>
        </p:txBody>
      </p:sp>
      <p:graphicFrame>
        <p:nvGraphicFramePr>
          <p:cNvPr id="5" name="Chart 4">
            <a:extLst>
              <a:ext uri="{FF2B5EF4-FFF2-40B4-BE49-F238E27FC236}">
                <a16:creationId xmlns:a16="http://schemas.microsoft.com/office/drawing/2014/main" id="{E257D858-B0E4-B6A9-D0D3-85C933350B0D}"/>
              </a:ext>
            </a:extLst>
          </p:cNvPr>
          <p:cNvGraphicFramePr>
            <a:graphicFrameLocks/>
          </p:cNvGraphicFramePr>
          <p:nvPr>
            <p:extLst>
              <p:ext uri="{D42A27DB-BD31-4B8C-83A1-F6EECF244321}">
                <p14:modId xmlns:p14="http://schemas.microsoft.com/office/powerpoint/2010/main" val="1223276531"/>
              </p:ext>
            </p:extLst>
          </p:nvPr>
        </p:nvGraphicFramePr>
        <p:xfrm>
          <a:off x="119618" y="1102238"/>
          <a:ext cx="8264218" cy="4922532"/>
        </p:xfrm>
        <a:graphic>
          <a:graphicData uri="http://schemas.openxmlformats.org/drawingml/2006/chart">
            <c:chart xmlns:c="http://schemas.openxmlformats.org/drawingml/2006/chart" xmlns:r="http://schemas.openxmlformats.org/officeDocument/2006/relationships" r:id="rId3"/>
          </a:graphicData>
        </a:graphic>
      </p:graphicFrame>
      <p:sp>
        <p:nvSpPr>
          <p:cNvPr id="8" name="TextBox 7">
            <a:extLst>
              <a:ext uri="{FF2B5EF4-FFF2-40B4-BE49-F238E27FC236}">
                <a16:creationId xmlns:a16="http://schemas.microsoft.com/office/drawing/2014/main" id="{C6970587-BAA5-2ED8-65EA-C0D32CC09A43}"/>
              </a:ext>
            </a:extLst>
          </p:cNvPr>
          <p:cNvSpPr txBox="1"/>
          <p:nvPr/>
        </p:nvSpPr>
        <p:spPr>
          <a:xfrm>
            <a:off x="8747394" y="1102238"/>
            <a:ext cx="3084722" cy="4924425"/>
          </a:xfrm>
          <a:prstGeom prst="rect">
            <a:avLst/>
          </a:prstGeom>
          <a:solidFill>
            <a:schemeClr val="accent6">
              <a:lumMod val="40000"/>
              <a:lumOff val="60000"/>
            </a:schemeClr>
          </a:solidFill>
          <a:ln w="19050">
            <a:solidFill>
              <a:schemeClr val="tx1"/>
            </a:solidFill>
          </a:ln>
        </p:spPr>
        <p:txBody>
          <a:bodyPr wrap="square" rtlCol="0">
            <a:spAutoFit/>
          </a:bodyPr>
          <a:lstStyle/>
          <a:p>
            <a:pPr marL="285750" indent="-285750">
              <a:buFont typeface="Arial" panose="020B0604020202020204" pitchFamily="34" charset="0"/>
              <a:buChar char="•"/>
            </a:pPr>
            <a:r>
              <a:rPr lang="en-GB" dirty="0"/>
              <a:t>This includes facility primary distribution data for Oraquick at OPD and VCT service delivery points where Wondfo was also distributed.</a:t>
            </a:r>
          </a:p>
          <a:p>
            <a:pPr marL="742950" lvl="1" indent="-285750">
              <a:buFont typeface="Arial" panose="020B0604020202020204" pitchFamily="34" charset="0"/>
              <a:buChar char="•"/>
            </a:pPr>
            <a:r>
              <a:rPr lang="en-GB" sz="1600" dirty="0"/>
              <a:t>Excluded were Community, ANC and maternity service delivery points due to exclusion criteria of study.</a:t>
            </a:r>
          </a:p>
          <a:p>
            <a:pPr marL="285750" indent="-285750">
              <a:buFont typeface="Arial" panose="020B0604020202020204" pitchFamily="34" charset="0"/>
              <a:buChar char="•"/>
            </a:pPr>
            <a:r>
              <a:rPr lang="en-GB" dirty="0"/>
              <a:t>The study was conducted from 20</a:t>
            </a:r>
            <a:r>
              <a:rPr lang="en-GB" baseline="30000" dirty="0"/>
              <a:t>th</a:t>
            </a:r>
            <a:r>
              <a:rPr lang="en-GB" dirty="0"/>
              <a:t> May to 7</a:t>
            </a:r>
            <a:r>
              <a:rPr lang="en-GB" baseline="30000" dirty="0"/>
              <a:t>th</a:t>
            </a:r>
            <a:r>
              <a:rPr lang="en-GB" dirty="0"/>
              <a:t> July, 2024 with June being the only full month covered.</a:t>
            </a:r>
          </a:p>
          <a:p>
            <a:pPr marL="285750" indent="-285750">
              <a:buFont typeface="Arial" panose="020B0604020202020204" pitchFamily="34" charset="0"/>
              <a:buChar char="•"/>
            </a:pPr>
            <a:r>
              <a:rPr lang="en-GB" dirty="0"/>
              <a:t>And 1,659(57%) of the wondfo kits were distributed in this month.</a:t>
            </a:r>
          </a:p>
        </p:txBody>
      </p:sp>
    </p:spTree>
    <p:extLst>
      <p:ext uri="{BB962C8B-B14F-4D97-AF65-F5344CB8AC3E}">
        <p14:creationId xmlns:p14="http://schemas.microsoft.com/office/powerpoint/2010/main" val="78183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B97173E-C590-3947-BC9D-95C409B428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B9113-E704-04FD-CD6F-1AA165C00511}"/>
              </a:ext>
            </a:extLst>
          </p:cNvPr>
          <p:cNvSpPr>
            <a:spLocks noGrp="1"/>
          </p:cNvSpPr>
          <p:nvPr>
            <p:ph type="title"/>
          </p:nvPr>
        </p:nvSpPr>
        <p:spPr>
          <a:xfrm>
            <a:off x="0" y="0"/>
            <a:ext cx="12152375" cy="1052406"/>
          </a:xfrm>
        </p:spPr>
        <p:txBody>
          <a:bodyPr vert="horz" lIns="91440" tIns="45720" rIns="91440" bIns="45720" rtlCol="0" anchor="ctr">
            <a:normAutofit/>
          </a:bodyPr>
          <a:lstStyle/>
          <a:p>
            <a:r>
              <a:rPr lang="en-US" sz="2200" b="1" dirty="0">
                <a:latin typeface="+mn-lt"/>
              </a:rPr>
              <a:t>Results of Pilot (n =2,918 ) | </a:t>
            </a:r>
            <a:r>
              <a:rPr lang="en-US" sz="2200" dirty="0">
                <a:latin typeface="+mn-lt"/>
              </a:rPr>
              <a:t>More than half of pilot participants were female, nearly 80% had primary or secondary level or education, and ~62% were from Urban Settlements. </a:t>
            </a:r>
          </a:p>
        </p:txBody>
      </p:sp>
      <p:sp>
        <p:nvSpPr>
          <p:cNvPr id="3" name="Slide Number Placeholder 2">
            <a:extLst>
              <a:ext uri="{FF2B5EF4-FFF2-40B4-BE49-F238E27FC236}">
                <a16:creationId xmlns:a16="http://schemas.microsoft.com/office/drawing/2014/main" id="{8D175F9C-C008-1A97-A378-593540E4C2E7}"/>
              </a:ext>
            </a:extLst>
          </p:cNvPr>
          <p:cNvSpPr>
            <a:spLocks noGrp="1"/>
          </p:cNvSpPr>
          <p:nvPr>
            <p:ph type="sldNum" sz="quarter" idx="10"/>
          </p:nvPr>
        </p:nvSpPr>
        <p:spPr>
          <a:xfrm>
            <a:off x="11704319" y="6455664"/>
            <a:ext cx="448056"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9CA42C1-73B3-459F-B5D7-A3E41C19577E}" type="slidenum">
              <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100" b="0" i="0" u="none" strike="noStrike" kern="1200" cap="none" spc="0" normalizeH="0" baseline="0" noProof="0">
              <a:ln>
                <a:noFill/>
              </a:ln>
              <a:solidFill>
                <a:prstClr val="black">
                  <a:lumMod val="50000"/>
                  <a:lumOff val="50000"/>
                </a:prstClr>
              </a:solidFill>
              <a:effectLst/>
              <a:uLnTx/>
              <a:uFillTx/>
              <a:latin typeface="Calibri" panose="020F0502020204030204"/>
              <a:ea typeface="+mn-ea"/>
              <a:cs typeface="+mn-cs"/>
            </a:endParaRPr>
          </a:p>
        </p:txBody>
      </p:sp>
      <p:graphicFrame>
        <p:nvGraphicFramePr>
          <p:cNvPr id="4" name="Chart 3">
            <a:extLst>
              <a:ext uri="{FF2B5EF4-FFF2-40B4-BE49-F238E27FC236}">
                <a16:creationId xmlns:a16="http://schemas.microsoft.com/office/drawing/2014/main" id="{A3AA1BD5-2EC0-8628-E738-8211C3BE381C}"/>
              </a:ext>
            </a:extLst>
          </p:cNvPr>
          <p:cNvGraphicFramePr>
            <a:graphicFrameLocks/>
          </p:cNvGraphicFramePr>
          <p:nvPr>
            <p:extLst>
              <p:ext uri="{D42A27DB-BD31-4B8C-83A1-F6EECF244321}">
                <p14:modId xmlns:p14="http://schemas.microsoft.com/office/powerpoint/2010/main" val="4097572635"/>
              </p:ext>
            </p:extLst>
          </p:nvPr>
        </p:nvGraphicFramePr>
        <p:xfrm>
          <a:off x="174902" y="1148252"/>
          <a:ext cx="3734092" cy="238820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6B3FB562-AB54-6FC2-06A0-25626FB73EF4}"/>
              </a:ext>
            </a:extLst>
          </p:cNvPr>
          <p:cNvGraphicFramePr>
            <a:graphicFrameLocks/>
          </p:cNvGraphicFramePr>
          <p:nvPr>
            <p:extLst>
              <p:ext uri="{D42A27DB-BD31-4B8C-83A1-F6EECF244321}">
                <p14:modId xmlns:p14="http://schemas.microsoft.com/office/powerpoint/2010/main" val="5453439"/>
              </p:ext>
            </p:extLst>
          </p:nvPr>
        </p:nvGraphicFramePr>
        <p:xfrm>
          <a:off x="4123054" y="1148252"/>
          <a:ext cx="3945892" cy="237150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a:extLst>
              <a:ext uri="{FF2B5EF4-FFF2-40B4-BE49-F238E27FC236}">
                <a16:creationId xmlns:a16="http://schemas.microsoft.com/office/drawing/2014/main" id="{63AABA96-82B4-8075-EC3A-C96756A08FBC}"/>
              </a:ext>
            </a:extLst>
          </p:cNvPr>
          <p:cNvGraphicFramePr>
            <a:graphicFrameLocks/>
          </p:cNvGraphicFramePr>
          <p:nvPr>
            <p:extLst>
              <p:ext uri="{D42A27DB-BD31-4B8C-83A1-F6EECF244321}">
                <p14:modId xmlns:p14="http://schemas.microsoft.com/office/powerpoint/2010/main" val="4100073384"/>
              </p:ext>
            </p:extLst>
          </p:nvPr>
        </p:nvGraphicFramePr>
        <p:xfrm>
          <a:off x="8283006" y="1148253"/>
          <a:ext cx="3793387" cy="2371509"/>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310D7AEE-BD7C-26EB-0929-0B96277D6B46}"/>
              </a:ext>
            </a:extLst>
          </p:cNvPr>
          <p:cNvSpPr txBox="1"/>
          <p:nvPr/>
        </p:nvSpPr>
        <p:spPr>
          <a:xfrm>
            <a:off x="160294" y="4139078"/>
            <a:ext cx="6745603" cy="2246769"/>
          </a:xfrm>
          <a:prstGeom prst="rect">
            <a:avLst/>
          </a:prstGeom>
          <a:solidFill>
            <a:srgbClr val="DCE6F2"/>
          </a:solidFill>
        </p:spPr>
        <p:txBody>
          <a:bodyPr wrap="square" lIns="91440" tIns="45720" rIns="91440" bIns="45720" anchor="t">
            <a:spAutoFit/>
          </a:bodyPr>
          <a:lstStyle/>
          <a:p>
            <a:pPr marL="285750" marR="0" lvl="0" indent="-1727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54%</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of pilot participants were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female</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which aligns with overall trends in HIV testing services by sex.</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1727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~81%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pilot participants have either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secondary (47%) or primary (34%)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as highest-level education</a:t>
            </a: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1727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62%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participants were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urban settlers</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285750" marR="0" lvl="0" indent="-17272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The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mean age </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of pilot participants was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30 years</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with the majority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(67%) younger than 35 years. </a:t>
            </a:r>
            <a:endPar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Calibri"/>
            </a:endParaRPr>
          </a:p>
        </p:txBody>
      </p:sp>
      <p:graphicFrame>
        <p:nvGraphicFramePr>
          <p:cNvPr id="6" name="Chart 5">
            <a:extLst>
              <a:ext uri="{FF2B5EF4-FFF2-40B4-BE49-F238E27FC236}">
                <a16:creationId xmlns:a16="http://schemas.microsoft.com/office/drawing/2014/main" id="{959355D4-4CF0-2BFF-6D68-3AFD9458DA3F}"/>
              </a:ext>
            </a:extLst>
          </p:cNvPr>
          <p:cNvGraphicFramePr>
            <a:graphicFrameLocks/>
          </p:cNvGraphicFramePr>
          <p:nvPr>
            <p:extLst>
              <p:ext uri="{D42A27DB-BD31-4B8C-83A1-F6EECF244321}">
                <p14:modId xmlns:p14="http://schemas.microsoft.com/office/powerpoint/2010/main" val="3974761948"/>
              </p:ext>
            </p:extLst>
          </p:nvPr>
        </p:nvGraphicFramePr>
        <p:xfrm>
          <a:off x="7073535" y="3790736"/>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15597959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80B70-4179-A19F-5C4F-23851C03CBB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A6382B8-663D-6993-D41A-F8328D869436}"/>
              </a:ext>
            </a:extLst>
          </p:cNvPr>
          <p:cNvSpPr>
            <a:spLocks noGrp="1"/>
          </p:cNvSpPr>
          <p:nvPr>
            <p:ph type="title"/>
          </p:nvPr>
        </p:nvSpPr>
        <p:spPr>
          <a:xfrm>
            <a:off x="1" y="45291"/>
            <a:ext cx="12191999" cy="977900"/>
          </a:xfrm>
          <a:solidFill>
            <a:srgbClr val="003366"/>
          </a:solidFill>
        </p:spPr>
        <p:txBody>
          <a:bodyPr/>
          <a:lstStyle/>
          <a:p>
            <a:pPr algn="l"/>
            <a:r>
              <a:rPr lang="en-US" sz="2200" b="1" dirty="0">
                <a:latin typeface="+mn-lt"/>
              </a:rPr>
              <a:t>Results of Pilot (n =2,918 ) | </a:t>
            </a:r>
            <a:r>
              <a:rPr lang="en-US" sz="2200" dirty="0">
                <a:latin typeface="+mn-lt"/>
              </a:rPr>
              <a:t>68% of the pilot participants were unassisted, nearly 100% interpreted the results correctly, 1.5% of participants had a reactive result and 93% were confirmed positive </a:t>
            </a:r>
          </a:p>
        </p:txBody>
      </p:sp>
      <p:sp>
        <p:nvSpPr>
          <p:cNvPr id="11" name="TextBox 10">
            <a:extLst>
              <a:ext uri="{FF2B5EF4-FFF2-40B4-BE49-F238E27FC236}">
                <a16:creationId xmlns:a16="http://schemas.microsoft.com/office/drawing/2014/main" id="{695D7CCB-F147-954F-C628-46E1E5498842}"/>
              </a:ext>
            </a:extLst>
          </p:cNvPr>
          <p:cNvSpPr txBox="1"/>
          <p:nvPr/>
        </p:nvSpPr>
        <p:spPr>
          <a:xfrm>
            <a:off x="1" y="5191752"/>
            <a:ext cx="12192000" cy="1285993"/>
          </a:xfrm>
          <a:prstGeom prst="rect">
            <a:avLst/>
          </a:prstGeom>
          <a:solidFill>
            <a:schemeClr val="accent1">
              <a:lumMod val="20000"/>
              <a:lumOff val="80000"/>
            </a:schemeClr>
          </a:solidFill>
        </p:spPr>
        <p:txBody>
          <a:bodyPr wrap="square" lIns="91440" tIns="45720" rIns="91440" bIns="45720" rtlCol="0" anchor="t">
            <a:spAutoFit/>
          </a:bodyPr>
          <a:lstStyle/>
          <a:p>
            <a:pPr marL="285750" marR="0" lvl="0" indent="-117475" algn="just" defTabSz="914400" rtl="0" eaLnBrk="1" fontAlgn="auto" latinLnBrk="0" hangingPunct="1">
              <a:lnSpc>
                <a:spcPct val="103000"/>
              </a:lnSpc>
              <a:spcBef>
                <a:spcPts val="0"/>
              </a:spcBef>
              <a:spcAft>
                <a:spcPts val="415"/>
              </a:spcAft>
              <a:buClrTx/>
              <a:buSzTx/>
              <a:buFont typeface="Arial" panose="020B0604020202020204" pitchFamily="34" charset="0"/>
              <a:buChar char="•"/>
              <a:tabLst/>
              <a:defRPr/>
            </a:pPr>
            <a:r>
              <a:rPr kumimoji="0" lang="en-US" sz="1100" b="0" i="0" u="none" strike="noStrike" kern="1200" cap="none" spc="0" normalizeH="0" baseline="0" noProof="0" dirty="0">
                <a:ln>
                  <a:noFill/>
                </a:ln>
                <a:solidFill>
                  <a:prstClr val="black"/>
                </a:solidFill>
                <a:effectLst/>
                <a:uLnTx/>
                <a:uFillTx/>
                <a:latin typeface="Calibri"/>
                <a:ea typeface="+mn-ea"/>
                <a:cs typeface="+mn-cs"/>
              </a:rPr>
              <a:t>~</a:t>
            </a:r>
            <a:r>
              <a:rPr kumimoji="0" lang="en-US" sz="1100" b="1" i="0" u="none" strike="noStrike" kern="1200" cap="none" spc="0" normalizeH="0" baseline="0" noProof="0" dirty="0">
                <a:ln>
                  <a:noFill/>
                </a:ln>
                <a:solidFill>
                  <a:prstClr val="black"/>
                </a:solidFill>
                <a:effectLst/>
                <a:uLnTx/>
                <a:uFillTx/>
                <a:latin typeface="Calibri"/>
                <a:ea typeface="+mn-ea"/>
                <a:cs typeface="+mn-cs"/>
              </a:rPr>
              <a:t>68% of clients using the kit took the test independently </a:t>
            </a:r>
            <a:r>
              <a:rPr kumimoji="0" lang="en-US" sz="1100" b="0" i="0" u="none" strike="noStrike" kern="1200" cap="none" spc="0" normalizeH="0" baseline="0" noProof="0" dirty="0">
                <a:ln>
                  <a:noFill/>
                </a:ln>
                <a:solidFill>
                  <a:prstClr val="black"/>
                </a:solidFill>
                <a:effectLst/>
                <a:uLnTx/>
                <a:uFillTx/>
                <a:latin typeface="Calibri"/>
                <a:ea typeface="+mn-ea"/>
                <a:cs typeface="+mn-cs"/>
              </a:rPr>
              <a:t>(1,969/2,918)</a:t>
            </a:r>
            <a:endParaRPr kumimoji="0" lang="en-US" sz="1100" b="1" i="0" u="none" strike="noStrike" kern="1200" cap="none" spc="0" normalizeH="0" baseline="0" noProof="0" dirty="0">
              <a:ln>
                <a:noFill/>
              </a:ln>
              <a:solidFill>
                <a:prstClr val="black"/>
              </a:solidFill>
              <a:effectLst/>
              <a:uLnTx/>
              <a:uFillTx/>
              <a:latin typeface="Calibri"/>
              <a:ea typeface="+mn-ea"/>
              <a:cs typeface="Calibri"/>
            </a:endParaRPr>
          </a:p>
          <a:p>
            <a:pPr marL="285750" marR="0" lvl="0" indent="-117475" algn="just" defTabSz="914400" rtl="0" eaLnBrk="1" fontAlgn="auto" latinLnBrk="0" hangingPunct="1">
              <a:lnSpc>
                <a:spcPct val="103000"/>
              </a:lnSpc>
              <a:spcBef>
                <a:spcPts val="0"/>
              </a:spcBef>
              <a:spcAft>
                <a:spcPts val="415"/>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Nearly 100% of clients correctly interpreted the results correctly</a:t>
            </a:r>
            <a:r>
              <a:rPr kumimoji="0" lang="en-US" sz="1100" b="0" i="0" u="none" strike="noStrike" kern="1200" cap="none" spc="0" normalizeH="0" baseline="0" noProof="0" dirty="0">
                <a:ln>
                  <a:noFill/>
                </a:ln>
                <a:solidFill>
                  <a:prstClr val="black"/>
                </a:solidFill>
                <a:effectLst/>
                <a:uLnTx/>
                <a:uFillTx/>
                <a:latin typeface="Calibri"/>
                <a:ea typeface="+mn-ea"/>
                <a:cs typeface="+mn-cs"/>
              </a:rPr>
              <a:t>, as confirmed by the health care provider (2,915/2,918) – interpretation on findings differed only on 1 test with participant reporting inconclusive and provider as negative.</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117475" algn="just" defTabSz="914400" rtl="0" eaLnBrk="1" fontAlgn="auto" latinLnBrk="0" hangingPunct="1">
              <a:lnSpc>
                <a:spcPct val="103000"/>
              </a:lnSpc>
              <a:spcBef>
                <a:spcPts val="0"/>
              </a:spcBef>
              <a:spcAft>
                <a:spcPts val="415"/>
              </a:spcAft>
              <a:buClrTx/>
              <a:buSzTx/>
              <a:buFont typeface="Arial" panose="020B0604020202020204" pitchFamily="34" charset="0"/>
              <a:buChar char="•"/>
              <a:tabLst/>
              <a:defRPr/>
            </a:pPr>
            <a:r>
              <a:rPr kumimoji="0" lang="en-US" sz="1100" b="1" i="0" u="none" strike="noStrike" kern="1200" cap="none" spc="0" normalizeH="0" baseline="0" noProof="0" dirty="0">
                <a:ln>
                  <a:noFill/>
                </a:ln>
                <a:solidFill>
                  <a:prstClr val="black"/>
                </a:solidFill>
                <a:effectLst/>
                <a:uLnTx/>
                <a:uFillTx/>
                <a:latin typeface="Calibri"/>
                <a:ea typeface="+mn-ea"/>
                <a:cs typeface="+mn-cs"/>
              </a:rPr>
              <a:t>1.5% of clients had a reactive result </a:t>
            </a:r>
            <a:r>
              <a:rPr kumimoji="0" lang="en-US" sz="1100" b="0" i="0" u="none" strike="noStrike" kern="1200" cap="none" spc="0" normalizeH="0" baseline="0" noProof="0" dirty="0">
                <a:ln>
                  <a:noFill/>
                </a:ln>
                <a:solidFill>
                  <a:prstClr val="black"/>
                </a:solidFill>
                <a:effectLst/>
                <a:uLnTx/>
                <a:uFillTx/>
                <a:latin typeface="Calibri"/>
                <a:ea typeface="+mn-ea"/>
                <a:cs typeface="+mn-cs"/>
              </a:rPr>
              <a:t>(45/2,918)</a:t>
            </a:r>
            <a:endParaRPr kumimoji="0" lang="en-US" sz="1100" b="0" i="0" u="none" strike="noStrike" kern="1200" cap="none" spc="0" normalizeH="0" baseline="0" noProof="0" dirty="0">
              <a:ln>
                <a:noFill/>
              </a:ln>
              <a:solidFill>
                <a:prstClr val="black"/>
              </a:solidFill>
              <a:effectLst/>
              <a:uLnTx/>
              <a:uFillTx/>
              <a:latin typeface="Calibri"/>
              <a:ea typeface="+mn-ea"/>
              <a:cs typeface="Calibri"/>
            </a:endParaRPr>
          </a:p>
          <a:p>
            <a:pPr marL="285750" marR="0" lvl="0" indent="-117475" algn="just" defTabSz="914400" rtl="0" eaLnBrk="1" fontAlgn="auto" latinLnBrk="0" hangingPunct="1">
              <a:lnSpc>
                <a:spcPct val="103000"/>
              </a:lnSpc>
              <a:spcBef>
                <a:spcPts val="0"/>
              </a:spcBef>
              <a:spcAft>
                <a:spcPts val="415"/>
              </a:spcAft>
              <a:buClrTx/>
              <a:buSzTx/>
              <a:buFont typeface="Arial" panose="020B0604020202020204" pitchFamily="34" charset="0"/>
              <a:buChar char="•"/>
              <a:tabLst/>
              <a:defRPr/>
            </a:pPr>
            <a:r>
              <a:rPr kumimoji="0" lang="en-US" sz="1100" i="0" u="none" strike="noStrike" kern="1200" cap="none" spc="0" normalizeH="0" baseline="0" noProof="0" dirty="0">
                <a:ln>
                  <a:noFill/>
                </a:ln>
                <a:solidFill>
                  <a:prstClr val="black"/>
                </a:solidFill>
                <a:effectLst/>
                <a:uLnTx/>
                <a:uFillTx/>
                <a:latin typeface="Calibri"/>
                <a:ea typeface="+mn-ea"/>
                <a:cs typeface="+mn-cs"/>
              </a:rPr>
              <a:t>93.3% of reactive </a:t>
            </a:r>
            <a:r>
              <a:rPr lang="en-US" sz="1100" dirty="0">
                <a:solidFill>
                  <a:prstClr val="black"/>
                </a:solidFill>
                <a:latin typeface="Calibri"/>
              </a:rPr>
              <a:t>clients</a:t>
            </a:r>
            <a:r>
              <a:rPr kumimoji="0" lang="en-US" sz="1100" i="0" u="none" strike="noStrike" kern="1200" cap="none" spc="0" normalizeH="0" baseline="0" noProof="0" dirty="0">
                <a:ln>
                  <a:noFill/>
                </a:ln>
                <a:solidFill>
                  <a:prstClr val="black"/>
                </a:solidFill>
                <a:effectLst/>
                <a:uLnTx/>
                <a:uFillTx/>
                <a:latin typeface="Calibri"/>
                <a:ea typeface="+mn-ea"/>
                <a:cs typeface="+mn-cs"/>
              </a:rPr>
              <a:t> were confirmed positive with national 3-test algorithm  (42/45), the remaining 3 were not tested immediately but later follow-up confirmed that </a:t>
            </a:r>
            <a:r>
              <a:rPr lang="en-US" sz="1100" dirty="0">
                <a:solidFill>
                  <a:prstClr val="black"/>
                </a:solidFill>
                <a:latin typeface="Calibri"/>
              </a:rPr>
              <a:t>the 3 </a:t>
            </a:r>
            <a:r>
              <a:rPr kumimoji="0" lang="en-US" sz="1100" i="0" u="none" strike="noStrike" kern="1200" cap="none" spc="0" normalizeH="0" baseline="0" noProof="0" dirty="0">
                <a:ln>
                  <a:noFill/>
                </a:ln>
                <a:solidFill>
                  <a:prstClr val="black"/>
                </a:solidFill>
                <a:effectLst/>
                <a:uLnTx/>
                <a:uFillTx/>
                <a:latin typeface="Calibri"/>
                <a:ea typeface="+mn-ea"/>
                <a:cs typeface="+mn-cs"/>
              </a:rPr>
              <a:t>were tested </a:t>
            </a:r>
            <a:r>
              <a:rPr kumimoji="0" lang="en-US" sz="1100" b="0" i="0" u="none" strike="noStrike" kern="1200" cap="none" spc="0" normalizeH="0" baseline="0" noProof="0" dirty="0">
                <a:ln>
                  <a:noFill/>
                </a:ln>
                <a:solidFill>
                  <a:prstClr val="black"/>
                </a:solidFill>
                <a:effectLst/>
                <a:uLnTx/>
                <a:uFillTx/>
                <a:latin typeface="Calibri"/>
                <a:ea typeface="+mn-ea"/>
                <a:cs typeface="+mn-cs"/>
              </a:rPr>
              <a:t>and initiated on ART, resulting in a </a:t>
            </a:r>
            <a:r>
              <a:rPr kumimoji="0" lang="en-US" sz="1100" b="1" i="0" u="none" strike="noStrike" kern="1200" cap="none" spc="0" normalizeH="0" baseline="0" noProof="0" dirty="0">
                <a:ln>
                  <a:noFill/>
                </a:ln>
                <a:solidFill>
                  <a:prstClr val="black"/>
                </a:solidFill>
                <a:effectLst/>
                <a:uLnTx/>
                <a:uFillTx/>
                <a:latin typeface="Calibri"/>
                <a:ea typeface="+mn-ea"/>
                <a:cs typeface="+mn-cs"/>
              </a:rPr>
              <a:t>100% confirmed positive overall</a:t>
            </a:r>
            <a:r>
              <a:rPr kumimoji="0" lang="en-US" sz="1100" b="0" i="0" u="none" strike="noStrike" kern="1200" cap="none" spc="0" normalizeH="0" baseline="0" noProof="0" dirty="0">
                <a:ln>
                  <a:noFill/>
                </a:ln>
                <a:solidFill>
                  <a:prstClr val="black"/>
                </a:solidFill>
                <a:effectLst/>
                <a:uLnTx/>
                <a:uFillTx/>
                <a:latin typeface="Calibri"/>
                <a:ea typeface="+mn-ea"/>
                <a:cs typeface="+mn-cs"/>
              </a:rPr>
              <a:t>. </a:t>
            </a:r>
          </a:p>
        </p:txBody>
      </p:sp>
      <p:graphicFrame>
        <p:nvGraphicFramePr>
          <p:cNvPr id="2" name="Table 1">
            <a:extLst>
              <a:ext uri="{FF2B5EF4-FFF2-40B4-BE49-F238E27FC236}">
                <a16:creationId xmlns:a16="http://schemas.microsoft.com/office/drawing/2014/main" id="{55B6BD93-6D5B-C59A-222B-19CD181AAB5A}"/>
              </a:ext>
            </a:extLst>
          </p:cNvPr>
          <p:cNvGraphicFramePr>
            <a:graphicFrameLocks noGrp="1"/>
          </p:cNvGraphicFramePr>
          <p:nvPr>
            <p:extLst>
              <p:ext uri="{D42A27DB-BD31-4B8C-83A1-F6EECF244321}">
                <p14:modId xmlns:p14="http://schemas.microsoft.com/office/powerpoint/2010/main" val="286291036"/>
              </p:ext>
            </p:extLst>
          </p:nvPr>
        </p:nvGraphicFramePr>
        <p:xfrm>
          <a:off x="467091" y="1104963"/>
          <a:ext cx="11278375" cy="3973421"/>
        </p:xfrm>
        <a:graphic>
          <a:graphicData uri="http://schemas.openxmlformats.org/drawingml/2006/table">
            <a:tbl>
              <a:tblPr firstRow="1" firstCol="1" bandRow="1"/>
              <a:tblGrid>
                <a:gridCol w="312891">
                  <a:extLst>
                    <a:ext uri="{9D8B030D-6E8A-4147-A177-3AD203B41FA5}">
                      <a16:colId xmlns:a16="http://schemas.microsoft.com/office/drawing/2014/main" val="2103168774"/>
                    </a:ext>
                  </a:extLst>
                </a:gridCol>
                <a:gridCol w="5799666">
                  <a:extLst>
                    <a:ext uri="{9D8B030D-6E8A-4147-A177-3AD203B41FA5}">
                      <a16:colId xmlns:a16="http://schemas.microsoft.com/office/drawing/2014/main" val="1550654047"/>
                    </a:ext>
                  </a:extLst>
                </a:gridCol>
                <a:gridCol w="1274266">
                  <a:extLst>
                    <a:ext uri="{9D8B030D-6E8A-4147-A177-3AD203B41FA5}">
                      <a16:colId xmlns:a16="http://schemas.microsoft.com/office/drawing/2014/main" val="2027208654"/>
                    </a:ext>
                  </a:extLst>
                </a:gridCol>
                <a:gridCol w="1436220">
                  <a:extLst>
                    <a:ext uri="{9D8B030D-6E8A-4147-A177-3AD203B41FA5}">
                      <a16:colId xmlns:a16="http://schemas.microsoft.com/office/drawing/2014/main" val="3883973789"/>
                    </a:ext>
                  </a:extLst>
                </a:gridCol>
                <a:gridCol w="2455332">
                  <a:extLst>
                    <a:ext uri="{9D8B030D-6E8A-4147-A177-3AD203B41FA5}">
                      <a16:colId xmlns:a16="http://schemas.microsoft.com/office/drawing/2014/main" val="3588973179"/>
                    </a:ext>
                  </a:extLst>
                </a:gridCol>
              </a:tblGrid>
              <a:tr h="189913">
                <a:tc gridSpan="2">
                  <a:txBody>
                    <a:bodyPr/>
                    <a:lstStyle/>
                    <a:p>
                      <a:pPr marL="0" marR="0" indent="0" algn="l">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Type of HIVST (n = 2918)</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tc hMerge="1">
                  <a:txBody>
                    <a:bodyPr/>
                    <a:lstStyle/>
                    <a:p>
                      <a:endParaRPr lang="en-US"/>
                    </a:p>
                  </a:txBody>
                  <a:tcPr/>
                </a:tc>
                <a:tc>
                  <a:txBody>
                    <a:bodyPr/>
                    <a:lstStyle/>
                    <a:p>
                      <a:pPr marL="0" marR="0" indent="0" algn="ctr">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Frequency</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w="12700" cap="flat" cmpd="sng" algn="ctr">
                      <a:solidFill>
                        <a:schemeClr val="tx1"/>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808080"/>
                    </a:solidFill>
                  </a:tcPr>
                </a:tc>
                <a:tc>
                  <a:txBody>
                    <a:bodyPr/>
                    <a:lstStyle/>
                    <a:p>
                      <a:pPr marL="0" marR="0" indent="0" algn="ctr">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 (n = 2918)</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rgbClr val="808080"/>
                    </a:solidFill>
                  </a:tcPr>
                </a:tc>
                <a:tc>
                  <a:txBody>
                    <a:bodyPr/>
                    <a:lstStyle/>
                    <a:p>
                      <a:pPr marL="0" marR="0" indent="0" algn="ctr">
                        <a:lnSpc>
                          <a:spcPct val="103000"/>
                        </a:lnSpc>
                        <a:spcBef>
                          <a:spcPts val="0"/>
                        </a:spcBef>
                        <a:spcAft>
                          <a:spcPts val="0"/>
                        </a:spcAft>
                      </a:pPr>
                      <a:r>
                        <a:rPr lang="en-US" sz="1300" b="1" kern="100" dirty="0">
                          <a:solidFill>
                            <a:srgbClr val="FFFFFF"/>
                          </a:solidFill>
                          <a:effectLst/>
                          <a:latin typeface="Calibri"/>
                          <a:ea typeface="Times New Roman" panose="02020603050405020304" pitchFamily="18" charset="0"/>
                          <a:cs typeface="Calibri"/>
                        </a:rPr>
                        <a:t>%  Total (n=2918)</a:t>
                      </a:r>
                      <a:endParaRPr lang="en-US" sz="1300" b="1" kern="100" dirty="0">
                        <a:solidFill>
                          <a:srgbClr val="000000"/>
                        </a:solidFill>
                        <a:effectLst/>
                        <a:latin typeface="Times New Roman"/>
                        <a:ea typeface="Calibri" panose="020F0502020204030204" pitchFamily="34" charset="0"/>
                        <a:cs typeface="Calibri"/>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808080"/>
                    </a:solidFill>
                  </a:tcPr>
                </a:tc>
                <a:extLst>
                  <a:ext uri="{0D108BD9-81ED-4DB2-BD59-A6C34878D82A}">
                    <a16:rowId xmlns:a16="http://schemas.microsoft.com/office/drawing/2014/main" val="3423619979"/>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Directly Assisted</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w="12700" cap="flat" cmpd="sng" algn="ctr">
                      <a:solidFill>
                        <a:schemeClr val="tx1"/>
                      </a:solidFill>
                      <a:prstDash val="solid"/>
                      <a:round/>
                      <a:headEnd type="none" w="med" len="med"/>
                      <a:tailEnd type="none" w="med" len="med"/>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947</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32.5%</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32.5%</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955167311"/>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dirty="0">
                          <a:solidFill>
                            <a:srgbClr val="000000"/>
                          </a:solidFill>
                          <a:effectLst/>
                          <a:latin typeface="Calibri"/>
                          <a:ea typeface="Times New Roman" panose="02020603050405020304" pitchFamily="18" charset="0"/>
                          <a:cs typeface="Calibri"/>
                        </a:rPr>
                        <a:t>Unassisted</a:t>
                      </a:r>
                      <a:endParaRPr lang="en-US" sz="1300" b="1" kern="100" dirty="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1969</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67.5%</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67.5%</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22207495"/>
                  </a:ext>
                </a:extLst>
              </a:tr>
              <a:tr h="190962">
                <a:tc>
                  <a:txBody>
                    <a:bodyPr/>
                    <a:lstStyle/>
                    <a:p>
                      <a:pPr marL="0" lvl="0" indent="0" algn="l">
                        <a:lnSpc>
                          <a:spcPct val="103000"/>
                        </a:lnSpc>
                        <a:spcBef>
                          <a:spcPts val="0"/>
                        </a:spcBef>
                        <a:spcAft>
                          <a:spcPts val="0"/>
                        </a:spcAft>
                        <a:buNone/>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a:solidFill>
                        <a:srgbClr val="000000"/>
                      </a:solidFill>
                    </a:lnL>
                    <a:lnR w="0">
                      <a:noFill/>
                    </a:lnR>
                    <a:lnT w="0">
                      <a:noFill/>
                    </a:lnT>
                    <a:lnB w="0">
                      <a:noFill/>
                    </a:lnB>
                  </a:tcPr>
                </a:tc>
                <a:tc>
                  <a:txBody>
                    <a:bodyPr/>
                    <a:lstStyle/>
                    <a:p>
                      <a:pPr marL="0" lvl="0" indent="0" algn="l">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Calibri"/>
                        </a:rPr>
                        <a:t>No data</a:t>
                      </a:r>
                    </a:p>
                  </a:txBody>
                  <a:tcPr marL="68580" marR="68580" marT="0" marB="0" anchor="ctr">
                    <a:lnL w="0">
                      <a:noFill/>
                    </a:lnL>
                    <a:lnR w="0">
                      <a:noFill/>
                    </a:lnR>
                    <a:lnT w="0">
                      <a:noFill/>
                    </a:lnT>
                    <a:lnB w="0">
                      <a:noFill/>
                    </a:lnB>
                  </a:tcPr>
                </a:tc>
                <a:tc>
                  <a:txBody>
                    <a:bodyPr/>
                    <a:lstStyle/>
                    <a:p>
                      <a:pPr marL="0" lvl="0" indent="0" algn="ctr">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Calibri"/>
                        </a:rPr>
                        <a:t>2</a:t>
                      </a:r>
                    </a:p>
                  </a:txBody>
                  <a:tcPr marL="68580" marR="68580" marT="0" marB="0" anchor="ctr">
                    <a:lnL w="0">
                      <a:noFill/>
                    </a:lnL>
                    <a:lnR w="0">
                      <a:noFill/>
                    </a:lnR>
                    <a:lnT w="0">
                      <a:noFill/>
                    </a:lnT>
                    <a:lnB w="0">
                      <a:noFill/>
                    </a:lnB>
                  </a:tcPr>
                </a:tc>
                <a:tc>
                  <a:txBody>
                    <a:bodyPr/>
                    <a:lstStyle/>
                    <a:p>
                      <a:pPr marL="0" lvl="0" indent="0" algn="ctr">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Calibri"/>
                        </a:rPr>
                        <a:t>0.07</a:t>
                      </a:r>
                    </a:p>
                  </a:txBody>
                  <a:tcPr marL="68580" marR="68580" marT="0" marB="0">
                    <a:lnL w="0">
                      <a:noFill/>
                    </a:lnL>
                    <a:lnR w="0">
                      <a:noFill/>
                    </a:lnR>
                    <a:lnT w="0">
                      <a:noFill/>
                    </a:lnT>
                    <a:lnB w="0">
                      <a:noFill/>
                    </a:lnB>
                  </a:tcPr>
                </a:tc>
                <a:tc>
                  <a:txBody>
                    <a:bodyPr/>
                    <a:lstStyle/>
                    <a:p>
                      <a:pPr marL="0" lvl="0" indent="0" algn="ctr">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Calibri"/>
                        </a:rPr>
                        <a:t>0.07</a:t>
                      </a:r>
                    </a:p>
                  </a:txBody>
                  <a:tcPr marL="68580" marR="68580" marT="0" marB="0">
                    <a:lnL w="0">
                      <a:noFill/>
                    </a:lnL>
                    <a:lnR w="12700">
                      <a:solidFill>
                        <a:srgbClr val="000000"/>
                      </a:solidFill>
                    </a:lnR>
                    <a:lnT w="0">
                      <a:noFill/>
                    </a:lnT>
                    <a:lnB w="0">
                      <a:noFill/>
                    </a:lnB>
                  </a:tcPr>
                </a:tc>
                <a:extLst>
                  <a:ext uri="{0D108BD9-81ED-4DB2-BD59-A6C34878D82A}">
                    <a16:rowId xmlns:a16="http://schemas.microsoft.com/office/drawing/2014/main" val="883354394"/>
                  </a:ext>
                </a:extLst>
              </a:tr>
              <a:tr h="197727">
                <a:tc gridSpan="2">
                  <a:txBody>
                    <a:bodyPr/>
                    <a:lstStyle/>
                    <a:p>
                      <a:pPr marL="0" marR="0" indent="0" algn="l">
                        <a:lnSpc>
                          <a:spcPct val="103000"/>
                        </a:lnSpc>
                        <a:spcBef>
                          <a:spcPts val="0"/>
                        </a:spcBef>
                        <a:spcAft>
                          <a:spcPts val="0"/>
                        </a:spcAft>
                      </a:pPr>
                      <a:r>
                        <a:rPr lang="en-US" sz="1300" b="1" kern="100" dirty="0">
                          <a:solidFill>
                            <a:srgbClr val="FFFFFF"/>
                          </a:solidFill>
                          <a:effectLst/>
                          <a:latin typeface="Calibri"/>
                          <a:ea typeface="Times New Roman" panose="02020603050405020304" pitchFamily="18" charset="0"/>
                          <a:cs typeface="Calibri"/>
                        </a:rPr>
                        <a:t>Results of Wondfo HIVST as interpreted and reported by Participant (n = 2918)</a:t>
                      </a:r>
                      <a:endParaRPr lang="en-US" sz="1300" b="1" kern="100" dirty="0">
                        <a:solidFill>
                          <a:srgbClr val="000000"/>
                        </a:solidFill>
                        <a:effectLst/>
                        <a:latin typeface="Times New Roman"/>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rgbClr val="808080"/>
                    </a:solidFill>
                  </a:tcPr>
                </a:tc>
                <a:tc hMerge="1">
                  <a:txBody>
                    <a:bodyPr/>
                    <a:lstStyle/>
                    <a:p>
                      <a:endParaRPr lang="en-US"/>
                    </a:p>
                  </a:txBody>
                  <a:tcPr/>
                </a:tc>
                <a:tc>
                  <a:txBody>
                    <a:bodyPr/>
                    <a:lstStyle/>
                    <a:p>
                      <a:pPr marL="0" marR="0" indent="0" algn="ctr">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Frequency</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solidFill>
                      <a:srgbClr val="808080"/>
                    </a:solidFill>
                  </a:tcPr>
                </a:tc>
                <a:tc>
                  <a:txBody>
                    <a:bodyPr/>
                    <a:lstStyle/>
                    <a:p>
                      <a:pPr lvl="0" algn="ctr">
                        <a:lnSpc>
                          <a:spcPct val="100000"/>
                        </a:lnSpc>
                        <a:spcBef>
                          <a:spcPts val="0"/>
                        </a:spcBef>
                        <a:spcAft>
                          <a:spcPts val="0"/>
                        </a:spcAft>
                        <a:buNone/>
                      </a:pPr>
                      <a:r>
                        <a:rPr lang="en-US" sz="1300" b="1" i="0" u="none" strike="noStrike" kern="100" noProof="0">
                          <a:solidFill>
                            <a:srgbClr val="FFFFFF"/>
                          </a:solidFill>
                          <a:effectLst/>
                          <a:latin typeface="Calibri"/>
                        </a:rPr>
                        <a:t>% (n = 2918)</a:t>
                      </a:r>
                      <a:endParaRPr lang="en-US" sz="1300" b="0" i="0" u="none" strike="noStrike" kern="100" noProof="0">
                        <a:solidFill>
                          <a:srgbClr val="000000"/>
                        </a:solidFill>
                        <a:effectLst/>
                        <a:latin typeface="Calibri"/>
                      </a:endParaRPr>
                    </a:p>
                  </a:txBody>
                  <a:tcPr marL="68580" marR="68580" marT="0" marB="0">
                    <a:lnL>
                      <a:noFill/>
                    </a:lnL>
                    <a:lnR>
                      <a:noFill/>
                    </a:lnR>
                    <a:lnT>
                      <a:noFill/>
                    </a:lnT>
                    <a:lnB>
                      <a:noFill/>
                    </a:lnB>
                    <a:solidFill>
                      <a:srgbClr val="808080"/>
                    </a:solidFill>
                  </a:tcPr>
                </a:tc>
                <a:tc>
                  <a:txBody>
                    <a:bodyPr/>
                    <a:lstStyle/>
                    <a:p>
                      <a:pPr lvl="0" algn="ctr">
                        <a:lnSpc>
                          <a:spcPct val="100000"/>
                        </a:lnSpc>
                        <a:spcBef>
                          <a:spcPts val="0"/>
                        </a:spcBef>
                        <a:spcAft>
                          <a:spcPts val="0"/>
                        </a:spcAft>
                        <a:buNone/>
                      </a:pPr>
                      <a:r>
                        <a:rPr lang="en-US" sz="1300" b="1" i="0" u="none" strike="noStrike" kern="100" noProof="0">
                          <a:solidFill>
                            <a:srgbClr val="FFFFFF"/>
                          </a:solidFill>
                          <a:effectLst/>
                          <a:latin typeface="Calibri"/>
                        </a:rPr>
                        <a:t>% (n = 2918)</a:t>
                      </a:r>
                      <a:endParaRPr lang="en-US" sz="1300" b="0" i="0" u="none" strike="noStrike" kern="100" noProof="0">
                        <a:solidFill>
                          <a:srgbClr val="000000"/>
                        </a:solidFill>
                        <a:effectLst/>
                        <a:latin typeface="Calibri"/>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solidFill>
                      <a:srgbClr val="808080"/>
                    </a:solidFill>
                  </a:tcPr>
                </a:tc>
                <a:extLst>
                  <a:ext uri="{0D108BD9-81ED-4DB2-BD59-A6C34878D82A}">
                    <a16:rowId xmlns:a16="http://schemas.microsoft.com/office/drawing/2014/main" val="760671405"/>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Reactive</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45</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1.5</a:t>
                      </a: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1.5</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913387831"/>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Non-reactive</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2870</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98.4</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98.4</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902027241"/>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Inconclusive</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1</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0.0</a:t>
                      </a: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0.0</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051276285"/>
                  </a:ext>
                </a:extLst>
              </a:tr>
              <a:tr h="190962">
                <a:tc>
                  <a:txBody>
                    <a:bodyPr/>
                    <a:lstStyle/>
                    <a:p>
                      <a:pPr marL="0" lvl="0" indent="0" algn="l">
                        <a:lnSpc>
                          <a:spcPct val="103000"/>
                        </a:lnSpc>
                        <a:spcBef>
                          <a:spcPts val="0"/>
                        </a:spcBef>
                        <a:spcAft>
                          <a:spcPts val="0"/>
                        </a:spcAft>
                        <a:buNone/>
                      </a:pPr>
                      <a:endParaRPr lang="en-US" sz="1300" b="1" kern="100">
                        <a:solidFill>
                          <a:srgbClr val="000000"/>
                        </a:solidFill>
                        <a:effectLst/>
                        <a:latin typeface="Calibri"/>
                        <a:ea typeface="Calibri" panose="020F0502020204030204" pitchFamily="34" charset="0"/>
                        <a:cs typeface="Times New Roman"/>
                      </a:endParaRPr>
                    </a:p>
                  </a:txBody>
                  <a:tcPr marL="68580" marR="68580" marT="0" marB="0" anchor="ctr">
                    <a:lnL w="12700">
                      <a:solidFill>
                        <a:srgbClr val="000000"/>
                      </a:solidFill>
                    </a:lnL>
                    <a:lnR w="0">
                      <a:noFill/>
                    </a:lnR>
                    <a:lnT w="0">
                      <a:noFill/>
                    </a:lnT>
                    <a:lnB w="0">
                      <a:noFill/>
                    </a:lnB>
                  </a:tcPr>
                </a:tc>
                <a:tc>
                  <a:txBody>
                    <a:bodyPr/>
                    <a:lstStyle/>
                    <a:p>
                      <a:pPr marL="0" lvl="0" indent="0" algn="l">
                        <a:lnSpc>
                          <a:spcPct val="103000"/>
                        </a:lnSpc>
                        <a:spcBef>
                          <a:spcPts val="0"/>
                        </a:spcBef>
                        <a:spcAft>
                          <a:spcPts val="0"/>
                        </a:spcAft>
                        <a:buNone/>
                      </a:pPr>
                      <a:r>
                        <a:rPr lang="en-US" sz="1300" b="1" kern="100" dirty="0">
                          <a:solidFill>
                            <a:srgbClr val="000000"/>
                          </a:solidFill>
                          <a:effectLst/>
                          <a:latin typeface="Calibri"/>
                          <a:ea typeface="Calibri" panose="020F0502020204030204" pitchFamily="34" charset="0"/>
                          <a:cs typeface="Times New Roman"/>
                        </a:rPr>
                        <a:t>No data</a:t>
                      </a:r>
                    </a:p>
                  </a:txBody>
                  <a:tcPr marL="68580" marR="68580" marT="0" marB="0" anchor="ctr">
                    <a:lnL w="0">
                      <a:noFill/>
                    </a:lnL>
                    <a:lnR w="0">
                      <a:noFill/>
                    </a:lnR>
                    <a:lnT w="0">
                      <a:noFill/>
                    </a:lnT>
                    <a:lnB w="0">
                      <a:noFill/>
                    </a:lnB>
                  </a:tcPr>
                </a:tc>
                <a:tc>
                  <a:txBody>
                    <a:bodyPr/>
                    <a:lstStyle/>
                    <a:p>
                      <a:pPr marL="0" lvl="0" indent="0" algn="ctr">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Times New Roman"/>
                        </a:rPr>
                        <a:t>2</a:t>
                      </a:r>
                    </a:p>
                  </a:txBody>
                  <a:tcPr marL="68580" marR="68580" marT="0" marB="0" anchor="ctr">
                    <a:lnL w="0">
                      <a:noFill/>
                    </a:lnL>
                    <a:lnR w="0">
                      <a:noFill/>
                    </a:lnR>
                    <a:lnT w="0">
                      <a:noFill/>
                    </a:lnT>
                    <a:lnB w="0">
                      <a:noFill/>
                    </a:lnB>
                  </a:tcPr>
                </a:tc>
                <a:tc>
                  <a:txBody>
                    <a:bodyPr/>
                    <a:lstStyle/>
                    <a:p>
                      <a:pPr marL="0" lvl="0" indent="0" algn="ctr">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Times New Roman"/>
                        </a:rPr>
                        <a:t>0.07</a:t>
                      </a:r>
                    </a:p>
                  </a:txBody>
                  <a:tcPr marL="68580" marR="68580" marT="0" marB="0">
                    <a:lnL w="0">
                      <a:noFill/>
                    </a:lnL>
                    <a:lnR w="0">
                      <a:noFill/>
                    </a:lnR>
                    <a:lnT w="0">
                      <a:noFill/>
                    </a:lnT>
                    <a:lnB w="0">
                      <a:noFill/>
                    </a:lnB>
                  </a:tcPr>
                </a:tc>
                <a:tc>
                  <a:txBody>
                    <a:bodyPr/>
                    <a:lstStyle/>
                    <a:p>
                      <a:pPr marL="0" lvl="0" indent="0" algn="ctr">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Times New Roman"/>
                        </a:rPr>
                        <a:t>0.07</a:t>
                      </a:r>
                    </a:p>
                  </a:txBody>
                  <a:tcPr marL="68580" marR="68580" marT="0" marB="0">
                    <a:lnL w="0">
                      <a:noFill/>
                    </a:lnL>
                    <a:lnR w="12700">
                      <a:solidFill>
                        <a:srgbClr val="000000"/>
                      </a:solidFill>
                    </a:lnR>
                    <a:lnT w="0">
                      <a:noFill/>
                    </a:lnT>
                    <a:lnB w="0">
                      <a:noFill/>
                    </a:lnB>
                  </a:tcPr>
                </a:tc>
                <a:extLst>
                  <a:ext uri="{0D108BD9-81ED-4DB2-BD59-A6C34878D82A}">
                    <a16:rowId xmlns:a16="http://schemas.microsoft.com/office/drawing/2014/main" val="2778399260"/>
                  </a:ext>
                </a:extLst>
              </a:tr>
              <a:tr h="210114">
                <a:tc gridSpan="2">
                  <a:txBody>
                    <a:bodyPr/>
                    <a:lstStyle/>
                    <a:p>
                      <a:pPr marL="0" marR="0" indent="0" algn="l">
                        <a:lnSpc>
                          <a:spcPct val="103000"/>
                        </a:lnSpc>
                        <a:spcBef>
                          <a:spcPts val="0"/>
                        </a:spcBef>
                        <a:spcAft>
                          <a:spcPts val="0"/>
                        </a:spcAft>
                      </a:pPr>
                      <a:r>
                        <a:rPr lang="en-US" sz="1300" b="1" kern="100" dirty="0">
                          <a:solidFill>
                            <a:srgbClr val="FFFFFF"/>
                          </a:solidFill>
                          <a:effectLst/>
                          <a:latin typeface="Calibri"/>
                          <a:ea typeface="Times New Roman" panose="02020603050405020304" pitchFamily="18" charset="0"/>
                          <a:cs typeface="Calibri"/>
                        </a:rPr>
                        <a:t>Results of Wondfo HIVST as interpreted and reported by Service Provider (n = 2918)</a:t>
                      </a:r>
                      <a:endParaRPr lang="en-US" sz="1300" b="1" kern="100" dirty="0">
                        <a:solidFill>
                          <a:srgbClr val="000000"/>
                        </a:solidFill>
                        <a:effectLst/>
                        <a:latin typeface="Times New Roman"/>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rgbClr val="808080"/>
                    </a:solidFill>
                  </a:tcPr>
                </a:tc>
                <a:tc hMerge="1">
                  <a:txBody>
                    <a:bodyPr/>
                    <a:lstStyle/>
                    <a:p>
                      <a:endParaRPr lang="en-US"/>
                    </a:p>
                  </a:txBody>
                  <a:tcPr/>
                </a:tc>
                <a:tc>
                  <a:txBody>
                    <a:bodyPr/>
                    <a:lstStyle/>
                    <a:p>
                      <a:pPr marL="0" marR="0" indent="0" algn="ctr">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Frequency</a:t>
                      </a: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a:noFill/>
                    </a:lnL>
                    <a:lnR>
                      <a:noFill/>
                    </a:lnR>
                    <a:lnT>
                      <a:noFill/>
                    </a:lnT>
                    <a:lnB>
                      <a:noFill/>
                    </a:lnB>
                    <a:solidFill>
                      <a:srgbClr val="808080"/>
                    </a:solidFill>
                  </a:tcPr>
                </a:tc>
                <a:tc>
                  <a:txBody>
                    <a:bodyPr/>
                    <a:lstStyle/>
                    <a:p>
                      <a:pPr marL="0" marR="0" indent="0" algn="ctr">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 (n = 2918)</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solidFill>
                      <a:srgbClr val="808080"/>
                    </a:solidFill>
                  </a:tcPr>
                </a:tc>
                <a:tc>
                  <a:txBody>
                    <a:bodyPr/>
                    <a:lstStyle/>
                    <a:p>
                      <a:pPr marL="0" marR="0" indent="0" algn="ctr">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 (n = 2918)</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808080"/>
                    </a:solidFill>
                  </a:tcPr>
                </a:tc>
                <a:extLst>
                  <a:ext uri="{0D108BD9-81ED-4DB2-BD59-A6C34878D82A}">
                    <a16:rowId xmlns:a16="http://schemas.microsoft.com/office/drawing/2014/main" val="3168967588"/>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Reactive</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45</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1.5</a:t>
                      </a: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1.5</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282872513"/>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Non-reactive</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2871</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98.5</a:t>
                      </a: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98.5</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2295267650"/>
                  </a:ext>
                </a:extLst>
              </a:tr>
              <a:tr h="206679">
                <a:tc>
                  <a:txBody>
                    <a:bodyPr/>
                    <a:lstStyle/>
                    <a:p>
                      <a:pPr marL="0" marR="0" indent="0" algn="l">
                        <a:lnSpc>
                          <a:spcPct val="103000"/>
                        </a:lnSpc>
                        <a:spcBef>
                          <a:spcPts val="0"/>
                        </a:spcBef>
                        <a:spcAft>
                          <a:spcPts val="0"/>
                        </a:spcAft>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Inconclusive</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0</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0.0</a:t>
                      </a: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0.0</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4120431190"/>
                  </a:ext>
                </a:extLst>
              </a:tr>
              <a:tr h="206679">
                <a:tc>
                  <a:txBody>
                    <a:bodyPr/>
                    <a:lstStyle/>
                    <a:p>
                      <a:pPr marL="0" lvl="0" indent="0" algn="l">
                        <a:lnSpc>
                          <a:spcPct val="103000"/>
                        </a:lnSpc>
                        <a:spcBef>
                          <a:spcPts val="0"/>
                        </a:spcBef>
                        <a:spcAft>
                          <a:spcPts val="0"/>
                        </a:spcAft>
                        <a:buNone/>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a:solidFill>
                        <a:srgbClr val="000000"/>
                      </a:solidFill>
                    </a:lnL>
                    <a:lnR w="0">
                      <a:noFill/>
                    </a:lnR>
                    <a:lnT w="0">
                      <a:noFill/>
                    </a:lnT>
                    <a:lnB w="0">
                      <a:noFill/>
                    </a:lnB>
                  </a:tcPr>
                </a:tc>
                <a:tc>
                  <a:txBody>
                    <a:bodyPr/>
                    <a:lstStyle/>
                    <a:p>
                      <a:pPr marL="0" lvl="0" indent="0" algn="l">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Times New Roman"/>
                        </a:rPr>
                        <a:t>No data</a:t>
                      </a:r>
                    </a:p>
                  </a:txBody>
                  <a:tcPr marL="68580" marR="68580" marT="0" marB="0" anchor="ctr">
                    <a:lnL w="0">
                      <a:noFill/>
                    </a:lnL>
                    <a:lnR w="0">
                      <a:noFill/>
                    </a:lnR>
                    <a:lnT w="0">
                      <a:noFill/>
                    </a:lnT>
                    <a:lnB w="0">
                      <a:noFill/>
                    </a:lnB>
                  </a:tcPr>
                </a:tc>
                <a:tc>
                  <a:txBody>
                    <a:bodyPr/>
                    <a:lstStyle/>
                    <a:p>
                      <a:pPr marL="0" lvl="0" indent="0" algn="ctr">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Calibri"/>
                        </a:rPr>
                        <a:t>2</a:t>
                      </a:r>
                    </a:p>
                  </a:txBody>
                  <a:tcPr marL="68580" marR="68580" marT="0" marB="0" anchor="ctr">
                    <a:lnL w="0">
                      <a:noFill/>
                    </a:lnL>
                    <a:lnR w="0">
                      <a:noFill/>
                    </a:lnR>
                    <a:lnT w="0">
                      <a:noFill/>
                    </a:lnT>
                    <a:lnB w="0">
                      <a:noFill/>
                    </a:lnB>
                  </a:tcPr>
                </a:tc>
                <a:tc>
                  <a:txBody>
                    <a:bodyPr/>
                    <a:lstStyle/>
                    <a:p>
                      <a:pPr marL="0" lvl="0" indent="0" algn="ctr">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Calibri"/>
                        </a:rPr>
                        <a:t>0.07</a:t>
                      </a:r>
                    </a:p>
                  </a:txBody>
                  <a:tcPr marL="68580" marR="68580" marT="0" marB="0">
                    <a:lnL w="0">
                      <a:noFill/>
                    </a:lnL>
                    <a:lnR w="0">
                      <a:noFill/>
                    </a:lnR>
                    <a:lnT w="0">
                      <a:noFill/>
                    </a:lnT>
                    <a:lnB w="0">
                      <a:noFill/>
                    </a:lnB>
                  </a:tcPr>
                </a:tc>
                <a:tc>
                  <a:txBody>
                    <a:bodyPr/>
                    <a:lstStyle/>
                    <a:p>
                      <a:pPr marL="0" lvl="0" indent="0" algn="ctr">
                        <a:lnSpc>
                          <a:spcPct val="103000"/>
                        </a:lnSpc>
                        <a:spcBef>
                          <a:spcPts val="0"/>
                        </a:spcBef>
                        <a:spcAft>
                          <a:spcPts val="0"/>
                        </a:spcAft>
                        <a:buNone/>
                      </a:pPr>
                      <a:r>
                        <a:rPr lang="en-US" sz="1300" b="1" kern="100">
                          <a:solidFill>
                            <a:srgbClr val="000000"/>
                          </a:solidFill>
                          <a:effectLst/>
                          <a:latin typeface="Calibri"/>
                          <a:ea typeface="Calibri" panose="020F0502020204030204" pitchFamily="34" charset="0"/>
                          <a:cs typeface="Calibri"/>
                        </a:rPr>
                        <a:t>0.07</a:t>
                      </a:r>
                    </a:p>
                  </a:txBody>
                  <a:tcPr marL="68580" marR="68580" marT="0" marB="0">
                    <a:lnL w="0">
                      <a:noFill/>
                    </a:lnL>
                    <a:lnR w="12700">
                      <a:solidFill>
                        <a:srgbClr val="000000"/>
                      </a:solidFill>
                    </a:lnR>
                    <a:lnT w="0">
                      <a:noFill/>
                    </a:lnT>
                    <a:lnB w="0">
                      <a:noFill/>
                    </a:lnB>
                  </a:tcPr>
                </a:tc>
                <a:extLst>
                  <a:ext uri="{0D108BD9-81ED-4DB2-BD59-A6C34878D82A}">
                    <a16:rowId xmlns:a16="http://schemas.microsoft.com/office/drawing/2014/main" val="2542772645"/>
                  </a:ext>
                </a:extLst>
              </a:tr>
              <a:tr h="388089">
                <a:tc gridSpan="2">
                  <a:txBody>
                    <a:bodyPr/>
                    <a:lstStyle/>
                    <a:p>
                      <a:pPr marL="0" marR="0" indent="0" algn="l">
                        <a:lnSpc>
                          <a:spcPct val="103000"/>
                        </a:lnSpc>
                        <a:spcBef>
                          <a:spcPts val="0"/>
                        </a:spcBef>
                        <a:spcAft>
                          <a:spcPts val="0"/>
                        </a:spcAft>
                      </a:pPr>
                      <a:r>
                        <a:rPr lang="en-US" sz="1300" b="1" kern="100" dirty="0">
                          <a:solidFill>
                            <a:srgbClr val="FFFFFF"/>
                          </a:solidFill>
                          <a:effectLst/>
                          <a:latin typeface="Calibri"/>
                          <a:ea typeface="Times New Roman" panose="02020603050405020304" pitchFamily="18" charset="0"/>
                          <a:cs typeface="Calibri"/>
                        </a:rPr>
                        <a:t>Results of HIV Test as confirmed by 3 Test Algorithm. Only Reactive HIV Self test results were referred for confirmatory Test (n=45)</a:t>
                      </a:r>
                      <a:endParaRPr lang="en-US" sz="1300" b="1" kern="100" dirty="0">
                        <a:solidFill>
                          <a:srgbClr val="000000"/>
                        </a:solidFill>
                        <a:effectLst/>
                        <a:latin typeface="Times New Roman"/>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solidFill>
                      <a:srgbClr val="808080"/>
                    </a:solidFill>
                  </a:tcPr>
                </a:tc>
                <a:tc hMerge="1">
                  <a:txBody>
                    <a:bodyPr/>
                    <a:lstStyle/>
                    <a:p>
                      <a:endParaRPr lang="en-US"/>
                    </a:p>
                  </a:txBody>
                  <a:tcPr/>
                </a:tc>
                <a:tc>
                  <a:txBody>
                    <a:bodyPr/>
                    <a:lstStyle/>
                    <a:p>
                      <a:pPr marL="0" marR="0" indent="0" algn="ctr">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Frequency</a:t>
                      </a: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a:noFill/>
                    </a:lnL>
                    <a:lnR>
                      <a:noFill/>
                    </a:lnR>
                    <a:lnT>
                      <a:noFill/>
                    </a:lnT>
                    <a:lnB>
                      <a:noFill/>
                    </a:lnB>
                    <a:solidFill>
                      <a:srgbClr val="808080"/>
                    </a:solidFill>
                  </a:tcPr>
                </a:tc>
                <a:tc>
                  <a:txBody>
                    <a:bodyPr/>
                    <a:lstStyle/>
                    <a:p>
                      <a:pPr marL="0" marR="0" indent="0" algn="ctr">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 (n = 45)</a:t>
                      </a: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a:noFill/>
                    </a:lnL>
                    <a:lnR>
                      <a:noFill/>
                    </a:lnR>
                    <a:lnT>
                      <a:noFill/>
                    </a:lnT>
                    <a:lnB>
                      <a:noFill/>
                    </a:lnB>
                    <a:solidFill>
                      <a:srgbClr val="808080"/>
                    </a:solidFill>
                  </a:tcPr>
                </a:tc>
                <a:tc>
                  <a:txBody>
                    <a:bodyPr/>
                    <a:lstStyle/>
                    <a:p>
                      <a:pPr marL="0" marR="0" indent="0" algn="ctr">
                        <a:lnSpc>
                          <a:spcPct val="103000"/>
                        </a:lnSpc>
                        <a:spcBef>
                          <a:spcPts val="0"/>
                        </a:spcBef>
                        <a:spcAft>
                          <a:spcPts val="0"/>
                        </a:spcAft>
                      </a:pPr>
                      <a:r>
                        <a:rPr lang="en-US" sz="1300" b="1" kern="100">
                          <a:solidFill>
                            <a:srgbClr val="FFFFFF"/>
                          </a:solidFill>
                          <a:effectLst/>
                          <a:latin typeface="Calibri"/>
                          <a:ea typeface="Times New Roman" panose="02020603050405020304" pitchFamily="18" charset="0"/>
                          <a:cs typeface="Calibri"/>
                        </a:rPr>
                        <a:t>% (n = 2918)</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a:noFill/>
                    </a:lnB>
                    <a:solidFill>
                      <a:srgbClr val="808080"/>
                    </a:solidFill>
                  </a:tcPr>
                </a:tc>
                <a:extLst>
                  <a:ext uri="{0D108BD9-81ED-4DB2-BD59-A6C34878D82A}">
                    <a16:rowId xmlns:a16="http://schemas.microsoft.com/office/drawing/2014/main" val="1431924276"/>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Reactive</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42</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93.3</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1.4</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3819668744"/>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Non-reactive</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0</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0</a:t>
                      </a: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0</a:t>
                      </a: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640752909"/>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a:ea typeface="Calibri" panose="020F0502020204030204" pitchFamily="34" charset="0"/>
                        <a:cs typeface="Calibri"/>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Inconclusive</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0</a:t>
                      </a: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Calibri"/>
                        </a:rPr>
                        <a:t>0</a:t>
                      </a:r>
                    </a:p>
                  </a:txBody>
                  <a:tcPr marL="68580" marR="68580" marT="0" marB="0">
                    <a:lnL>
                      <a:noFill/>
                    </a:lnL>
                    <a:lnR>
                      <a:noFill/>
                    </a:lnR>
                    <a:lnT>
                      <a:noFill/>
                    </a:lnT>
                    <a:lnB>
                      <a:noFill/>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Times New Roman" panose="02020603050405020304" pitchFamily="18" charset="0"/>
                          <a:cs typeface="Calibri"/>
                        </a:rPr>
                        <a:t>0</a:t>
                      </a:r>
                      <a:endParaRPr lang="en-US" sz="1300" b="1" kern="100">
                        <a:solidFill>
                          <a:srgbClr val="000000"/>
                        </a:solidFill>
                        <a:effectLst/>
                        <a:latin typeface="Times New Roman"/>
                        <a:ea typeface="Calibri" panose="020F0502020204030204" pitchFamily="34" charset="0"/>
                        <a:cs typeface="Calibri"/>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val="1752284386"/>
                  </a:ext>
                </a:extLst>
              </a:tr>
              <a:tr h="190962">
                <a:tc>
                  <a:txBody>
                    <a:bodyPr/>
                    <a:lstStyle/>
                    <a:p>
                      <a:pPr marL="0" marR="0" indent="0" algn="l">
                        <a:lnSpc>
                          <a:spcPct val="103000"/>
                        </a:lnSpc>
                        <a:spcBef>
                          <a:spcPts val="0"/>
                        </a:spcBef>
                        <a:spcAft>
                          <a:spcPts val="0"/>
                        </a:spcAft>
                      </a:pPr>
                      <a:endParaRPr lang="en-US" sz="1300" b="1" kern="10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l">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Not done</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3</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lnSpc>
                          <a:spcPct val="103000"/>
                        </a:lnSpc>
                        <a:spcBef>
                          <a:spcPts val="0"/>
                        </a:spcBef>
                        <a:spcAft>
                          <a:spcPts val="0"/>
                        </a:spcAft>
                      </a:pPr>
                      <a:r>
                        <a:rPr lang="en-US" sz="1300" b="1" kern="100">
                          <a:solidFill>
                            <a:srgbClr val="000000"/>
                          </a:solidFill>
                          <a:effectLst/>
                          <a:latin typeface="Calibri"/>
                          <a:ea typeface="Calibri" panose="020F0502020204030204" pitchFamily="34" charset="0"/>
                          <a:cs typeface="Times New Roman"/>
                        </a:rPr>
                        <a:t>6.7</a:t>
                      </a:r>
                    </a:p>
                  </a:txBody>
                  <a:tcPr marL="68580" marR="68580" marT="0" marB="0">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lnSpc>
                          <a:spcPct val="103000"/>
                        </a:lnSpc>
                        <a:spcBef>
                          <a:spcPts val="0"/>
                        </a:spcBef>
                        <a:spcAft>
                          <a:spcPts val="0"/>
                        </a:spcAft>
                      </a:pPr>
                      <a:r>
                        <a:rPr lang="en-US" sz="1300" b="1" kern="100" dirty="0">
                          <a:solidFill>
                            <a:srgbClr val="000000"/>
                          </a:solidFill>
                          <a:effectLst/>
                          <a:latin typeface="Calibri"/>
                          <a:ea typeface="Calibri" panose="020F0502020204030204" pitchFamily="34" charset="0"/>
                          <a:cs typeface="Times New Roman"/>
                        </a:rPr>
                        <a:t>0.1</a:t>
                      </a: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87858715"/>
                  </a:ext>
                </a:extLst>
              </a:tr>
            </a:tbl>
          </a:graphicData>
        </a:graphic>
      </p:graphicFrame>
    </p:spTree>
    <p:extLst>
      <p:ext uri="{BB962C8B-B14F-4D97-AF65-F5344CB8AC3E}">
        <p14:creationId xmlns:p14="http://schemas.microsoft.com/office/powerpoint/2010/main" val="796360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72C2E-254E-AED6-134D-41A1E729181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3ED6EA6-BF39-17BF-3AF5-622C55399F11}"/>
              </a:ext>
            </a:extLst>
          </p:cNvPr>
          <p:cNvSpPr>
            <a:spLocks noGrp="1"/>
          </p:cNvSpPr>
          <p:nvPr>
            <p:ph type="title"/>
          </p:nvPr>
        </p:nvSpPr>
        <p:spPr>
          <a:xfrm>
            <a:off x="1" y="45291"/>
            <a:ext cx="12115799" cy="942261"/>
          </a:xfrm>
          <a:solidFill>
            <a:srgbClr val="003366"/>
          </a:solidFill>
        </p:spPr>
        <p:txBody>
          <a:bodyPr/>
          <a:lstStyle/>
          <a:p>
            <a:pPr algn="l"/>
            <a:r>
              <a:rPr lang="en-US" sz="2200" b="1" dirty="0">
                <a:latin typeface="+mn-lt"/>
              </a:rPr>
              <a:t>Results of Pilot (n =2,918 ) |</a:t>
            </a:r>
            <a:r>
              <a:rPr lang="en-US" sz="2100" dirty="0">
                <a:latin typeface="+mn-lt"/>
              </a:rPr>
              <a:t>. The Chi-square tests results indicate there a</a:t>
            </a:r>
            <a:r>
              <a:rPr lang="en-GB" sz="2100" dirty="0">
                <a:latin typeface="+mn-lt"/>
              </a:rPr>
              <a:t>re significant differences in</a:t>
            </a:r>
            <a:r>
              <a:rPr lang="en-US" sz="2100" dirty="0">
                <a:latin typeface="+mn-lt"/>
              </a:rPr>
              <a:t> choice to conduct the HIVST assisted or unassisted according to residence type, highest level of education and  age of client (P= 0.05)</a:t>
            </a:r>
            <a:r>
              <a:rPr lang="en-US" sz="2200" dirty="0">
                <a:latin typeface="+mn-lt"/>
              </a:rPr>
              <a:t>.</a:t>
            </a:r>
          </a:p>
        </p:txBody>
      </p:sp>
      <p:sp>
        <p:nvSpPr>
          <p:cNvPr id="11" name="TextBox 10">
            <a:extLst>
              <a:ext uri="{FF2B5EF4-FFF2-40B4-BE49-F238E27FC236}">
                <a16:creationId xmlns:a16="http://schemas.microsoft.com/office/drawing/2014/main" id="{4A5ECB63-2C76-8921-CFB4-5D85C7A3CB19}"/>
              </a:ext>
            </a:extLst>
          </p:cNvPr>
          <p:cNvSpPr txBox="1"/>
          <p:nvPr/>
        </p:nvSpPr>
        <p:spPr>
          <a:xfrm>
            <a:off x="0" y="1161992"/>
            <a:ext cx="12192000" cy="750014"/>
          </a:xfrm>
          <a:prstGeom prst="rect">
            <a:avLst/>
          </a:prstGeom>
          <a:solidFill>
            <a:schemeClr val="accent1">
              <a:lumMod val="20000"/>
              <a:lumOff val="80000"/>
            </a:schemeClr>
          </a:solidFill>
        </p:spPr>
        <p:txBody>
          <a:bodyPr wrap="square" lIns="91440" tIns="45720" rIns="91440" bIns="45720" rtlCol="0" anchor="t">
            <a:spAutoFit/>
          </a:bodyPr>
          <a:lstStyle/>
          <a:p>
            <a:pPr marL="168275" lvl="0">
              <a:lnSpc>
                <a:spcPct val="103000"/>
              </a:lnSpc>
              <a:spcAft>
                <a:spcPts val="415"/>
              </a:spcAf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The  Chi-square test P </a:t>
            </a:r>
            <a:r>
              <a:rPr lang="en-US" sz="1400" b="1" dirty="0">
                <a:solidFill>
                  <a:prstClr val="black"/>
                </a:solidFill>
                <a:latin typeface="Calibri"/>
              </a:rPr>
              <a:t>Values for Residence type, Highest Level of Education and Age of client were all less than 0.05 (significant at P= 0 .05) meaning the differences in these categories affects the choice of HIVST delivery type with age of client having the most influence, then client education level and lastly residence type. </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graphicFrame>
        <p:nvGraphicFramePr>
          <p:cNvPr id="2" name="Content Placeholder 4">
            <a:extLst>
              <a:ext uri="{FF2B5EF4-FFF2-40B4-BE49-F238E27FC236}">
                <a16:creationId xmlns:a16="http://schemas.microsoft.com/office/drawing/2014/main" id="{0FDF2890-5176-C119-2A80-47F913432ACD}"/>
              </a:ext>
            </a:extLst>
          </p:cNvPr>
          <p:cNvGraphicFramePr>
            <a:graphicFrameLocks/>
          </p:cNvGraphicFramePr>
          <p:nvPr>
            <p:extLst>
              <p:ext uri="{D42A27DB-BD31-4B8C-83A1-F6EECF244321}">
                <p14:modId xmlns:p14="http://schemas.microsoft.com/office/powerpoint/2010/main" val="172454785"/>
              </p:ext>
            </p:extLst>
          </p:nvPr>
        </p:nvGraphicFramePr>
        <p:xfrm>
          <a:off x="8960827" y="5004744"/>
          <a:ext cx="2919163" cy="259080"/>
        </p:xfrm>
        <a:graphic>
          <a:graphicData uri="http://schemas.openxmlformats.org/drawingml/2006/table">
            <a:tbl>
              <a:tblPr firstRow="1" bandRow="1">
                <a:tableStyleId>{5C22544A-7EE6-4342-B048-85BDC9FD1C3A}</a:tableStyleId>
              </a:tblPr>
              <a:tblGrid>
                <a:gridCol w="2919163">
                  <a:extLst>
                    <a:ext uri="{9D8B030D-6E8A-4147-A177-3AD203B41FA5}">
                      <a16:colId xmlns:a16="http://schemas.microsoft.com/office/drawing/2014/main" val="2521115744"/>
                    </a:ext>
                  </a:extLst>
                </a:gridCol>
              </a:tblGrid>
              <a:tr h="237953">
                <a:tc>
                  <a:txBody>
                    <a:bodyPr/>
                    <a:lstStyle/>
                    <a:p>
                      <a:r>
                        <a:rPr lang="it-IT" sz="1100" b="1" dirty="0">
                          <a:solidFill>
                            <a:schemeClr val="tx1"/>
                          </a:solidFill>
                        </a:rPr>
                        <a:t>Pearson chi2 =   5.8471   Pr = .016</a:t>
                      </a:r>
                      <a:endParaRPr lang="en-MW" sz="11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2804266944"/>
                  </a:ext>
                </a:extLst>
              </a:tr>
            </a:tbl>
          </a:graphicData>
        </a:graphic>
      </p:graphicFrame>
      <p:graphicFrame>
        <p:nvGraphicFramePr>
          <p:cNvPr id="4" name="Content Placeholder 4">
            <a:extLst>
              <a:ext uri="{FF2B5EF4-FFF2-40B4-BE49-F238E27FC236}">
                <a16:creationId xmlns:a16="http://schemas.microsoft.com/office/drawing/2014/main" id="{F3DB6FDE-06FD-BA37-F80F-1584DACF389D}"/>
              </a:ext>
            </a:extLst>
          </p:cNvPr>
          <p:cNvGraphicFramePr>
            <a:graphicFrameLocks/>
          </p:cNvGraphicFramePr>
          <p:nvPr>
            <p:extLst>
              <p:ext uri="{D42A27DB-BD31-4B8C-83A1-F6EECF244321}">
                <p14:modId xmlns:p14="http://schemas.microsoft.com/office/powerpoint/2010/main" val="1360961902"/>
              </p:ext>
            </p:extLst>
          </p:nvPr>
        </p:nvGraphicFramePr>
        <p:xfrm>
          <a:off x="312010" y="5061921"/>
          <a:ext cx="3812127" cy="259080"/>
        </p:xfrm>
        <a:graphic>
          <a:graphicData uri="http://schemas.openxmlformats.org/drawingml/2006/table">
            <a:tbl>
              <a:tblPr firstRow="1" bandRow="1">
                <a:tableStyleId>{5C22544A-7EE6-4342-B048-85BDC9FD1C3A}</a:tableStyleId>
              </a:tblPr>
              <a:tblGrid>
                <a:gridCol w="3812127">
                  <a:extLst>
                    <a:ext uri="{9D8B030D-6E8A-4147-A177-3AD203B41FA5}">
                      <a16:colId xmlns:a16="http://schemas.microsoft.com/office/drawing/2014/main" val="2521115744"/>
                    </a:ext>
                  </a:extLst>
                </a:gridCol>
              </a:tblGrid>
              <a:tr h="237953">
                <a:tc>
                  <a:txBody>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lang="it-IT" sz="1100" b="1" kern="1200" dirty="0">
                          <a:solidFill>
                            <a:schemeClr val="dk1"/>
                          </a:solidFill>
                          <a:latin typeface="+mn-lt"/>
                          <a:ea typeface="+mn-ea"/>
                          <a:cs typeface="+mn-cs"/>
                        </a:rPr>
                        <a:t>Pearson chi2 =  50.1210   Pr = .000</a:t>
                      </a:r>
                      <a:endParaRPr lang="en-MW" sz="1100" b="1" kern="1200" dirty="0">
                        <a:solidFill>
                          <a:schemeClr val="dk1"/>
                        </a:solidFill>
                        <a:latin typeface="+mn-lt"/>
                        <a:ea typeface="+mn-ea"/>
                        <a:cs typeface="+mn-c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schemeClr>
                    </a:solidFill>
                  </a:tcPr>
                </a:tc>
                <a:extLst>
                  <a:ext uri="{0D108BD9-81ED-4DB2-BD59-A6C34878D82A}">
                    <a16:rowId xmlns:a16="http://schemas.microsoft.com/office/drawing/2014/main" val="1440395216"/>
                  </a:ext>
                </a:extLst>
              </a:tr>
            </a:tbl>
          </a:graphicData>
        </a:graphic>
      </p:graphicFrame>
      <p:graphicFrame>
        <p:nvGraphicFramePr>
          <p:cNvPr id="10" name="Chart 9">
            <a:extLst>
              <a:ext uri="{FF2B5EF4-FFF2-40B4-BE49-F238E27FC236}">
                <a16:creationId xmlns:a16="http://schemas.microsoft.com/office/drawing/2014/main" id="{F5E30D39-85E0-D155-44A7-C1002CA8D390}"/>
              </a:ext>
            </a:extLst>
          </p:cNvPr>
          <p:cNvGraphicFramePr>
            <a:graphicFrameLocks/>
          </p:cNvGraphicFramePr>
          <p:nvPr>
            <p:extLst>
              <p:ext uri="{D42A27DB-BD31-4B8C-83A1-F6EECF244321}">
                <p14:modId xmlns:p14="http://schemas.microsoft.com/office/powerpoint/2010/main" val="2440353053"/>
              </p:ext>
            </p:extLst>
          </p:nvPr>
        </p:nvGraphicFramePr>
        <p:xfrm>
          <a:off x="4728756" y="2297991"/>
          <a:ext cx="3631473" cy="27432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406A3CE4-80C1-E872-6750-BF801DE42860}"/>
              </a:ext>
            </a:extLst>
          </p:cNvPr>
          <p:cNvSpPr txBox="1"/>
          <p:nvPr/>
        </p:nvSpPr>
        <p:spPr>
          <a:xfrm>
            <a:off x="4854882" y="5041191"/>
            <a:ext cx="3631474" cy="261610"/>
          </a:xfrm>
          <a:prstGeom prst="rect">
            <a:avLst/>
          </a:prstGeom>
          <a:solidFill>
            <a:schemeClr val="accent3">
              <a:lumMod val="20000"/>
              <a:lumOff val="80000"/>
            </a:schemeClr>
          </a:solidFill>
        </p:spPr>
        <p:txBody>
          <a:bodyPr wrap="square" rtlCol="0">
            <a:spAutoFit/>
          </a:bodyPr>
          <a:lstStyle/>
          <a:p>
            <a:r>
              <a:rPr lang="it-IT" sz="1100" b="1" kern="1200" noProof="0" dirty="0">
                <a:solidFill>
                  <a:schemeClr val="dk1"/>
                </a:solidFill>
                <a:latin typeface="+mn-lt"/>
                <a:ea typeface="+mn-ea"/>
                <a:cs typeface="+mn-cs"/>
              </a:rPr>
              <a:t>Pearson chi2 =  23.7024   Pr = .000</a:t>
            </a:r>
          </a:p>
        </p:txBody>
      </p:sp>
      <p:graphicFrame>
        <p:nvGraphicFramePr>
          <p:cNvPr id="13" name="Chart 12">
            <a:extLst>
              <a:ext uri="{FF2B5EF4-FFF2-40B4-BE49-F238E27FC236}">
                <a16:creationId xmlns:a16="http://schemas.microsoft.com/office/drawing/2014/main" id="{08609047-4B3A-14EB-BBD9-F4FE9DF94332}"/>
              </a:ext>
            </a:extLst>
          </p:cNvPr>
          <p:cNvGraphicFramePr>
            <a:graphicFrameLocks/>
          </p:cNvGraphicFramePr>
          <p:nvPr>
            <p:extLst>
              <p:ext uri="{D42A27DB-BD31-4B8C-83A1-F6EECF244321}">
                <p14:modId xmlns:p14="http://schemas.microsoft.com/office/powerpoint/2010/main" val="2641918816"/>
              </p:ext>
            </p:extLst>
          </p:nvPr>
        </p:nvGraphicFramePr>
        <p:xfrm>
          <a:off x="8817428" y="2318722"/>
          <a:ext cx="3000103" cy="2588976"/>
        </p:xfrm>
        <a:graphic>
          <a:graphicData uri="http://schemas.openxmlformats.org/drawingml/2006/chart">
            <c:chart xmlns:c="http://schemas.openxmlformats.org/drawingml/2006/chart" xmlns:r="http://schemas.openxmlformats.org/officeDocument/2006/relationships" r:id="rId4"/>
          </a:graphicData>
        </a:graphic>
      </p:graphicFrame>
      <p:sp>
        <p:nvSpPr>
          <p:cNvPr id="16" name="TextBox 15">
            <a:extLst>
              <a:ext uri="{FF2B5EF4-FFF2-40B4-BE49-F238E27FC236}">
                <a16:creationId xmlns:a16="http://schemas.microsoft.com/office/drawing/2014/main" id="{A2A0FD1D-655D-D6E2-07D4-34CC555672FA}"/>
              </a:ext>
            </a:extLst>
          </p:cNvPr>
          <p:cNvSpPr txBox="1"/>
          <p:nvPr/>
        </p:nvSpPr>
        <p:spPr>
          <a:xfrm>
            <a:off x="273183" y="5576876"/>
            <a:ext cx="3850954" cy="461665"/>
          </a:xfrm>
          <a:prstGeom prst="rect">
            <a:avLst/>
          </a:prstGeom>
          <a:noFill/>
        </p:spPr>
        <p:txBody>
          <a:bodyPr wrap="square" rtlCol="0">
            <a:spAutoFit/>
          </a:bodyPr>
          <a:lstStyle/>
          <a:p>
            <a:r>
              <a:rPr lang="en-US" sz="1200" b="1" dirty="0"/>
              <a:t>Younger clients prefer unassisted </a:t>
            </a:r>
            <a:r>
              <a:rPr lang="en-US" sz="1200" dirty="0"/>
              <a:t>testing compared to </a:t>
            </a:r>
            <a:r>
              <a:rPr lang="en-US" sz="1200" b="1" dirty="0"/>
              <a:t>45+ </a:t>
            </a:r>
            <a:r>
              <a:rPr lang="en-US" sz="1200" dirty="0"/>
              <a:t>who prefer </a:t>
            </a:r>
            <a:r>
              <a:rPr lang="en-US" sz="1200" b="1" dirty="0"/>
              <a:t>assisted</a:t>
            </a:r>
            <a:r>
              <a:rPr lang="en-US" sz="1200" dirty="0"/>
              <a:t> testing for HIVST</a:t>
            </a:r>
          </a:p>
        </p:txBody>
      </p:sp>
      <p:sp>
        <p:nvSpPr>
          <p:cNvPr id="18" name="TextBox 17">
            <a:extLst>
              <a:ext uri="{FF2B5EF4-FFF2-40B4-BE49-F238E27FC236}">
                <a16:creationId xmlns:a16="http://schemas.microsoft.com/office/drawing/2014/main" id="{323DFFAD-5C0A-762D-72B7-BF578F665C4A}"/>
              </a:ext>
            </a:extLst>
          </p:cNvPr>
          <p:cNvSpPr txBox="1"/>
          <p:nvPr/>
        </p:nvSpPr>
        <p:spPr>
          <a:xfrm>
            <a:off x="4768709" y="5530710"/>
            <a:ext cx="3670357" cy="1015663"/>
          </a:xfrm>
          <a:prstGeom prst="rect">
            <a:avLst/>
          </a:prstGeom>
          <a:noFill/>
        </p:spPr>
        <p:txBody>
          <a:bodyPr wrap="square" rtlCol="0">
            <a:spAutoFit/>
          </a:bodyPr>
          <a:lstStyle/>
          <a:p>
            <a:pPr marL="171450" indent="-171450">
              <a:buFont typeface="Arial" panose="020B0604020202020204" pitchFamily="34" charset="0"/>
              <a:buChar char="•"/>
            </a:pPr>
            <a:r>
              <a:rPr lang="en-US" sz="1200" dirty="0"/>
              <a:t>Clients with </a:t>
            </a:r>
            <a:r>
              <a:rPr lang="en-US" sz="1200" b="1" dirty="0"/>
              <a:t>primary, secondary or tertiary level </a:t>
            </a:r>
            <a:r>
              <a:rPr lang="en-US" sz="1200" dirty="0"/>
              <a:t>as highest education are </a:t>
            </a:r>
            <a:r>
              <a:rPr lang="en-US" sz="1200" b="1" dirty="0"/>
              <a:t>more inclined </a:t>
            </a:r>
            <a:r>
              <a:rPr lang="en-US" sz="1200" dirty="0"/>
              <a:t>towards </a:t>
            </a:r>
            <a:r>
              <a:rPr lang="en-US" sz="1200" b="1" dirty="0"/>
              <a:t>unassisted</a:t>
            </a:r>
            <a:r>
              <a:rPr lang="en-US" sz="1200" dirty="0"/>
              <a:t> testing. </a:t>
            </a:r>
          </a:p>
          <a:p>
            <a:pPr marL="171450" indent="-171450">
              <a:buFont typeface="Arial" panose="020B0604020202020204" pitchFamily="34" charset="0"/>
              <a:buChar char="•"/>
            </a:pPr>
            <a:r>
              <a:rPr lang="en-US" sz="1200" dirty="0"/>
              <a:t>Those with no education or ‘other’ show </a:t>
            </a:r>
            <a:r>
              <a:rPr lang="en-US" sz="1200" b="1" dirty="0"/>
              <a:t>no strong preference </a:t>
            </a:r>
          </a:p>
        </p:txBody>
      </p:sp>
      <p:sp>
        <p:nvSpPr>
          <p:cNvPr id="19" name="TextBox 18">
            <a:extLst>
              <a:ext uri="{FF2B5EF4-FFF2-40B4-BE49-F238E27FC236}">
                <a16:creationId xmlns:a16="http://schemas.microsoft.com/office/drawing/2014/main" id="{9EA9C39E-0D2F-2480-AFB0-025B82D61FCB}"/>
              </a:ext>
            </a:extLst>
          </p:cNvPr>
          <p:cNvSpPr txBox="1"/>
          <p:nvPr/>
        </p:nvSpPr>
        <p:spPr>
          <a:xfrm>
            <a:off x="9020620" y="5405165"/>
            <a:ext cx="2796911" cy="830997"/>
          </a:xfrm>
          <a:prstGeom prst="rect">
            <a:avLst/>
          </a:prstGeom>
          <a:noFill/>
        </p:spPr>
        <p:txBody>
          <a:bodyPr wrap="square" rtlCol="0">
            <a:spAutoFit/>
          </a:bodyPr>
          <a:lstStyle/>
          <a:p>
            <a:pPr marL="171450" indent="-171450">
              <a:buFont typeface="Arial" panose="020B0604020202020204" pitchFamily="34" charset="0"/>
              <a:buChar char="•"/>
            </a:pPr>
            <a:r>
              <a:rPr lang="en-US" sz="1200" b="1" dirty="0"/>
              <a:t>Unassisted testing is the preferred model in both </a:t>
            </a:r>
            <a:r>
              <a:rPr lang="en-US" sz="1200" dirty="0"/>
              <a:t>rural and urban areas, with a stronger preference in urban areas</a:t>
            </a:r>
            <a:endParaRPr lang="en-US" sz="1200" b="1" dirty="0"/>
          </a:p>
        </p:txBody>
      </p:sp>
      <p:graphicFrame>
        <p:nvGraphicFramePr>
          <p:cNvPr id="5" name="Chart 4">
            <a:extLst>
              <a:ext uri="{FF2B5EF4-FFF2-40B4-BE49-F238E27FC236}">
                <a16:creationId xmlns:a16="http://schemas.microsoft.com/office/drawing/2014/main" id="{3D8ED31D-B63A-0B50-90F2-E91756BE42B4}"/>
              </a:ext>
            </a:extLst>
          </p:cNvPr>
          <p:cNvGraphicFramePr>
            <a:graphicFrameLocks/>
          </p:cNvGraphicFramePr>
          <p:nvPr>
            <p:extLst>
              <p:ext uri="{D42A27DB-BD31-4B8C-83A1-F6EECF244321}">
                <p14:modId xmlns:p14="http://schemas.microsoft.com/office/powerpoint/2010/main" val="555319230"/>
              </p:ext>
            </p:extLst>
          </p:nvPr>
        </p:nvGraphicFramePr>
        <p:xfrm>
          <a:off x="156756" y="2261544"/>
          <a:ext cx="4572000" cy="2743200"/>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406335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B82CB-D903-4D4C-1763-2261F62AE86C}"/>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C0BC143-9E00-D94E-BA36-7618E1AF8CDC}"/>
              </a:ext>
            </a:extLst>
          </p:cNvPr>
          <p:cNvSpPr>
            <a:spLocks noGrp="1"/>
          </p:cNvSpPr>
          <p:nvPr>
            <p:ph idx="1"/>
          </p:nvPr>
        </p:nvSpPr>
        <p:spPr/>
        <p:txBody>
          <a:bodyPr>
            <a:normAutofit fontScale="92500" lnSpcReduction="10000"/>
          </a:bodyPr>
          <a:lstStyle/>
          <a:p>
            <a:r>
              <a:rPr lang="en-US" sz="2400" dirty="0"/>
              <a:t>Introduction: Situation Analysis, Background, Approach, Overview of Pilot and Field Evaluation</a:t>
            </a:r>
          </a:p>
          <a:p>
            <a:pPr marL="0" indent="0">
              <a:buNone/>
            </a:pPr>
            <a:endParaRPr lang="en-US" sz="2400" dirty="0"/>
          </a:p>
          <a:p>
            <a:r>
              <a:rPr lang="en-US" sz="2400" dirty="0"/>
              <a:t>Overview of Wondfo Blood-Based HIVST</a:t>
            </a:r>
          </a:p>
          <a:p>
            <a:pPr marL="0" indent="0">
              <a:buNone/>
            </a:pPr>
            <a:endParaRPr lang="en-US" sz="2400" dirty="0"/>
          </a:p>
          <a:p>
            <a:r>
              <a:rPr lang="en-US" sz="2400" dirty="0"/>
              <a:t>Results from the Wondfo HIVST Pilot (n = 2,918)</a:t>
            </a:r>
          </a:p>
          <a:p>
            <a:pPr marL="0" indent="0">
              <a:buNone/>
            </a:pPr>
            <a:endParaRPr lang="en-US" sz="2400" dirty="0"/>
          </a:p>
          <a:p>
            <a:r>
              <a:rPr lang="en-US" sz="2400" dirty="0"/>
              <a:t>Results from the Usability and Acceptability Survey (n =585 ) </a:t>
            </a:r>
          </a:p>
          <a:p>
            <a:pPr marL="0" indent="0">
              <a:buNone/>
            </a:pPr>
            <a:endParaRPr lang="en-US" sz="2400" dirty="0"/>
          </a:p>
          <a:p>
            <a:r>
              <a:rPr lang="en-US" sz="2400" dirty="0"/>
              <a:t>Challenges and Limitations </a:t>
            </a:r>
          </a:p>
          <a:p>
            <a:pPr marL="0" indent="0">
              <a:buNone/>
            </a:pPr>
            <a:endParaRPr lang="en-US" sz="2400" dirty="0"/>
          </a:p>
          <a:p>
            <a:r>
              <a:rPr lang="en-US" sz="2400" dirty="0"/>
              <a:t>Final Recommendations </a:t>
            </a:r>
          </a:p>
          <a:p>
            <a:endParaRPr lang="en-US" sz="2400" dirty="0"/>
          </a:p>
          <a:p>
            <a:endParaRPr lang="en-US" sz="2400" dirty="0"/>
          </a:p>
        </p:txBody>
      </p:sp>
      <p:sp>
        <p:nvSpPr>
          <p:cNvPr id="3" name="Title 2">
            <a:extLst>
              <a:ext uri="{FF2B5EF4-FFF2-40B4-BE49-F238E27FC236}">
                <a16:creationId xmlns:a16="http://schemas.microsoft.com/office/drawing/2014/main" id="{BE835585-C528-0CE2-C9AB-DA4A47CB82AB}"/>
              </a:ext>
            </a:extLst>
          </p:cNvPr>
          <p:cNvSpPr>
            <a:spLocks noGrp="1"/>
          </p:cNvSpPr>
          <p:nvPr>
            <p:ph type="title"/>
          </p:nvPr>
        </p:nvSpPr>
        <p:spPr/>
        <p:txBody>
          <a:bodyPr/>
          <a:lstStyle/>
          <a:p>
            <a:pPr algn="l"/>
            <a:r>
              <a:rPr lang="en-US" sz="2800" b="1" dirty="0"/>
              <a:t>Outline</a:t>
            </a:r>
          </a:p>
        </p:txBody>
      </p:sp>
      <p:sp>
        <p:nvSpPr>
          <p:cNvPr id="4" name="Rectangle: Rounded Corners 3">
            <a:extLst>
              <a:ext uri="{FF2B5EF4-FFF2-40B4-BE49-F238E27FC236}">
                <a16:creationId xmlns:a16="http://schemas.microsoft.com/office/drawing/2014/main" id="{5667D422-C933-18C6-9D5A-034722879C80}"/>
              </a:ext>
            </a:extLst>
          </p:cNvPr>
          <p:cNvSpPr/>
          <p:nvPr/>
        </p:nvSpPr>
        <p:spPr>
          <a:xfrm>
            <a:off x="609600" y="4010887"/>
            <a:ext cx="10205545" cy="585946"/>
          </a:xfrm>
          <a:prstGeom prst="roundRect">
            <a:avLst/>
          </a:prstGeom>
          <a:solidFill>
            <a:schemeClr val="accent3">
              <a:lumMod val="40000"/>
              <a:lumOff val="60000"/>
              <a:alpha val="27000"/>
            </a:schemeClr>
          </a:solidFill>
          <a:ln>
            <a:solidFill>
              <a:srgbClr val="C3D6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5688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C7C4C3-6122-BB5B-2B87-17646F0D3FE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98ED62-77DD-8730-3AA9-4530C5E01432}"/>
              </a:ext>
            </a:extLst>
          </p:cNvPr>
          <p:cNvSpPr>
            <a:spLocks noGrp="1"/>
          </p:cNvSpPr>
          <p:nvPr>
            <p:ph type="title"/>
          </p:nvPr>
        </p:nvSpPr>
        <p:spPr>
          <a:xfrm>
            <a:off x="0" y="37211"/>
            <a:ext cx="12152375" cy="977774"/>
          </a:xfrm>
          <a:solidFill>
            <a:srgbClr val="003366"/>
          </a:solidFill>
        </p:spPr>
        <p:txBody>
          <a:bodyPr vert="horz" lIns="91440" tIns="45720" rIns="91440" bIns="45720" rtlCol="0" anchor="ctr">
            <a:normAutofit/>
          </a:bodyPr>
          <a:lstStyle/>
          <a:p>
            <a:pPr algn="l"/>
            <a:r>
              <a:rPr lang="en-US" sz="2200" b="1" dirty="0">
                <a:solidFill>
                  <a:schemeClr val="bg1"/>
                </a:solidFill>
                <a:latin typeface="+mn-lt"/>
              </a:rPr>
              <a:t>Usability and Acceptability Study (n = 585 )| </a:t>
            </a:r>
            <a:r>
              <a:rPr lang="en-US" sz="2200" dirty="0">
                <a:solidFill>
                  <a:schemeClr val="bg1"/>
                </a:solidFill>
                <a:latin typeface="+mn-lt"/>
              </a:rPr>
              <a:t>More than half of study participants were female, 88% had primary or secondary level of education, and 70% were under the age of 35 years</a:t>
            </a:r>
          </a:p>
        </p:txBody>
      </p:sp>
      <p:sp>
        <p:nvSpPr>
          <p:cNvPr id="3" name="Slide Number Placeholder 2">
            <a:extLst>
              <a:ext uri="{FF2B5EF4-FFF2-40B4-BE49-F238E27FC236}">
                <a16:creationId xmlns:a16="http://schemas.microsoft.com/office/drawing/2014/main" id="{58E7DE51-298A-BBCD-DF50-88986DF86222}"/>
              </a:ext>
            </a:extLst>
          </p:cNvPr>
          <p:cNvSpPr>
            <a:spLocks noGrp="1"/>
          </p:cNvSpPr>
          <p:nvPr>
            <p:ph type="sldNum" sz="quarter" idx="10"/>
          </p:nvPr>
        </p:nvSpPr>
        <p:spPr>
          <a:xfrm>
            <a:off x="11704319" y="6455664"/>
            <a:ext cx="448056"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59CA42C1-73B3-459F-B5D7-A3E41C19577E}" type="slidenum">
              <a:rPr kumimoji="0" lang="en-US" sz="1100" b="0" i="0" u="none" strike="noStrike" kern="1200" cap="none" spc="0" normalizeH="0" baseline="0" noProof="0">
                <a:ln>
                  <a:noFill/>
                </a:ln>
                <a:solidFill>
                  <a:prstClr val="black">
                    <a:lumMod val="50000"/>
                    <a:lumOff val="50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17</a:t>
            </a:fld>
            <a:endParaRPr kumimoji="0" lang="en-US" sz="1100" b="0" i="0" u="none" strike="noStrike" kern="1200" cap="none" spc="0" normalizeH="0" baseline="0" noProof="0">
              <a:ln>
                <a:noFill/>
              </a:ln>
              <a:solidFill>
                <a:prstClr val="black">
                  <a:lumMod val="50000"/>
                  <a:lumOff val="50000"/>
                </a:prstClr>
              </a:solidFill>
              <a:effectLst/>
              <a:uLnTx/>
              <a:uFillTx/>
              <a:latin typeface="Calibri"/>
              <a:ea typeface="+mn-ea"/>
              <a:cs typeface="+mn-cs"/>
            </a:endParaRPr>
          </a:p>
        </p:txBody>
      </p:sp>
      <p:graphicFrame>
        <p:nvGraphicFramePr>
          <p:cNvPr id="6" name="Chart 5">
            <a:extLst>
              <a:ext uri="{FF2B5EF4-FFF2-40B4-BE49-F238E27FC236}">
                <a16:creationId xmlns:a16="http://schemas.microsoft.com/office/drawing/2014/main" id="{B806AEB5-0CC9-6423-ADA3-3179389FCAE3}"/>
              </a:ext>
            </a:extLst>
          </p:cNvPr>
          <p:cNvGraphicFramePr>
            <a:graphicFrameLocks/>
          </p:cNvGraphicFramePr>
          <p:nvPr/>
        </p:nvGraphicFramePr>
        <p:xfrm>
          <a:off x="55488" y="1132750"/>
          <a:ext cx="3875380" cy="27428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2EE7D67D-4EE8-28B6-D806-EE53FEBE28F4}"/>
              </a:ext>
            </a:extLst>
          </p:cNvPr>
          <p:cNvGraphicFramePr>
            <a:graphicFrameLocks/>
          </p:cNvGraphicFramePr>
          <p:nvPr/>
        </p:nvGraphicFramePr>
        <p:xfrm>
          <a:off x="4139871" y="1150778"/>
          <a:ext cx="3731704" cy="271691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0" name="Chart 9">
            <a:extLst>
              <a:ext uri="{FF2B5EF4-FFF2-40B4-BE49-F238E27FC236}">
                <a16:creationId xmlns:a16="http://schemas.microsoft.com/office/drawing/2014/main" id="{D3EFB4EB-47EC-1AF0-704F-AEAB26374861}"/>
              </a:ext>
            </a:extLst>
          </p:cNvPr>
          <p:cNvGraphicFramePr>
            <a:graphicFrameLocks/>
          </p:cNvGraphicFramePr>
          <p:nvPr/>
        </p:nvGraphicFramePr>
        <p:xfrm>
          <a:off x="8052130" y="1148617"/>
          <a:ext cx="4005702" cy="27190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5" name="Chart 4">
            <a:extLst>
              <a:ext uri="{FF2B5EF4-FFF2-40B4-BE49-F238E27FC236}">
                <a16:creationId xmlns:a16="http://schemas.microsoft.com/office/drawing/2014/main" id="{FC14342A-3033-560F-5235-DD35299D8C00}"/>
              </a:ext>
            </a:extLst>
          </p:cNvPr>
          <p:cNvGraphicFramePr>
            <a:graphicFrameLocks/>
          </p:cNvGraphicFramePr>
          <p:nvPr>
            <p:extLst>
              <p:ext uri="{D42A27DB-BD31-4B8C-83A1-F6EECF244321}">
                <p14:modId xmlns:p14="http://schemas.microsoft.com/office/powerpoint/2010/main" val="3002346171"/>
              </p:ext>
            </p:extLst>
          </p:nvPr>
        </p:nvGraphicFramePr>
        <p:xfrm>
          <a:off x="7701907" y="3931372"/>
          <a:ext cx="4343948" cy="2862322"/>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10">
            <a:extLst>
              <a:ext uri="{FF2B5EF4-FFF2-40B4-BE49-F238E27FC236}">
                <a16:creationId xmlns:a16="http://schemas.microsoft.com/office/drawing/2014/main" id="{2B7B71F4-D5EB-CD72-2625-FC8EE97C8FF5}"/>
              </a:ext>
            </a:extLst>
          </p:cNvPr>
          <p:cNvSpPr txBox="1"/>
          <p:nvPr/>
        </p:nvSpPr>
        <p:spPr>
          <a:xfrm>
            <a:off x="109891" y="3993395"/>
            <a:ext cx="7221190" cy="2308324"/>
          </a:xfrm>
          <a:prstGeom prst="rect">
            <a:avLst/>
          </a:prstGeom>
          <a:solidFill>
            <a:schemeClr val="accent1">
              <a:lumMod val="20000"/>
              <a:lumOff val="80000"/>
            </a:schemeClr>
          </a:solidFill>
        </p:spPr>
        <p:txBody>
          <a:bodyPr wrap="square">
            <a:spAutoFit/>
          </a:bodyPr>
          <a:lstStyle/>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54% of study participants were female</a:t>
            </a:r>
            <a:r>
              <a:rPr kumimoji="0" lang="en-US" sz="1800" b="0" i="0" u="none" strike="noStrike" kern="1200" cap="none" spc="0" normalizeH="0" baseline="0" noProof="0" dirty="0">
                <a:ln>
                  <a:noFill/>
                </a:ln>
                <a:solidFill>
                  <a:prstClr val="black"/>
                </a:solidFill>
                <a:effectLst/>
                <a:uLnTx/>
                <a:uFillTx/>
                <a:latin typeface="Calibri"/>
                <a:ea typeface="+mn-ea"/>
                <a:cs typeface="+mn-cs"/>
              </a:rPr>
              <a:t>, which aligns with overall trends in HIV testing services by sex.</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49% of study participants were married</a:t>
            </a:r>
            <a:r>
              <a:rPr kumimoji="0" lang="en-US" sz="1800" b="0" i="0" u="none" strike="noStrike" kern="1200" cap="none" spc="0" normalizeH="0" baseline="0" noProof="0" dirty="0">
                <a:ln>
                  <a:noFill/>
                </a:ln>
                <a:solidFill>
                  <a:prstClr val="black"/>
                </a:solidFill>
                <a:effectLst/>
                <a:uLnTx/>
                <a:uFillTx/>
                <a:latin typeface="Calibri"/>
                <a:ea typeface="+mn-ea"/>
                <a:cs typeface="+mn-cs"/>
              </a:rPr>
              <a:t>, followed by </a:t>
            </a:r>
            <a:r>
              <a:rPr kumimoji="0" lang="en-US" sz="1800" b="1" i="0" u="none" strike="noStrike" kern="1200" cap="none" spc="0" normalizeH="0" baseline="0" noProof="0" dirty="0">
                <a:ln>
                  <a:noFill/>
                </a:ln>
                <a:solidFill>
                  <a:prstClr val="black"/>
                </a:solidFill>
                <a:effectLst/>
                <a:uLnTx/>
                <a:uFillTx/>
                <a:latin typeface="Calibri"/>
                <a:ea typeface="+mn-ea"/>
                <a:cs typeface="+mn-cs"/>
              </a:rPr>
              <a:t>39% who were single </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dirty="0">
                <a:ln>
                  <a:noFill/>
                </a:ln>
                <a:solidFill>
                  <a:prstClr val="black"/>
                </a:solidFill>
                <a:effectLst/>
                <a:uLnTx/>
                <a:uFillTx/>
                <a:latin typeface="Calibri"/>
                <a:ea typeface="+mn-ea"/>
                <a:cs typeface="+mn-cs"/>
              </a:rPr>
              <a:t>Half</a:t>
            </a:r>
            <a:r>
              <a:rPr kumimoji="0" lang="en-US" sz="1800" b="0" i="0" u="none" strike="noStrike" kern="1200" cap="none" spc="0" normalizeH="0" baseline="0" noProof="0" dirty="0">
                <a:ln>
                  <a:noFill/>
                </a:ln>
                <a:solidFill>
                  <a:prstClr val="black"/>
                </a:solidFill>
                <a:effectLst/>
                <a:uLnTx/>
                <a:uFillTx/>
                <a:latin typeface="Calibri"/>
                <a:ea typeface="+mn-ea"/>
                <a:cs typeface="+mn-cs"/>
              </a:rPr>
              <a:t> of the study participants have </a:t>
            </a:r>
            <a:r>
              <a:rPr kumimoji="0" lang="en-US" sz="1800" b="1" i="0" u="none" strike="noStrike" kern="1200" cap="none" spc="0" normalizeH="0" baseline="0" noProof="0" dirty="0">
                <a:ln>
                  <a:noFill/>
                </a:ln>
                <a:solidFill>
                  <a:prstClr val="black"/>
                </a:solidFill>
                <a:effectLst/>
                <a:uLnTx/>
                <a:uFillTx/>
                <a:latin typeface="Calibri"/>
                <a:ea typeface="+mn-ea"/>
                <a:cs typeface="+mn-cs"/>
              </a:rPr>
              <a:t>at least secondary education </a:t>
            </a:r>
            <a:r>
              <a:rPr kumimoji="0" lang="en-US" sz="1800" b="0" i="0" u="none" strike="noStrike" kern="1200" cap="none" spc="0" normalizeH="0" baseline="0" noProof="0" dirty="0">
                <a:ln>
                  <a:noFill/>
                </a:ln>
                <a:solidFill>
                  <a:prstClr val="black"/>
                </a:solidFill>
                <a:effectLst/>
                <a:uLnTx/>
                <a:uFillTx/>
                <a:latin typeface="Calibri"/>
                <a:ea typeface="+mn-ea"/>
                <a:cs typeface="+mn-cs"/>
              </a:rPr>
              <a:t>and </a:t>
            </a:r>
            <a:r>
              <a:rPr kumimoji="0" lang="en-US" sz="1800" b="1" i="0" u="none" strike="noStrike" kern="1200" cap="none" spc="0" normalizeH="0" baseline="0" noProof="0" dirty="0">
                <a:ln>
                  <a:noFill/>
                </a:ln>
                <a:solidFill>
                  <a:prstClr val="black"/>
                </a:solidFill>
                <a:effectLst/>
                <a:uLnTx/>
                <a:uFillTx/>
                <a:latin typeface="Calibri"/>
                <a:ea typeface="+mn-ea"/>
                <a:cs typeface="+mn-cs"/>
              </a:rPr>
              <a:t>27%</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a:t>
            </a:r>
            <a:r>
              <a:rPr kumimoji="0" lang="en-US" sz="1800" b="1" i="0" u="none" strike="noStrike" kern="1200" cap="none" spc="0" normalizeH="0" baseline="0" noProof="0" dirty="0">
                <a:ln>
                  <a:noFill/>
                </a:ln>
                <a:solidFill>
                  <a:prstClr val="black"/>
                </a:solidFill>
                <a:effectLst/>
                <a:uLnTx/>
                <a:uFillTx/>
                <a:latin typeface="Calibri"/>
                <a:ea typeface="+mn-ea"/>
                <a:cs typeface="+mn-cs"/>
              </a:rPr>
              <a:t>primary</a:t>
            </a:r>
            <a:r>
              <a:rPr kumimoji="0" lang="en-US" sz="1800" b="0" i="0" u="none" strike="noStrike" kern="1200" cap="none" spc="0" normalizeH="0" baseline="0" noProof="0" dirty="0">
                <a:ln>
                  <a:noFill/>
                </a:ln>
                <a:solidFill>
                  <a:prstClr val="black"/>
                </a:solidFill>
                <a:effectLst/>
                <a:uLnTx/>
                <a:uFillTx/>
                <a:latin typeface="Calibri"/>
                <a:ea typeface="+mn-ea"/>
                <a:cs typeface="+mn-cs"/>
              </a:rPr>
              <a:t> as highest level of education</a:t>
            </a:r>
          </a:p>
          <a:p>
            <a:pPr marL="285750" marR="0" lvl="0" indent="-1730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The </a:t>
            </a:r>
            <a:r>
              <a:rPr kumimoji="0" lang="en-US" sz="1800" b="1" i="0" u="none" strike="noStrike" kern="1200" cap="none" spc="0" normalizeH="0" baseline="0" noProof="0" dirty="0">
                <a:ln>
                  <a:noFill/>
                </a:ln>
                <a:solidFill>
                  <a:prstClr val="black"/>
                </a:solidFill>
                <a:effectLst/>
                <a:uLnTx/>
                <a:uFillTx/>
                <a:latin typeface="Calibri"/>
                <a:ea typeface="+mn-ea"/>
                <a:cs typeface="+mn-cs"/>
              </a:rPr>
              <a:t>mean age</a:t>
            </a:r>
            <a:r>
              <a:rPr kumimoji="0" lang="en-US" sz="1800" b="0" i="0" u="none" strike="noStrike" kern="1200" cap="none" spc="0" normalizeH="0" baseline="0" noProof="0" dirty="0">
                <a:ln>
                  <a:noFill/>
                </a:ln>
                <a:solidFill>
                  <a:prstClr val="black"/>
                </a:solidFill>
                <a:effectLst/>
                <a:uLnTx/>
                <a:uFillTx/>
                <a:latin typeface="Calibri"/>
                <a:ea typeface="+mn-ea"/>
                <a:cs typeface="+mn-cs"/>
              </a:rPr>
              <a:t> of participants was </a:t>
            </a:r>
            <a:r>
              <a:rPr kumimoji="0" lang="en-US" sz="1800" b="1" i="0" u="none" strike="noStrike" kern="1200" cap="none" spc="0" normalizeH="0" baseline="0" noProof="0" dirty="0">
                <a:ln>
                  <a:noFill/>
                </a:ln>
                <a:solidFill>
                  <a:prstClr val="black"/>
                </a:solidFill>
                <a:effectLst/>
                <a:uLnTx/>
                <a:uFillTx/>
                <a:latin typeface="Calibri"/>
                <a:ea typeface="+mn-ea"/>
                <a:cs typeface="+mn-cs"/>
              </a:rPr>
              <a:t>30.6 years</a:t>
            </a:r>
            <a:r>
              <a:rPr kumimoji="0" lang="en-US" sz="1800" b="0" i="0" u="none" strike="noStrike" kern="1200" cap="none" spc="0" normalizeH="0" baseline="0" noProof="0" dirty="0">
                <a:ln>
                  <a:noFill/>
                </a:ln>
                <a:solidFill>
                  <a:prstClr val="black"/>
                </a:solidFill>
                <a:effectLst/>
                <a:uLnTx/>
                <a:uFillTx/>
                <a:latin typeface="Calibri"/>
                <a:ea typeface="+mn-ea"/>
                <a:cs typeface="+mn-cs"/>
              </a:rPr>
              <a:t>, with the </a:t>
            </a:r>
            <a:r>
              <a:rPr kumimoji="0" lang="en-US" sz="1800" b="1" i="0" u="none" strike="noStrike" kern="1200" cap="none" spc="0" normalizeH="0" baseline="0" noProof="0" dirty="0">
                <a:ln>
                  <a:noFill/>
                </a:ln>
                <a:solidFill>
                  <a:prstClr val="black"/>
                </a:solidFill>
                <a:effectLst/>
                <a:uLnTx/>
                <a:uFillTx/>
                <a:latin typeface="Calibri"/>
                <a:ea typeface="+mn-ea"/>
                <a:cs typeface="+mn-cs"/>
              </a:rPr>
              <a:t>majority (70%) younger than 35 years </a:t>
            </a:r>
            <a:r>
              <a:rPr kumimoji="0" lang="en-US" sz="1800" b="0" i="0" u="none" strike="noStrike" kern="1200" cap="none" spc="0" normalizeH="0" baseline="0" noProof="0" dirty="0">
                <a:ln>
                  <a:noFill/>
                </a:ln>
                <a:solidFill>
                  <a:prstClr val="black"/>
                </a:solidFill>
                <a:effectLst/>
                <a:uLnTx/>
                <a:uFillTx/>
                <a:latin typeface="Calibri"/>
                <a:ea typeface="+mn-ea"/>
                <a:cs typeface="+mn-cs"/>
              </a:rPr>
              <a:t>old</a:t>
            </a:r>
          </a:p>
        </p:txBody>
      </p:sp>
      <p:sp>
        <p:nvSpPr>
          <p:cNvPr id="14" name="TextBox 13">
            <a:extLst>
              <a:ext uri="{FF2B5EF4-FFF2-40B4-BE49-F238E27FC236}">
                <a16:creationId xmlns:a16="http://schemas.microsoft.com/office/drawing/2014/main" id="{4227F0ED-C96A-5C28-2D8C-1FA643781677}"/>
              </a:ext>
            </a:extLst>
          </p:cNvPr>
          <p:cNvSpPr txBox="1"/>
          <p:nvPr/>
        </p:nvSpPr>
        <p:spPr>
          <a:xfrm>
            <a:off x="8152598" y="2278823"/>
            <a:ext cx="1008030" cy="253916"/>
          </a:xfrm>
          <a:prstGeom prst="rect">
            <a:avLst/>
          </a:prstGeom>
          <a:solidFill>
            <a:srgbClr val="40404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Other,1, 0.2%</a:t>
            </a:r>
          </a:p>
        </p:txBody>
      </p:sp>
      <p:cxnSp>
        <p:nvCxnSpPr>
          <p:cNvPr id="16" name="Straight Connector 15">
            <a:extLst>
              <a:ext uri="{FF2B5EF4-FFF2-40B4-BE49-F238E27FC236}">
                <a16:creationId xmlns:a16="http://schemas.microsoft.com/office/drawing/2014/main" id="{66322707-F4C0-1DD7-B0AF-64644632B65A}"/>
              </a:ext>
            </a:extLst>
          </p:cNvPr>
          <p:cNvCxnSpPr>
            <a:cxnSpLocks/>
          </p:cNvCxnSpPr>
          <p:nvPr/>
        </p:nvCxnSpPr>
        <p:spPr>
          <a:xfrm>
            <a:off x="9160628" y="2521993"/>
            <a:ext cx="127751" cy="18561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0186D3A-4476-E2F0-F45C-1FBFB233C061}"/>
              </a:ext>
            </a:extLst>
          </p:cNvPr>
          <p:cNvCxnSpPr>
            <a:cxnSpLocks/>
          </p:cNvCxnSpPr>
          <p:nvPr/>
        </p:nvCxnSpPr>
        <p:spPr>
          <a:xfrm flipH="1">
            <a:off x="6430654" y="1967468"/>
            <a:ext cx="193346" cy="154306"/>
          </a:xfrm>
          <a:prstGeom prst="line">
            <a:avLst/>
          </a:prstGeom>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34A6D319-3A51-F4D5-72DF-4837831281E5}"/>
              </a:ext>
            </a:extLst>
          </p:cNvPr>
          <p:cNvSpPr txBox="1"/>
          <p:nvPr/>
        </p:nvSpPr>
        <p:spPr>
          <a:xfrm>
            <a:off x="6583730" y="1867858"/>
            <a:ext cx="1071751" cy="253916"/>
          </a:xfrm>
          <a:prstGeom prst="rect">
            <a:avLst/>
          </a:prstGeom>
          <a:solidFill>
            <a:srgbClr val="40404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white"/>
                </a:solidFill>
                <a:effectLst/>
                <a:uLnTx/>
                <a:uFillTx/>
                <a:latin typeface="Calibri"/>
                <a:ea typeface="+mn-ea"/>
                <a:cs typeface="+mn-cs"/>
              </a:rPr>
              <a:t>Separated, 0.3%</a:t>
            </a:r>
          </a:p>
        </p:txBody>
      </p:sp>
    </p:spTree>
    <p:extLst>
      <p:ext uri="{BB962C8B-B14F-4D97-AF65-F5344CB8AC3E}">
        <p14:creationId xmlns:p14="http://schemas.microsoft.com/office/powerpoint/2010/main" val="41288711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2400" b="1" dirty="0">
                <a:solidFill>
                  <a:schemeClr val="bg1"/>
                </a:solidFill>
                <a:latin typeface="+mn-lt"/>
              </a:rPr>
              <a:t>Usability and Acceptability Study (n = 585)</a:t>
            </a:r>
            <a:r>
              <a:rPr lang="en-US" sz="2400" b="1" dirty="0"/>
              <a:t>| </a:t>
            </a:r>
            <a:r>
              <a:rPr lang="en-US" sz="2400" dirty="0"/>
              <a:t>Nearly all clients found the kit easy to use and would recommend it to others </a:t>
            </a:r>
          </a:p>
        </p:txBody>
      </p:sp>
      <p:sp>
        <p:nvSpPr>
          <p:cNvPr id="11" name="TextBox 10"/>
          <p:cNvSpPr txBox="1"/>
          <p:nvPr/>
        </p:nvSpPr>
        <p:spPr>
          <a:xfrm>
            <a:off x="0" y="5157507"/>
            <a:ext cx="12192000" cy="1453668"/>
          </a:xfrm>
          <a:prstGeom prst="rect">
            <a:avLst/>
          </a:prstGeom>
          <a:solidFill>
            <a:schemeClr val="accent1">
              <a:lumMod val="20000"/>
              <a:lumOff val="80000"/>
            </a:schemeClr>
          </a:solidFill>
        </p:spPr>
        <p:txBody>
          <a:bodyPr wrap="square" lIns="91440" tIns="45720" rIns="91440" bIns="45720" rtlCol="0" anchor="t">
            <a:spAutoFit/>
          </a:bodyPr>
          <a:lstStyle/>
          <a:p>
            <a:pPr marL="285750" marR="0" lvl="0" indent="-285750" algn="l" defTabSz="914400" rtl="0" eaLnBrk="1" fontAlgn="auto" latinLnBrk="0" hangingPunct="1">
              <a:lnSpc>
                <a:spcPct val="103000"/>
              </a:lnSpc>
              <a:spcBef>
                <a:spcPts val="0"/>
              </a:spcBef>
              <a:spcAft>
                <a:spcPts val="415"/>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prstClr val="black"/>
                </a:solidFill>
                <a:effectLst/>
                <a:uLnTx/>
                <a:uFillTx/>
                <a:latin typeface="Calibri"/>
                <a:ea typeface="Calibri" panose="020F0502020204030204" pitchFamily="34" charset="0"/>
                <a:cs typeface="Calibri"/>
              </a:rPr>
              <a:t>Strong user preference for blood-based kits</a:t>
            </a:r>
            <a:r>
              <a:rPr kumimoji="0" lang="en-US"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 </a:t>
            </a:r>
            <a:r>
              <a:rPr kumimoji="0" 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97.7% of participants who had previously used oral HIVST (n = 302) stated that they prefer blood-based HIVST.</a:t>
            </a:r>
          </a:p>
          <a:p>
            <a:pPr marL="285750" marR="0" lvl="0" indent="-285750" algn="l" defTabSz="914400" rtl="0" eaLnBrk="1" fontAlgn="auto" latinLnBrk="0" hangingPunct="1">
              <a:lnSpc>
                <a:spcPct val="103000"/>
              </a:lnSpc>
              <a:spcBef>
                <a:spcPts val="0"/>
              </a:spcBef>
              <a:spcAft>
                <a:spcPts val="415"/>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prstClr val="black"/>
                </a:solidFill>
                <a:effectLst/>
                <a:uLnTx/>
                <a:uFillTx/>
                <a:latin typeface="Calibri"/>
                <a:ea typeface="Calibri" panose="020F0502020204030204" pitchFamily="34" charset="0"/>
                <a:cs typeface="Calibri"/>
              </a:rPr>
              <a:t>High useability</a:t>
            </a:r>
            <a:r>
              <a:rPr kumimoji="0" lang="en-US"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 </a:t>
            </a:r>
            <a:r>
              <a:rPr kumimoji="0" 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Nearly all clients reported the Wondfo HIVST was “easy” or “very easy” to use (67.4% and 30.8%, respectively) and found the instructions clear (99.8%). </a:t>
            </a:r>
          </a:p>
          <a:p>
            <a:pPr marL="285750" marR="0" lvl="0" indent="-285750" algn="l" defTabSz="914400" rtl="0" eaLnBrk="1" fontAlgn="auto" latinLnBrk="0" hangingPunct="1">
              <a:lnSpc>
                <a:spcPct val="103000"/>
              </a:lnSpc>
              <a:spcBef>
                <a:spcPts val="0"/>
              </a:spcBef>
              <a:spcAft>
                <a:spcPts val="415"/>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prstClr val="black"/>
                </a:solidFill>
                <a:effectLst/>
                <a:uLnTx/>
                <a:uFillTx/>
                <a:latin typeface="Calibri"/>
                <a:ea typeface="Calibri" panose="020F0502020204030204" pitchFamily="34" charset="0"/>
                <a:cs typeface="Calibri"/>
              </a:rPr>
              <a:t>High acceptability</a:t>
            </a:r>
            <a:r>
              <a:rPr kumimoji="0" lang="en-US" sz="1600" b="1"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 </a:t>
            </a:r>
            <a:r>
              <a:rPr kumimoji="0" lang="en-US" sz="1600" b="0" i="0" u="none" strike="noStrike" kern="1200" cap="none" spc="0" normalizeH="0" baseline="0" noProof="0" dirty="0">
                <a:ln>
                  <a:noFill/>
                </a:ln>
                <a:solidFill>
                  <a:prstClr val="black"/>
                </a:solidFill>
                <a:effectLst/>
                <a:uLnTx/>
                <a:uFillTx/>
                <a:latin typeface="Calibri"/>
                <a:ea typeface="Calibri" panose="020F0502020204030204" pitchFamily="34" charset="0"/>
                <a:cs typeface="Calibri"/>
              </a:rPr>
              <a:t>99.5% of participants willing to recommend the product to their peers</a:t>
            </a:r>
          </a:p>
        </p:txBody>
      </p:sp>
      <p:graphicFrame>
        <p:nvGraphicFramePr>
          <p:cNvPr id="4" name="Table 3">
            <a:extLst>
              <a:ext uri="{FF2B5EF4-FFF2-40B4-BE49-F238E27FC236}">
                <a16:creationId xmlns:a16="http://schemas.microsoft.com/office/drawing/2014/main" id="{B70FBC2C-A1B3-82FD-5977-62608C7E9AB9}"/>
              </a:ext>
            </a:extLst>
          </p:cNvPr>
          <p:cNvGraphicFramePr>
            <a:graphicFrameLocks noGrp="1"/>
          </p:cNvGraphicFramePr>
          <p:nvPr/>
        </p:nvGraphicFramePr>
        <p:xfrm>
          <a:off x="1065299" y="1280144"/>
          <a:ext cx="10061401" cy="3619570"/>
        </p:xfrm>
        <a:graphic>
          <a:graphicData uri="http://schemas.openxmlformats.org/drawingml/2006/table">
            <a:tbl>
              <a:tblPr firstRow="1" firstCol="1" bandRow="1"/>
              <a:tblGrid>
                <a:gridCol w="361770">
                  <a:extLst>
                    <a:ext uri="{9D8B030D-6E8A-4147-A177-3AD203B41FA5}">
                      <a16:colId xmlns:a16="http://schemas.microsoft.com/office/drawing/2014/main" val="3325363134"/>
                    </a:ext>
                  </a:extLst>
                </a:gridCol>
                <a:gridCol w="4504901">
                  <a:extLst>
                    <a:ext uri="{9D8B030D-6E8A-4147-A177-3AD203B41FA5}">
                      <a16:colId xmlns:a16="http://schemas.microsoft.com/office/drawing/2014/main" val="3784619359"/>
                    </a:ext>
                  </a:extLst>
                </a:gridCol>
                <a:gridCol w="2731763">
                  <a:extLst>
                    <a:ext uri="{9D8B030D-6E8A-4147-A177-3AD203B41FA5}">
                      <a16:colId xmlns:a16="http://schemas.microsoft.com/office/drawing/2014/main" val="1711061209"/>
                    </a:ext>
                  </a:extLst>
                </a:gridCol>
                <a:gridCol w="2462967">
                  <a:extLst>
                    <a:ext uri="{9D8B030D-6E8A-4147-A177-3AD203B41FA5}">
                      <a16:colId xmlns:a16="http://schemas.microsoft.com/office/drawing/2014/main" val="2014537263"/>
                    </a:ext>
                  </a:extLst>
                </a:gridCol>
              </a:tblGrid>
              <a:tr h="594500">
                <a:tc gridSpan="2">
                  <a:txBody>
                    <a:bodyPr/>
                    <a:lstStyle/>
                    <a:p>
                      <a:pPr marL="0" marR="0" indent="0" algn="l">
                        <a:lnSpc>
                          <a:spcPct val="103000"/>
                        </a:lnSpc>
                        <a:spcBef>
                          <a:spcPts val="0"/>
                        </a:spcBef>
                        <a:spcAft>
                          <a:spcPts val="0"/>
                        </a:spcAft>
                      </a:pPr>
                      <a:r>
                        <a:rPr lang="en-GB" sz="1400" kern="100" dirty="0">
                          <a:solidFill>
                            <a:srgbClr val="FFFFFF"/>
                          </a:solidFill>
                          <a:effectLst/>
                          <a:latin typeface="Calibri"/>
                          <a:ea typeface="Times New Roman" panose="02020603050405020304" pitchFamily="18" charset="0"/>
                          <a:cs typeface="Calibri"/>
                        </a:rPr>
                        <a:t>User preference between Oral and Blood based</a:t>
                      </a:r>
                      <a:r>
                        <a:rPr lang="en-US" sz="1400" kern="100" dirty="0">
                          <a:solidFill>
                            <a:srgbClr val="FFFFFF"/>
                          </a:solidFill>
                          <a:effectLst/>
                          <a:latin typeface="Calibri"/>
                          <a:ea typeface="Times New Roman" panose="02020603050405020304" pitchFamily="18" charset="0"/>
                          <a:cs typeface="Calibri"/>
                        </a:rPr>
                        <a:t>(n = 302). Only those who ever tested with an oral based HIVST were qualified to answer this question.</a:t>
                      </a:r>
                      <a:endParaRPr lang="en-US" sz="1400" kern="100" dirty="0">
                        <a:solidFill>
                          <a:srgbClr val="000000"/>
                        </a:solidFill>
                        <a:effectLst/>
                        <a:latin typeface="Times New Roman"/>
                        <a:ea typeface="Calibri" panose="020F0502020204030204" pitchFamily="34" charset="0"/>
                        <a:cs typeface="Times New Roman" panose="02020603050405020304" pitchFamily="18" charset="0"/>
                      </a:endParaRPr>
                    </a:p>
                  </a:txBody>
                  <a:tcPr marL="68460" marR="68460" marT="0" marB="0" anchor="b">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808080"/>
                    </a:solidFill>
                  </a:tcPr>
                </a:tc>
                <a:tc hMerge="1">
                  <a:txBody>
                    <a:bodyPr/>
                    <a:lstStyle/>
                    <a:p>
                      <a:endParaRPr lang="en-US"/>
                    </a:p>
                  </a:txBody>
                  <a:tcPr/>
                </a:tc>
                <a:tc>
                  <a:txBody>
                    <a:bodyPr/>
                    <a:lstStyle/>
                    <a:p>
                      <a:pPr marL="0" marR="0" indent="0" algn="ctr">
                        <a:lnSpc>
                          <a:spcPct val="103000"/>
                        </a:lnSpc>
                        <a:spcBef>
                          <a:spcPts val="0"/>
                        </a:spcBef>
                        <a:spcAft>
                          <a:spcPts val="0"/>
                        </a:spcAft>
                      </a:pPr>
                      <a:r>
                        <a:rPr lang="en-US" sz="1400" kern="100">
                          <a:solidFill>
                            <a:srgbClr val="FFFFFF"/>
                          </a:solidFill>
                          <a:effectLst/>
                          <a:latin typeface="Calibri"/>
                          <a:ea typeface="Times New Roman" panose="02020603050405020304" pitchFamily="18" charset="0"/>
                          <a:cs typeface="Calibri"/>
                        </a:rPr>
                        <a:t>Count</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ctr">
                    <a:lnL>
                      <a:noFill/>
                    </a:lnL>
                    <a:lnR>
                      <a:noFill/>
                    </a:lnR>
                    <a:lnT w="12700" cap="flat" cmpd="sng" algn="ctr">
                      <a:solidFill>
                        <a:schemeClr val="tx1"/>
                      </a:solidFill>
                      <a:prstDash val="solid"/>
                      <a:round/>
                      <a:headEnd type="none" w="med" len="med"/>
                      <a:tailEnd type="none" w="med" len="med"/>
                    </a:lnT>
                    <a:lnB>
                      <a:noFill/>
                    </a:lnB>
                    <a:solidFill>
                      <a:srgbClr val="808080"/>
                    </a:solidFill>
                  </a:tcPr>
                </a:tc>
                <a:tc>
                  <a:txBody>
                    <a:bodyPr/>
                    <a:lstStyle/>
                    <a:p>
                      <a:pPr marL="0" marR="0" indent="0" algn="ctr">
                        <a:lnSpc>
                          <a:spcPct val="103000"/>
                        </a:lnSpc>
                        <a:spcBef>
                          <a:spcPts val="0"/>
                        </a:spcBef>
                        <a:spcAft>
                          <a:spcPts val="0"/>
                        </a:spcAft>
                      </a:pPr>
                      <a:r>
                        <a:rPr lang="en-US" sz="1400" kern="100">
                          <a:solidFill>
                            <a:srgbClr val="FFFFFF"/>
                          </a:solidFill>
                          <a:effectLst/>
                          <a:latin typeface="Calibri"/>
                          <a:ea typeface="Times New Roman" panose="02020603050405020304" pitchFamily="18" charset="0"/>
                          <a:cs typeface="Calibri"/>
                        </a:rPr>
                        <a:t>%(n=302)</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808080"/>
                    </a:solidFill>
                  </a:tcPr>
                </a:tc>
                <a:extLst>
                  <a:ext uri="{0D108BD9-81ED-4DB2-BD59-A6C34878D82A}">
                    <a16:rowId xmlns:a16="http://schemas.microsoft.com/office/drawing/2014/main" val="3649397447"/>
                  </a:ext>
                </a:extLst>
              </a:tr>
              <a:tr h="193674">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400" kern="100" dirty="0">
                          <a:solidFill>
                            <a:srgbClr val="000000"/>
                          </a:solidFill>
                          <a:effectLst/>
                          <a:latin typeface="Calibri"/>
                          <a:ea typeface="Times New Roman" panose="02020603050405020304" pitchFamily="18" charset="0"/>
                          <a:cs typeface="Calibri"/>
                        </a:rPr>
                        <a:t>1. Oral based</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b">
                    <a:lnL>
                      <a:noFill/>
                    </a:lnL>
                    <a:lnR>
                      <a:noFill/>
                    </a:lnR>
                    <a:lnT>
                      <a:noFill/>
                    </a:lnT>
                    <a:lnB>
                      <a:noFill/>
                    </a:lnB>
                  </a:tcPr>
                </a:tc>
                <a:tc>
                  <a:txBody>
                    <a:bodyPr/>
                    <a:lstStyle/>
                    <a:p>
                      <a:pPr marL="0" marR="0" indent="0" algn="ctr">
                        <a:lnSpc>
                          <a:spcPct val="103000"/>
                        </a:lnSpc>
                        <a:spcBef>
                          <a:spcPts val="0"/>
                        </a:spcBef>
                        <a:spcAft>
                          <a:spcPts val="0"/>
                        </a:spcAft>
                      </a:pPr>
                      <a:r>
                        <a:rPr lang="en-US" sz="1400" kern="100">
                          <a:solidFill>
                            <a:srgbClr val="000000"/>
                          </a:solidFill>
                          <a:effectLst/>
                          <a:latin typeface="Times New Roman"/>
                          <a:ea typeface="Calibri" panose="020F0502020204030204" pitchFamily="34" charset="0"/>
                          <a:cs typeface="Calibri"/>
                        </a:rPr>
                        <a:t>6</a:t>
                      </a:r>
                      <a:endParaRPr lang="en-US" sz="1400" kern="100" dirty="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400" kern="100">
                          <a:solidFill>
                            <a:srgbClr val="000000"/>
                          </a:solidFill>
                          <a:effectLst/>
                          <a:latin typeface="Calibri"/>
                          <a:ea typeface="Calibri" panose="020F0502020204030204" pitchFamily="34" charset="0"/>
                          <a:cs typeface="Calibri"/>
                        </a:rPr>
                        <a:t>2.0</a:t>
                      </a:r>
                      <a:endParaRPr lang="en-US" sz="1400" kern="100" dirty="0">
                        <a:solidFill>
                          <a:srgbClr val="000000"/>
                        </a:solidFill>
                        <a:effectLst/>
                        <a:latin typeface="Calibri"/>
                        <a:ea typeface="Calibri" panose="020F0502020204030204" pitchFamily="34" charset="0"/>
                        <a:cs typeface="Calibri"/>
                      </a:endParaRPr>
                    </a:p>
                  </a:txBody>
                  <a:tcPr marL="68580" marR="6858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700582269"/>
                  </a:ext>
                </a:extLst>
              </a:tr>
              <a:tr h="394595">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400" kern="100" dirty="0">
                          <a:solidFill>
                            <a:srgbClr val="000000"/>
                          </a:solidFill>
                          <a:effectLst/>
                          <a:latin typeface="Calibri"/>
                          <a:ea typeface="Times New Roman" panose="02020603050405020304" pitchFamily="18" charset="0"/>
                          <a:cs typeface="Calibri"/>
                        </a:rPr>
                        <a:t>2. Blood based</a:t>
                      </a:r>
                    </a:p>
                    <a:p>
                      <a:pPr marL="0" marR="0" indent="0" algn="l">
                        <a:lnSpc>
                          <a:spcPct val="103000"/>
                        </a:lnSpc>
                        <a:spcBef>
                          <a:spcPts val="0"/>
                        </a:spcBef>
                        <a:spcAft>
                          <a:spcPts val="0"/>
                        </a:spcAft>
                      </a:pPr>
                      <a:r>
                        <a:rPr lang="en-US" sz="1400" kern="100" dirty="0">
                          <a:solidFill>
                            <a:srgbClr val="000000"/>
                          </a:solidFill>
                          <a:effectLst/>
                          <a:latin typeface="Calibri"/>
                          <a:ea typeface="Calibri" panose="020F0502020204030204" pitchFamily="34" charset="0"/>
                          <a:cs typeface="Calibri"/>
                        </a:rPr>
                        <a:t>3. No data</a:t>
                      </a:r>
                      <a:endParaRPr lang="en-US" sz="1200" kern="100" dirty="0">
                        <a:solidFill>
                          <a:srgbClr val="000000"/>
                        </a:solidFill>
                        <a:effectLst/>
                        <a:latin typeface="Calibri"/>
                        <a:ea typeface="Calibri" panose="020F0502020204030204" pitchFamily="34" charset="0"/>
                        <a:cs typeface="Calibri"/>
                      </a:endParaRPr>
                    </a:p>
                  </a:txBody>
                  <a:tcPr marL="68460" marR="68460" marT="0" marB="0" anchor="b">
                    <a:lnL>
                      <a:noFill/>
                    </a:lnL>
                    <a:lnR>
                      <a:noFill/>
                    </a:lnR>
                    <a:lnT>
                      <a:noFill/>
                    </a:lnT>
                    <a:lnB>
                      <a:noFill/>
                    </a:lnB>
                  </a:tcPr>
                </a:tc>
                <a:tc>
                  <a:txBody>
                    <a:bodyPr/>
                    <a:lstStyle/>
                    <a:p>
                      <a:pPr marL="0" marR="0" indent="0" algn="ctr">
                        <a:lnSpc>
                          <a:spcPct val="103000"/>
                        </a:lnSpc>
                        <a:spcBef>
                          <a:spcPts val="0"/>
                        </a:spcBef>
                        <a:spcAft>
                          <a:spcPts val="0"/>
                        </a:spcAft>
                      </a:pPr>
                      <a:r>
                        <a:rPr lang="en-US" sz="1400" kern="100">
                          <a:solidFill>
                            <a:srgbClr val="000000"/>
                          </a:solidFill>
                          <a:effectLst/>
                          <a:latin typeface="Calibri"/>
                          <a:ea typeface="Calibri" panose="020F0502020204030204" pitchFamily="34" charset="0"/>
                          <a:cs typeface="Times New Roman"/>
                        </a:rPr>
                        <a:t>295</a:t>
                      </a:r>
                    </a:p>
                    <a:p>
                      <a:pPr marL="0" marR="0" lvl="0" indent="0" algn="ctr">
                        <a:lnSpc>
                          <a:spcPct val="103000"/>
                        </a:lnSpc>
                        <a:spcBef>
                          <a:spcPts val="0"/>
                        </a:spcBef>
                        <a:spcAft>
                          <a:spcPts val="0"/>
                        </a:spcAft>
                        <a:buNone/>
                      </a:pPr>
                      <a:r>
                        <a:rPr lang="en-US" sz="1400" kern="100">
                          <a:solidFill>
                            <a:srgbClr val="000000"/>
                          </a:solidFill>
                          <a:effectLst/>
                          <a:latin typeface="Calibri"/>
                          <a:ea typeface="Calibri" panose="020F0502020204030204" pitchFamily="34" charset="0"/>
                          <a:cs typeface="Times New Roman"/>
                        </a:rPr>
                        <a:t>1</a:t>
                      </a:r>
                      <a:endParaRPr lang="en-US" sz="1400" kern="100" dirty="0">
                        <a:solidFill>
                          <a:srgbClr val="000000"/>
                        </a:solidFill>
                        <a:effectLst/>
                        <a:latin typeface="Calibri"/>
                        <a:ea typeface="Calibri" panose="020F0502020204030204" pitchFamily="34" charset="0"/>
                        <a:cs typeface="Times New Roman"/>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400" kern="100">
                          <a:solidFill>
                            <a:srgbClr val="000000"/>
                          </a:solidFill>
                          <a:effectLst/>
                          <a:latin typeface="Calibri"/>
                          <a:ea typeface="Calibri" panose="020F0502020204030204" pitchFamily="34" charset="0"/>
                          <a:cs typeface="Times New Roman"/>
                        </a:rPr>
                        <a:t>97.7</a:t>
                      </a:r>
                    </a:p>
                    <a:p>
                      <a:pPr marL="0" marR="0" lvl="0" indent="0" algn="ctr">
                        <a:lnSpc>
                          <a:spcPct val="103000"/>
                        </a:lnSpc>
                        <a:spcBef>
                          <a:spcPts val="0"/>
                        </a:spcBef>
                        <a:spcAft>
                          <a:spcPts val="0"/>
                        </a:spcAft>
                        <a:buNone/>
                      </a:pPr>
                      <a:r>
                        <a:rPr lang="en-US" sz="1400" kern="100">
                          <a:solidFill>
                            <a:srgbClr val="000000"/>
                          </a:solidFill>
                          <a:effectLst/>
                          <a:latin typeface="Calibri"/>
                          <a:cs typeface="Times New Roman"/>
                        </a:rPr>
                        <a:t>0.3</a:t>
                      </a:r>
                      <a:endParaRPr lang="en-US" sz="1400" kern="100" dirty="0">
                        <a:solidFill>
                          <a:srgbClr val="000000"/>
                        </a:solidFill>
                        <a:effectLst/>
                        <a:latin typeface="Calibri"/>
                        <a:cs typeface="Times New Roman"/>
                      </a:endParaRPr>
                    </a:p>
                  </a:txBody>
                  <a:tcPr marL="68580" marR="68580" marT="0" marB="0">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1211056669"/>
                  </a:ext>
                </a:extLst>
              </a:tr>
              <a:tr h="192657">
                <a:tc gridSpan="2">
                  <a:txBody>
                    <a:bodyPr/>
                    <a:lstStyle/>
                    <a:p>
                      <a:pPr marL="0" marR="0" indent="0" algn="l">
                        <a:lnSpc>
                          <a:spcPct val="103000"/>
                        </a:lnSpc>
                        <a:spcBef>
                          <a:spcPts val="0"/>
                        </a:spcBef>
                        <a:spcAft>
                          <a:spcPts val="0"/>
                        </a:spcAft>
                      </a:pPr>
                      <a:r>
                        <a:rPr lang="en-US" sz="1400" kern="100" dirty="0">
                          <a:solidFill>
                            <a:srgbClr val="FFFFFF"/>
                          </a:solidFill>
                          <a:effectLst/>
                          <a:latin typeface="Calibri"/>
                          <a:ea typeface="Times New Roman" panose="02020603050405020304" pitchFamily="18" charset="0"/>
                          <a:cs typeface="Calibri"/>
                        </a:rPr>
                        <a:t>Are the Instructions Clear</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solidFill>
                      <a:srgbClr val="808080"/>
                    </a:solidFill>
                  </a:tcPr>
                </a:tc>
                <a:tc hMerge="1">
                  <a:txBody>
                    <a:bodyPr/>
                    <a:lstStyle/>
                    <a:p>
                      <a:endParaRPr lang="en-US"/>
                    </a:p>
                  </a:txBody>
                  <a:tcPr/>
                </a:tc>
                <a:tc>
                  <a:txBody>
                    <a:bodyPr/>
                    <a:lstStyle/>
                    <a:p>
                      <a:pPr marL="0" marR="0" indent="0" algn="ctr">
                        <a:lnSpc>
                          <a:spcPct val="103000"/>
                        </a:lnSpc>
                        <a:spcBef>
                          <a:spcPts val="0"/>
                        </a:spcBef>
                        <a:spcAft>
                          <a:spcPts val="0"/>
                        </a:spcAft>
                      </a:pPr>
                      <a:r>
                        <a:rPr lang="en-US" sz="1400" kern="100" dirty="0">
                          <a:solidFill>
                            <a:srgbClr val="FFFFFF"/>
                          </a:solidFill>
                          <a:effectLst/>
                          <a:latin typeface="Calibri"/>
                          <a:ea typeface="Times New Roman" panose="02020603050405020304" pitchFamily="18" charset="0"/>
                          <a:cs typeface="Calibri"/>
                        </a:rPr>
                        <a:t>Count</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ctr">
                    <a:lnL>
                      <a:noFill/>
                    </a:lnL>
                    <a:lnR>
                      <a:noFill/>
                    </a:lnR>
                    <a:lnT>
                      <a:noFill/>
                    </a:lnT>
                    <a:lnB>
                      <a:noFill/>
                    </a:lnB>
                    <a:solidFill>
                      <a:srgbClr val="808080"/>
                    </a:solidFill>
                  </a:tcPr>
                </a:tc>
                <a:tc>
                  <a:txBody>
                    <a:bodyPr/>
                    <a:lstStyle/>
                    <a:p>
                      <a:pPr marL="0" marR="0" indent="0" algn="ctr">
                        <a:lnSpc>
                          <a:spcPct val="103000"/>
                        </a:lnSpc>
                        <a:spcBef>
                          <a:spcPts val="0"/>
                        </a:spcBef>
                        <a:spcAft>
                          <a:spcPts val="0"/>
                        </a:spcAft>
                      </a:pPr>
                      <a:r>
                        <a:rPr lang="en-US" sz="1400" kern="100">
                          <a:solidFill>
                            <a:srgbClr val="FFFFFF"/>
                          </a:solidFill>
                          <a:effectLst/>
                          <a:latin typeface="Calibri"/>
                          <a:ea typeface="Times New Roman" panose="02020603050405020304" pitchFamily="18" charset="0"/>
                          <a:cs typeface="Calibri"/>
                        </a:rPr>
                        <a:t>%(n=585)</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ctr">
                    <a:lnL>
                      <a:noFill/>
                    </a:lnL>
                    <a:lnR w="12700" cap="flat" cmpd="sng" algn="ctr">
                      <a:solidFill>
                        <a:schemeClr val="tx1"/>
                      </a:solidFill>
                      <a:prstDash val="solid"/>
                      <a:round/>
                      <a:headEnd type="none" w="med" len="med"/>
                      <a:tailEnd type="none" w="med" len="med"/>
                    </a:lnR>
                    <a:lnT>
                      <a:noFill/>
                    </a:lnT>
                    <a:lnB>
                      <a:noFill/>
                    </a:lnB>
                    <a:solidFill>
                      <a:srgbClr val="808080"/>
                    </a:solidFill>
                  </a:tcPr>
                </a:tc>
                <a:extLst>
                  <a:ext uri="{0D108BD9-81ED-4DB2-BD59-A6C34878D82A}">
                    <a16:rowId xmlns:a16="http://schemas.microsoft.com/office/drawing/2014/main" val="3592292893"/>
                  </a:ext>
                </a:extLst>
              </a:tr>
              <a:tr h="193674">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buNone/>
                      </a:pPr>
                      <a:r>
                        <a:rPr lang="en-US" sz="1400" kern="100">
                          <a:solidFill>
                            <a:srgbClr val="000000"/>
                          </a:solidFill>
                          <a:effectLst/>
                          <a:latin typeface="Calibri"/>
                          <a:ea typeface="Times New Roman" panose="02020603050405020304" pitchFamily="18" charset="0"/>
                          <a:cs typeface="Calibri"/>
                        </a:rPr>
                        <a:t>1. Yes</a:t>
                      </a:r>
                      <a:endParaRPr lang="en-US" sz="1400" kern="100" dirty="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400" kern="100">
                          <a:solidFill>
                            <a:srgbClr val="000000"/>
                          </a:solidFill>
                          <a:effectLst/>
                          <a:latin typeface="Calibri"/>
                          <a:ea typeface="Calibri" panose="020F0502020204030204" pitchFamily="34" charset="0"/>
                          <a:cs typeface="Calibri"/>
                        </a:rPr>
                        <a:t>584</a:t>
                      </a:r>
                      <a:endParaRPr lang="en-US" sz="1200" kern="100" dirty="0">
                        <a:solidFill>
                          <a:srgbClr val="000000"/>
                        </a:solidFill>
                        <a:effectLst/>
                        <a:latin typeface="Calibri"/>
                        <a:ea typeface="Calibri" panose="020F0502020204030204" pitchFamily="34" charset="0"/>
                        <a:cs typeface="Calibri"/>
                      </a:endParaRPr>
                    </a:p>
                  </a:txBody>
                  <a:tcPr marL="68460" marR="6846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400" kern="100">
                          <a:solidFill>
                            <a:srgbClr val="000000"/>
                          </a:solidFill>
                          <a:effectLst/>
                          <a:latin typeface="Calibri"/>
                          <a:ea typeface="Times New Roman" panose="02020603050405020304" pitchFamily="18" charset="0"/>
                          <a:cs typeface="Calibri"/>
                        </a:rPr>
                        <a:t>99.8</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140353113"/>
                  </a:ext>
                </a:extLst>
              </a:tr>
              <a:tr h="193674">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400" kern="100">
                          <a:solidFill>
                            <a:srgbClr val="000000"/>
                          </a:solidFill>
                          <a:effectLst/>
                          <a:latin typeface="Calibri"/>
                          <a:ea typeface="Times New Roman" panose="02020603050405020304" pitchFamily="18" charset="0"/>
                          <a:cs typeface="Calibri"/>
                        </a:rPr>
                        <a:t>2. No</a:t>
                      </a:r>
                      <a:endParaRPr lang="en-US" sz="1400" kern="100" dirty="0">
                        <a:solidFill>
                          <a:srgbClr val="000000"/>
                        </a:solidFill>
                        <a:effectLst/>
                        <a:latin typeface="Calibri"/>
                        <a:ea typeface="Times New Roman" panose="02020603050405020304" pitchFamily="18"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400" kern="100" dirty="0">
                          <a:solidFill>
                            <a:srgbClr val="000000"/>
                          </a:solidFill>
                          <a:effectLst/>
                          <a:latin typeface="Calibri"/>
                          <a:ea typeface="Calibri" panose="020F0502020204030204" pitchFamily="34" charset="0"/>
                          <a:cs typeface="Calibri"/>
                        </a:rPr>
                        <a:t>1</a:t>
                      </a:r>
                      <a:endParaRPr lang="en-US" sz="1200" kern="100" dirty="0">
                        <a:solidFill>
                          <a:srgbClr val="000000"/>
                        </a:solidFill>
                        <a:effectLst/>
                        <a:latin typeface="Calibri"/>
                        <a:ea typeface="Calibri" panose="020F0502020204030204" pitchFamily="34" charset="0"/>
                        <a:cs typeface="Calibri"/>
                      </a:endParaRPr>
                    </a:p>
                  </a:txBody>
                  <a:tcPr marL="68460" marR="6846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400" kern="100">
                          <a:solidFill>
                            <a:srgbClr val="000000"/>
                          </a:solidFill>
                          <a:effectLst/>
                          <a:latin typeface="Calibri"/>
                          <a:ea typeface="Times New Roman" panose="02020603050405020304" pitchFamily="18" charset="0"/>
                          <a:cs typeface="Calibri"/>
                        </a:rPr>
                        <a:t>0.2</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904103268"/>
                  </a:ext>
                </a:extLst>
              </a:tr>
              <a:tr h="192657">
                <a:tc gridSpan="2">
                  <a:txBody>
                    <a:bodyPr/>
                    <a:lstStyle/>
                    <a:p>
                      <a:pPr marL="0" marR="0" indent="0" algn="l">
                        <a:lnSpc>
                          <a:spcPct val="103000"/>
                        </a:lnSpc>
                        <a:spcBef>
                          <a:spcPts val="0"/>
                        </a:spcBef>
                        <a:spcAft>
                          <a:spcPts val="0"/>
                        </a:spcAft>
                      </a:pPr>
                      <a:r>
                        <a:rPr lang="en-US" sz="1400" kern="100">
                          <a:solidFill>
                            <a:srgbClr val="FFFFFF"/>
                          </a:solidFill>
                          <a:effectLst/>
                          <a:latin typeface="Calibri"/>
                          <a:ea typeface="Times New Roman" panose="02020603050405020304" pitchFamily="18" charset="0"/>
                          <a:cs typeface="Calibri"/>
                        </a:rPr>
                        <a:t>Ease of Use as reported by Client</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solidFill>
                      <a:srgbClr val="808080"/>
                    </a:solidFill>
                  </a:tcPr>
                </a:tc>
                <a:tc hMerge="1">
                  <a:txBody>
                    <a:bodyPr/>
                    <a:lstStyle/>
                    <a:p>
                      <a:endParaRPr lang="en-US"/>
                    </a:p>
                  </a:txBody>
                  <a:tcPr/>
                </a:tc>
                <a:tc>
                  <a:txBody>
                    <a:bodyPr/>
                    <a:lstStyle/>
                    <a:p>
                      <a:pPr marL="0" marR="0" indent="0" algn="ctr">
                        <a:lnSpc>
                          <a:spcPct val="103000"/>
                        </a:lnSpc>
                        <a:spcBef>
                          <a:spcPts val="0"/>
                        </a:spcBef>
                        <a:spcAft>
                          <a:spcPts val="0"/>
                        </a:spcAft>
                      </a:pPr>
                      <a:r>
                        <a:rPr lang="en-US" sz="1400" kern="100" dirty="0">
                          <a:solidFill>
                            <a:srgbClr val="FFFFFF"/>
                          </a:solidFill>
                          <a:effectLst/>
                          <a:latin typeface="Calibri"/>
                          <a:ea typeface="Times New Roman" panose="02020603050405020304" pitchFamily="18" charset="0"/>
                          <a:cs typeface="Calibri"/>
                        </a:rPr>
                        <a:t>Frequency</a:t>
                      </a:r>
                      <a:endParaRPr lang="en-US" sz="1400" kern="100" dirty="0">
                        <a:solidFill>
                          <a:srgbClr val="000000"/>
                        </a:solidFill>
                        <a:effectLst/>
                        <a:latin typeface="Times New Roman"/>
                        <a:ea typeface="Calibri" panose="020F0502020204030204" pitchFamily="34" charset="0"/>
                        <a:cs typeface="Calibri"/>
                      </a:endParaRPr>
                    </a:p>
                  </a:txBody>
                  <a:tcPr marL="68580" marR="68580" marT="0" marB="0" anchor="ctr">
                    <a:lnL>
                      <a:noFill/>
                    </a:lnL>
                    <a:lnR>
                      <a:noFill/>
                    </a:lnR>
                    <a:lnT>
                      <a:noFill/>
                    </a:lnT>
                    <a:lnB>
                      <a:noFill/>
                    </a:lnB>
                    <a:solidFill>
                      <a:srgbClr val="808080"/>
                    </a:solidFill>
                  </a:tcPr>
                </a:tc>
                <a:tc>
                  <a:txBody>
                    <a:bodyPr/>
                    <a:lstStyle/>
                    <a:p>
                      <a:pPr marL="0" marR="0" indent="0" algn="ctr">
                        <a:lnSpc>
                          <a:spcPct val="103000"/>
                        </a:lnSpc>
                        <a:spcBef>
                          <a:spcPts val="0"/>
                        </a:spcBef>
                        <a:spcAft>
                          <a:spcPts val="0"/>
                        </a:spcAft>
                      </a:pPr>
                      <a:r>
                        <a:rPr lang="en-US" sz="1400" kern="100">
                          <a:solidFill>
                            <a:srgbClr val="FFFFFF"/>
                          </a:solidFill>
                          <a:effectLst/>
                          <a:latin typeface="Calibri"/>
                          <a:ea typeface="Times New Roman" panose="02020603050405020304" pitchFamily="18" charset="0"/>
                          <a:cs typeface="Calibri"/>
                        </a:rPr>
                        <a:t>% (n = 585)</a:t>
                      </a:r>
                      <a:endParaRPr lang="en-US" sz="1400" kern="100" dirty="0">
                        <a:solidFill>
                          <a:srgbClr val="000000"/>
                        </a:solidFill>
                        <a:effectLst/>
                        <a:latin typeface="Times New Roman"/>
                        <a:ea typeface="Calibri" panose="020F0502020204030204" pitchFamily="34" charset="0"/>
                        <a:cs typeface="Calibri"/>
                      </a:endParaRPr>
                    </a:p>
                  </a:txBody>
                  <a:tcPr marL="68580" marR="68580" marT="0" marB="0">
                    <a:lnL>
                      <a:noFill/>
                    </a:lnL>
                    <a:lnR w="12700" cap="flat" cmpd="sng" algn="ctr">
                      <a:solidFill>
                        <a:schemeClr val="tx1"/>
                      </a:solidFill>
                      <a:prstDash val="solid"/>
                      <a:round/>
                      <a:headEnd type="none" w="med" len="med"/>
                      <a:tailEnd type="none" w="med" len="med"/>
                    </a:lnR>
                    <a:lnT>
                      <a:noFill/>
                    </a:lnT>
                    <a:lnB>
                      <a:noFill/>
                    </a:lnB>
                    <a:solidFill>
                      <a:srgbClr val="808080"/>
                    </a:solidFill>
                  </a:tcPr>
                </a:tc>
                <a:extLst>
                  <a:ext uri="{0D108BD9-81ED-4DB2-BD59-A6C34878D82A}">
                    <a16:rowId xmlns:a16="http://schemas.microsoft.com/office/drawing/2014/main" val="2932123715"/>
                  </a:ext>
                </a:extLst>
              </a:tr>
              <a:tr h="193674">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400" kern="100">
                          <a:solidFill>
                            <a:srgbClr val="000000"/>
                          </a:solidFill>
                          <a:effectLst/>
                          <a:latin typeface="Calibri"/>
                          <a:ea typeface="Times New Roman" panose="02020603050405020304" pitchFamily="18" charset="0"/>
                          <a:cs typeface="Calibri"/>
                        </a:rPr>
                        <a:t>1. Very Difficult</a:t>
                      </a:r>
                      <a:endParaRPr lang="en-US" sz="1400" kern="100" dirty="0">
                        <a:solidFill>
                          <a:srgbClr val="000000"/>
                        </a:solidFill>
                        <a:effectLst/>
                        <a:latin typeface="Calibri"/>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algn="ctr" fontAlgn="b"/>
                      <a:r>
                        <a:rPr lang="en-MW" sz="1050" b="0" i="0" u="none" strike="noStrike" dirty="0">
                          <a:solidFill>
                            <a:srgbClr val="000000"/>
                          </a:solidFill>
                          <a:effectLst/>
                          <a:latin typeface="Arial"/>
                        </a:rPr>
                        <a:t>1</a:t>
                      </a:r>
                    </a:p>
                  </a:txBody>
                  <a:tcPr marL="6350" marR="6350" marT="6350" marB="0" anchor="b">
                    <a:lnL>
                      <a:noFill/>
                    </a:lnL>
                    <a:lnR>
                      <a:noFill/>
                    </a:lnR>
                    <a:lnT>
                      <a:noFill/>
                    </a:lnT>
                    <a:lnB>
                      <a:noFill/>
                    </a:lnB>
                  </a:tcPr>
                </a:tc>
                <a:tc>
                  <a:txBody>
                    <a:bodyPr/>
                    <a:lstStyle/>
                    <a:p>
                      <a:pPr algn="ctr" fontAlgn="b"/>
                      <a:r>
                        <a:rPr lang="en-MW" sz="1050" b="0" i="0" u="none" strike="noStrike">
                          <a:solidFill>
                            <a:srgbClr val="000000"/>
                          </a:solidFill>
                          <a:effectLst/>
                          <a:latin typeface="Arial"/>
                        </a:rPr>
                        <a:t>0.</a:t>
                      </a:r>
                      <a:r>
                        <a:rPr lang="en-GB" sz="1050" b="0" i="0" u="none" strike="noStrike">
                          <a:solidFill>
                            <a:srgbClr val="000000"/>
                          </a:solidFill>
                          <a:effectLst/>
                          <a:latin typeface="Arial"/>
                        </a:rPr>
                        <a:t>2</a:t>
                      </a:r>
                      <a:endParaRPr lang="en-MW" sz="1050" b="0" i="0" u="none" strike="noStrike" dirty="0">
                        <a:solidFill>
                          <a:srgbClr val="000000"/>
                        </a:solidFill>
                        <a:effectLst/>
                        <a:latin typeface="Arial"/>
                      </a:endParaRP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523042911"/>
                  </a:ext>
                </a:extLst>
              </a:tr>
              <a:tr h="193674">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400" kern="100">
                          <a:solidFill>
                            <a:srgbClr val="000000"/>
                          </a:solidFill>
                          <a:effectLst/>
                          <a:latin typeface="Calibri"/>
                          <a:ea typeface="Times New Roman" panose="02020603050405020304" pitchFamily="18" charset="0"/>
                          <a:cs typeface="Calibri"/>
                        </a:rPr>
                        <a:t>2. Difficult</a:t>
                      </a:r>
                      <a:endParaRPr lang="en-US" sz="1400" kern="100" dirty="0">
                        <a:solidFill>
                          <a:srgbClr val="000000"/>
                        </a:solidFill>
                        <a:effectLst/>
                        <a:latin typeface="Calibri"/>
                        <a:ea typeface="Times New Roman" panose="02020603050405020304" pitchFamily="18" charset="0"/>
                        <a:cs typeface="Calibri"/>
                      </a:endParaRPr>
                    </a:p>
                  </a:txBody>
                  <a:tcPr marL="68580" marR="68580" marT="0" marB="0" anchor="ctr">
                    <a:lnL>
                      <a:noFill/>
                    </a:lnL>
                    <a:lnR>
                      <a:noFill/>
                    </a:lnR>
                    <a:lnT>
                      <a:noFill/>
                    </a:lnT>
                    <a:lnB>
                      <a:noFill/>
                    </a:lnB>
                  </a:tcPr>
                </a:tc>
                <a:tc>
                  <a:txBody>
                    <a:bodyPr/>
                    <a:lstStyle/>
                    <a:p>
                      <a:pPr algn="ctr" fontAlgn="b"/>
                      <a:r>
                        <a:rPr lang="en-MW" sz="1050" b="0" i="0" u="none" strike="noStrike">
                          <a:solidFill>
                            <a:srgbClr val="000000"/>
                          </a:solidFill>
                          <a:effectLst/>
                          <a:latin typeface="Arial"/>
                        </a:rPr>
                        <a:t>10</a:t>
                      </a:r>
                      <a:endParaRPr lang="en-MW" sz="1050" b="0" i="0" u="none" strike="noStrike" dirty="0">
                        <a:solidFill>
                          <a:srgbClr val="000000"/>
                        </a:solidFill>
                        <a:effectLst/>
                        <a:latin typeface="Arial"/>
                      </a:endParaRPr>
                    </a:p>
                  </a:txBody>
                  <a:tcPr marL="6350" marR="6350" marT="6350" marB="0" anchor="b">
                    <a:lnL>
                      <a:noFill/>
                    </a:lnL>
                    <a:lnR>
                      <a:noFill/>
                    </a:lnR>
                    <a:lnT>
                      <a:noFill/>
                    </a:lnT>
                    <a:lnB>
                      <a:noFill/>
                    </a:lnB>
                  </a:tcPr>
                </a:tc>
                <a:tc>
                  <a:txBody>
                    <a:bodyPr/>
                    <a:lstStyle/>
                    <a:p>
                      <a:pPr algn="ctr" fontAlgn="b"/>
                      <a:r>
                        <a:rPr lang="en-MW" sz="1050" b="0" i="0" u="none" strike="noStrike" dirty="0">
                          <a:solidFill>
                            <a:srgbClr val="000000"/>
                          </a:solidFill>
                          <a:effectLst/>
                          <a:latin typeface="Arial"/>
                        </a:rPr>
                        <a:t>1.7</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441849503"/>
                  </a:ext>
                </a:extLst>
              </a:tr>
              <a:tr h="193674">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400" kern="100">
                          <a:solidFill>
                            <a:srgbClr val="000000"/>
                          </a:solidFill>
                          <a:effectLst/>
                          <a:latin typeface="Calibri"/>
                          <a:ea typeface="Calibri" panose="020F0502020204030204" pitchFamily="34" charset="0"/>
                          <a:cs typeface="Times New Roman"/>
                        </a:rPr>
                        <a:t>3. Easy</a:t>
                      </a:r>
                      <a:endParaRPr lang="en-US" sz="1400" kern="100" dirty="0">
                        <a:solidFill>
                          <a:srgbClr val="000000"/>
                        </a:solidFill>
                        <a:effectLst/>
                        <a:latin typeface="Calibri"/>
                        <a:ea typeface="Calibri" panose="020F0502020204030204" pitchFamily="34" charset="0"/>
                        <a:cs typeface="Times New Roman"/>
                      </a:endParaRPr>
                    </a:p>
                  </a:txBody>
                  <a:tcPr marL="68580" marR="68580" marT="0" marB="0" anchor="ctr">
                    <a:lnL>
                      <a:noFill/>
                    </a:lnL>
                    <a:lnR>
                      <a:noFill/>
                    </a:lnR>
                    <a:lnT>
                      <a:noFill/>
                    </a:lnT>
                    <a:lnB>
                      <a:noFill/>
                    </a:lnB>
                  </a:tcPr>
                </a:tc>
                <a:tc>
                  <a:txBody>
                    <a:bodyPr/>
                    <a:lstStyle/>
                    <a:p>
                      <a:pPr algn="ctr" fontAlgn="b"/>
                      <a:r>
                        <a:rPr lang="en-MW" sz="1050" b="0" i="0" u="none" strike="noStrike">
                          <a:solidFill>
                            <a:srgbClr val="000000"/>
                          </a:solidFill>
                          <a:effectLst/>
                          <a:latin typeface="Arial"/>
                        </a:rPr>
                        <a:t>394</a:t>
                      </a:r>
                      <a:endParaRPr lang="en-MW" sz="1050" b="0" i="0" u="none" strike="noStrike" dirty="0">
                        <a:solidFill>
                          <a:srgbClr val="000000"/>
                        </a:solidFill>
                        <a:effectLst/>
                        <a:latin typeface="Arial"/>
                      </a:endParaRPr>
                    </a:p>
                  </a:txBody>
                  <a:tcPr marL="6350" marR="6350" marT="6350" marB="0" anchor="b">
                    <a:lnL>
                      <a:noFill/>
                    </a:lnL>
                    <a:lnR>
                      <a:noFill/>
                    </a:lnR>
                    <a:lnT>
                      <a:noFill/>
                    </a:lnT>
                    <a:lnB>
                      <a:noFill/>
                    </a:lnB>
                  </a:tcPr>
                </a:tc>
                <a:tc>
                  <a:txBody>
                    <a:bodyPr/>
                    <a:lstStyle/>
                    <a:p>
                      <a:pPr algn="ctr" fontAlgn="b"/>
                      <a:r>
                        <a:rPr lang="en-MW" sz="1050" b="0" i="0" u="none" strike="noStrike" dirty="0">
                          <a:solidFill>
                            <a:srgbClr val="000000"/>
                          </a:solidFill>
                          <a:effectLst/>
                          <a:latin typeface="Arial"/>
                        </a:rPr>
                        <a:t>67.4</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67212284"/>
                  </a:ext>
                </a:extLst>
              </a:tr>
              <a:tr h="193674">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pPr>
                      <a:r>
                        <a:rPr lang="en-US" sz="1400" kern="100">
                          <a:solidFill>
                            <a:srgbClr val="000000"/>
                          </a:solidFill>
                          <a:effectLst/>
                          <a:latin typeface="Calibri"/>
                          <a:ea typeface="Calibri" panose="020F0502020204030204" pitchFamily="34" charset="0"/>
                          <a:cs typeface="Times New Roman"/>
                        </a:rPr>
                        <a:t>4. Very easy</a:t>
                      </a:r>
                      <a:endParaRPr lang="en-US" sz="1400" kern="100" dirty="0">
                        <a:solidFill>
                          <a:srgbClr val="000000"/>
                        </a:solidFill>
                        <a:effectLst/>
                        <a:latin typeface="Calibri"/>
                        <a:ea typeface="Calibri" panose="020F0502020204030204" pitchFamily="34" charset="0"/>
                        <a:cs typeface="Times New Roman"/>
                      </a:endParaRPr>
                    </a:p>
                  </a:txBody>
                  <a:tcPr marL="68580" marR="68580" marT="0" marB="0" anchor="ctr">
                    <a:lnL>
                      <a:noFill/>
                    </a:lnL>
                    <a:lnR>
                      <a:noFill/>
                    </a:lnR>
                    <a:lnT>
                      <a:noFill/>
                    </a:lnT>
                    <a:lnB>
                      <a:noFill/>
                    </a:lnB>
                  </a:tcPr>
                </a:tc>
                <a:tc>
                  <a:txBody>
                    <a:bodyPr/>
                    <a:lstStyle/>
                    <a:p>
                      <a:pPr algn="ctr" fontAlgn="b"/>
                      <a:r>
                        <a:rPr lang="en-MW" sz="1050" b="0" i="0" u="none" strike="noStrike" dirty="0">
                          <a:solidFill>
                            <a:srgbClr val="000000"/>
                          </a:solidFill>
                          <a:effectLst/>
                          <a:latin typeface="Arial"/>
                        </a:rPr>
                        <a:t>180</a:t>
                      </a:r>
                    </a:p>
                  </a:txBody>
                  <a:tcPr marL="6350" marR="6350" marT="6350" marB="0" anchor="b">
                    <a:lnL>
                      <a:noFill/>
                    </a:lnL>
                    <a:lnR>
                      <a:noFill/>
                    </a:lnR>
                    <a:lnT>
                      <a:noFill/>
                    </a:lnT>
                    <a:lnB>
                      <a:noFill/>
                    </a:lnB>
                  </a:tcPr>
                </a:tc>
                <a:tc>
                  <a:txBody>
                    <a:bodyPr/>
                    <a:lstStyle/>
                    <a:p>
                      <a:pPr algn="ctr" fontAlgn="b"/>
                      <a:r>
                        <a:rPr lang="en-MW" sz="1050" b="0" i="0" u="none" strike="noStrike" dirty="0">
                          <a:solidFill>
                            <a:srgbClr val="000000"/>
                          </a:solidFill>
                          <a:effectLst/>
                          <a:latin typeface="Arial"/>
                        </a:rPr>
                        <a:t>30.8</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3014769071"/>
                  </a:ext>
                </a:extLst>
              </a:tr>
              <a:tr h="192657">
                <a:tc gridSpan="2">
                  <a:txBody>
                    <a:bodyPr/>
                    <a:lstStyle/>
                    <a:p>
                      <a:pPr marL="0" marR="0" indent="0" algn="l">
                        <a:lnSpc>
                          <a:spcPct val="103000"/>
                        </a:lnSpc>
                        <a:spcBef>
                          <a:spcPts val="0"/>
                        </a:spcBef>
                        <a:spcAft>
                          <a:spcPts val="0"/>
                        </a:spcAft>
                      </a:pPr>
                      <a:r>
                        <a:rPr lang="en-US" sz="1400" kern="100">
                          <a:solidFill>
                            <a:srgbClr val="FFFFFF"/>
                          </a:solidFill>
                          <a:effectLst/>
                          <a:latin typeface="Calibri"/>
                          <a:ea typeface="Times New Roman" panose="02020603050405020304" pitchFamily="18" charset="0"/>
                          <a:cs typeface="Calibri"/>
                        </a:rPr>
                        <a:t>Recommend  to Others( Participants)</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solidFill>
                      <a:srgbClr val="808080"/>
                    </a:solidFill>
                  </a:tcPr>
                </a:tc>
                <a:tc hMerge="1">
                  <a:txBody>
                    <a:bodyPr/>
                    <a:lstStyle/>
                    <a:p>
                      <a:endParaRPr lang="en-US"/>
                    </a:p>
                  </a:txBody>
                  <a:tcPr/>
                </a:tc>
                <a:tc>
                  <a:txBody>
                    <a:bodyPr/>
                    <a:lstStyle/>
                    <a:p>
                      <a:pPr marL="0" marR="0" indent="0" algn="ctr">
                        <a:lnSpc>
                          <a:spcPct val="103000"/>
                        </a:lnSpc>
                        <a:spcBef>
                          <a:spcPts val="0"/>
                        </a:spcBef>
                        <a:spcAft>
                          <a:spcPts val="0"/>
                        </a:spcAft>
                      </a:pPr>
                      <a:r>
                        <a:rPr lang="en-US" sz="1400" kern="100">
                          <a:solidFill>
                            <a:srgbClr val="FFFFFF"/>
                          </a:solidFill>
                          <a:effectLst/>
                          <a:latin typeface="Calibri"/>
                          <a:ea typeface="Times New Roman" panose="02020603050405020304" pitchFamily="18" charset="0"/>
                          <a:cs typeface="Calibri"/>
                        </a:rPr>
                        <a:t>Count</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ctr">
                    <a:lnL>
                      <a:noFill/>
                    </a:lnL>
                    <a:lnR>
                      <a:noFill/>
                    </a:lnR>
                    <a:lnT>
                      <a:noFill/>
                    </a:lnT>
                    <a:lnB>
                      <a:noFill/>
                    </a:lnB>
                    <a:solidFill>
                      <a:srgbClr val="808080"/>
                    </a:solidFill>
                  </a:tcPr>
                </a:tc>
                <a:tc>
                  <a:txBody>
                    <a:bodyPr/>
                    <a:lstStyle/>
                    <a:p>
                      <a:pPr marL="0" marR="0" indent="0" algn="ctr">
                        <a:lnSpc>
                          <a:spcPct val="103000"/>
                        </a:lnSpc>
                        <a:spcBef>
                          <a:spcPts val="0"/>
                        </a:spcBef>
                        <a:spcAft>
                          <a:spcPts val="0"/>
                        </a:spcAft>
                      </a:pPr>
                      <a:r>
                        <a:rPr lang="en-US" sz="1400" kern="100" dirty="0">
                          <a:solidFill>
                            <a:srgbClr val="FFFFFF"/>
                          </a:solidFill>
                          <a:effectLst/>
                          <a:latin typeface="Calibri"/>
                          <a:ea typeface="Times New Roman" panose="02020603050405020304" pitchFamily="18" charset="0"/>
                          <a:cs typeface="Calibri"/>
                        </a:rPr>
                        <a:t>%(n=585)</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ctr">
                    <a:lnL>
                      <a:noFill/>
                    </a:lnL>
                    <a:lnR w="12700" cap="flat" cmpd="sng" algn="ctr">
                      <a:solidFill>
                        <a:schemeClr val="tx1"/>
                      </a:solidFill>
                      <a:prstDash val="solid"/>
                      <a:round/>
                      <a:headEnd type="none" w="med" len="med"/>
                      <a:tailEnd type="none" w="med" len="med"/>
                    </a:lnR>
                    <a:lnT>
                      <a:noFill/>
                    </a:lnT>
                    <a:lnB>
                      <a:noFill/>
                    </a:lnB>
                    <a:solidFill>
                      <a:srgbClr val="808080"/>
                    </a:solidFill>
                  </a:tcPr>
                </a:tc>
                <a:extLst>
                  <a:ext uri="{0D108BD9-81ED-4DB2-BD59-A6C34878D82A}">
                    <a16:rowId xmlns:a16="http://schemas.microsoft.com/office/drawing/2014/main" val="3933590944"/>
                  </a:ext>
                </a:extLst>
              </a:tr>
              <a:tr h="193674">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marL="0" marR="0" indent="0" algn="l">
                        <a:lnSpc>
                          <a:spcPct val="103000"/>
                        </a:lnSpc>
                        <a:spcBef>
                          <a:spcPts val="0"/>
                        </a:spcBef>
                        <a:spcAft>
                          <a:spcPts val="0"/>
                        </a:spcAft>
                        <a:buNone/>
                      </a:pPr>
                      <a:r>
                        <a:rPr lang="en-US" sz="1400" kern="100">
                          <a:solidFill>
                            <a:srgbClr val="000000"/>
                          </a:solidFill>
                          <a:effectLst/>
                          <a:latin typeface="Calibri"/>
                          <a:ea typeface="Times New Roman" panose="02020603050405020304" pitchFamily="18" charset="0"/>
                          <a:cs typeface="Calibri"/>
                        </a:rPr>
                        <a:t>1. Yes</a:t>
                      </a:r>
                      <a:endParaRPr lang="en-US" sz="1400" kern="100" dirty="0">
                        <a:solidFill>
                          <a:srgbClr val="000000"/>
                        </a:solidFill>
                        <a:effectLst/>
                        <a:latin typeface="Calibri"/>
                        <a:ea typeface="Calibri" panose="020F0502020204030204" pitchFamily="34" charset="0"/>
                        <a:cs typeface="Calibri"/>
                      </a:endParaRPr>
                    </a:p>
                  </a:txBody>
                  <a:tcPr marL="68580" marR="6858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200" kern="100">
                          <a:solidFill>
                            <a:srgbClr val="000000"/>
                          </a:solidFill>
                          <a:effectLst/>
                          <a:latin typeface="Calibri"/>
                          <a:ea typeface="Calibri" panose="020F0502020204030204" pitchFamily="34" charset="0"/>
                          <a:cs typeface="Times New Roman"/>
                        </a:rPr>
                        <a:t>582</a:t>
                      </a:r>
                      <a:endParaRPr lang="en-US" sz="1200" kern="100" dirty="0">
                        <a:solidFill>
                          <a:srgbClr val="000000"/>
                        </a:solidFill>
                        <a:effectLst/>
                        <a:latin typeface="Calibri"/>
                        <a:ea typeface="Calibri" panose="020F0502020204030204" pitchFamily="34" charset="0"/>
                        <a:cs typeface="Times New Roman"/>
                      </a:endParaRPr>
                    </a:p>
                  </a:txBody>
                  <a:tcPr marL="68460" marR="68460" marT="0" marB="0" anchor="ctr">
                    <a:lnL>
                      <a:noFill/>
                    </a:lnL>
                    <a:lnR>
                      <a:noFill/>
                    </a:lnR>
                    <a:lnT>
                      <a:noFill/>
                    </a:lnT>
                    <a:lnB>
                      <a:noFill/>
                    </a:lnB>
                  </a:tcPr>
                </a:tc>
                <a:tc>
                  <a:txBody>
                    <a:bodyPr/>
                    <a:lstStyle/>
                    <a:p>
                      <a:pPr marL="0" marR="0" indent="0" algn="ctr">
                        <a:lnSpc>
                          <a:spcPct val="103000"/>
                        </a:lnSpc>
                        <a:spcBef>
                          <a:spcPts val="0"/>
                        </a:spcBef>
                        <a:spcAft>
                          <a:spcPts val="0"/>
                        </a:spcAft>
                      </a:pPr>
                      <a:r>
                        <a:rPr lang="en-US" sz="1400" kern="100" dirty="0">
                          <a:solidFill>
                            <a:srgbClr val="000000"/>
                          </a:solidFill>
                          <a:effectLst/>
                          <a:latin typeface="Calibri"/>
                          <a:ea typeface="Times New Roman" panose="02020603050405020304" pitchFamily="18" charset="0"/>
                          <a:cs typeface="Calibri"/>
                        </a:rPr>
                        <a:t>99.5</a:t>
                      </a:r>
                      <a:endParaRPr lang="en-US" sz="1200" kern="100" dirty="0">
                        <a:solidFill>
                          <a:srgbClr val="000000"/>
                        </a:solidFill>
                        <a:effectLst/>
                        <a:latin typeface="Times New Roman"/>
                        <a:ea typeface="Calibri" panose="020F0502020204030204" pitchFamily="34" charset="0"/>
                        <a:cs typeface="Calibri"/>
                      </a:endParaRPr>
                    </a:p>
                  </a:txBody>
                  <a:tcPr marL="68460" marR="68460" marT="0" marB="0" anchor="ctr">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val="239898093"/>
                  </a:ext>
                </a:extLst>
              </a:tr>
              <a:tr h="193674">
                <a:tc>
                  <a:txBody>
                    <a:bodyPr/>
                    <a:lstStyle/>
                    <a:p>
                      <a:pPr marL="0" marR="0" indent="0" algn="l">
                        <a:lnSpc>
                          <a:spcPct val="103000"/>
                        </a:lnSpc>
                        <a:spcBef>
                          <a:spcPts val="0"/>
                        </a:spcBef>
                        <a:spcAft>
                          <a:spcPts val="0"/>
                        </a:spcAft>
                      </a:pPr>
                      <a:endParaRPr lang="en-US" sz="1100" kern="100" dirty="0">
                        <a:solidFill>
                          <a:srgbClr val="000000"/>
                        </a:solidFill>
                        <a:effectLst/>
                        <a:latin typeface="Calibri"/>
                        <a:ea typeface="Calibri" panose="020F0502020204030204" pitchFamily="34" charset="0"/>
                        <a:cs typeface="Calibri"/>
                      </a:endParaRPr>
                    </a:p>
                  </a:txBody>
                  <a:tcPr marL="68460" marR="68460" marT="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l">
                        <a:lnSpc>
                          <a:spcPct val="103000"/>
                        </a:lnSpc>
                        <a:spcBef>
                          <a:spcPts val="0"/>
                        </a:spcBef>
                        <a:spcAft>
                          <a:spcPts val="0"/>
                        </a:spcAft>
                      </a:pPr>
                      <a:r>
                        <a:rPr lang="en-US" sz="1400" kern="100" dirty="0">
                          <a:solidFill>
                            <a:srgbClr val="000000"/>
                          </a:solidFill>
                          <a:effectLst/>
                          <a:latin typeface="Calibri"/>
                          <a:ea typeface="Times New Roman" panose="02020603050405020304" pitchFamily="18" charset="0"/>
                          <a:cs typeface="Calibri"/>
                        </a:rPr>
                        <a:t>2. No</a:t>
                      </a:r>
                    </a:p>
                  </a:txBody>
                  <a:tcPr marL="68580" marR="6858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lnSpc>
                          <a:spcPct val="103000"/>
                        </a:lnSpc>
                        <a:spcBef>
                          <a:spcPts val="0"/>
                        </a:spcBef>
                        <a:spcAft>
                          <a:spcPts val="0"/>
                        </a:spcAft>
                      </a:pPr>
                      <a:r>
                        <a:rPr lang="en-US" sz="1400" kern="100">
                          <a:solidFill>
                            <a:srgbClr val="000000"/>
                          </a:solidFill>
                          <a:effectLst/>
                          <a:latin typeface="Calibri"/>
                          <a:ea typeface="Times New Roman" panose="02020603050405020304" pitchFamily="18" charset="0"/>
                          <a:cs typeface="Calibri"/>
                        </a:rPr>
                        <a:t>3</a:t>
                      </a:r>
                      <a:endParaRPr lang="en-US" sz="1200" kern="100" dirty="0">
                        <a:solidFill>
                          <a:srgbClr val="000000"/>
                        </a:solidFill>
                        <a:effectLst/>
                        <a:latin typeface="Calibri"/>
                        <a:ea typeface="Calibri" panose="020F0502020204030204" pitchFamily="34" charset="0"/>
                        <a:cs typeface="Calibri"/>
                      </a:endParaRPr>
                    </a:p>
                  </a:txBody>
                  <a:tcPr marL="68460" marR="68460" marT="0" marB="0" anchor="ctr">
                    <a:lnL>
                      <a:noFill/>
                    </a:lnL>
                    <a:lnR>
                      <a:noFill/>
                    </a:lnR>
                    <a:lnT>
                      <a:noFill/>
                    </a:lnT>
                    <a:lnB w="12700" cap="flat" cmpd="sng" algn="ctr">
                      <a:solidFill>
                        <a:schemeClr val="tx1"/>
                      </a:solidFill>
                      <a:prstDash val="solid"/>
                      <a:round/>
                      <a:headEnd type="none" w="med" len="med"/>
                      <a:tailEnd type="none" w="med" len="med"/>
                    </a:lnB>
                  </a:tcPr>
                </a:tc>
                <a:tc>
                  <a:txBody>
                    <a:bodyPr/>
                    <a:lstStyle/>
                    <a:p>
                      <a:pPr marL="0" marR="0" indent="0" algn="ctr">
                        <a:lnSpc>
                          <a:spcPct val="103000"/>
                        </a:lnSpc>
                        <a:spcBef>
                          <a:spcPts val="0"/>
                        </a:spcBef>
                        <a:spcAft>
                          <a:spcPts val="0"/>
                        </a:spcAft>
                      </a:pPr>
                      <a:r>
                        <a:rPr lang="en-US" sz="1400" kern="100" dirty="0">
                          <a:solidFill>
                            <a:srgbClr val="000000"/>
                          </a:solidFill>
                          <a:effectLst/>
                          <a:latin typeface="Calibri"/>
                          <a:ea typeface="Times New Roman" panose="02020603050405020304" pitchFamily="18" charset="0"/>
                          <a:cs typeface="Calibri"/>
                        </a:rPr>
                        <a:t>0.5</a:t>
                      </a:r>
                      <a:endParaRPr lang="en-US" sz="1200" kern="100" dirty="0">
                        <a:solidFill>
                          <a:srgbClr val="000000"/>
                        </a:solidFill>
                        <a:effectLst/>
                        <a:latin typeface="Calibri"/>
                        <a:ea typeface="Calibri" panose="020F0502020204030204" pitchFamily="34" charset="0"/>
                        <a:cs typeface="Calibri"/>
                      </a:endParaRPr>
                    </a:p>
                  </a:txBody>
                  <a:tcPr marL="68460" marR="68460" marT="0" marB="0"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75871870"/>
                  </a:ext>
                </a:extLst>
              </a:tr>
            </a:tbl>
          </a:graphicData>
        </a:graphic>
      </p:graphicFrame>
    </p:spTree>
    <p:extLst>
      <p:ext uri="{BB962C8B-B14F-4D97-AF65-F5344CB8AC3E}">
        <p14:creationId xmlns:p14="http://schemas.microsoft.com/office/powerpoint/2010/main" val="39647650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7D1A5B-6408-FA34-1159-F7E720817BF0}"/>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DF354B9-D3A5-3FBD-200C-CC545AAB4CF9}"/>
              </a:ext>
            </a:extLst>
          </p:cNvPr>
          <p:cNvSpPr>
            <a:spLocks noGrp="1"/>
          </p:cNvSpPr>
          <p:nvPr>
            <p:ph type="title"/>
          </p:nvPr>
        </p:nvSpPr>
        <p:spPr>
          <a:xfrm>
            <a:off x="0" y="5850"/>
            <a:ext cx="12202427" cy="1003143"/>
          </a:xfrm>
          <a:solidFill>
            <a:srgbClr val="003366"/>
          </a:solidFill>
        </p:spPr>
        <p:txBody>
          <a:bodyPr/>
          <a:lstStyle/>
          <a:p>
            <a:pPr algn="l"/>
            <a:r>
              <a:rPr lang="en-US" sz="1800" b="1" dirty="0">
                <a:solidFill>
                  <a:schemeClr val="bg1"/>
                </a:solidFill>
                <a:latin typeface="+mn-lt"/>
              </a:rPr>
              <a:t>Usability and Acceptability Study (n = 585)</a:t>
            </a:r>
            <a:r>
              <a:rPr lang="en-US" sz="1800" b="1" dirty="0"/>
              <a:t>| </a:t>
            </a:r>
            <a:r>
              <a:rPr lang="en-US" sz="1800" dirty="0">
                <a:latin typeface="+mn-lt"/>
              </a:rPr>
              <a:t>Age group is the only factor with categories that have significant differences affecting clients’ perception of usability of the </a:t>
            </a:r>
            <a:r>
              <a:rPr lang="en-US" sz="1800" dirty="0" err="1">
                <a:latin typeface="+mn-lt"/>
              </a:rPr>
              <a:t>Wondfo</a:t>
            </a:r>
            <a:r>
              <a:rPr lang="en-US" sz="1800" dirty="0">
                <a:latin typeface="+mn-lt"/>
              </a:rPr>
              <a:t> HIVST. However, no other factor is significantly associated with clients’ willingness to recommend the </a:t>
            </a:r>
            <a:r>
              <a:rPr lang="en-US" sz="1800" dirty="0" err="1">
                <a:latin typeface="+mn-lt"/>
              </a:rPr>
              <a:t>Wondfo</a:t>
            </a:r>
            <a:r>
              <a:rPr lang="en-US" sz="1800" dirty="0">
                <a:latin typeface="+mn-lt"/>
              </a:rPr>
              <a:t> HIVST.</a:t>
            </a:r>
            <a:r>
              <a:rPr lang="en-US" sz="1600" i="1" dirty="0">
                <a:latin typeface="+mn-lt"/>
              </a:rPr>
              <a:t> </a:t>
            </a:r>
          </a:p>
        </p:txBody>
      </p:sp>
      <p:sp>
        <p:nvSpPr>
          <p:cNvPr id="11" name="TextBox 10">
            <a:extLst>
              <a:ext uri="{FF2B5EF4-FFF2-40B4-BE49-F238E27FC236}">
                <a16:creationId xmlns:a16="http://schemas.microsoft.com/office/drawing/2014/main" id="{58076434-712D-5EB8-E97A-12682EADAA7E}"/>
              </a:ext>
            </a:extLst>
          </p:cNvPr>
          <p:cNvSpPr txBox="1"/>
          <p:nvPr/>
        </p:nvSpPr>
        <p:spPr>
          <a:xfrm>
            <a:off x="103656" y="5037679"/>
            <a:ext cx="11881535" cy="1791581"/>
          </a:xfrm>
          <a:prstGeom prst="rect">
            <a:avLst/>
          </a:prstGeom>
          <a:solidFill>
            <a:schemeClr val="accent1">
              <a:lumMod val="20000"/>
              <a:lumOff val="80000"/>
            </a:schemeClr>
          </a:solidFill>
        </p:spPr>
        <p:txBody>
          <a:bodyPr wrap="square" lIns="91440" tIns="45720" rIns="91440" bIns="45720" rtlCol="0" anchor="t">
            <a:spAutoFit/>
          </a:bodyPr>
          <a:lstStyle/>
          <a:p>
            <a:pPr marL="454025" lvl="0" indent="-285750" algn="just">
              <a:lnSpc>
                <a:spcPct val="103000"/>
              </a:lnSpc>
              <a:spcAft>
                <a:spcPts val="415"/>
              </a:spcAft>
              <a:buFont typeface="Arial" panose="020B0604020202020204" pitchFamily="34" charset="0"/>
              <a:buChar char="•"/>
              <a:defRPr/>
            </a:pPr>
            <a:r>
              <a:rPr kumimoji="0" lang="en-US" sz="1400" i="0" u="none" strike="noStrike" kern="1200" cap="none" spc="0" normalizeH="0" baseline="0" noProof="0" dirty="0">
                <a:ln>
                  <a:noFill/>
                </a:ln>
                <a:solidFill>
                  <a:prstClr val="black"/>
                </a:solidFill>
                <a:effectLst/>
                <a:uLnTx/>
                <a:uFillTx/>
                <a:latin typeface="Calibri"/>
                <a:ea typeface="+mn-ea"/>
                <a:cs typeface="+mn-cs"/>
              </a:rPr>
              <a:t>Age group was </a:t>
            </a:r>
            <a:r>
              <a:rPr lang="en-US" sz="1400" dirty="0">
                <a:solidFill>
                  <a:prstClr val="black"/>
                </a:solidFill>
                <a:latin typeface="Calibri"/>
              </a:rPr>
              <a:t>the only </a:t>
            </a:r>
            <a:r>
              <a:rPr kumimoji="0" lang="en-US" sz="1400" i="0" u="none" strike="noStrike" kern="1200" cap="none" spc="0" normalizeH="0" baseline="0" noProof="0" dirty="0">
                <a:ln>
                  <a:noFill/>
                </a:ln>
                <a:solidFill>
                  <a:prstClr val="black"/>
                </a:solidFill>
                <a:effectLst/>
                <a:uLnTx/>
                <a:uFillTx/>
                <a:latin typeface="Calibri"/>
                <a:ea typeface="+mn-ea"/>
                <a:cs typeface="+mn-cs"/>
              </a:rPr>
              <a:t>statistically significant factor in the assessment of usability (</a:t>
            </a:r>
            <a:r>
              <a:rPr kumimoji="0" lang="en-US" sz="1400" i="0" u="none" strike="noStrike" kern="1200" cap="none" spc="0" normalizeH="0" baseline="0" noProof="0" dirty="0" err="1">
                <a:ln>
                  <a:noFill/>
                </a:ln>
                <a:solidFill>
                  <a:prstClr val="black"/>
                </a:solidFill>
                <a:effectLst/>
                <a:uLnTx/>
                <a:uFillTx/>
                <a:latin typeface="Calibri"/>
                <a:ea typeface="+mn-ea"/>
                <a:cs typeface="+mn-cs"/>
              </a:rPr>
              <a:t>Pr</a:t>
            </a:r>
            <a:r>
              <a:rPr kumimoji="0" lang="en-US" sz="1400" i="0" u="none" strike="noStrike" kern="1200" cap="none" spc="0" normalizeH="0" baseline="0" noProof="0" dirty="0">
                <a:ln>
                  <a:noFill/>
                </a:ln>
                <a:solidFill>
                  <a:prstClr val="black"/>
                </a:solidFill>
                <a:effectLst/>
                <a:uLnTx/>
                <a:uFillTx/>
                <a:latin typeface="Calibri"/>
                <a:ea typeface="+mn-ea"/>
                <a:cs typeface="+mn-cs"/>
              </a:rPr>
              <a:t>=0.000 less than P=0.05), with more older clients 50+  finding the tool difficult to use. </a:t>
            </a:r>
            <a:endParaRPr kumimoji="0" lang="en-US" sz="1400" i="0" u="none" strike="noStrike" kern="1200" cap="none" spc="0" normalizeH="0" baseline="0" noProof="0" dirty="0">
              <a:ln>
                <a:noFill/>
              </a:ln>
              <a:solidFill>
                <a:prstClr val="black"/>
              </a:solidFill>
              <a:effectLst/>
              <a:highlight>
                <a:srgbClr val="FFFF00"/>
              </a:highlight>
              <a:uLnTx/>
              <a:uFillTx/>
              <a:latin typeface="Calibri"/>
              <a:ea typeface="+mn-ea"/>
              <a:cs typeface="+mn-cs"/>
            </a:endParaRPr>
          </a:p>
          <a:p>
            <a:pPr marL="454025" lvl="0" indent="-285750" algn="just">
              <a:lnSpc>
                <a:spcPct val="103000"/>
              </a:lnSpc>
              <a:spcAft>
                <a:spcPts val="415"/>
              </a:spcAft>
              <a:buFont typeface="Arial" panose="020B0604020202020204" pitchFamily="34" charset="0"/>
              <a:buChar char="•"/>
              <a:defRPr/>
            </a:pPr>
            <a:r>
              <a:rPr kumimoji="0" lang="en-US" sz="1400" i="0" u="none" strike="noStrike" kern="1200" cap="none" spc="0" normalizeH="0" baseline="0" noProof="0" dirty="0">
                <a:ln>
                  <a:noFill/>
                </a:ln>
                <a:solidFill>
                  <a:prstClr val="black"/>
                </a:solidFill>
                <a:effectLst/>
                <a:uLnTx/>
                <a:uFillTx/>
                <a:latin typeface="Calibri"/>
                <a:ea typeface="+mn-ea"/>
                <a:cs typeface="+mn-cs"/>
              </a:rPr>
              <a:t>P </a:t>
            </a:r>
            <a:r>
              <a:rPr lang="en-US" sz="1400" dirty="0">
                <a:solidFill>
                  <a:prstClr val="black"/>
                </a:solidFill>
                <a:latin typeface="Calibri"/>
              </a:rPr>
              <a:t>Values for Residence type, Highest Level of Education and Sex evaluated on the ease of use were all &gt; 0.05 (not significant at </a:t>
            </a:r>
            <a:r>
              <a:rPr lang="en-US" sz="1400" dirty="0" err="1">
                <a:solidFill>
                  <a:prstClr val="black"/>
                </a:solidFill>
                <a:latin typeface="Calibri"/>
              </a:rPr>
              <a:t>Pr</a:t>
            </a:r>
            <a:r>
              <a:rPr lang="en-US" sz="1400" dirty="0">
                <a:solidFill>
                  <a:prstClr val="black"/>
                </a:solidFill>
                <a:latin typeface="Calibri"/>
              </a:rPr>
              <a:t>=.05) meaning the differences in these categories does not affect clients’ perception of usability of the Wondfo HIVST. </a:t>
            </a:r>
          </a:p>
          <a:p>
            <a:pPr marL="454025" lvl="0" indent="-285750" algn="just">
              <a:lnSpc>
                <a:spcPct val="103000"/>
              </a:lnSpc>
              <a:spcAft>
                <a:spcPts val="415"/>
              </a:spcAft>
              <a:buFont typeface="Arial" panose="020B0604020202020204" pitchFamily="34" charset="0"/>
              <a:buChar char="•"/>
              <a:defRPr/>
            </a:pPr>
            <a:r>
              <a:rPr kumimoji="0" lang="en-US" sz="1400" i="0" u="none" strike="noStrike" kern="1200" cap="none" spc="0" normalizeH="0" baseline="0" noProof="0" dirty="0">
                <a:ln>
                  <a:noFill/>
                </a:ln>
                <a:solidFill>
                  <a:prstClr val="black"/>
                </a:solidFill>
                <a:effectLst/>
                <a:uLnTx/>
                <a:uFillTx/>
                <a:latin typeface="Calibri"/>
                <a:ea typeface="+mn-ea"/>
                <a:cs typeface="+mn-cs"/>
              </a:rPr>
              <a:t>On the other hand, the  P </a:t>
            </a:r>
            <a:r>
              <a:rPr lang="en-US" sz="1400" dirty="0">
                <a:solidFill>
                  <a:prstClr val="black"/>
                </a:solidFill>
                <a:latin typeface="Calibri"/>
              </a:rPr>
              <a:t>Values for all the above factors explored on willingness to recommend were not significant at </a:t>
            </a:r>
            <a:r>
              <a:rPr lang="en-US" sz="1400" dirty="0" err="1">
                <a:solidFill>
                  <a:prstClr val="black"/>
                </a:solidFill>
                <a:latin typeface="Calibri"/>
              </a:rPr>
              <a:t>Pr</a:t>
            </a:r>
            <a:r>
              <a:rPr lang="en-US" sz="1400" dirty="0">
                <a:solidFill>
                  <a:prstClr val="black"/>
                </a:solidFill>
                <a:latin typeface="Calibri"/>
              </a:rPr>
              <a:t> = .05 and therefore differences in these categories does not affect clients’ willingness to recommend others to use the Wondfo HIVST.  </a:t>
            </a:r>
          </a:p>
          <a:p>
            <a:pPr marL="454025" lvl="0" indent="-285750" algn="just">
              <a:lnSpc>
                <a:spcPct val="103000"/>
              </a:lnSpc>
              <a:spcAft>
                <a:spcPts val="415"/>
              </a:spcAft>
              <a:buFont typeface="Arial" panose="020B0604020202020204" pitchFamily="34" charset="0"/>
              <a:buChar char="•"/>
              <a:defRPr/>
            </a:pPr>
            <a:r>
              <a:rPr kumimoji="0" lang="en-US" sz="1400" i="1" u="none" strike="noStrike" kern="1200" cap="none" spc="0" normalizeH="0" baseline="0" noProof="0" dirty="0">
                <a:ln>
                  <a:noFill/>
                </a:ln>
                <a:solidFill>
                  <a:prstClr val="black"/>
                </a:solidFill>
                <a:effectLst/>
                <a:uLnTx/>
                <a:uFillTx/>
                <a:latin typeface="Calibri"/>
                <a:ea typeface="+mn-ea"/>
                <a:cs typeface="+mn-cs"/>
              </a:rPr>
              <a:t>The analysis was done using  Chi-square test and multinomial logistic regression</a:t>
            </a:r>
          </a:p>
        </p:txBody>
      </p:sp>
      <p:graphicFrame>
        <p:nvGraphicFramePr>
          <p:cNvPr id="13" name="Content Placeholder 4">
            <a:extLst>
              <a:ext uri="{FF2B5EF4-FFF2-40B4-BE49-F238E27FC236}">
                <a16:creationId xmlns:a16="http://schemas.microsoft.com/office/drawing/2014/main" id="{3417E78E-6320-0435-B5B5-D92B56FEE9D3}"/>
              </a:ext>
            </a:extLst>
          </p:cNvPr>
          <p:cNvGraphicFramePr>
            <a:graphicFrameLocks/>
          </p:cNvGraphicFramePr>
          <p:nvPr>
            <p:extLst>
              <p:ext uri="{D42A27DB-BD31-4B8C-83A1-F6EECF244321}">
                <p14:modId xmlns:p14="http://schemas.microsoft.com/office/powerpoint/2010/main" val="1203593609"/>
              </p:ext>
            </p:extLst>
          </p:nvPr>
        </p:nvGraphicFramePr>
        <p:xfrm>
          <a:off x="422572" y="1288973"/>
          <a:ext cx="5857041" cy="3463974"/>
        </p:xfrm>
        <a:graphic>
          <a:graphicData uri="http://schemas.openxmlformats.org/drawingml/2006/table">
            <a:tbl>
              <a:tblPr firstRow="1" bandRow="1">
                <a:tableStyleId>{1FECB4D8-DB02-4DC6-A0A2-4F2EBAE1DC90}</a:tableStyleId>
              </a:tblPr>
              <a:tblGrid>
                <a:gridCol w="1766151">
                  <a:extLst>
                    <a:ext uri="{9D8B030D-6E8A-4147-A177-3AD203B41FA5}">
                      <a16:colId xmlns:a16="http://schemas.microsoft.com/office/drawing/2014/main" val="2521115744"/>
                    </a:ext>
                  </a:extLst>
                </a:gridCol>
                <a:gridCol w="2045445">
                  <a:extLst>
                    <a:ext uri="{9D8B030D-6E8A-4147-A177-3AD203B41FA5}">
                      <a16:colId xmlns:a16="http://schemas.microsoft.com/office/drawing/2014/main" val="2103239713"/>
                    </a:ext>
                  </a:extLst>
                </a:gridCol>
                <a:gridCol w="2045445">
                  <a:extLst>
                    <a:ext uri="{9D8B030D-6E8A-4147-A177-3AD203B41FA5}">
                      <a16:colId xmlns:a16="http://schemas.microsoft.com/office/drawing/2014/main" val="2811253262"/>
                    </a:ext>
                  </a:extLst>
                </a:gridCol>
              </a:tblGrid>
              <a:tr h="436364">
                <a:tc>
                  <a:txBody>
                    <a:bodyPr/>
                    <a:lstStyle/>
                    <a:p>
                      <a:r>
                        <a:rPr lang="en-GB" sz="1400" b="1" dirty="0">
                          <a:solidFill>
                            <a:schemeClr val="bg1"/>
                          </a:solidFill>
                        </a:rPr>
                        <a:t>Factor</a:t>
                      </a:r>
                      <a:endParaRPr lang="en-MW" sz="1400" b="1" dirty="0">
                        <a:solidFill>
                          <a:schemeClr val="bg1"/>
                        </a:solidFill>
                      </a:endParaRPr>
                    </a:p>
                  </a:txBody>
                  <a:tcPr/>
                </a:tc>
                <a:tc>
                  <a:txBody>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lang="en-US" sz="1400" b="1" dirty="0"/>
                        <a:t>Usability</a:t>
                      </a:r>
                      <a:endParaRPr lang="en-MW" sz="1400" b="1" dirty="0"/>
                    </a:p>
                  </a:txBody>
                  <a:tcPr/>
                </a:tc>
                <a:tc>
                  <a:txBody>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lang="en-US" sz="1400" b="1" dirty="0"/>
                        <a:t>Willingness to Recommend </a:t>
                      </a:r>
                      <a:endParaRPr lang="en-MW" sz="1400" b="1" dirty="0"/>
                    </a:p>
                  </a:txBody>
                  <a:tcPr/>
                </a:tc>
                <a:extLst>
                  <a:ext uri="{0D108BD9-81ED-4DB2-BD59-A6C34878D82A}">
                    <a16:rowId xmlns:a16="http://schemas.microsoft.com/office/drawing/2014/main" val="482216466"/>
                  </a:ext>
                </a:extLst>
              </a:tr>
              <a:tr h="669503">
                <a:tc>
                  <a:txBody>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lang="en-MW" sz="1400" b="1" dirty="0">
                          <a:solidFill>
                            <a:schemeClr val="tx1"/>
                          </a:solidFill>
                        </a:rPr>
                        <a:t>Residence</a:t>
                      </a:r>
                      <a:r>
                        <a:rPr lang="en-GB" sz="1400" b="1" dirty="0">
                          <a:solidFill>
                            <a:schemeClr val="tx1"/>
                          </a:solidFill>
                        </a:rPr>
                        <a:t> type</a:t>
                      </a:r>
                      <a:endParaRPr lang="en-MW" sz="1400" b="1" dirty="0">
                        <a:solidFill>
                          <a:schemeClr val="tx1"/>
                        </a:solidFill>
                      </a:endParaRPr>
                    </a:p>
                  </a:txBody>
                  <a:tcPr/>
                </a:tc>
                <a:tc>
                  <a:txBody>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lang="it-IT" sz="1400" b="0" dirty="0">
                          <a:solidFill>
                            <a:schemeClr val="tx1"/>
                          </a:solidFill>
                        </a:rPr>
                        <a:t>Pearson chi2=  5.8471  </a:t>
                      </a:r>
                    </a:p>
                    <a:p>
                      <a:pPr marL="0" marR="0" lvl="0" indent="0" algn="l" defTabSz="1219139" rtl="0" eaLnBrk="1" fontAlgn="auto" latinLnBrk="0" hangingPunct="1">
                        <a:lnSpc>
                          <a:spcPct val="100000"/>
                        </a:lnSpc>
                        <a:spcBef>
                          <a:spcPts val="0"/>
                        </a:spcBef>
                        <a:spcAft>
                          <a:spcPts val="0"/>
                        </a:spcAft>
                        <a:buClrTx/>
                        <a:buSzTx/>
                        <a:buFontTx/>
                        <a:buNone/>
                        <a:tabLst/>
                        <a:defRPr/>
                      </a:pPr>
                      <a:r>
                        <a:rPr lang="it-IT" sz="1400" b="0" dirty="0">
                          <a:solidFill>
                            <a:schemeClr val="tx1"/>
                          </a:solidFill>
                        </a:rPr>
                        <a:t>Pr = .056</a:t>
                      </a:r>
                      <a:endParaRPr lang="en-MW" sz="1400" b="0" dirty="0">
                        <a:solidFill>
                          <a:schemeClr val="tx1"/>
                        </a:solidFill>
                      </a:endParaRPr>
                    </a:p>
                  </a:txBody>
                  <a:tcPr/>
                </a:tc>
                <a:tc>
                  <a:txBody>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lang="it-IT" sz="1400" b="0" dirty="0">
                          <a:solidFill>
                            <a:schemeClr val="tx1"/>
                          </a:solidFill>
                        </a:rPr>
                        <a:t>Pearson chi2(1) =  5.8471   </a:t>
                      </a:r>
                    </a:p>
                    <a:p>
                      <a:pPr marL="0" marR="0" lvl="0" indent="0" algn="l" defTabSz="1219139" rtl="0" eaLnBrk="1" fontAlgn="auto" latinLnBrk="0" hangingPunct="1">
                        <a:lnSpc>
                          <a:spcPct val="100000"/>
                        </a:lnSpc>
                        <a:spcBef>
                          <a:spcPts val="0"/>
                        </a:spcBef>
                        <a:spcAft>
                          <a:spcPts val="0"/>
                        </a:spcAft>
                        <a:buClrTx/>
                        <a:buSzTx/>
                        <a:buFontTx/>
                        <a:buNone/>
                        <a:tabLst/>
                        <a:defRPr/>
                      </a:pPr>
                      <a:r>
                        <a:rPr lang="it-IT" sz="1400" b="0" dirty="0">
                          <a:solidFill>
                            <a:schemeClr val="tx1"/>
                          </a:solidFill>
                        </a:rPr>
                        <a:t>Pr = 0.103</a:t>
                      </a:r>
                      <a:endParaRPr lang="en-MW" sz="1400" b="0" dirty="0">
                        <a:solidFill>
                          <a:schemeClr val="tx1"/>
                        </a:solidFill>
                      </a:endParaRPr>
                    </a:p>
                  </a:txBody>
                  <a:tcPr/>
                </a:tc>
                <a:extLst>
                  <a:ext uri="{0D108BD9-81ED-4DB2-BD59-A6C34878D82A}">
                    <a16:rowId xmlns:a16="http://schemas.microsoft.com/office/drawing/2014/main" val="1110218326"/>
                  </a:ext>
                </a:extLst>
              </a:tr>
              <a:tr h="937305">
                <a:tc>
                  <a:txBody>
                    <a:bodyPr/>
                    <a:lstStyle/>
                    <a:p>
                      <a:pPr marL="0" marR="0" lvl="0" indent="0" algn="l" defTabSz="1219139" rtl="0" eaLnBrk="1" fontAlgn="auto" latinLnBrk="0" hangingPunct="1">
                        <a:lnSpc>
                          <a:spcPct val="100000"/>
                        </a:lnSpc>
                        <a:spcBef>
                          <a:spcPts val="0"/>
                        </a:spcBef>
                        <a:spcAft>
                          <a:spcPts val="0"/>
                        </a:spcAft>
                        <a:buClrTx/>
                        <a:buSzTx/>
                        <a:buFontTx/>
                        <a:buNone/>
                        <a:tabLst/>
                        <a:defRPr/>
                      </a:pPr>
                      <a:r>
                        <a:rPr lang="en-US" sz="1400" b="1" kern="1200" dirty="0">
                          <a:solidFill>
                            <a:schemeClr val="dk1"/>
                          </a:solidFill>
                        </a:rPr>
                        <a:t>Highest level of education </a:t>
                      </a:r>
                      <a:endParaRPr lang="en-MW" sz="1400" b="1" kern="1200" dirty="0">
                        <a:solidFill>
                          <a:schemeClr val="dk1"/>
                        </a:solidFill>
                      </a:endParaRPr>
                    </a:p>
                    <a:p>
                      <a:endParaRPr lang="en-MW" sz="1400" b="1" dirty="0"/>
                    </a:p>
                  </a:txBody>
                  <a:tcPr/>
                </a:tc>
                <a:tc>
                  <a:txBody>
                    <a:bodyPr/>
                    <a:lstStyle/>
                    <a:p>
                      <a:r>
                        <a:rPr kumimoji="0" lang="en-GB" sz="1400" b="0" u="none" strike="noStrike" kern="1200" cap="none" spc="0" normalizeH="0" baseline="0" noProof="0" dirty="0">
                          <a:ln>
                            <a:noFill/>
                          </a:ln>
                          <a:solidFill>
                            <a:prstClr val="black"/>
                          </a:solidFill>
                          <a:effectLst/>
                          <a:uLnTx/>
                          <a:uFillTx/>
                        </a:rPr>
                        <a:t> </a:t>
                      </a:r>
                      <a:r>
                        <a:rPr kumimoji="0" lang="it-IT" sz="1400" b="0" u="none" strike="noStrike" kern="1200" cap="none" spc="0" normalizeH="0" baseline="0" noProof="0" dirty="0">
                          <a:ln>
                            <a:noFill/>
                          </a:ln>
                          <a:solidFill>
                            <a:prstClr val="black"/>
                          </a:solidFill>
                          <a:effectLst/>
                          <a:uLnTx/>
                          <a:uFillTx/>
                        </a:rPr>
                        <a:t>Pearson chi2 =  14.5319  </a:t>
                      </a:r>
                    </a:p>
                    <a:p>
                      <a:r>
                        <a:rPr kumimoji="0" lang="it-IT" sz="1400" b="0" u="none" strike="noStrike" kern="1200" cap="none" spc="0" normalizeH="0" baseline="0" noProof="0" dirty="0">
                          <a:ln>
                            <a:noFill/>
                          </a:ln>
                          <a:solidFill>
                            <a:prstClr val="black"/>
                          </a:solidFill>
                          <a:effectLst/>
                          <a:uLnTx/>
                          <a:uFillTx/>
                        </a:rPr>
                        <a:t> Pr = .268</a:t>
                      </a:r>
                      <a:endParaRPr lang="en-MW" sz="1400" b="0" dirty="0"/>
                    </a:p>
                  </a:txBody>
                  <a:tcPr/>
                </a:tc>
                <a:tc>
                  <a:txBody>
                    <a:bodyPr/>
                    <a:lstStyle/>
                    <a:p>
                      <a:r>
                        <a:rPr kumimoji="0" lang="en-GB" sz="1400" b="0" i="0" u="none" strike="noStrike" kern="1200" cap="none" spc="0" normalizeH="0" baseline="0" noProof="0" dirty="0">
                          <a:ln>
                            <a:noFill/>
                          </a:ln>
                          <a:solidFill>
                            <a:prstClr val="black"/>
                          </a:solidFill>
                          <a:effectLst/>
                          <a:uLnTx/>
                          <a:uFillTx/>
                          <a:latin typeface="Calibri"/>
                          <a:ea typeface="+mn-ea"/>
                          <a:cs typeface="+mn-cs"/>
                        </a:rPr>
                        <a:t> </a:t>
                      </a:r>
                      <a:r>
                        <a:rPr kumimoji="0" lang="it-IT" sz="1400" b="0" i="0" u="none" strike="noStrike" kern="1200" cap="none" spc="0" normalizeH="0" baseline="0" noProof="0" dirty="0">
                          <a:ln>
                            <a:noFill/>
                          </a:ln>
                          <a:solidFill>
                            <a:prstClr val="black"/>
                          </a:solidFill>
                          <a:effectLst/>
                          <a:uLnTx/>
                          <a:uFillTx/>
                          <a:latin typeface="+mn-lt"/>
                          <a:ea typeface="+mn-ea"/>
                          <a:cs typeface="+mn-cs"/>
                        </a:rPr>
                        <a:t>Pearson chi2(4) = 7.0860 </a:t>
                      </a:r>
                    </a:p>
                    <a:p>
                      <a:r>
                        <a:rPr kumimoji="0" lang="it-IT" sz="1400" b="0" i="0" u="none" strike="noStrike" kern="1200" cap="none" spc="0" normalizeH="0" baseline="0" noProof="0" dirty="0">
                          <a:ln>
                            <a:noFill/>
                          </a:ln>
                          <a:solidFill>
                            <a:prstClr val="black"/>
                          </a:solidFill>
                          <a:effectLst/>
                          <a:uLnTx/>
                          <a:uFillTx/>
                          <a:latin typeface="+mn-lt"/>
                          <a:ea typeface="+mn-ea"/>
                          <a:cs typeface="+mn-cs"/>
                        </a:rPr>
                        <a:t> Pr = 0.131</a:t>
                      </a:r>
                      <a:endParaRPr lang="en-MW" sz="1400" b="0" dirty="0"/>
                    </a:p>
                  </a:txBody>
                  <a:tcPr/>
                </a:tc>
                <a:extLst>
                  <a:ext uri="{0D108BD9-81ED-4DB2-BD59-A6C34878D82A}">
                    <a16:rowId xmlns:a16="http://schemas.microsoft.com/office/drawing/2014/main" val="313922005"/>
                  </a:ext>
                </a:extLst>
              </a:tr>
              <a:tr h="669503">
                <a:tc>
                  <a:txBody>
                    <a:bodyPr/>
                    <a:lstStyle/>
                    <a:p>
                      <a:r>
                        <a:rPr lang="en-GB" sz="1400" b="1" dirty="0"/>
                        <a:t>Age group*</a:t>
                      </a:r>
                      <a:endParaRPr lang="en-MW" sz="1400" b="1" dirty="0"/>
                    </a:p>
                  </a:txBody>
                  <a:tcPr/>
                </a:tc>
                <a:tc>
                  <a:txBody>
                    <a:bodyPr/>
                    <a:lstStyle/>
                    <a:p>
                      <a:r>
                        <a:rPr lang="it-IT" sz="1400" b="0" dirty="0"/>
                        <a:t>Pearson chi2 =  56.4057   </a:t>
                      </a:r>
                    </a:p>
                    <a:p>
                      <a:r>
                        <a:rPr lang="it-IT" sz="1400" b="0" dirty="0">
                          <a:solidFill>
                            <a:srgbClr val="FF0000"/>
                          </a:solidFill>
                        </a:rPr>
                        <a:t>Pr = .000032</a:t>
                      </a:r>
                      <a:endParaRPr lang="en-MW" sz="1400" b="0" dirty="0">
                        <a:solidFill>
                          <a:srgbClr val="FF0000"/>
                        </a:solidFill>
                      </a:endParaRPr>
                    </a:p>
                  </a:txBody>
                  <a:tcPr/>
                </a:tc>
                <a:tc>
                  <a:txBody>
                    <a:bodyPr/>
                    <a:lstStyle/>
                    <a:p>
                      <a:r>
                        <a:rPr lang="it-IT" sz="1400" b="0" dirty="0"/>
                        <a:t>  Pearson chi2(7) = 9.7093 </a:t>
                      </a:r>
                    </a:p>
                    <a:p>
                      <a:r>
                        <a:rPr lang="it-IT" sz="1400" b="0" dirty="0"/>
                        <a:t>  Pr = 0.206</a:t>
                      </a:r>
                      <a:endParaRPr lang="en-MW" sz="1400" b="0" dirty="0"/>
                    </a:p>
                  </a:txBody>
                  <a:tcPr/>
                </a:tc>
                <a:extLst>
                  <a:ext uri="{0D108BD9-81ED-4DB2-BD59-A6C34878D82A}">
                    <a16:rowId xmlns:a16="http://schemas.microsoft.com/office/drawing/2014/main" val="2279988685"/>
                  </a:ext>
                </a:extLst>
              </a:tr>
              <a:tr h="669503">
                <a:tc>
                  <a:txBody>
                    <a:bodyPr/>
                    <a:lstStyle/>
                    <a:p>
                      <a:r>
                        <a:rPr lang="en-GB" sz="1400" b="1" dirty="0"/>
                        <a:t>Sex</a:t>
                      </a:r>
                      <a:endParaRPr lang="en-MW" sz="1400" b="1" dirty="0"/>
                    </a:p>
                  </a:txBody>
                  <a:tcPr/>
                </a:tc>
                <a:tc>
                  <a:txBody>
                    <a:bodyPr/>
                    <a:lstStyle/>
                    <a:p>
                      <a:r>
                        <a:rPr lang="it-IT" sz="1400" b="0" dirty="0"/>
                        <a:t> Pearson chi2 =   3.0089 </a:t>
                      </a:r>
                    </a:p>
                    <a:p>
                      <a:r>
                        <a:rPr lang="it-IT" sz="1400" b="0" dirty="0"/>
                        <a:t> Pr = .390</a:t>
                      </a:r>
                      <a:endParaRPr lang="en-MW" sz="1400" b="0" dirty="0"/>
                    </a:p>
                  </a:txBody>
                  <a:tcPr/>
                </a:tc>
                <a:tc>
                  <a:txBody>
                    <a:bodyPr/>
                    <a:lstStyle/>
                    <a:p>
                      <a:r>
                        <a:rPr lang="it-IT" sz="1400" b="0" dirty="0"/>
                        <a:t>Pearson chi2(1) =   0.5324   </a:t>
                      </a:r>
                    </a:p>
                    <a:p>
                      <a:r>
                        <a:rPr lang="it-IT" sz="1400" b="0" dirty="0"/>
                        <a:t>Pr = 0.466</a:t>
                      </a:r>
                      <a:endParaRPr lang="en-MW" sz="1400" b="0" dirty="0"/>
                    </a:p>
                  </a:txBody>
                  <a:tcPr/>
                </a:tc>
                <a:extLst>
                  <a:ext uri="{0D108BD9-81ED-4DB2-BD59-A6C34878D82A}">
                    <a16:rowId xmlns:a16="http://schemas.microsoft.com/office/drawing/2014/main" val="3314993996"/>
                  </a:ext>
                </a:extLst>
              </a:tr>
            </a:tbl>
          </a:graphicData>
        </a:graphic>
      </p:graphicFrame>
      <p:graphicFrame>
        <p:nvGraphicFramePr>
          <p:cNvPr id="2" name="Chart 1">
            <a:extLst>
              <a:ext uri="{FF2B5EF4-FFF2-40B4-BE49-F238E27FC236}">
                <a16:creationId xmlns:a16="http://schemas.microsoft.com/office/drawing/2014/main" id="{76C6EA59-360D-4790-A735-719E311BED70}"/>
              </a:ext>
            </a:extLst>
          </p:cNvPr>
          <p:cNvGraphicFramePr>
            <a:graphicFrameLocks/>
          </p:cNvGraphicFramePr>
          <p:nvPr>
            <p:extLst>
              <p:ext uri="{D42A27DB-BD31-4B8C-83A1-F6EECF244321}">
                <p14:modId xmlns:p14="http://schemas.microsoft.com/office/powerpoint/2010/main" val="4171047756"/>
              </p:ext>
            </p:extLst>
          </p:nvPr>
        </p:nvGraphicFramePr>
        <p:xfrm>
          <a:off x="6995160" y="1451471"/>
          <a:ext cx="4774268" cy="33014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97046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454C86-FE63-6C6A-2F8F-8FA45BE6B52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4284EA2-89CD-CC6E-E6EC-3E80FB080E1D}"/>
              </a:ext>
            </a:extLst>
          </p:cNvPr>
          <p:cNvSpPr>
            <a:spLocks noGrp="1"/>
          </p:cNvSpPr>
          <p:nvPr>
            <p:ph idx="1"/>
          </p:nvPr>
        </p:nvSpPr>
        <p:spPr>
          <a:xfrm>
            <a:off x="609600" y="1673503"/>
            <a:ext cx="10972800" cy="4525963"/>
          </a:xfrm>
        </p:spPr>
        <p:txBody>
          <a:bodyPr>
            <a:normAutofit/>
          </a:bodyPr>
          <a:lstStyle/>
          <a:p>
            <a:pPr marL="0" indent="0">
              <a:buNone/>
            </a:pPr>
            <a:endParaRPr lang="en-US" sz="2400" dirty="0"/>
          </a:p>
          <a:p>
            <a:r>
              <a:rPr lang="en-US" sz="2400" dirty="0"/>
              <a:t>Overview of Wondfo Blood-Based HIVST Pilot and Field Evaluation</a:t>
            </a:r>
          </a:p>
          <a:p>
            <a:endParaRPr lang="en-US" sz="2400" dirty="0"/>
          </a:p>
          <a:p>
            <a:r>
              <a:rPr lang="en-US" sz="2400" dirty="0"/>
              <a:t>Results from the Wondfo HIVST Pilot (n = 2,918)</a:t>
            </a:r>
          </a:p>
          <a:p>
            <a:pPr marL="0" indent="0">
              <a:buNone/>
            </a:pPr>
            <a:endParaRPr lang="en-US" sz="2400" dirty="0"/>
          </a:p>
          <a:p>
            <a:r>
              <a:rPr lang="en-US" sz="2400" dirty="0"/>
              <a:t>Results from the Usability and Acceptability Survey (n = 585) </a:t>
            </a:r>
          </a:p>
          <a:p>
            <a:pPr marL="0" indent="0">
              <a:buNone/>
            </a:pPr>
            <a:endParaRPr lang="en-US" sz="2400" dirty="0"/>
          </a:p>
          <a:p>
            <a:r>
              <a:rPr lang="en-US" sz="2400" dirty="0"/>
              <a:t>Challenges and Limitations </a:t>
            </a:r>
          </a:p>
          <a:p>
            <a:pPr marL="0" indent="0">
              <a:buNone/>
            </a:pPr>
            <a:endParaRPr lang="en-US" sz="2400" dirty="0"/>
          </a:p>
          <a:p>
            <a:r>
              <a:rPr lang="en-US" sz="2400" dirty="0"/>
              <a:t>Final Recommendations </a:t>
            </a:r>
          </a:p>
          <a:p>
            <a:endParaRPr lang="en-US" sz="2400" dirty="0"/>
          </a:p>
          <a:p>
            <a:endParaRPr lang="en-US" sz="2400" dirty="0"/>
          </a:p>
        </p:txBody>
      </p:sp>
      <p:sp>
        <p:nvSpPr>
          <p:cNvPr id="3" name="Title 2">
            <a:extLst>
              <a:ext uri="{FF2B5EF4-FFF2-40B4-BE49-F238E27FC236}">
                <a16:creationId xmlns:a16="http://schemas.microsoft.com/office/drawing/2014/main" id="{6E52827B-3896-1325-EDB9-D007550DBE41}"/>
              </a:ext>
            </a:extLst>
          </p:cNvPr>
          <p:cNvSpPr>
            <a:spLocks noGrp="1"/>
          </p:cNvSpPr>
          <p:nvPr>
            <p:ph type="title"/>
          </p:nvPr>
        </p:nvSpPr>
        <p:spPr/>
        <p:txBody>
          <a:bodyPr/>
          <a:lstStyle/>
          <a:p>
            <a:pPr algn="l"/>
            <a:r>
              <a:rPr lang="en-US" sz="2800" b="1" dirty="0"/>
              <a:t>Outline</a:t>
            </a:r>
          </a:p>
        </p:txBody>
      </p:sp>
      <p:sp>
        <p:nvSpPr>
          <p:cNvPr id="4" name="Rectangle: Rounded Corners 3">
            <a:extLst>
              <a:ext uri="{FF2B5EF4-FFF2-40B4-BE49-F238E27FC236}">
                <a16:creationId xmlns:a16="http://schemas.microsoft.com/office/drawing/2014/main" id="{F34B6BBD-08EF-98EF-5C71-70AA3E1F4BCE}"/>
              </a:ext>
            </a:extLst>
          </p:cNvPr>
          <p:cNvSpPr/>
          <p:nvPr/>
        </p:nvSpPr>
        <p:spPr>
          <a:xfrm>
            <a:off x="993227" y="2044077"/>
            <a:ext cx="10205545" cy="585946"/>
          </a:xfrm>
          <a:prstGeom prst="roundRect">
            <a:avLst/>
          </a:prstGeom>
          <a:solidFill>
            <a:schemeClr val="accent3">
              <a:lumMod val="40000"/>
              <a:lumOff val="60000"/>
              <a:alpha val="27000"/>
            </a:schemeClr>
          </a:solidFill>
          <a:ln>
            <a:solidFill>
              <a:srgbClr val="C3D6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124890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2200" b="1" dirty="0"/>
              <a:t>Participants Insights | </a:t>
            </a:r>
            <a:r>
              <a:rPr lang="en-US" sz="2200" b="1" dirty="0">
                <a:solidFill>
                  <a:prstClr val="white"/>
                </a:solidFill>
                <a:latin typeface="Calibri"/>
                <a:ea typeface="+mn-ea"/>
                <a:cs typeface="+mn-cs"/>
              </a:rPr>
              <a:t>Willingness/Recommendation to </a:t>
            </a:r>
            <a:r>
              <a:rPr kumimoji="0" lang="en-US" sz="2200" i="0" u="none" strike="noStrike" kern="1200" cap="none" spc="0" normalizeH="0" baseline="0" noProof="0" dirty="0">
                <a:ln>
                  <a:noFill/>
                </a:ln>
                <a:solidFill>
                  <a:prstClr val="white"/>
                </a:solidFill>
                <a:effectLst/>
                <a:uLnTx/>
                <a:uFillTx/>
                <a:latin typeface="Calibri"/>
                <a:ea typeface="+mn-ea"/>
                <a:cs typeface="+mn-cs"/>
              </a:rPr>
              <a:t>use again or not </a:t>
            </a:r>
            <a:endParaRPr lang="en-US" sz="2200" dirty="0"/>
          </a:p>
        </p:txBody>
      </p:sp>
      <p:sp>
        <p:nvSpPr>
          <p:cNvPr id="14" name="TextBox 13">
            <a:extLst>
              <a:ext uri="{FF2B5EF4-FFF2-40B4-BE49-F238E27FC236}">
                <a16:creationId xmlns:a16="http://schemas.microsoft.com/office/drawing/2014/main" id="{5D1EC561-ADB7-170B-801E-6428789A78A0}"/>
              </a:ext>
            </a:extLst>
          </p:cNvPr>
          <p:cNvSpPr txBox="1"/>
          <p:nvPr/>
        </p:nvSpPr>
        <p:spPr>
          <a:xfrm>
            <a:off x="163662" y="5775811"/>
            <a:ext cx="11864676" cy="738664"/>
          </a:xfrm>
          <a:prstGeom prst="rect">
            <a:avLst/>
          </a:prstGeom>
          <a:solidFill>
            <a:srgbClr val="DCE6F2"/>
          </a:solidFill>
        </p:spPr>
        <p:txBody>
          <a:bodyPr wrap="square" rtlCol="0">
            <a:spAutoFit/>
          </a:bodyPr>
          <a:lstStyle/>
          <a:p>
            <a:pPr marL="285750" indent="-285750">
              <a:buFont typeface="Arial" panose="020B0604020202020204" pitchFamily="34" charset="0"/>
              <a:buChar char="•"/>
              <a:defRPr/>
            </a:pPr>
            <a:r>
              <a:rPr lang="en-US" sz="1400" b="1" dirty="0">
                <a:solidFill>
                  <a:prstClr val="black"/>
                </a:solidFill>
              </a:rPr>
              <a:t>38% of clients sited ease of use </a:t>
            </a:r>
            <a:r>
              <a:rPr lang="en-US" sz="1400" dirty="0">
                <a:solidFill>
                  <a:prstClr val="black"/>
                </a:solidFill>
              </a:rPr>
              <a:t>as a reason to recommend the test to peers.</a:t>
            </a:r>
          </a:p>
          <a:p>
            <a:pPr marL="285750" indent="-285750">
              <a:buFont typeface="Arial" panose="020B0604020202020204" pitchFamily="34" charset="0"/>
              <a:buChar char="•"/>
              <a:defRPr/>
            </a:pPr>
            <a:r>
              <a:rPr lang="en-US" sz="1400" dirty="0">
                <a:solidFill>
                  <a:prstClr val="black"/>
                </a:solidFill>
              </a:rPr>
              <a:t>Other popular factors mentioned for use recommendation were </a:t>
            </a:r>
            <a:r>
              <a:rPr lang="en-US" sz="1400" b="1" dirty="0">
                <a:solidFill>
                  <a:prstClr val="black"/>
                </a:solidFill>
              </a:rPr>
              <a:t>privacy, confidence in the test result, quick result, self prick not being as sore as anticipated, and trustworthy </a:t>
            </a:r>
            <a:r>
              <a:rPr kumimoji="0" lang="en-US" sz="1400" b="1" i="0" u="none" strike="noStrike" kern="1200" cap="none" spc="0" normalizeH="0" baseline="0" noProof="0" dirty="0">
                <a:ln>
                  <a:noFill/>
                </a:ln>
                <a:solidFill>
                  <a:prstClr val="black"/>
                </a:solidFill>
                <a:effectLst/>
                <a:uLnTx/>
                <a:uFillTx/>
                <a:latin typeface="Calibri"/>
                <a:ea typeface="+mn-ea"/>
                <a:cs typeface="+mn-cs"/>
              </a:rPr>
              <a:t>because </a:t>
            </a:r>
            <a:r>
              <a:rPr lang="en-US" sz="1400" b="1" dirty="0">
                <a:solidFill>
                  <a:prstClr val="black"/>
                </a:solidFill>
                <a:latin typeface="Calibri"/>
              </a:rPr>
              <a:t>it uses </a:t>
            </a:r>
            <a:r>
              <a:rPr kumimoji="0" lang="en-US" sz="1400" b="1" i="0" u="none" strike="noStrike" kern="1200" cap="none" spc="0" normalizeH="0" baseline="0" noProof="0" dirty="0">
                <a:ln>
                  <a:noFill/>
                </a:ln>
                <a:solidFill>
                  <a:prstClr val="black"/>
                </a:solidFill>
                <a:effectLst/>
                <a:uLnTx/>
                <a:uFillTx/>
                <a:latin typeface="Calibri"/>
                <a:ea typeface="+mn-ea"/>
                <a:cs typeface="+mn-cs"/>
              </a:rPr>
              <a:t> blood sample</a:t>
            </a:r>
            <a:r>
              <a:rPr kumimoji="0" lang="en-US" sz="1400" b="0" i="0" u="none" strike="noStrike" kern="1200" cap="none" spc="0" normalizeH="0" baseline="0" noProof="0" dirty="0">
                <a:ln>
                  <a:noFill/>
                </a:ln>
                <a:solidFill>
                  <a:prstClr val="black"/>
                </a:solidFill>
                <a:effectLst/>
                <a:uLnTx/>
                <a:uFillTx/>
                <a:latin typeface="Calibri"/>
                <a:ea typeface="+mn-ea"/>
                <a:cs typeface="+mn-cs"/>
              </a:rPr>
              <a:t>.  </a:t>
            </a:r>
          </a:p>
        </p:txBody>
      </p:sp>
      <p:graphicFrame>
        <p:nvGraphicFramePr>
          <p:cNvPr id="4" name="Chart 3">
            <a:extLst>
              <a:ext uri="{FF2B5EF4-FFF2-40B4-BE49-F238E27FC236}">
                <a16:creationId xmlns:a16="http://schemas.microsoft.com/office/drawing/2014/main" id="{8D6ED361-DBF4-5889-7F2D-68FAF15542F2}"/>
              </a:ext>
            </a:extLst>
          </p:cNvPr>
          <p:cNvGraphicFramePr>
            <a:graphicFrameLocks/>
          </p:cNvGraphicFramePr>
          <p:nvPr>
            <p:extLst>
              <p:ext uri="{D42A27DB-BD31-4B8C-83A1-F6EECF244321}">
                <p14:modId xmlns:p14="http://schemas.microsoft.com/office/powerpoint/2010/main" val="4231647926"/>
              </p:ext>
            </p:extLst>
          </p:nvPr>
        </p:nvGraphicFramePr>
        <p:xfrm>
          <a:off x="491937" y="1080017"/>
          <a:ext cx="10574250" cy="431824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003655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C7A55-1E6D-8EC4-98EC-B3C91B50EDF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E875DFE-999E-CD5D-858E-6EA34B569857}"/>
              </a:ext>
            </a:extLst>
          </p:cNvPr>
          <p:cNvSpPr>
            <a:spLocks noGrp="1"/>
          </p:cNvSpPr>
          <p:nvPr>
            <p:ph type="title"/>
          </p:nvPr>
        </p:nvSpPr>
        <p:spPr/>
        <p:txBody>
          <a:bodyPr/>
          <a:lstStyle/>
          <a:p>
            <a:pPr algn="l"/>
            <a:r>
              <a:rPr lang="en-US" sz="2400" b="1" dirty="0"/>
              <a:t>Service Provider Insights | </a:t>
            </a:r>
            <a:r>
              <a:rPr lang="en-US" sz="2400" dirty="0"/>
              <a:t>Results of Service Provider Perceptions of Wondfo HIVST were overwhelmingly positive with 100% willing to recommend the kit to clients. </a:t>
            </a:r>
          </a:p>
        </p:txBody>
      </p:sp>
      <p:sp>
        <p:nvSpPr>
          <p:cNvPr id="11" name="TextBox 10">
            <a:extLst>
              <a:ext uri="{FF2B5EF4-FFF2-40B4-BE49-F238E27FC236}">
                <a16:creationId xmlns:a16="http://schemas.microsoft.com/office/drawing/2014/main" id="{27B4C80B-D503-95B7-F47C-8C0275883144}"/>
              </a:ext>
            </a:extLst>
          </p:cNvPr>
          <p:cNvSpPr txBox="1"/>
          <p:nvPr/>
        </p:nvSpPr>
        <p:spPr>
          <a:xfrm>
            <a:off x="149883" y="3359020"/>
            <a:ext cx="4546701" cy="1467068"/>
          </a:xfrm>
          <a:prstGeom prst="rect">
            <a:avLst/>
          </a:prstGeom>
          <a:solidFill>
            <a:schemeClr val="accent1">
              <a:lumMod val="20000"/>
              <a:lumOff val="80000"/>
            </a:schemeClr>
          </a:solidFill>
        </p:spPr>
        <p:txBody>
          <a:bodyPr wrap="square" rtlCol="0">
            <a:spAutoFit/>
          </a:bodyPr>
          <a:lstStyle/>
          <a:p>
            <a:pPr marL="117475" marR="0" lvl="0" indent="-117475" algn="just" defTabSz="914400" rtl="0" eaLnBrk="1" fontAlgn="auto" latinLnBrk="0" hangingPunct="1">
              <a:lnSpc>
                <a:spcPct val="103000"/>
              </a:lnSpc>
              <a:spcBef>
                <a:spcPts val="0"/>
              </a:spcBef>
              <a:spcAft>
                <a:spcPts val="415"/>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mn-cs"/>
              </a:rPr>
              <a:t>64.5% (40 of 62) </a:t>
            </a: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mn-cs"/>
              </a:rPr>
              <a:t>of service providers involved in the pilot of the Wondfo HIVST provided insights on their experience and perceptions of client experience with the Wondfo HIVST. </a:t>
            </a:r>
          </a:p>
          <a:p>
            <a:pPr marL="117475" marR="0" lvl="0" indent="-117475" algn="just" defTabSz="914400" rtl="0" eaLnBrk="1" fontAlgn="auto" latinLnBrk="0" hangingPunct="1">
              <a:lnSpc>
                <a:spcPct val="103000"/>
              </a:lnSpc>
              <a:spcBef>
                <a:spcPts val="0"/>
              </a:spcBef>
              <a:spcAft>
                <a:spcPts val="415"/>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65% (26 of 40) </a:t>
            </a:r>
            <a:r>
              <a:rPr kumimoji="0" lang="en-US" sz="140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of service providers </a:t>
            </a: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reported it as </a:t>
            </a: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easy or very easy </a:t>
            </a: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to use and </a:t>
            </a: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37.5% (13) </a:t>
            </a: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reported it as </a:t>
            </a: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Calibri" panose="020F0502020204030204" pitchFamily="34" charset="0"/>
              </a:rPr>
              <a:t>neutral. </a:t>
            </a:r>
          </a:p>
        </p:txBody>
      </p:sp>
      <p:graphicFrame>
        <p:nvGraphicFramePr>
          <p:cNvPr id="6" name="Table 5">
            <a:extLst>
              <a:ext uri="{FF2B5EF4-FFF2-40B4-BE49-F238E27FC236}">
                <a16:creationId xmlns:a16="http://schemas.microsoft.com/office/drawing/2014/main" id="{A4499A4D-4A2D-1FA5-00E2-22A5C584F9E2}"/>
              </a:ext>
            </a:extLst>
          </p:cNvPr>
          <p:cNvGraphicFramePr>
            <a:graphicFrameLocks noGrp="1"/>
          </p:cNvGraphicFramePr>
          <p:nvPr/>
        </p:nvGraphicFramePr>
        <p:xfrm>
          <a:off x="149883" y="1268663"/>
          <a:ext cx="4546702" cy="2090357"/>
        </p:xfrm>
        <a:graphic>
          <a:graphicData uri="http://schemas.openxmlformats.org/drawingml/2006/table">
            <a:tbl>
              <a:tblPr firstRow="1" firstCol="1" bandRow="1"/>
              <a:tblGrid>
                <a:gridCol w="2426166">
                  <a:extLst>
                    <a:ext uri="{9D8B030D-6E8A-4147-A177-3AD203B41FA5}">
                      <a16:colId xmlns:a16="http://schemas.microsoft.com/office/drawing/2014/main" val="1729472634"/>
                    </a:ext>
                  </a:extLst>
                </a:gridCol>
                <a:gridCol w="911169">
                  <a:extLst>
                    <a:ext uri="{9D8B030D-6E8A-4147-A177-3AD203B41FA5}">
                      <a16:colId xmlns:a16="http://schemas.microsoft.com/office/drawing/2014/main" val="477991149"/>
                    </a:ext>
                  </a:extLst>
                </a:gridCol>
                <a:gridCol w="1209367">
                  <a:extLst>
                    <a:ext uri="{9D8B030D-6E8A-4147-A177-3AD203B41FA5}">
                      <a16:colId xmlns:a16="http://schemas.microsoft.com/office/drawing/2014/main" val="814473668"/>
                    </a:ext>
                  </a:extLst>
                </a:gridCol>
              </a:tblGrid>
              <a:tr h="0">
                <a:tc>
                  <a:txBody>
                    <a:bodyPr/>
                    <a:lstStyle/>
                    <a:p>
                      <a:pPr marL="0" marR="0" lvl="0" indent="0" algn="l" defTabSz="1219139" rtl="0" eaLnBrk="1" fontAlgn="auto" latinLnBrk="0" hangingPunct="1">
                        <a:lnSpc>
                          <a:spcPct val="103000"/>
                        </a:lnSpc>
                        <a:spcBef>
                          <a:spcPts val="0"/>
                        </a:spcBef>
                        <a:spcAft>
                          <a:spcPts val="0"/>
                        </a:spcAft>
                        <a:buClrTx/>
                        <a:buSzTx/>
                        <a:buFontTx/>
                        <a:buNone/>
                        <a:tabLst/>
                        <a:defRPr/>
                      </a:pPr>
                      <a:r>
                        <a:rPr lang="en-US" sz="1400" b="1"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Ease of Use as reported by Service Provider</a:t>
                      </a:r>
                      <a:endParaRPr lang="en-US" sz="1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1219139" rtl="0" eaLnBrk="1" fontAlgn="auto" latinLnBrk="0" hangingPunct="1">
                        <a:lnSpc>
                          <a:spcPct val="103000"/>
                        </a:lnSpc>
                        <a:spcBef>
                          <a:spcPts val="0"/>
                        </a:spcBef>
                        <a:spcAft>
                          <a:spcPts val="0"/>
                        </a:spcAft>
                        <a:buClrTx/>
                        <a:buSzTx/>
                        <a:buFontTx/>
                        <a:buNone/>
                        <a:tabLst/>
                        <a:defRPr/>
                      </a:pPr>
                      <a:r>
                        <a:rPr lang="en-US" sz="1100" dirty="0">
                          <a:solidFill>
                            <a:schemeClr val="bg1"/>
                          </a:solidFill>
                          <a:effectLst/>
                          <a:latin typeface="Calibri" panose="020F0502020204030204" pitchFamily="34" charset="0"/>
                          <a:ea typeface="Calibri" panose="020F0502020204030204" pitchFamily="34" charset="0"/>
                        </a:rPr>
                        <a:t>On a scale of 1 to 5, with 1 being very challenging and 5 being very easy, how would you assess the ease of using the Wondfo Blood-based HIV Self-Test kit for clients?</a:t>
                      </a:r>
                    </a:p>
                  </a:txBody>
                  <a:tcPr marL="68460" marR="684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tc>
                  <a:txBody>
                    <a:bodyPr/>
                    <a:lstStyle/>
                    <a:p>
                      <a:pPr marL="0" marR="0" indent="0" algn="ctr">
                        <a:lnSpc>
                          <a:spcPct val="103000"/>
                        </a:lnSpc>
                        <a:spcBef>
                          <a:spcPts val="0"/>
                        </a:spcBef>
                        <a:spcAft>
                          <a:spcPts val="0"/>
                        </a:spcAft>
                      </a:pPr>
                      <a:r>
                        <a:rPr lang="en-US" sz="1200" kern="1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60" marR="68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tc>
                  <a:txBody>
                    <a:bodyPr/>
                    <a:lstStyle/>
                    <a:p>
                      <a:pPr marL="0" marR="0" indent="0" algn="ctr">
                        <a:lnSpc>
                          <a:spcPct val="103000"/>
                        </a:lnSpc>
                        <a:spcBef>
                          <a:spcPts val="0"/>
                        </a:spcBef>
                        <a:spcAft>
                          <a:spcPts val="0"/>
                        </a:spcAft>
                      </a:pPr>
                      <a:r>
                        <a:rPr lang="en-US" sz="1200" kern="1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(n=40)</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60" marR="68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extLst>
                  <a:ext uri="{0D108BD9-81ED-4DB2-BD59-A6C34878D82A}">
                    <a16:rowId xmlns:a16="http://schemas.microsoft.com/office/drawing/2014/main" val="612904825"/>
                  </a:ext>
                </a:extLst>
              </a:tr>
              <a:tr h="132471">
                <a:tc>
                  <a:txBody>
                    <a:bodyPr/>
                    <a:lstStyle/>
                    <a:p>
                      <a:pPr algn="l" fontAlgn="b"/>
                      <a:r>
                        <a:rPr lang="en-GB" sz="1000" b="0" i="0" u="none" strike="noStrike" dirty="0">
                          <a:solidFill>
                            <a:srgbClr val="000000"/>
                          </a:solidFill>
                          <a:effectLst/>
                          <a:latin typeface="Arial" panose="020B0604020202020204" pitchFamily="34" charset="0"/>
                        </a:rPr>
                        <a:t>1 Very Challenging</a:t>
                      </a:r>
                      <a:endParaRPr lang="en-MW" sz="1000" b="0" i="0" u="none" strike="noStrike" dirty="0">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GB" sz="1000" b="0" i="0" u="none" strike="noStrike" dirty="0">
                          <a:solidFill>
                            <a:srgbClr val="000000"/>
                          </a:solidFill>
                          <a:effectLst/>
                          <a:latin typeface="Arial" panose="020B0604020202020204" pitchFamily="34" charset="0"/>
                        </a:rPr>
                        <a:t>0</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GB" sz="1000" b="0" i="0" u="none" strike="noStrike" dirty="0">
                          <a:solidFill>
                            <a:srgbClr val="000000"/>
                          </a:solidFill>
                          <a:effectLst/>
                          <a:latin typeface="Arial" panose="020B0604020202020204" pitchFamily="34" charset="0"/>
                        </a:rPr>
                        <a:t>0</a:t>
                      </a:r>
                      <a:r>
                        <a:rPr lang="en-MW" sz="1000" b="0" i="0" u="none" strike="noStrike" dirty="0">
                          <a:solidFill>
                            <a:srgbClr val="000000"/>
                          </a:solidFill>
                          <a:effectLst/>
                          <a:latin typeface="Arial" panose="020B0604020202020204" pitchFamily="34" charset="0"/>
                        </a:rPr>
                        <a:t>.0</a:t>
                      </a:r>
                      <a:r>
                        <a:rPr lang="en-US" sz="1000" b="0" i="0" u="none" strike="noStrike" dirty="0">
                          <a:solidFill>
                            <a:srgbClr val="000000"/>
                          </a:solidFill>
                          <a:effectLst/>
                          <a:latin typeface="Arial" panose="020B0604020202020204" pitchFamily="34" charset="0"/>
                        </a:rPr>
                        <a:t>%</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595840924"/>
                  </a:ext>
                </a:extLst>
              </a:tr>
              <a:tr h="132471">
                <a:tc>
                  <a:txBody>
                    <a:bodyPr/>
                    <a:lstStyle/>
                    <a:p>
                      <a:pPr marL="0" marR="0" lvl="0" indent="0" algn="l" defTabSz="1219139" rtl="0" eaLnBrk="1" fontAlgn="b" latinLnBrk="0" hangingPunct="1">
                        <a:lnSpc>
                          <a:spcPct val="100000"/>
                        </a:lnSpc>
                        <a:spcBef>
                          <a:spcPts val="0"/>
                        </a:spcBef>
                        <a:spcAft>
                          <a:spcPts val="0"/>
                        </a:spcAft>
                        <a:buClrTx/>
                        <a:buSzTx/>
                        <a:buFontTx/>
                        <a:buNone/>
                        <a:tabLst/>
                        <a:defRPr/>
                      </a:pPr>
                      <a:r>
                        <a:rPr lang="en-MW" sz="1000" b="0" i="0" u="none" strike="noStrike" dirty="0">
                          <a:solidFill>
                            <a:srgbClr val="000000"/>
                          </a:solidFill>
                          <a:effectLst/>
                          <a:latin typeface="Arial" panose="020B0604020202020204" pitchFamily="34" charset="0"/>
                        </a:rPr>
                        <a:t>2</a:t>
                      </a:r>
                      <a:r>
                        <a:rPr lang="en-GB" sz="1000" b="0" i="0" u="none" strike="noStrike" dirty="0">
                          <a:solidFill>
                            <a:srgbClr val="000000"/>
                          </a:solidFill>
                          <a:effectLst/>
                          <a:latin typeface="Arial" panose="020B0604020202020204" pitchFamily="34" charset="0"/>
                        </a:rPr>
                        <a:t> Challenging</a:t>
                      </a:r>
                      <a:endParaRPr lang="en-US" sz="1000" dirty="0">
                        <a:solidFill>
                          <a:schemeClr val="tx1">
                            <a:lumMod val="75000"/>
                            <a:lumOff val="25000"/>
                          </a:schemeClr>
                        </a:solidFill>
                        <a:effectLst/>
                        <a:latin typeface="Calibri" panose="020F0502020204030204" pitchFamily="34" charset="0"/>
                        <a:ea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MW" sz="1000" b="0" i="0" u="none" strike="noStrike" dirty="0">
                          <a:solidFill>
                            <a:srgbClr val="000000"/>
                          </a:solidFill>
                          <a:effectLst/>
                          <a:latin typeface="Arial" panose="020B0604020202020204" pitchFamily="34" charset="0"/>
                        </a:rPr>
                        <a:t>1</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MW" sz="1000" b="0" i="0" u="none" strike="noStrike" dirty="0">
                          <a:solidFill>
                            <a:srgbClr val="000000"/>
                          </a:solidFill>
                          <a:effectLst/>
                          <a:latin typeface="Arial" panose="020B0604020202020204" pitchFamily="34" charset="0"/>
                        </a:rPr>
                        <a:t>5.0</a:t>
                      </a:r>
                      <a:r>
                        <a:rPr lang="en-US" sz="1000" b="0" i="0" u="none" strike="noStrike" dirty="0">
                          <a:solidFill>
                            <a:srgbClr val="000000"/>
                          </a:solidFill>
                          <a:effectLst/>
                          <a:latin typeface="Arial" panose="020B0604020202020204" pitchFamily="34" charset="0"/>
                        </a:rPr>
                        <a:t>%</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1804681350"/>
                  </a:ext>
                </a:extLst>
              </a:tr>
              <a:tr h="132471">
                <a:tc>
                  <a:txBody>
                    <a:bodyPr/>
                    <a:lstStyle/>
                    <a:p>
                      <a:pPr algn="l" fontAlgn="b"/>
                      <a:r>
                        <a:rPr lang="en-MW" sz="1000" b="0" i="0" u="none" strike="noStrike" dirty="0">
                          <a:solidFill>
                            <a:srgbClr val="000000"/>
                          </a:solidFill>
                          <a:effectLst/>
                          <a:latin typeface="Arial" panose="020B0604020202020204" pitchFamily="34" charset="0"/>
                        </a:rPr>
                        <a:t>3</a:t>
                      </a:r>
                      <a:r>
                        <a:rPr lang="en-GB" sz="1000" b="0" i="0" u="none" strike="noStrike" dirty="0">
                          <a:solidFill>
                            <a:srgbClr val="000000"/>
                          </a:solidFill>
                          <a:effectLst/>
                          <a:latin typeface="Arial" panose="020B0604020202020204" pitchFamily="34" charset="0"/>
                        </a:rPr>
                        <a:t> Neutral</a:t>
                      </a:r>
                      <a:endParaRPr lang="en-MW" sz="1000" b="0" i="0" u="none" strike="noStrike" dirty="0">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MW" sz="1000" b="0" i="0" u="none" strike="noStrike" dirty="0">
                          <a:solidFill>
                            <a:srgbClr val="000000"/>
                          </a:solidFill>
                          <a:effectLst/>
                          <a:latin typeface="Arial" panose="020B0604020202020204" pitchFamily="34" charset="0"/>
                        </a:rPr>
                        <a:t>13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MW" sz="1000" b="0" i="0" u="none" strike="noStrike" dirty="0">
                          <a:solidFill>
                            <a:srgbClr val="000000"/>
                          </a:solidFill>
                          <a:effectLst/>
                          <a:latin typeface="Arial" panose="020B0604020202020204" pitchFamily="34" charset="0"/>
                        </a:rPr>
                        <a:t>32.5</a:t>
                      </a:r>
                      <a:r>
                        <a:rPr lang="en-US" sz="1000" b="0" i="0" u="none" strike="noStrike" dirty="0">
                          <a:solidFill>
                            <a:srgbClr val="000000"/>
                          </a:solidFill>
                          <a:effectLst/>
                          <a:latin typeface="Arial" panose="020B0604020202020204" pitchFamily="34" charset="0"/>
                        </a:rPr>
                        <a:t>%</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470866252"/>
                  </a:ext>
                </a:extLst>
              </a:tr>
              <a:tr h="132471">
                <a:tc>
                  <a:txBody>
                    <a:bodyPr/>
                    <a:lstStyle/>
                    <a:p>
                      <a:pPr marL="0" marR="0" lvl="0" indent="0" algn="l" defTabSz="1219139" rtl="0" eaLnBrk="1" fontAlgn="b" latinLnBrk="0" hangingPunct="1">
                        <a:lnSpc>
                          <a:spcPct val="100000"/>
                        </a:lnSpc>
                        <a:spcBef>
                          <a:spcPts val="0"/>
                        </a:spcBef>
                        <a:spcAft>
                          <a:spcPts val="0"/>
                        </a:spcAft>
                        <a:buClrTx/>
                        <a:buSzTx/>
                        <a:buFontTx/>
                        <a:buNone/>
                        <a:tabLst/>
                        <a:defRPr/>
                      </a:pPr>
                      <a:r>
                        <a:rPr lang="en-MW" sz="1000" b="0" i="0" u="none" strike="noStrike" dirty="0">
                          <a:solidFill>
                            <a:srgbClr val="000000"/>
                          </a:solidFill>
                          <a:effectLst/>
                          <a:latin typeface="Arial" panose="020B0604020202020204" pitchFamily="34" charset="0"/>
                        </a:rPr>
                        <a:t>4</a:t>
                      </a:r>
                      <a:r>
                        <a:rPr lang="en-GB" sz="1000" b="0" i="0" u="none" strike="noStrike" dirty="0">
                          <a:solidFill>
                            <a:srgbClr val="000000"/>
                          </a:solidFill>
                          <a:effectLst/>
                          <a:latin typeface="Arial" panose="020B0604020202020204" pitchFamily="34" charset="0"/>
                        </a:rPr>
                        <a:t> Easy</a:t>
                      </a:r>
                      <a:endParaRPr lang="en-US" sz="1000" dirty="0">
                        <a:solidFill>
                          <a:schemeClr val="tx1">
                            <a:lumMod val="75000"/>
                            <a:lumOff val="25000"/>
                          </a:schemeClr>
                        </a:solidFill>
                        <a:effectLst/>
                        <a:latin typeface="Calibri" panose="020F0502020204030204" pitchFamily="34" charset="0"/>
                        <a:ea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MW" sz="1000" b="0" i="0" u="none" strike="noStrike" dirty="0">
                          <a:solidFill>
                            <a:srgbClr val="000000"/>
                          </a:solidFill>
                          <a:effectLst/>
                          <a:latin typeface="Arial" panose="020B0604020202020204" pitchFamily="34" charset="0"/>
                        </a:rPr>
                        <a:t>23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MW" sz="1000" b="0" i="0" u="none" strike="noStrike" dirty="0">
                          <a:solidFill>
                            <a:srgbClr val="000000"/>
                          </a:solidFill>
                          <a:effectLst/>
                          <a:latin typeface="Arial" panose="020B0604020202020204" pitchFamily="34" charset="0"/>
                        </a:rPr>
                        <a:t>57.5</a:t>
                      </a:r>
                      <a:r>
                        <a:rPr lang="en-US" sz="1000" b="0" i="0" u="none" strike="noStrike" dirty="0">
                          <a:solidFill>
                            <a:srgbClr val="000000"/>
                          </a:solidFill>
                          <a:effectLst/>
                          <a:latin typeface="Arial" panose="020B0604020202020204" pitchFamily="34" charset="0"/>
                        </a:rPr>
                        <a:t>%</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1289015312"/>
                  </a:ext>
                </a:extLst>
              </a:tr>
              <a:tr h="136745">
                <a:tc>
                  <a:txBody>
                    <a:bodyPr/>
                    <a:lstStyle/>
                    <a:p>
                      <a:pPr marL="0" marR="0" lvl="0" indent="0" algn="l" defTabSz="1219139" rtl="0" eaLnBrk="1" fontAlgn="b" latinLnBrk="0" hangingPunct="1">
                        <a:lnSpc>
                          <a:spcPct val="100000"/>
                        </a:lnSpc>
                        <a:spcBef>
                          <a:spcPts val="0"/>
                        </a:spcBef>
                        <a:spcAft>
                          <a:spcPts val="0"/>
                        </a:spcAft>
                        <a:buClrTx/>
                        <a:buSzTx/>
                        <a:buFontTx/>
                        <a:buNone/>
                        <a:tabLst/>
                        <a:defRPr/>
                      </a:pPr>
                      <a:r>
                        <a:rPr lang="en-MW" sz="1000" b="0" i="0" u="none" strike="noStrike" dirty="0">
                          <a:solidFill>
                            <a:srgbClr val="000000"/>
                          </a:solidFill>
                          <a:effectLst/>
                          <a:latin typeface="Arial" panose="020B0604020202020204" pitchFamily="34" charset="0"/>
                        </a:rPr>
                        <a:t>5</a:t>
                      </a:r>
                      <a:r>
                        <a:rPr lang="en-GB" sz="1000" b="0" i="0" u="none" strike="noStrike" dirty="0">
                          <a:solidFill>
                            <a:srgbClr val="000000"/>
                          </a:solidFill>
                          <a:effectLst/>
                          <a:latin typeface="Arial" panose="020B0604020202020204" pitchFamily="34" charset="0"/>
                        </a:rPr>
                        <a:t> Very Easy</a:t>
                      </a:r>
                      <a:endParaRPr lang="en-MW" sz="1000" b="0" i="0" u="none" strike="noStrike" dirty="0">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MW" sz="1000" b="0" i="0" u="none" strike="noStrike" dirty="0">
                          <a:solidFill>
                            <a:srgbClr val="000000"/>
                          </a:solidFill>
                          <a:effectLst/>
                          <a:latin typeface="Arial" panose="020B0604020202020204" pitchFamily="34" charset="0"/>
                        </a:rPr>
                        <a:t>3</a:t>
                      </a: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MW" sz="1000" b="0" i="0" u="none" strike="noStrike" dirty="0">
                          <a:solidFill>
                            <a:srgbClr val="000000"/>
                          </a:solidFill>
                          <a:effectLst/>
                          <a:latin typeface="Arial" panose="020B0604020202020204" pitchFamily="34" charset="0"/>
                        </a:rPr>
                        <a:t>7.5</a:t>
                      </a:r>
                      <a:r>
                        <a:rPr lang="en-US" sz="1000" b="0" i="0" u="none" strike="noStrike" dirty="0">
                          <a:solidFill>
                            <a:srgbClr val="000000"/>
                          </a:solidFill>
                          <a:effectLst/>
                          <a:latin typeface="Arial" panose="020B0604020202020204" pitchFamily="34" charset="0"/>
                        </a:rPr>
                        <a:t>%</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519435815"/>
                  </a:ext>
                </a:extLst>
              </a:tr>
            </a:tbl>
          </a:graphicData>
        </a:graphic>
      </p:graphicFrame>
      <p:graphicFrame>
        <p:nvGraphicFramePr>
          <p:cNvPr id="9" name="Table 8">
            <a:extLst>
              <a:ext uri="{FF2B5EF4-FFF2-40B4-BE49-F238E27FC236}">
                <a16:creationId xmlns:a16="http://schemas.microsoft.com/office/drawing/2014/main" id="{2A400BD6-C264-0E8C-3B74-D86A59861F62}"/>
              </a:ext>
            </a:extLst>
          </p:cNvPr>
          <p:cNvGraphicFramePr>
            <a:graphicFrameLocks noGrp="1"/>
          </p:cNvGraphicFramePr>
          <p:nvPr/>
        </p:nvGraphicFramePr>
        <p:xfrm>
          <a:off x="149883" y="5311221"/>
          <a:ext cx="4546701" cy="749046"/>
        </p:xfrm>
        <a:graphic>
          <a:graphicData uri="http://schemas.openxmlformats.org/drawingml/2006/table">
            <a:tbl>
              <a:tblPr firstRow="1" firstCol="1" bandRow="1"/>
              <a:tblGrid>
                <a:gridCol w="2445831">
                  <a:extLst>
                    <a:ext uri="{9D8B030D-6E8A-4147-A177-3AD203B41FA5}">
                      <a16:colId xmlns:a16="http://schemas.microsoft.com/office/drawing/2014/main" val="2412268669"/>
                    </a:ext>
                  </a:extLst>
                </a:gridCol>
                <a:gridCol w="904568">
                  <a:extLst>
                    <a:ext uri="{9D8B030D-6E8A-4147-A177-3AD203B41FA5}">
                      <a16:colId xmlns:a16="http://schemas.microsoft.com/office/drawing/2014/main" val="821127556"/>
                    </a:ext>
                  </a:extLst>
                </a:gridCol>
                <a:gridCol w="1196302">
                  <a:extLst>
                    <a:ext uri="{9D8B030D-6E8A-4147-A177-3AD203B41FA5}">
                      <a16:colId xmlns:a16="http://schemas.microsoft.com/office/drawing/2014/main" val="2451784346"/>
                    </a:ext>
                  </a:extLst>
                </a:gridCol>
              </a:tblGrid>
              <a:tr h="132471">
                <a:tc>
                  <a:txBody>
                    <a:bodyPr/>
                    <a:lstStyle/>
                    <a:p>
                      <a:pPr marL="0" marR="0" lvl="0" indent="0" algn="l" defTabSz="1219139" rtl="0" eaLnBrk="1" fontAlgn="auto" latinLnBrk="0" hangingPunct="1">
                        <a:lnSpc>
                          <a:spcPct val="103000"/>
                        </a:lnSpc>
                        <a:spcBef>
                          <a:spcPts val="0"/>
                        </a:spcBef>
                        <a:spcAft>
                          <a:spcPts val="0"/>
                        </a:spcAft>
                        <a:buClrTx/>
                        <a:buSzTx/>
                        <a:buFontTx/>
                        <a:buNone/>
                        <a:tabLst/>
                        <a:defRPr/>
                      </a:pPr>
                      <a:r>
                        <a:rPr lang="en-US" sz="1400" b="1" kern="10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Willingness to Recommend to Clients </a:t>
                      </a:r>
                      <a:endParaRPr lang="en-US" sz="1200" b="1" kern="1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60" marR="6846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tc>
                  <a:txBody>
                    <a:bodyPr/>
                    <a:lstStyle/>
                    <a:p>
                      <a:pPr marL="0" marR="0" indent="0" algn="ctr">
                        <a:lnSpc>
                          <a:spcPct val="103000"/>
                        </a:lnSpc>
                        <a:spcBef>
                          <a:spcPts val="0"/>
                        </a:spcBef>
                        <a:spcAft>
                          <a:spcPts val="0"/>
                        </a:spcAft>
                      </a:pPr>
                      <a:r>
                        <a:rPr lang="en-US" sz="1200" kern="1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Count</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60" marR="68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tc>
                  <a:txBody>
                    <a:bodyPr/>
                    <a:lstStyle/>
                    <a:p>
                      <a:pPr marL="0" marR="0" indent="0" algn="ctr">
                        <a:lnSpc>
                          <a:spcPct val="103000"/>
                        </a:lnSpc>
                        <a:spcBef>
                          <a:spcPts val="0"/>
                        </a:spcBef>
                        <a:spcAft>
                          <a:spcPts val="0"/>
                        </a:spcAft>
                      </a:pPr>
                      <a:r>
                        <a:rPr lang="en-US" sz="1200" kern="100"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 (n=40)</a:t>
                      </a:r>
                      <a:endParaRPr lang="en-US" sz="1100" kern="1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460" marR="6846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8080"/>
                    </a:solidFill>
                  </a:tcPr>
                </a:tc>
                <a:extLst>
                  <a:ext uri="{0D108BD9-81ED-4DB2-BD59-A6C34878D82A}">
                    <a16:rowId xmlns:a16="http://schemas.microsoft.com/office/drawing/2014/main" val="3108892214"/>
                  </a:ext>
                </a:extLst>
              </a:tr>
              <a:tr h="132471">
                <a:tc>
                  <a:txBody>
                    <a:bodyPr/>
                    <a:lstStyle/>
                    <a:p>
                      <a:pPr marL="144000" algn="l" fontAlgn="b">
                        <a:spcBef>
                          <a:spcPts val="2400"/>
                        </a:spcBef>
                        <a:spcAft>
                          <a:spcPts val="2400"/>
                        </a:spcAft>
                      </a:pPr>
                      <a:r>
                        <a:rPr lang="en-US" sz="1000" b="0" i="0" u="none" strike="noStrike" dirty="0">
                          <a:solidFill>
                            <a:srgbClr val="000000"/>
                          </a:solidFill>
                          <a:effectLst/>
                          <a:latin typeface="Arial" panose="020B0604020202020204" pitchFamily="34" charset="0"/>
                        </a:rPr>
                        <a:t>Yes</a:t>
                      </a:r>
                      <a:endParaRPr lang="en-MW" sz="1000" b="0" i="0" u="none" strike="noStrike" dirty="0">
                        <a:solidFill>
                          <a:srgbClr val="000000"/>
                        </a:solidFill>
                        <a:effectLst/>
                        <a:latin typeface="Arial" panose="020B0604020202020204" pitchFamily="34" charset="0"/>
                      </a:endParaRP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GB" sz="1000" b="0" i="0" u="none" strike="noStrike" dirty="0">
                          <a:solidFill>
                            <a:srgbClr val="000000"/>
                          </a:solidFill>
                          <a:effectLst/>
                          <a:latin typeface="Arial" panose="020B0604020202020204" pitchFamily="34" charset="0"/>
                        </a:rPr>
                        <a:t>40</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US" sz="1000" b="0" i="0" u="none" strike="noStrike" dirty="0">
                          <a:solidFill>
                            <a:srgbClr val="000000"/>
                          </a:solidFill>
                          <a:effectLst/>
                          <a:latin typeface="Arial" panose="020B0604020202020204" pitchFamily="34" charset="0"/>
                        </a:rPr>
                        <a:t>100%</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691925888"/>
                  </a:ext>
                </a:extLst>
              </a:tr>
              <a:tr h="111526">
                <a:tc>
                  <a:txBody>
                    <a:bodyPr/>
                    <a:lstStyle/>
                    <a:p>
                      <a:pPr marL="144000" marR="0" lvl="0" indent="0" algn="l" defTabSz="1219139" rtl="0" eaLnBrk="1" fontAlgn="b" latinLnBrk="0" hangingPunct="1">
                        <a:lnSpc>
                          <a:spcPct val="100000"/>
                        </a:lnSpc>
                        <a:spcBef>
                          <a:spcPts val="2400"/>
                        </a:spcBef>
                        <a:spcAft>
                          <a:spcPts val="2400"/>
                        </a:spcAft>
                        <a:buClrTx/>
                        <a:buSzTx/>
                        <a:buFontTx/>
                        <a:buNone/>
                        <a:tabLst/>
                        <a:defRPr/>
                      </a:pPr>
                      <a:r>
                        <a:rPr lang="en-US" sz="10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No</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US" sz="1000" b="0" i="0" u="none" strike="noStrike" dirty="0">
                          <a:solidFill>
                            <a:srgbClr val="000000"/>
                          </a:solidFill>
                          <a:effectLst/>
                          <a:latin typeface="Arial" panose="020B0604020202020204" pitchFamily="34" charset="0"/>
                        </a:rPr>
                        <a:t>0</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tc>
                  <a:txBody>
                    <a:bodyPr/>
                    <a:lstStyle/>
                    <a:p>
                      <a:pPr algn="ctr" fontAlgn="b"/>
                      <a:r>
                        <a:rPr lang="en-US" sz="1000" b="0" i="0" u="none" strike="noStrike" dirty="0">
                          <a:solidFill>
                            <a:srgbClr val="000000"/>
                          </a:solidFill>
                          <a:effectLst/>
                          <a:latin typeface="Arial" panose="020B0604020202020204" pitchFamily="34" charset="0"/>
                        </a:rPr>
                        <a:t>0%</a:t>
                      </a:r>
                      <a:endParaRPr lang="en-MW" sz="1000" b="0" i="0" u="none" strike="noStrike" dirty="0">
                        <a:solidFill>
                          <a:srgbClr val="000000"/>
                        </a:solidFill>
                        <a:effectLst/>
                        <a:latin typeface="Arial" panose="020B0604020202020204" pitchFamily="34" charset="0"/>
                      </a:endParaRPr>
                    </a:p>
                  </a:txBody>
                  <a:tcPr marL="6350" marR="6350" marT="635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EDF4"/>
                    </a:solidFill>
                  </a:tcPr>
                </a:tc>
                <a:extLst>
                  <a:ext uri="{0D108BD9-81ED-4DB2-BD59-A6C34878D82A}">
                    <a16:rowId xmlns:a16="http://schemas.microsoft.com/office/drawing/2014/main" val="2344765022"/>
                  </a:ext>
                </a:extLst>
              </a:tr>
            </a:tbl>
          </a:graphicData>
        </a:graphic>
      </p:graphicFrame>
      <p:grpSp>
        <p:nvGrpSpPr>
          <p:cNvPr id="15" name="Group 14">
            <a:extLst>
              <a:ext uri="{FF2B5EF4-FFF2-40B4-BE49-F238E27FC236}">
                <a16:creationId xmlns:a16="http://schemas.microsoft.com/office/drawing/2014/main" id="{05FDB3BA-64BC-4029-586D-06653C003483}"/>
              </a:ext>
            </a:extLst>
          </p:cNvPr>
          <p:cNvGrpSpPr/>
          <p:nvPr/>
        </p:nvGrpSpPr>
        <p:grpSpPr>
          <a:xfrm>
            <a:off x="5850399" y="1535665"/>
            <a:ext cx="5506065" cy="3064902"/>
            <a:chOff x="6174658" y="1333377"/>
            <a:chExt cx="5506065" cy="3064902"/>
          </a:xfrm>
        </p:grpSpPr>
        <p:pic>
          <p:nvPicPr>
            <p:cNvPr id="1026" name="Picture 2" descr="Output image">
              <a:extLst>
                <a:ext uri="{FF2B5EF4-FFF2-40B4-BE49-F238E27FC236}">
                  <a16:creationId xmlns:a16="http://schemas.microsoft.com/office/drawing/2014/main" id="{9D8E8F90-1363-80BF-4528-2738DE037C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4658" y="1461403"/>
              <a:ext cx="5375408" cy="293687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CDF608C-0432-9E60-C2CC-0681E5160949}"/>
                </a:ext>
              </a:extLst>
            </p:cNvPr>
            <p:cNvSpPr txBox="1"/>
            <p:nvPr/>
          </p:nvSpPr>
          <p:spPr>
            <a:xfrm>
              <a:off x="7099198" y="1333377"/>
              <a:ext cx="4581525" cy="307777"/>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a:ea typeface="+mn-ea"/>
                  <a:cs typeface="+mn-cs"/>
                </a:rPr>
                <a:t>Frequency of Sentiment on Willingness to Recommend </a:t>
              </a:r>
            </a:p>
          </p:txBody>
        </p:sp>
      </p:grpSp>
      <p:sp>
        <p:nvSpPr>
          <p:cNvPr id="13" name="TextBox 12">
            <a:extLst>
              <a:ext uri="{FF2B5EF4-FFF2-40B4-BE49-F238E27FC236}">
                <a16:creationId xmlns:a16="http://schemas.microsoft.com/office/drawing/2014/main" id="{D6D7903A-593C-5C51-D5F5-968A5159F86D}"/>
              </a:ext>
            </a:extLst>
          </p:cNvPr>
          <p:cNvSpPr txBox="1"/>
          <p:nvPr/>
        </p:nvSpPr>
        <p:spPr>
          <a:xfrm>
            <a:off x="149883" y="6060267"/>
            <a:ext cx="4546701" cy="523220"/>
          </a:xfrm>
          <a:prstGeom prst="rect">
            <a:avLst/>
          </a:prstGeom>
          <a:solidFill>
            <a:srgbClr val="DCE6F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mn-cs"/>
              </a:rPr>
              <a:t>100% of the service providers are willing to recommend </a:t>
            </a:r>
            <a:r>
              <a:rPr kumimoji="0" lang="en-US" sz="1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Calibri" panose="020F0502020204030204" pitchFamily="34" charset="0"/>
                <a:cs typeface="+mn-cs"/>
              </a:rPr>
              <a:t>the Wondfo blood-based HIVST to clients </a:t>
            </a:r>
          </a:p>
        </p:txBody>
      </p:sp>
      <p:sp>
        <p:nvSpPr>
          <p:cNvPr id="14" name="TextBox 13">
            <a:extLst>
              <a:ext uri="{FF2B5EF4-FFF2-40B4-BE49-F238E27FC236}">
                <a16:creationId xmlns:a16="http://schemas.microsoft.com/office/drawing/2014/main" id="{F3B4B9AA-E9EE-A28D-CBA4-6CB2FF7F1585}"/>
              </a:ext>
            </a:extLst>
          </p:cNvPr>
          <p:cNvSpPr txBox="1"/>
          <p:nvPr/>
        </p:nvSpPr>
        <p:spPr>
          <a:xfrm>
            <a:off x="5338919" y="4590260"/>
            <a:ext cx="6703198" cy="2239074"/>
          </a:xfrm>
          <a:prstGeom prst="rect">
            <a:avLst/>
          </a:prstGeom>
          <a:solidFill>
            <a:srgbClr val="DCE6F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a:t>
            </a:r>
            <a:r>
              <a:rPr kumimoji="0" lang="en-US" sz="1200" b="0" i="1" u="none" strike="noStrike" kern="1200" cap="none" spc="0" normalizeH="0" baseline="0" noProof="0" dirty="0">
                <a:ln>
                  <a:noFill/>
                </a:ln>
                <a:solidFill>
                  <a:prstClr val="black"/>
                </a:solidFill>
                <a:effectLst/>
                <a:uLnTx/>
                <a:uFillTx/>
                <a:latin typeface="Calibri"/>
                <a:ea typeface="+mn-ea"/>
                <a:cs typeface="+mn-cs"/>
              </a:rPr>
              <a:t>Based from the experience that I have had, clients had doubts using the oral based self-test. They would ask why we test saliva yet HIV is found in blood. There is no ample time to explain to them that we actually test for antibodies and not saliva. With this blood based self-test, clients easily understand and accept to use the kit because of the same belief that HIV resides in blood.”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“From my observation on clients using this blood based HIVST, clients found this test kit easy to use and reliable (because of the blood sample). Clients, found this kit reliable unlike the oral based HIVST because of the sample issue.”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“If they are willing to, I would encourage them. I  saw that it was easy for people to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50" b="0" i="1"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black"/>
                </a:solidFill>
                <a:effectLst/>
                <a:uLnTx/>
                <a:uFillTx/>
                <a:latin typeface="Calibri"/>
                <a:ea typeface="+mn-ea"/>
                <a:cs typeface="+mn-cs"/>
              </a:rPr>
              <a:t>“Most clients were able to understand on how to do the test regardless of their background.”</a:t>
            </a:r>
          </a:p>
        </p:txBody>
      </p:sp>
      <p:sp>
        <p:nvSpPr>
          <p:cNvPr id="16" name="TextBox 15">
            <a:extLst>
              <a:ext uri="{FF2B5EF4-FFF2-40B4-BE49-F238E27FC236}">
                <a16:creationId xmlns:a16="http://schemas.microsoft.com/office/drawing/2014/main" id="{253D13C7-D756-4838-0185-B39E1289329F}"/>
              </a:ext>
            </a:extLst>
          </p:cNvPr>
          <p:cNvSpPr txBox="1"/>
          <p:nvPr/>
        </p:nvSpPr>
        <p:spPr>
          <a:xfrm>
            <a:off x="5417062" y="1074000"/>
            <a:ext cx="6772976" cy="461665"/>
          </a:xfrm>
          <a:prstGeom prst="rect">
            <a:avLst/>
          </a:prstGeom>
          <a:solidFill>
            <a:srgbClr val="80808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Feedback from service providers when asked to provide reasons for why they would recommend the Wondfo HIVST to clients: </a:t>
            </a:r>
          </a:p>
        </p:txBody>
      </p:sp>
    </p:spTree>
    <p:extLst>
      <p:ext uri="{BB962C8B-B14F-4D97-AF65-F5344CB8AC3E}">
        <p14:creationId xmlns:p14="http://schemas.microsoft.com/office/powerpoint/2010/main" val="2551003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0C2E66-ED84-D68D-29CC-CBE73393010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5E820E9-1BE5-10E6-83C7-76EE96E474D2}"/>
              </a:ext>
            </a:extLst>
          </p:cNvPr>
          <p:cNvSpPr>
            <a:spLocks noGrp="1"/>
          </p:cNvSpPr>
          <p:nvPr>
            <p:ph idx="1"/>
          </p:nvPr>
        </p:nvSpPr>
        <p:spPr/>
        <p:txBody>
          <a:bodyPr>
            <a:normAutofit fontScale="92500" lnSpcReduction="10000"/>
          </a:bodyPr>
          <a:lstStyle/>
          <a:p>
            <a:r>
              <a:rPr lang="en-US" sz="2400" dirty="0"/>
              <a:t>Introduction: Situation Analysis, Background, Approach, Overview of Pilot and Field Evaluation</a:t>
            </a:r>
          </a:p>
          <a:p>
            <a:pPr marL="0" indent="0">
              <a:buNone/>
            </a:pPr>
            <a:endParaRPr lang="en-US" sz="2400" dirty="0"/>
          </a:p>
          <a:p>
            <a:r>
              <a:rPr lang="en-US" sz="2400" dirty="0"/>
              <a:t>Overview of Wondfo Blood-Based HIVST</a:t>
            </a:r>
          </a:p>
          <a:p>
            <a:pPr marL="0" indent="0">
              <a:buNone/>
            </a:pPr>
            <a:endParaRPr lang="en-US" sz="2400" dirty="0"/>
          </a:p>
          <a:p>
            <a:r>
              <a:rPr lang="en-US" sz="2400" dirty="0"/>
              <a:t>Results from the Wondfo HIVST Pilot (n = 2,918)</a:t>
            </a:r>
          </a:p>
          <a:p>
            <a:pPr marL="0" indent="0">
              <a:buNone/>
            </a:pPr>
            <a:endParaRPr lang="en-US" sz="2400" dirty="0"/>
          </a:p>
          <a:p>
            <a:r>
              <a:rPr lang="en-US" sz="2400" dirty="0"/>
              <a:t>Results from the Usability and Acceptability Survey (n =585 ) </a:t>
            </a:r>
          </a:p>
          <a:p>
            <a:pPr marL="0" indent="0">
              <a:buNone/>
            </a:pPr>
            <a:endParaRPr lang="en-US" sz="2400" dirty="0"/>
          </a:p>
          <a:p>
            <a:r>
              <a:rPr lang="en-US" sz="2400" dirty="0"/>
              <a:t>Challenges and Limitations </a:t>
            </a:r>
          </a:p>
          <a:p>
            <a:pPr marL="0" indent="0">
              <a:buNone/>
            </a:pPr>
            <a:endParaRPr lang="en-US" sz="2400" dirty="0"/>
          </a:p>
          <a:p>
            <a:r>
              <a:rPr lang="en-US" sz="2400" dirty="0"/>
              <a:t>Final Recommendations </a:t>
            </a:r>
          </a:p>
          <a:p>
            <a:endParaRPr lang="en-US" sz="2400" dirty="0"/>
          </a:p>
          <a:p>
            <a:endParaRPr lang="en-US" sz="2400" dirty="0"/>
          </a:p>
        </p:txBody>
      </p:sp>
      <p:sp>
        <p:nvSpPr>
          <p:cNvPr id="3" name="Title 2">
            <a:extLst>
              <a:ext uri="{FF2B5EF4-FFF2-40B4-BE49-F238E27FC236}">
                <a16:creationId xmlns:a16="http://schemas.microsoft.com/office/drawing/2014/main" id="{CEB0FB6A-19A5-D570-AE63-F2DA35BBD0FA}"/>
              </a:ext>
            </a:extLst>
          </p:cNvPr>
          <p:cNvSpPr>
            <a:spLocks noGrp="1"/>
          </p:cNvSpPr>
          <p:nvPr>
            <p:ph type="title"/>
          </p:nvPr>
        </p:nvSpPr>
        <p:spPr/>
        <p:txBody>
          <a:bodyPr/>
          <a:lstStyle/>
          <a:p>
            <a:pPr algn="l"/>
            <a:r>
              <a:rPr lang="en-US" sz="2800" b="1" dirty="0"/>
              <a:t>Outline</a:t>
            </a:r>
          </a:p>
        </p:txBody>
      </p:sp>
      <p:sp>
        <p:nvSpPr>
          <p:cNvPr id="4" name="Rectangle: Rounded Corners 3">
            <a:extLst>
              <a:ext uri="{FF2B5EF4-FFF2-40B4-BE49-F238E27FC236}">
                <a16:creationId xmlns:a16="http://schemas.microsoft.com/office/drawing/2014/main" id="{924E3B0A-BD0D-0EE0-3A66-1AC244CC4344}"/>
              </a:ext>
            </a:extLst>
          </p:cNvPr>
          <p:cNvSpPr/>
          <p:nvPr/>
        </p:nvSpPr>
        <p:spPr>
          <a:xfrm>
            <a:off x="609600" y="4765799"/>
            <a:ext cx="10205545" cy="585946"/>
          </a:xfrm>
          <a:prstGeom prst="roundRect">
            <a:avLst/>
          </a:prstGeom>
          <a:solidFill>
            <a:schemeClr val="accent3">
              <a:lumMod val="40000"/>
              <a:lumOff val="60000"/>
              <a:alpha val="27000"/>
            </a:schemeClr>
          </a:solidFill>
          <a:ln>
            <a:solidFill>
              <a:srgbClr val="C3D6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607472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2200" b="1" dirty="0"/>
              <a:t>Challenges and Limitations  </a:t>
            </a:r>
          </a:p>
        </p:txBody>
      </p:sp>
      <p:sp>
        <p:nvSpPr>
          <p:cNvPr id="11" name="TextBox 10"/>
          <p:cNvSpPr txBox="1"/>
          <p:nvPr/>
        </p:nvSpPr>
        <p:spPr>
          <a:xfrm>
            <a:off x="149886" y="4180351"/>
            <a:ext cx="11892228" cy="2090316"/>
          </a:xfrm>
          <a:prstGeom prst="rect">
            <a:avLst/>
          </a:prstGeom>
          <a:solidFill>
            <a:schemeClr val="accent1">
              <a:lumMod val="20000"/>
              <a:lumOff val="80000"/>
            </a:schemeClr>
          </a:solidFill>
        </p:spPr>
        <p:txBody>
          <a:bodyPr wrap="square" rtlCol="0">
            <a:spAutoFit/>
          </a:bodyPr>
          <a:lstStyle/>
          <a:p>
            <a:pPr marL="6350" marR="0" indent="0">
              <a:lnSpc>
                <a:spcPct val="107000"/>
              </a:lnSpc>
              <a:spcBef>
                <a:spcPts val="0"/>
              </a:spcBef>
              <a:spcAft>
                <a:spcPts val="0"/>
              </a:spcAft>
            </a:pPr>
            <a:r>
              <a:rPr lang="en-US" b="1" dirty="0">
                <a:solidFill>
                  <a:srgbClr val="000000"/>
                </a:solidFill>
                <a:effectLst/>
                <a:ea typeface="Cambria" panose="02040503050406030204" pitchFamily="18" charset="0"/>
                <a:cs typeface="Cambria" panose="02040503050406030204" pitchFamily="18" charset="0"/>
              </a:rPr>
              <a:t>Limitations</a:t>
            </a:r>
          </a:p>
          <a:p>
            <a:pPr marL="342900" marR="0" lvl="0" indent="-109538" algn="just" fontAlgn="base">
              <a:lnSpc>
                <a:spcPct val="103000"/>
              </a:lnSpc>
              <a:spcBef>
                <a:spcPts val="0"/>
              </a:spcBef>
              <a:spcAft>
                <a:spcPts val="0"/>
              </a:spcAft>
              <a:buClr>
                <a:srgbClr val="000000"/>
              </a:buClr>
              <a:buSzPts val="1100"/>
              <a:buFont typeface="Arial" panose="020B0604020202020204" pitchFamily="34" charset="0"/>
              <a:buChar char="•"/>
            </a:pPr>
            <a:r>
              <a:rPr lang="en-US" dirty="0">
                <a:solidFill>
                  <a:schemeClr val="tx1">
                    <a:lumMod val="75000"/>
                    <a:lumOff val="25000"/>
                  </a:schemeClr>
                </a:solidFill>
              </a:rPr>
              <a:t>Some register entries were incomplete and/or others appeared to have incorrect values that couldn't be traced/corrected</a:t>
            </a:r>
          </a:p>
          <a:p>
            <a:pPr marL="342900" indent="-109538" algn="just" fontAlgn="base">
              <a:lnSpc>
                <a:spcPct val="103000"/>
              </a:lnSpc>
              <a:buClr>
                <a:srgbClr val="000000"/>
              </a:buClr>
              <a:buSzPts val="1100"/>
              <a:buFont typeface="Arial" panose="020B0604020202020204" pitchFamily="34" charset="0"/>
              <a:buChar char="•"/>
            </a:pPr>
            <a:r>
              <a:rPr lang="en-US" dirty="0">
                <a:solidFill>
                  <a:schemeClr val="tx1">
                    <a:lumMod val="75000"/>
                    <a:lumOff val="25000"/>
                  </a:schemeClr>
                </a:solidFill>
              </a:rPr>
              <a:t>In line with the National Health Science Research Ethics Committee requirement, participants received $10 compensation for their lost time during participation in the Accessibility and Usability study. As such, willingness to participate in the study scan not be emphasized.</a:t>
            </a:r>
          </a:p>
          <a:p>
            <a:pPr marL="342900" indent="-109538" algn="just" fontAlgn="base">
              <a:lnSpc>
                <a:spcPct val="103000"/>
              </a:lnSpc>
              <a:buClr>
                <a:srgbClr val="000000"/>
              </a:buClr>
              <a:buSzPts val="1100"/>
              <a:buFont typeface="Arial" panose="020B0604020202020204" pitchFamily="34" charset="0"/>
              <a:buChar char="•"/>
            </a:pPr>
            <a:r>
              <a:rPr lang="en-US" dirty="0">
                <a:solidFill>
                  <a:schemeClr val="tx1">
                    <a:lumMod val="75000"/>
                    <a:lumOff val="25000"/>
                  </a:schemeClr>
                </a:solidFill>
              </a:rPr>
              <a:t>The study only looked at facility and primary distribution due to issues of reporting surrounding community feedback and secondary distribution</a:t>
            </a:r>
          </a:p>
        </p:txBody>
      </p:sp>
      <p:sp>
        <p:nvSpPr>
          <p:cNvPr id="7" name="TextBox 6">
            <a:extLst>
              <a:ext uri="{FF2B5EF4-FFF2-40B4-BE49-F238E27FC236}">
                <a16:creationId xmlns:a16="http://schemas.microsoft.com/office/drawing/2014/main" id="{9F59C300-B6AD-F779-BB59-6DF8C0004BA9}"/>
              </a:ext>
            </a:extLst>
          </p:cNvPr>
          <p:cNvSpPr txBox="1"/>
          <p:nvPr/>
        </p:nvSpPr>
        <p:spPr>
          <a:xfrm>
            <a:off x="119017" y="1338684"/>
            <a:ext cx="11892228" cy="2565702"/>
          </a:xfrm>
          <a:prstGeom prst="rect">
            <a:avLst/>
          </a:prstGeom>
          <a:solidFill>
            <a:schemeClr val="accent1">
              <a:lumMod val="20000"/>
              <a:lumOff val="80000"/>
            </a:schemeClr>
          </a:solidFill>
        </p:spPr>
        <p:txBody>
          <a:bodyPr wrap="square" rtlCol="0">
            <a:spAutoFit/>
          </a:bodyPr>
          <a:lstStyle/>
          <a:p>
            <a:pPr marL="6350" marR="0" indent="0">
              <a:lnSpc>
                <a:spcPct val="107000"/>
              </a:lnSpc>
              <a:spcBef>
                <a:spcPts val="0"/>
              </a:spcBef>
              <a:spcAft>
                <a:spcPts val="0"/>
              </a:spcAft>
            </a:pPr>
            <a:r>
              <a:rPr lang="en-US" b="1" dirty="0">
                <a:solidFill>
                  <a:srgbClr val="000000"/>
                </a:solidFill>
                <a:effectLst/>
                <a:ea typeface="Cambria" panose="02040503050406030204" pitchFamily="18" charset="0"/>
                <a:cs typeface="Cambria" panose="02040503050406030204" pitchFamily="18" charset="0"/>
              </a:rPr>
              <a:t>Challenges</a:t>
            </a:r>
          </a:p>
          <a:p>
            <a:pPr marL="342900" marR="0" lvl="0" indent="-109538" fontAlgn="base">
              <a:lnSpc>
                <a:spcPct val="103000"/>
              </a:lnSpc>
              <a:spcBef>
                <a:spcPts val="0"/>
              </a:spcBef>
              <a:spcAft>
                <a:spcPts val="0"/>
              </a:spcAft>
              <a:buClr>
                <a:srgbClr val="000000"/>
              </a:buClr>
              <a:buSzPts val="1100"/>
              <a:buFont typeface="Arial" panose="020B0604020202020204" pitchFamily="34" charset="0"/>
              <a:buChar char="•"/>
            </a:pPr>
            <a:r>
              <a:rPr lang="en-US" sz="2000" b="0" u="none" strike="noStrike" noProof="0" dirty="0">
                <a:solidFill>
                  <a:srgbClr val="000000"/>
                </a:solidFill>
                <a:effectLst/>
                <a:latin typeface="Aptos Narrow"/>
              </a:rPr>
              <a:t>4 out of the 3000  (0.13%) donated </a:t>
            </a:r>
            <a:r>
              <a:rPr kumimoji="0" lang="en-US" sz="2000" b="0" u="none" strike="noStrike" kern="1200" cap="none" spc="0" normalizeH="0" baseline="0" noProof="0" dirty="0">
                <a:ln>
                  <a:noFill/>
                </a:ln>
                <a:solidFill>
                  <a:prstClr val="black"/>
                </a:solidFill>
                <a:effectLst/>
                <a:uLnTx/>
                <a:uFillTx/>
                <a:latin typeface="+mn-lt"/>
                <a:ea typeface="+mn-ea"/>
                <a:cs typeface="Calibri" panose="020F0502020204030204"/>
              </a:rPr>
              <a:t>kits had factory faults noted after distribution  as such  they were not used. These were due to missing test and control lines (2), no buffer solution in package (1) and  no pricker in package (1).</a:t>
            </a:r>
          </a:p>
          <a:p>
            <a:pPr marL="342900" marR="0" lvl="0" indent="-109538" fontAlgn="base">
              <a:lnSpc>
                <a:spcPct val="103000"/>
              </a:lnSpc>
              <a:spcBef>
                <a:spcPts val="0"/>
              </a:spcBef>
              <a:spcAft>
                <a:spcPts val="0"/>
              </a:spcAft>
              <a:buClr>
                <a:srgbClr val="000000"/>
              </a:buClr>
              <a:buSzPts val="1100"/>
              <a:buFont typeface="Arial" panose="020B0604020202020204" pitchFamily="34" charset="0"/>
              <a:buChar char="•"/>
            </a:pPr>
            <a:r>
              <a:rPr lang="en-US" sz="2000" dirty="0">
                <a:solidFill>
                  <a:prstClr val="black"/>
                </a:solidFill>
                <a:cs typeface="Calibri" panose="020F0502020204030204"/>
              </a:rPr>
              <a:t>20 HIVST kits were missing and could not be traced.</a:t>
            </a:r>
          </a:p>
          <a:p>
            <a:pPr marL="342900" marR="0" lvl="0" indent="-109538" fontAlgn="base">
              <a:lnSpc>
                <a:spcPct val="103000"/>
              </a:lnSpc>
              <a:spcBef>
                <a:spcPts val="0"/>
              </a:spcBef>
              <a:spcAft>
                <a:spcPts val="0"/>
              </a:spcAft>
              <a:buClr>
                <a:srgbClr val="000000"/>
              </a:buClr>
              <a:buSzPts val="1100"/>
              <a:buFont typeface="Arial" panose="020B0604020202020204" pitchFamily="34" charset="0"/>
              <a:buChar char="•"/>
            </a:pPr>
            <a:r>
              <a:rPr kumimoji="0" lang="en-US" sz="2000" b="0" u="none" strike="noStrike" kern="1200" cap="none" spc="0" normalizeH="0" baseline="0" noProof="0" dirty="0">
                <a:ln>
                  <a:noFill/>
                </a:ln>
                <a:solidFill>
                  <a:prstClr val="black"/>
                </a:solidFill>
                <a:effectLst/>
                <a:uLnTx/>
                <a:uFillTx/>
                <a:latin typeface="+mn-lt"/>
                <a:ea typeface="+mn-ea"/>
                <a:cs typeface="Calibri" panose="020F0502020204030204"/>
              </a:rPr>
              <a:t>Study implementation delayed by 2 days due to a HCW sit in, which affected client visits to the facility, this was resolved after government addressed the HCW concerns.</a:t>
            </a:r>
          </a:p>
          <a:p>
            <a:pPr marL="342900" marR="0" lvl="0" indent="-109538" algn="just" fontAlgn="base">
              <a:lnSpc>
                <a:spcPct val="103000"/>
              </a:lnSpc>
              <a:spcBef>
                <a:spcPts val="0"/>
              </a:spcBef>
              <a:spcAft>
                <a:spcPts val="0"/>
              </a:spcAft>
              <a:buClr>
                <a:srgbClr val="000000"/>
              </a:buClr>
              <a:buSzPts val="1100"/>
              <a:buFont typeface="Arial" panose="020B0604020202020204" pitchFamily="34" charset="0"/>
              <a:buChar char="•"/>
            </a:pPr>
            <a:endParaRPr kumimoji="0" lang="en-US" sz="1800" b="0" i="1" u="none" strike="noStrike" kern="1200" cap="none" spc="0" normalizeH="0" baseline="0" noProof="0" dirty="0">
              <a:ln>
                <a:noFill/>
              </a:ln>
              <a:solidFill>
                <a:prstClr val="black"/>
              </a:solidFill>
              <a:effectLst/>
              <a:uLnTx/>
              <a:uFillTx/>
              <a:latin typeface="+mn-lt"/>
              <a:ea typeface="+mn-ea"/>
              <a:cs typeface="Calibri" panose="020F0502020204030204"/>
            </a:endParaRPr>
          </a:p>
        </p:txBody>
      </p:sp>
    </p:spTree>
    <p:extLst>
      <p:ext uri="{BB962C8B-B14F-4D97-AF65-F5344CB8AC3E}">
        <p14:creationId xmlns:p14="http://schemas.microsoft.com/office/powerpoint/2010/main" val="20991187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06EBEC-EC9F-FE08-CDAA-B6F8DC8E796E}"/>
              </a:ext>
            </a:extLst>
          </p:cNvPr>
          <p:cNvSpPr>
            <a:spLocks noGrp="1"/>
          </p:cNvSpPr>
          <p:nvPr>
            <p:ph idx="1"/>
          </p:nvPr>
        </p:nvSpPr>
        <p:spPr>
          <a:xfrm>
            <a:off x="268941" y="1192306"/>
            <a:ext cx="11734799" cy="4933863"/>
          </a:xfrm>
        </p:spPr>
        <p:txBody>
          <a:bodyPr>
            <a:normAutofit/>
          </a:bodyPr>
          <a:lstStyle/>
          <a:p>
            <a:r>
              <a:rPr lang="en-US" sz="2400" dirty="0"/>
              <a:t>Delays in the study approval process</a:t>
            </a:r>
          </a:p>
          <a:p>
            <a:pPr lvl="1"/>
            <a:r>
              <a:rPr lang="en-US" sz="2400" dirty="0"/>
              <a:t>Delays by MoH to review the study protocol and give approvals</a:t>
            </a:r>
          </a:p>
          <a:p>
            <a:pPr lvl="1"/>
            <a:r>
              <a:rPr lang="en-US" sz="2400" dirty="0"/>
              <a:t>Delays by ethics board to review the protocol</a:t>
            </a:r>
          </a:p>
          <a:p>
            <a:r>
              <a:rPr lang="en-US" sz="2400" dirty="0"/>
              <a:t>Training of Health workers and Research Assistants took more time and resources</a:t>
            </a:r>
          </a:p>
          <a:p>
            <a:r>
              <a:rPr lang="en-US" sz="2400" dirty="0"/>
              <a:t>CHAI had to develop SOPs, Blood based HIVST messages and other tools (Data collection tools, translate instructions leaflet to vernacular) to align with the current HIVST protocols</a:t>
            </a:r>
          </a:p>
          <a:p>
            <a:r>
              <a:rPr lang="en-US" sz="2400" dirty="0"/>
              <a:t>Missing testing kits at facility</a:t>
            </a:r>
          </a:p>
          <a:p>
            <a:r>
              <a:rPr lang="en-US" sz="2400" dirty="0"/>
              <a:t>Lack of adequate space to conduct the study procedures within the facilities</a:t>
            </a:r>
          </a:p>
          <a:p>
            <a:endParaRPr lang="en-US" sz="2400" dirty="0"/>
          </a:p>
          <a:p>
            <a:endParaRPr lang="en-US" sz="2400" dirty="0"/>
          </a:p>
          <a:p>
            <a:endParaRPr lang="en-US" sz="2400" dirty="0"/>
          </a:p>
          <a:p>
            <a:endParaRPr lang="en-US" sz="2400" dirty="0"/>
          </a:p>
          <a:p>
            <a:endParaRPr lang="en-MW" sz="2400" dirty="0"/>
          </a:p>
        </p:txBody>
      </p:sp>
      <p:sp>
        <p:nvSpPr>
          <p:cNvPr id="3" name="Title 2">
            <a:extLst>
              <a:ext uri="{FF2B5EF4-FFF2-40B4-BE49-F238E27FC236}">
                <a16:creationId xmlns:a16="http://schemas.microsoft.com/office/drawing/2014/main" id="{492415CB-6684-214E-CFBC-AA6F3941D551}"/>
              </a:ext>
            </a:extLst>
          </p:cNvPr>
          <p:cNvSpPr>
            <a:spLocks noGrp="1"/>
          </p:cNvSpPr>
          <p:nvPr>
            <p:ph type="title"/>
          </p:nvPr>
        </p:nvSpPr>
        <p:spPr/>
        <p:txBody>
          <a:bodyPr/>
          <a:lstStyle/>
          <a:p>
            <a:r>
              <a:rPr lang="en-US" dirty="0"/>
              <a:t>Lessons learnt </a:t>
            </a:r>
            <a:endParaRPr lang="en-MW" dirty="0"/>
          </a:p>
        </p:txBody>
      </p:sp>
    </p:spTree>
    <p:extLst>
      <p:ext uri="{BB962C8B-B14F-4D97-AF65-F5344CB8AC3E}">
        <p14:creationId xmlns:p14="http://schemas.microsoft.com/office/powerpoint/2010/main" val="5399067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l"/>
            <a:r>
              <a:rPr lang="en-US" sz="2200" b="1" dirty="0"/>
              <a:t>Recommendation</a:t>
            </a:r>
          </a:p>
        </p:txBody>
      </p:sp>
      <p:sp>
        <p:nvSpPr>
          <p:cNvPr id="4" name="TextBox 3">
            <a:extLst>
              <a:ext uri="{FF2B5EF4-FFF2-40B4-BE49-F238E27FC236}">
                <a16:creationId xmlns:a16="http://schemas.microsoft.com/office/drawing/2014/main" id="{F112B142-2B99-5C0B-BE43-BE6B4D11EC5F}"/>
              </a:ext>
            </a:extLst>
          </p:cNvPr>
          <p:cNvSpPr txBox="1"/>
          <p:nvPr/>
        </p:nvSpPr>
        <p:spPr>
          <a:xfrm>
            <a:off x="662152" y="2364285"/>
            <a:ext cx="10646979" cy="2414764"/>
          </a:xfrm>
          <a:prstGeom prst="rect">
            <a:avLst/>
          </a:prstGeom>
          <a:noFill/>
        </p:spPr>
        <p:txBody>
          <a:bodyPr wrap="square">
            <a:spAutoFit/>
          </a:bodyPr>
          <a:lstStyle/>
          <a:p>
            <a:pPr marL="285750" marR="0" indent="-166688" algn="just">
              <a:lnSpc>
                <a:spcPct val="103000"/>
              </a:lnSpc>
              <a:spcBef>
                <a:spcPts val="0"/>
              </a:spcBef>
              <a:spcAft>
                <a:spcPts val="415"/>
              </a:spcAft>
              <a:buFont typeface="Arial" panose="020B0604020202020204" pitchFamily="34" charset="0"/>
              <a:buChar char="•"/>
            </a:pPr>
            <a:endParaRPr lang="en-US" sz="1600" dirty="0">
              <a:solidFill>
                <a:schemeClr val="tx1">
                  <a:lumMod val="75000"/>
                  <a:lumOff val="25000"/>
                </a:schemeClr>
              </a:solidFill>
            </a:endParaRPr>
          </a:p>
          <a:p>
            <a:pPr marL="6350">
              <a:lnSpc>
                <a:spcPct val="107000"/>
              </a:lnSpc>
            </a:pPr>
            <a:r>
              <a:rPr lang="en-US" b="1" kern="0" dirty="0">
                <a:solidFill>
                  <a:srgbClr val="000000"/>
                </a:solidFill>
                <a:latin typeface="Calibri" panose="020F0502020204030204" pitchFamily="34" charset="0"/>
              </a:rPr>
              <a:t>Suggestions to strengthen the Wondfo HIVST process even further include</a:t>
            </a:r>
          </a:p>
          <a:p>
            <a:pPr marL="119062" marR="0" algn="just">
              <a:lnSpc>
                <a:spcPct val="103000"/>
              </a:lnSpc>
              <a:spcBef>
                <a:spcPts val="0"/>
              </a:spcBef>
              <a:spcAft>
                <a:spcPts val="415"/>
              </a:spcAft>
            </a:pPr>
            <a:endParaRPr lang="en-US" sz="1600" b="1" dirty="0">
              <a:solidFill>
                <a:schemeClr val="tx1">
                  <a:lumMod val="75000"/>
                  <a:lumOff val="25000"/>
                </a:schemeClr>
              </a:solidFill>
            </a:endParaRPr>
          </a:p>
          <a:p>
            <a:pPr marL="342900" indent="-109538" algn="just" fontAlgn="base">
              <a:lnSpc>
                <a:spcPct val="103000"/>
              </a:lnSpc>
              <a:buClr>
                <a:srgbClr val="000000"/>
              </a:buClr>
              <a:buSzPts val="1100"/>
              <a:buFont typeface="Arial" panose="020B0604020202020204" pitchFamily="34" charset="0"/>
              <a:buChar char="•"/>
            </a:pPr>
            <a:r>
              <a:rPr lang="en-US" i="1" dirty="0">
                <a:solidFill>
                  <a:prstClr val="black"/>
                </a:solidFill>
                <a:cs typeface="Calibri" panose="020F0502020204030204"/>
              </a:rPr>
              <a:t> </a:t>
            </a:r>
            <a:r>
              <a:rPr lang="en-US" dirty="0">
                <a:solidFill>
                  <a:prstClr val="black"/>
                </a:solidFill>
                <a:cs typeface="Calibri" panose="020F0502020204030204"/>
              </a:rPr>
              <a:t>Consideration to include instructions leaflet in vernacular language Chichewa or </a:t>
            </a:r>
            <a:r>
              <a:rPr lang="en-US" dirty="0" err="1">
                <a:solidFill>
                  <a:prstClr val="black"/>
                </a:solidFill>
                <a:cs typeface="Calibri" panose="020F0502020204030204"/>
              </a:rPr>
              <a:t>Tumbuka</a:t>
            </a:r>
            <a:r>
              <a:rPr lang="en-US" dirty="0">
                <a:solidFill>
                  <a:prstClr val="black"/>
                </a:solidFill>
                <a:cs typeface="Calibri" panose="020F0502020204030204"/>
              </a:rPr>
              <a:t> and Yao dependent on parts of Malawi.</a:t>
            </a:r>
          </a:p>
          <a:p>
            <a:pPr marL="342900" indent="-109538" algn="just" fontAlgn="base">
              <a:lnSpc>
                <a:spcPct val="103000"/>
              </a:lnSpc>
              <a:buClr>
                <a:srgbClr val="000000"/>
              </a:buClr>
              <a:buSzPts val="1100"/>
              <a:buFont typeface="Arial" panose="020B0604020202020204" pitchFamily="34" charset="0"/>
              <a:buChar char="•"/>
            </a:pPr>
            <a:endParaRPr lang="en-US" dirty="0">
              <a:solidFill>
                <a:prstClr val="black"/>
              </a:solidFill>
              <a:cs typeface="Calibri" panose="020F0502020204030204"/>
            </a:endParaRPr>
          </a:p>
          <a:p>
            <a:pPr marL="342900" indent="-109538" algn="just" fontAlgn="base">
              <a:lnSpc>
                <a:spcPct val="103000"/>
              </a:lnSpc>
              <a:buClr>
                <a:srgbClr val="000000"/>
              </a:buClr>
              <a:buSzPts val="1100"/>
              <a:buFont typeface="Arial" panose="020B0604020202020204" pitchFamily="34" charset="0"/>
              <a:buChar char="•"/>
            </a:pPr>
            <a:r>
              <a:rPr lang="en-US" dirty="0">
                <a:solidFill>
                  <a:prstClr val="black"/>
                </a:solidFill>
                <a:cs typeface="Calibri" panose="020F0502020204030204"/>
              </a:rPr>
              <a:t> Consider providing IEC materials for Health Education in various local languages using different media platforms. </a:t>
            </a:r>
          </a:p>
        </p:txBody>
      </p:sp>
      <p:sp>
        <p:nvSpPr>
          <p:cNvPr id="2" name="TextBox 1">
            <a:extLst>
              <a:ext uri="{FF2B5EF4-FFF2-40B4-BE49-F238E27FC236}">
                <a16:creationId xmlns:a16="http://schemas.microsoft.com/office/drawing/2014/main" id="{617CCC71-55BC-E9AF-4E84-45931F48BE85}"/>
              </a:ext>
            </a:extLst>
          </p:cNvPr>
          <p:cNvSpPr txBox="1"/>
          <p:nvPr/>
        </p:nvSpPr>
        <p:spPr>
          <a:xfrm>
            <a:off x="662152" y="1566041"/>
            <a:ext cx="10646979" cy="937949"/>
          </a:xfrm>
          <a:prstGeom prst="rect">
            <a:avLst/>
          </a:prstGeom>
          <a:solidFill>
            <a:schemeClr val="accent3">
              <a:lumMod val="60000"/>
              <a:lumOff val="40000"/>
            </a:schemeClr>
          </a:solidFill>
          <a:ln w="50800" cmpd="dbl">
            <a:solidFill>
              <a:srgbClr val="00B050"/>
            </a:solidFill>
          </a:ln>
        </p:spPr>
        <p:txBody>
          <a:bodyPr wrap="square" rtlCol="0">
            <a:spAutoFit/>
          </a:bodyPr>
          <a:lstStyle/>
          <a:p>
            <a:pPr marL="342900" indent="-109538" algn="just" fontAlgn="base">
              <a:lnSpc>
                <a:spcPct val="103000"/>
              </a:lnSpc>
              <a:buClr>
                <a:srgbClr val="000000"/>
              </a:buClr>
              <a:buSzPts val="1100"/>
              <a:buFont typeface="Arial" panose="020B0604020202020204" pitchFamily="34" charset="0"/>
              <a:buChar char="•"/>
            </a:pPr>
            <a:r>
              <a:rPr lang="en-US" dirty="0">
                <a:solidFill>
                  <a:prstClr val="black"/>
                </a:solidFill>
                <a:cs typeface="Calibri" panose="020F0502020204030204"/>
              </a:rPr>
              <a:t>The team recommends adoption of the Wondfo HIVST kit given its strong performance in laboratory validation, field evaluation, positive user feedback, positive service provider feedback, and cost-effectiveness.</a:t>
            </a:r>
          </a:p>
        </p:txBody>
      </p:sp>
    </p:spTree>
    <p:extLst>
      <p:ext uri="{BB962C8B-B14F-4D97-AF65-F5344CB8AC3E}">
        <p14:creationId xmlns:p14="http://schemas.microsoft.com/office/powerpoint/2010/main" val="12609137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CD031-846C-1E9D-7113-AC4C495DBCC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E81523F-7399-97FD-4AED-D4F924D335D5}"/>
              </a:ext>
            </a:extLst>
          </p:cNvPr>
          <p:cNvSpPr>
            <a:spLocks noGrp="1"/>
          </p:cNvSpPr>
          <p:nvPr>
            <p:ph type="title"/>
          </p:nvPr>
        </p:nvSpPr>
        <p:spPr/>
        <p:txBody>
          <a:bodyPr/>
          <a:lstStyle/>
          <a:p>
            <a:pPr algn="l"/>
            <a:r>
              <a:rPr lang="en-US" sz="2200" b="1" dirty="0"/>
              <a:t>Acknowledgement</a:t>
            </a:r>
          </a:p>
        </p:txBody>
      </p:sp>
      <p:sp>
        <p:nvSpPr>
          <p:cNvPr id="4" name="TextBox 3">
            <a:extLst>
              <a:ext uri="{FF2B5EF4-FFF2-40B4-BE49-F238E27FC236}">
                <a16:creationId xmlns:a16="http://schemas.microsoft.com/office/drawing/2014/main" id="{BF52F3BD-A1FD-884F-1407-8B7259570DDB}"/>
              </a:ext>
            </a:extLst>
          </p:cNvPr>
          <p:cNvSpPr txBox="1"/>
          <p:nvPr/>
        </p:nvSpPr>
        <p:spPr>
          <a:xfrm>
            <a:off x="662152" y="2364285"/>
            <a:ext cx="10646979" cy="2470933"/>
          </a:xfrm>
          <a:prstGeom prst="rect">
            <a:avLst/>
          </a:prstGeom>
          <a:noFill/>
        </p:spPr>
        <p:txBody>
          <a:bodyPr wrap="square">
            <a:spAutoFit/>
          </a:bodyPr>
          <a:lstStyle/>
          <a:p>
            <a:pPr marL="285750" marR="0" indent="-166688" algn="just">
              <a:lnSpc>
                <a:spcPct val="103000"/>
              </a:lnSpc>
              <a:spcBef>
                <a:spcPts val="0"/>
              </a:spcBef>
              <a:spcAft>
                <a:spcPts val="415"/>
              </a:spcAft>
              <a:buFont typeface="Arial" panose="020B0604020202020204" pitchFamily="34" charset="0"/>
              <a:buChar char="•"/>
            </a:pPr>
            <a:r>
              <a:rPr lang="en-US" sz="1600" b="1" dirty="0" err="1">
                <a:solidFill>
                  <a:schemeClr val="tx1">
                    <a:lumMod val="75000"/>
                    <a:lumOff val="25000"/>
                  </a:schemeClr>
                </a:solidFill>
              </a:rPr>
              <a:t>LightHouse</a:t>
            </a:r>
            <a:r>
              <a:rPr lang="en-US" sz="1600" b="1" dirty="0">
                <a:solidFill>
                  <a:schemeClr val="tx1">
                    <a:lumMod val="75000"/>
                    <a:lumOff val="25000"/>
                  </a:schemeClr>
                </a:solidFill>
              </a:rPr>
              <a:t> Trust and </a:t>
            </a:r>
            <a:r>
              <a:rPr lang="en-US" sz="1600" b="1" dirty="0" err="1">
                <a:solidFill>
                  <a:schemeClr val="tx1">
                    <a:lumMod val="75000"/>
                    <a:lumOff val="25000"/>
                  </a:schemeClr>
                </a:solidFill>
              </a:rPr>
              <a:t>Partiners</a:t>
            </a:r>
            <a:r>
              <a:rPr lang="en-US" sz="1600" b="1" dirty="0">
                <a:solidFill>
                  <a:schemeClr val="tx1">
                    <a:lumMod val="75000"/>
                    <a:lumOff val="25000"/>
                  </a:schemeClr>
                </a:solidFill>
              </a:rPr>
              <a:t> in Hope</a:t>
            </a:r>
          </a:p>
          <a:p>
            <a:pPr marL="285750" marR="0" indent="-166688" algn="just">
              <a:lnSpc>
                <a:spcPct val="103000"/>
              </a:lnSpc>
              <a:spcBef>
                <a:spcPts val="0"/>
              </a:spcBef>
              <a:spcAft>
                <a:spcPts val="415"/>
              </a:spcAft>
              <a:buFont typeface="Arial" panose="020B0604020202020204" pitchFamily="34" charset="0"/>
              <a:buChar char="•"/>
            </a:pPr>
            <a:r>
              <a:rPr lang="en-US" sz="1600" b="1" dirty="0">
                <a:solidFill>
                  <a:schemeClr val="tx1">
                    <a:lumMod val="75000"/>
                    <a:lumOff val="25000"/>
                  </a:schemeClr>
                </a:solidFill>
              </a:rPr>
              <a:t>Dowa and Lilongwe DHMT</a:t>
            </a:r>
          </a:p>
          <a:p>
            <a:pPr marL="285750" marR="0" indent="-166688" algn="just">
              <a:lnSpc>
                <a:spcPct val="103000"/>
              </a:lnSpc>
              <a:spcBef>
                <a:spcPts val="0"/>
              </a:spcBef>
              <a:spcAft>
                <a:spcPts val="415"/>
              </a:spcAft>
              <a:buFont typeface="Arial" panose="020B0604020202020204" pitchFamily="34" charset="0"/>
              <a:buChar char="•"/>
            </a:pPr>
            <a:r>
              <a:rPr lang="en-US" sz="1600" b="1" dirty="0">
                <a:solidFill>
                  <a:schemeClr val="tx1">
                    <a:lumMod val="75000"/>
                    <a:lumOff val="25000"/>
                  </a:schemeClr>
                </a:solidFill>
              </a:rPr>
              <a:t>The Management and staff of </a:t>
            </a:r>
            <a:r>
              <a:rPr lang="en-US" sz="1600" b="1" dirty="0" err="1">
                <a:solidFill>
                  <a:schemeClr val="tx1">
                    <a:lumMod val="75000"/>
                    <a:lumOff val="25000"/>
                  </a:schemeClr>
                </a:solidFill>
              </a:rPr>
              <a:t>Bwaila</a:t>
            </a:r>
            <a:r>
              <a:rPr lang="en-US" sz="1600" b="1" dirty="0">
                <a:solidFill>
                  <a:schemeClr val="tx1">
                    <a:lumMod val="75000"/>
                    <a:lumOff val="25000"/>
                  </a:schemeClr>
                </a:solidFill>
              </a:rPr>
              <a:t> Hospital, Mponela Rural Hospital, Kawale HC, Area25 HC and </a:t>
            </a:r>
            <a:r>
              <a:rPr lang="en-US" sz="1600" b="1" dirty="0" err="1">
                <a:solidFill>
                  <a:schemeClr val="tx1">
                    <a:lumMod val="75000"/>
                    <a:lumOff val="25000"/>
                  </a:schemeClr>
                </a:solidFill>
              </a:rPr>
              <a:t>Nthondo</a:t>
            </a:r>
            <a:r>
              <a:rPr lang="en-US" sz="1600" b="1" dirty="0">
                <a:solidFill>
                  <a:schemeClr val="tx1">
                    <a:lumMod val="75000"/>
                    <a:lumOff val="25000"/>
                  </a:schemeClr>
                </a:solidFill>
              </a:rPr>
              <a:t> HC</a:t>
            </a:r>
          </a:p>
          <a:p>
            <a:pPr marL="285750" marR="0" indent="-166688" algn="just">
              <a:lnSpc>
                <a:spcPct val="103000"/>
              </a:lnSpc>
              <a:spcBef>
                <a:spcPts val="0"/>
              </a:spcBef>
              <a:spcAft>
                <a:spcPts val="415"/>
              </a:spcAft>
              <a:buFont typeface="Arial" panose="020B0604020202020204" pitchFamily="34" charset="0"/>
              <a:buChar char="•"/>
            </a:pPr>
            <a:r>
              <a:rPr lang="en-US" sz="1600" b="1" dirty="0">
                <a:solidFill>
                  <a:schemeClr val="tx1">
                    <a:lumMod val="75000"/>
                    <a:lumOff val="25000"/>
                  </a:schemeClr>
                </a:solidFill>
              </a:rPr>
              <a:t>DHA</a:t>
            </a:r>
          </a:p>
          <a:p>
            <a:pPr marL="285750" marR="0" indent="-166688" algn="just">
              <a:lnSpc>
                <a:spcPct val="103000"/>
              </a:lnSpc>
              <a:spcBef>
                <a:spcPts val="0"/>
              </a:spcBef>
              <a:spcAft>
                <a:spcPts val="415"/>
              </a:spcAft>
              <a:buFont typeface="Arial" panose="020B0604020202020204" pitchFamily="34" charset="0"/>
              <a:buChar char="•"/>
            </a:pPr>
            <a:r>
              <a:rPr lang="en-US" sz="1600" b="1" dirty="0">
                <a:solidFill>
                  <a:schemeClr val="tx1">
                    <a:lumMod val="75000"/>
                    <a:lumOff val="25000"/>
                  </a:schemeClr>
                </a:solidFill>
              </a:rPr>
              <a:t>PEPFAR</a:t>
            </a:r>
          </a:p>
          <a:p>
            <a:pPr marL="285750" marR="0" indent="-166688" algn="just">
              <a:lnSpc>
                <a:spcPct val="103000"/>
              </a:lnSpc>
              <a:spcBef>
                <a:spcPts val="0"/>
              </a:spcBef>
              <a:spcAft>
                <a:spcPts val="415"/>
              </a:spcAft>
              <a:buFont typeface="Arial" panose="020B0604020202020204" pitchFamily="34" charset="0"/>
              <a:buChar char="•"/>
            </a:pPr>
            <a:r>
              <a:rPr lang="en-US" sz="1600" b="1" dirty="0">
                <a:solidFill>
                  <a:schemeClr val="tx1">
                    <a:lumMod val="75000"/>
                    <a:lumOff val="25000"/>
                  </a:schemeClr>
                </a:solidFill>
              </a:rPr>
              <a:t>NHSRC</a:t>
            </a:r>
          </a:p>
          <a:p>
            <a:pPr marL="285750" marR="0" indent="-166688" algn="just">
              <a:lnSpc>
                <a:spcPct val="103000"/>
              </a:lnSpc>
              <a:spcBef>
                <a:spcPts val="0"/>
              </a:spcBef>
              <a:spcAft>
                <a:spcPts val="415"/>
              </a:spcAft>
              <a:buFont typeface="Arial" panose="020B0604020202020204" pitchFamily="34" charset="0"/>
              <a:buChar char="•"/>
            </a:pPr>
            <a:r>
              <a:rPr lang="en-US" sz="1600" b="1" dirty="0">
                <a:solidFill>
                  <a:schemeClr val="tx1">
                    <a:lumMod val="75000"/>
                    <a:lumOff val="25000"/>
                  </a:schemeClr>
                </a:solidFill>
              </a:rPr>
              <a:t>Management and staff of CHAI</a:t>
            </a:r>
          </a:p>
          <a:p>
            <a:pPr marL="285750" marR="0" indent="-166688" algn="just">
              <a:lnSpc>
                <a:spcPct val="103000"/>
              </a:lnSpc>
              <a:spcBef>
                <a:spcPts val="0"/>
              </a:spcBef>
              <a:spcAft>
                <a:spcPts val="415"/>
              </a:spcAft>
              <a:buFont typeface="Arial" panose="020B0604020202020204" pitchFamily="34" charset="0"/>
              <a:buChar char="•"/>
            </a:pPr>
            <a:r>
              <a:rPr lang="en-US" sz="1600" b="1">
                <a:solidFill>
                  <a:schemeClr val="tx1">
                    <a:lumMod val="75000"/>
                    <a:lumOff val="25000"/>
                  </a:schemeClr>
                </a:solidFill>
              </a:rPr>
              <a:t>HTS Sub TWG</a:t>
            </a:r>
            <a:endParaRPr lang="en-US" sz="1600" b="1" dirty="0">
              <a:solidFill>
                <a:schemeClr val="tx1">
                  <a:lumMod val="75000"/>
                  <a:lumOff val="25000"/>
                </a:schemeClr>
              </a:solidFill>
            </a:endParaRPr>
          </a:p>
        </p:txBody>
      </p:sp>
      <p:sp>
        <p:nvSpPr>
          <p:cNvPr id="2" name="TextBox 1">
            <a:extLst>
              <a:ext uri="{FF2B5EF4-FFF2-40B4-BE49-F238E27FC236}">
                <a16:creationId xmlns:a16="http://schemas.microsoft.com/office/drawing/2014/main" id="{8751F0DB-0543-2320-A85E-1E11823EAAF2}"/>
              </a:ext>
            </a:extLst>
          </p:cNvPr>
          <p:cNvSpPr txBox="1"/>
          <p:nvPr/>
        </p:nvSpPr>
        <p:spPr>
          <a:xfrm>
            <a:off x="662152" y="1566041"/>
            <a:ext cx="10646979" cy="367280"/>
          </a:xfrm>
          <a:prstGeom prst="rect">
            <a:avLst/>
          </a:prstGeom>
          <a:solidFill>
            <a:schemeClr val="accent3">
              <a:lumMod val="60000"/>
              <a:lumOff val="40000"/>
            </a:schemeClr>
          </a:solidFill>
          <a:ln w="50800" cmpd="dbl">
            <a:solidFill>
              <a:srgbClr val="00B050"/>
            </a:solidFill>
          </a:ln>
        </p:spPr>
        <p:txBody>
          <a:bodyPr wrap="square" rtlCol="0">
            <a:spAutoFit/>
          </a:bodyPr>
          <a:lstStyle/>
          <a:p>
            <a:pPr marL="233362" algn="just" fontAlgn="base">
              <a:lnSpc>
                <a:spcPct val="103000"/>
              </a:lnSpc>
              <a:buClr>
                <a:srgbClr val="000000"/>
              </a:buClr>
              <a:buSzPts val="1100"/>
            </a:pPr>
            <a:r>
              <a:rPr lang="en-US" dirty="0">
                <a:solidFill>
                  <a:prstClr val="black"/>
                </a:solidFill>
                <a:cs typeface="Calibri" panose="020F0502020204030204"/>
              </a:rPr>
              <a:t>The team acknowledges the effort and support of the following institutions that made the study a success</a:t>
            </a:r>
          </a:p>
        </p:txBody>
      </p:sp>
    </p:spTree>
    <p:extLst>
      <p:ext uri="{BB962C8B-B14F-4D97-AF65-F5344CB8AC3E}">
        <p14:creationId xmlns:p14="http://schemas.microsoft.com/office/powerpoint/2010/main" val="36479216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78DA37-1BAF-C011-760D-60496FB32EF7}"/>
              </a:ext>
            </a:extLst>
          </p:cNvPr>
          <p:cNvSpPr/>
          <p:nvPr/>
        </p:nvSpPr>
        <p:spPr>
          <a:xfrm>
            <a:off x="182218" y="5357416"/>
            <a:ext cx="11797748" cy="1062635"/>
          </a:xfrm>
          <a:prstGeom prst="rect">
            <a:avLst/>
          </a:prstGeom>
          <a:solidFill>
            <a:schemeClr val="accent1">
              <a:lumMod val="40000"/>
              <a:lumOff val="60000"/>
              <a:alpha val="40000"/>
            </a:schemeClr>
          </a:solidFill>
          <a:ln w="1270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4174B3-3951-C330-9578-EE2288A9C8C5}"/>
              </a:ext>
            </a:extLst>
          </p:cNvPr>
          <p:cNvSpPr/>
          <p:nvPr/>
        </p:nvSpPr>
        <p:spPr>
          <a:xfrm>
            <a:off x="182218" y="2913072"/>
            <a:ext cx="11797748" cy="337931"/>
          </a:xfrm>
          <a:prstGeom prst="rect">
            <a:avLst/>
          </a:prstGeom>
          <a:solidFill>
            <a:schemeClr val="accent1">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2E0AB83-ACF9-CC52-91D7-019D166A732D}"/>
              </a:ext>
            </a:extLst>
          </p:cNvPr>
          <p:cNvSpPr/>
          <p:nvPr/>
        </p:nvSpPr>
        <p:spPr>
          <a:xfrm>
            <a:off x="208722" y="1162878"/>
            <a:ext cx="11797748" cy="337931"/>
          </a:xfrm>
          <a:prstGeom prst="rect">
            <a:avLst/>
          </a:prstGeom>
          <a:solidFill>
            <a:schemeClr val="accent1">
              <a:lumMod val="40000"/>
              <a:lumOff val="60000"/>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D1F82730-D94E-738E-23CD-85361F7D9780}"/>
              </a:ext>
            </a:extLst>
          </p:cNvPr>
          <p:cNvSpPr>
            <a:spLocks noGrp="1"/>
          </p:cNvSpPr>
          <p:nvPr>
            <p:ph idx="1"/>
          </p:nvPr>
        </p:nvSpPr>
        <p:spPr>
          <a:xfrm>
            <a:off x="182218" y="1190204"/>
            <a:ext cx="11824252" cy="5555969"/>
          </a:xfrm>
        </p:spPr>
        <p:txBody>
          <a:bodyPr>
            <a:normAutofit/>
          </a:bodyPr>
          <a:lstStyle/>
          <a:p>
            <a:pPr marL="0" indent="0">
              <a:buNone/>
            </a:pPr>
            <a:r>
              <a:rPr lang="en-US" sz="1600" b="1" dirty="0"/>
              <a:t>What is a volume-based guarantee (VBG)? </a:t>
            </a:r>
          </a:p>
          <a:p>
            <a:pPr marL="285750" lvl="1" indent="-285750" defTabSz="914400">
              <a:spcBef>
                <a:spcPts val="600"/>
              </a:spcBef>
              <a:buFont typeface="Arial" panose="020B0604020202020204" pitchFamily="34" charset="0"/>
              <a:buChar char="•"/>
              <a:defRPr/>
            </a:pPr>
            <a:r>
              <a:rPr lang="en-US" sz="1600" dirty="0">
                <a:solidFill>
                  <a:prstClr val="black"/>
                </a:solidFill>
                <a:cs typeface="Calibri" panose="020F0502020204030204" pitchFamily="34" charset="0"/>
              </a:rPr>
              <a:t>A VBG is a financing agreement where </a:t>
            </a:r>
            <a:r>
              <a:rPr lang="en-US" sz="1600" dirty="0" err="1">
                <a:solidFill>
                  <a:prstClr val="black"/>
                </a:solidFill>
                <a:cs typeface="Calibri" panose="020F0502020204030204" pitchFamily="34" charset="0"/>
              </a:rPr>
              <a:t>MedAccess</a:t>
            </a:r>
            <a:r>
              <a:rPr lang="en-US" sz="1600" dirty="0">
                <a:solidFill>
                  <a:prstClr val="black"/>
                </a:solidFill>
                <a:cs typeface="Calibri" panose="020F0502020204030204" pitchFamily="34" charset="0"/>
              </a:rPr>
              <a:t> (a social finance company) has committed to a specific purchase volume from Wondfo to secure a low, stable price. </a:t>
            </a:r>
          </a:p>
          <a:p>
            <a:pPr marL="285750" lvl="1" indent="-285750" defTabSz="914400">
              <a:spcBef>
                <a:spcPts val="600"/>
              </a:spcBef>
              <a:buFont typeface="Arial" panose="020B0604020202020204" pitchFamily="34" charset="0"/>
              <a:buChar char="•"/>
              <a:defRPr/>
            </a:pPr>
            <a:r>
              <a:rPr lang="en-US" sz="1600" dirty="0">
                <a:solidFill>
                  <a:prstClr val="black"/>
                </a:solidFill>
                <a:cs typeface="Calibri" panose="020F0502020204030204" pitchFamily="34" charset="0"/>
              </a:rPr>
              <a:t>Through this agreement, Wondfo is guaranteed minimum demand, enabling it to offer the blood-based HIVST at the historic low price of $1 (EXW) </a:t>
            </a:r>
          </a:p>
          <a:p>
            <a:pPr marL="285750" lvl="1" indent="-285750" defTabSz="914400">
              <a:spcBef>
                <a:spcPts val="600"/>
              </a:spcBef>
              <a:buFont typeface="Arial" panose="020B0604020202020204" pitchFamily="34" charset="0"/>
              <a:buChar char="•"/>
              <a:defRPr/>
            </a:pPr>
            <a:endParaRPr lang="en-US" sz="1600" dirty="0">
              <a:solidFill>
                <a:prstClr val="black"/>
              </a:solidFill>
              <a:cs typeface="Calibri" panose="020F0502020204030204" pitchFamily="34" charset="0"/>
            </a:endParaRPr>
          </a:p>
          <a:p>
            <a:pPr marL="0" indent="0">
              <a:buNone/>
            </a:pPr>
            <a:r>
              <a:rPr lang="en-US" sz="1600" b="1" dirty="0"/>
              <a:t>What does this mean for National Testing Programs? </a:t>
            </a:r>
          </a:p>
          <a:p>
            <a:pPr marL="342900" indent="-342900">
              <a:buAutoNum type="arabicPeriod"/>
            </a:pPr>
            <a:r>
              <a:rPr lang="en-US" sz="1600" b="1" dirty="0"/>
              <a:t>Stable, affordable pricing:</a:t>
            </a:r>
            <a:r>
              <a:rPr lang="en-US" sz="1600" dirty="0"/>
              <a:t> Wondfo have committed to a ceiling of $1 (EXW) fixed price until mid-</a:t>
            </a:r>
            <a:r>
              <a:rPr lang="en-US" sz="1600" dirty="0">
                <a:solidFill>
                  <a:srgbClr val="FF0000"/>
                </a:solidFill>
              </a:rPr>
              <a:t>2028 </a:t>
            </a:r>
            <a:r>
              <a:rPr lang="en-US" sz="1600" dirty="0"/>
              <a:t>to over </a:t>
            </a:r>
            <a:r>
              <a:rPr lang="en-US" sz="1600" dirty="0">
                <a:solidFill>
                  <a:srgbClr val="FF0000"/>
                </a:solidFill>
              </a:rPr>
              <a:t>130 LMICs, </a:t>
            </a:r>
            <a:r>
              <a:rPr lang="en-US" sz="1600" dirty="0"/>
              <a:t>safeguarding against fluctuations in demand or market changes. </a:t>
            </a:r>
          </a:p>
          <a:p>
            <a:pPr marL="342900" indent="-342900">
              <a:buAutoNum type="arabicPeriod"/>
            </a:pPr>
            <a:r>
              <a:rPr lang="en-US" sz="1600" b="1" dirty="0"/>
              <a:t>No direct country commitment to volumes</a:t>
            </a:r>
            <a:r>
              <a:rPr lang="en-US" sz="1600" dirty="0"/>
              <a:t>: individual countries </a:t>
            </a:r>
            <a:r>
              <a:rPr lang="en-US" sz="1600" b="1" dirty="0"/>
              <a:t>are not responsible for volume commitments </a:t>
            </a:r>
            <a:r>
              <a:rPr lang="en-US" sz="1600" dirty="0"/>
              <a:t>– </a:t>
            </a:r>
            <a:r>
              <a:rPr lang="en-US" sz="1600" dirty="0" err="1"/>
              <a:t>MedAccess</a:t>
            </a:r>
            <a:r>
              <a:rPr lang="en-US" sz="1600" dirty="0"/>
              <a:t> assumes all the risk, and MOH are free to make procurement decisions independently and freely. </a:t>
            </a:r>
          </a:p>
          <a:p>
            <a:pPr marL="342900" indent="-342900">
              <a:buAutoNum type="arabicPeriod"/>
            </a:pPr>
            <a:r>
              <a:rPr lang="en-US" sz="1600" b="1" dirty="0"/>
              <a:t>Increased access to testing</a:t>
            </a:r>
            <a:r>
              <a:rPr lang="en-US" sz="1600" dirty="0"/>
              <a:t>: Affordable pricing of HIVST unlocks the scale up of HIVST, thereby enhancing accessibility to clients. </a:t>
            </a:r>
          </a:p>
          <a:p>
            <a:pPr marL="0" indent="0">
              <a:buNone/>
            </a:pPr>
            <a:endParaRPr lang="en-US" sz="1600" dirty="0"/>
          </a:p>
          <a:p>
            <a:pPr marL="0" indent="0">
              <a:buNone/>
            </a:pPr>
            <a:endParaRPr lang="en-US" sz="1600" dirty="0"/>
          </a:p>
          <a:p>
            <a:pPr marL="342900" indent="-342900">
              <a:buAutoNum type="arabicPeriod"/>
            </a:pPr>
            <a:endParaRPr lang="en-US" sz="1600" dirty="0"/>
          </a:p>
          <a:p>
            <a:pPr marL="0" indent="0">
              <a:buNone/>
            </a:pPr>
            <a:r>
              <a:rPr lang="en-US" sz="1600" dirty="0"/>
              <a:t>Over time, the VBG will foster a competitive market environment where additional suppliers and lower prices become the norm. In five years, we anticipate that Wondfo will maintain or even further reduce its pricing of the blood-based HIVST to stay competitive, as the market for affordable HIV self-testing strengthens across LMICs. </a:t>
            </a:r>
          </a:p>
        </p:txBody>
      </p:sp>
      <p:sp>
        <p:nvSpPr>
          <p:cNvPr id="3" name="Title 2">
            <a:extLst>
              <a:ext uri="{FF2B5EF4-FFF2-40B4-BE49-F238E27FC236}">
                <a16:creationId xmlns:a16="http://schemas.microsoft.com/office/drawing/2014/main" id="{EF309882-27A7-9BA4-00F4-ABB2A783F8AD}"/>
              </a:ext>
            </a:extLst>
          </p:cNvPr>
          <p:cNvSpPr>
            <a:spLocks noGrp="1"/>
          </p:cNvSpPr>
          <p:nvPr>
            <p:ph type="title"/>
          </p:nvPr>
        </p:nvSpPr>
        <p:spPr>
          <a:xfrm>
            <a:off x="0" y="73327"/>
            <a:ext cx="12191999" cy="977900"/>
          </a:xfrm>
        </p:spPr>
        <p:txBody>
          <a:bodyPr/>
          <a:lstStyle/>
          <a:p>
            <a:pPr algn="l"/>
            <a:r>
              <a:rPr lang="en-US" dirty="0" err="1"/>
              <a:t>ddd</a:t>
            </a:r>
            <a:endParaRPr lang="en-US" dirty="0"/>
          </a:p>
        </p:txBody>
      </p:sp>
      <p:sp>
        <p:nvSpPr>
          <p:cNvPr id="4" name="Rectangle 2">
            <a:extLst>
              <a:ext uri="{FF2B5EF4-FFF2-40B4-BE49-F238E27FC236}">
                <a16:creationId xmlns:a16="http://schemas.microsoft.com/office/drawing/2014/main" id="{61E3CACE-3652-13D5-6814-BA811A6B93BE}"/>
              </a:ext>
            </a:extLst>
          </p:cNvPr>
          <p:cNvSpPr txBox="1">
            <a:spLocks noChangeArrowheads="1"/>
          </p:cNvSpPr>
          <p:nvPr/>
        </p:nvSpPr>
        <p:spPr bwMode="gray">
          <a:xfrm>
            <a:off x="0" y="72530"/>
            <a:ext cx="12192000" cy="978697"/>
          </a:xfrm>
          <a:prstGeom prst="rect">
            <a:avLst/>
          </a:prstGeom>
          <a:solidFill>
            <a:srgbClr val="003366"/>
          </a:solidFill>
          <a:ln w="9525">
            <a:noFill/>
            <a:miter lim="800000"/>
            <a:headEnd/>
            <a:tailEnd/>
          </a:ln>
        </p:spPr>
        <p:txBody>
          <a:bodyPr vert="horz" wrap="square" lIns="91440" tIns="45720" rIns="91440" bIns="45720" numCol="1" rtlCol="0" anchor="ctr" anchorCtr="0" compatLnSpc="1">
            <a:prstTxWarp prst="textNoShape">
              <a:avLst/>
            </a:prstTxWarp>
            <a:normAutofit/>
          </a:bodyPr>
          <a:lstStyle>
            <a:lvl1pPr algn="l" defTabSz="1219139" rtl="0" eaLnBrk="0" fontAlgn="base" latinLnBrk="0" hangingPunct="0">
              <a:spcBef>
                <a:spcPct val="0"/>
              </a:spcBef>
              <a:spcAft>
                <a:spcPct val="0"/>
              </a:spcAft>
              <a:buNone/>
              <a:defRPr sz="3200" kern="1200">
                <a:solidFill>
                  <a:schemeClr val="bg1"/>
                </a:solidFill>
                <a:latin typeface="+mj-lt"/>
                <a:ea typeface="+mj-ea"/>
                <a:cs typeface="+mj-cs"/>
              </a:defRPr>
            </a:lvl1pPr>
            <a:lvl2pPr algn="l" rtl="0" eaLnBrk="0" fontAlgn="base" hangingPunct="0">
              <a:spcBef>
                <a:spcPct val="0"/>
              </a:spcBef>
              <a:spcAft>
                <a:spcPct val="0"/>
              </a:spcAft>
              <a:defRPr sz="3200">
                <a:solidFill>
                  <a:schemeClr val="bg1"/>
                </a:solidFill>
                <a:latin typeface="Verdana" pitchFamily="-109" charset="0"/>
                <a:ea typeface="Arial" pitchFamily="-109" charset="0"/>
                <a:cs typeface="Arial" pitchFamily="-109" charset="0"/>
              </a:defRPr>
            </a:lvl2pPr>
            <a:lvl3pPr algn="l" rtl="0" eaLnBrk="0" fontAlgn="base" hangingPunct="0">
              <a:spcBef>
                <a:spcPct val="0"/>
              </a:spcBef>
              <a:spcAft>
                <a:spcPct val="0"/>
              </a:spcAft>
              <a:defRPr sz="3200">
                <a:solidFill>
                  <a:schemeClr val="bg1"/>
                </a:solidFill>
                <a:latin typeface="Verdana" pitchFamily="-109" charset="0"/>
                <a:ea typeface="Arial" pitchFamily="-109" charset="0"/>
                <a:cs typeface="Arial" pitchFamily="-109" charset="0"/>
              </a:defRPr>
            </a:lvl3pPr>
            <a:lvl4pPr algn="l" rtl="0" eaLnBrk="0" fontAlgn="base" hangingPunct="0">
              <a:spcBef>
                <a:spcPct val="0"/>
              </a:spcBef>
              <a:spcAft>
                <a:spcPct val="0"/>
              </a:spcAft>
              <a:defRPr sz="3200">
                <a:solidFill>
                  <a:schemeClr val="bg1"/>
                </a:solidFill>
                <a:latin typeface="Verdana" pitchFamily="-109" charset="0"/>
                <a:ea typeface="Arial" pitchFamily="-109" charset="0"/>
                <a:cs typeface="Arial" pitchFamily="-109" charset="0"/>
              </a:defRPr>
            </a:lvl4pPr>
            <a:lvl5pPr algn="l" rtl="0" eaLnBrk="0" fontAlgn="base" hangingPunct="0">
              <a:spcBef>
                <a:spcPct val="0"/>
              </a:spcBef>
              <a:spcAft>
                <a:spcPct val="0"/>
              </a:spcAft>
              <a:defRPr sz="3200">
                <a:solidFill>
                  <a:schemeClr val="bg1"/>
                </a:solidFill>
                <a:latin typeface="Verdana" pitchFamily="-109" charset="0"/>
                <a:ea typeface="Arial" pitchFamily="-109" charset="0"/>
                <a:cs typeface="Arial" pitchFamily="-109" charset="0"/>
              </a:defRPr>
            </a:lvl5pPr>
            <a:lvl6pPr marL="457200" algn="l" rtl="0" fontAlgn="base">
              <a:spcBef>
                <a:spcPct val="0"/>
              </a:spcBef>
              <a:spcAft>
                <a:spcPct val="0"/>
              </a:spcAft>
              <a:defRPr sz="3200">
                <a:solidFill>
                  <a:schemeClr val="bg1"/>
                </a:solidFill>
                <a:latin typeface="Verdana" pitchFamily="-109" charset="0"/>
                <a:ea typeface="Arial" pitchFamily="-109" charset="0"/>
                <a:cs typeface="Arial" pitchFamily="-109" charset="0"/>
              </a:defRPr>
            </a:lvl6pPr>
            <a:lvl7pPr marL="914400" algn="l" rtl="0" fontAlgn="base">
              <a:spcBef>
                <a:spcPct val="0"/>
              </a:spcBef>
              <a:spcAft>
                <a:spcPct val="0"/>
              </a:spcAft>
              <a:defRPr sz="3200">
                <a:solidFill>
                  <a:schemeClr val="bg1"/>
                </a:solidFill>
                <a:latin typeface="Verdana" pitchFamily="-109" charset="0"/>
                <a:ea typeface="Arial" pitchFamily="-109" charset="0"/>
                <a:cs typeface="Arial" pitchFamily="-109" charset="0"/>
              </a:defRPr>
            </a:lvl7pPr>
            <a:lvl8pPr marL="1371600" algn="l" rtl="0" fontAlgn="base">
              <a:spcBef>
                <a:spcPct val="0"/>
              </a:spcBef>
              <a:spcAft>
                <a:spcPct val="0"/>
              </a:spcAft>
              <a:defRPr sz="3200">
                <a:solidFill>
                  <a:schemeClr val="bg1"/>
                </a:solidFill>
                <a:latin typeface="Verdana" pitchFamily="-109" charset="0"/>
                <a:ea typeface="Arial" pitchFamily="-109" charset="0"/>
                <a:cs typeface="Arial" pitchFamily="-109" charset="0"/>
              </a:defRPr>
            </a:lvl8pPr>
            <a:lvl9pPr marL="1828800" algn="l" rtl="0" fontAlgn="base">
              <a:spcBef>
                <a:spcPct val="0"/>
              </a:spcBef>
              <a:spcAft>
                <a:spcPct val="0"/>
              </a:spcAft>
              <a:defRPr sz="3200">
                <a:solidFill>
                  <a:schemeClr val="bg1"/>
                </a:solidFill>
                <a:latin typeface="Verdana" pitchFamily="-109" charset="0"/>
                <a:ea typeface="Arial" pitchFamily="-109" charset="0"/>
                <a:cs typeface="Arial" pitchFamily="-109" charset="0"/>
              </a:defRPr>
            </a:lvl9pPr>
          </a:lstStyle>
          <a:p>
            <a:r>
              <a:rPr lang="en-US" sz="2200" b="1" dirty="0">
                <a:latin typeface="Calibri" panose="020F0502020204030204" pitchFamily="34" charset="0"/>
                <a:cs typeface="Calibri" panose="020F0502020204030204" pitchFamily="34" charset="0"/>
              </a:rPr>
              <a:t>Securing Affordable and Sustainable Increased Access to Blood-Based HIVST: The Volume-Based Guarantee (VBG) between </a:t>
            </a:r>
            <a:r>
              <a:rPr lang="en-US" sz="2200" b="1" dirty="0" err="1">
                <a:latin typeface="Calibri" panose="020F0502020204030204" pitchFamily="34" charset="0"/>
                <a:cs typeface="Calibri" panose="020F0502020204030204" pitchFamily="34" charset="0"/>
              </a:rPr>
              <a:t>MedAccess</a:t>
            </a:r>
            <a:r>
              <a:rPr lang="en-US" sz="2200" b="1" dirty="0">
                <a:latin typeface="Calibri" panose="020F0502020204030204" pitchFamily="34" charset="0"/>
                <a:cs typeface="Calibri" panose="020F0502020204030204" pitchFamily="34" charset="0"/>
              </a:rPr>
              <a:t> and Wondfo explained  </a:t>
            </a:r>
          </a:p>
        </p:txBody>
      </p:sp>
    </p:spTree>
    <p:extLst>
      <p:ext uri="{BB962C8B-B14F-4D97-AF65-F5344CB8AC3E}">
        <p14:creationId xmlns:p14="http://schemas.microsoft.com/office/powerpoint/2010/main" val="5079504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948F-E750-4FCE-A724-B397320F33D0}"/>
              </a:ext>
            </a:extLst>
          </p:cNvPr>
          <p:cNvSpPr>
            <a:spLocks noGrp="1"/>
          </p:cNvSpPr>
          <p:nvPr>
            <p:ph type="title"/>
          </p:nvPr>
        </p:nvSpPr>
        <p:spPr/>
        <p:txBody>
          <a:bodyPr/>
          <a:lstStyle/>
          <a:p>
            <a:r>
              <a:rPr lang="en-US" b="1" dirty="0">
                <a:latin typeface="+mn-lt"/>
              </a:rPr>
              <a:t>Compared to only using OraQuick, introducing a lower-price blood-based HIVST could save DHA &gt;$1.2M over the next four years. If reinvested in procurement, this could allow for 0.4 - 1M additional HIVST (oral or BB) to be procured</a:t>
            </a:r>
          </a:p>
        </p:txBody>
      </p:sp>
      <p:pic>
        <p:nvPicPr>
          <p:cNvPr id="6" name="Picture 5">
            <a:extLst>
              <a:ext uri="{FF2B5EF4-FFF2-40B4-BE49-F238E27FC236}">
                <a16:creationId xmlns:a16="http://schemas.microsoft.com/office/drawing/2014/main" id="{B4984E1A-67F9-30D6-C929-BD03259EEABB}"/>
              </a:ext>
            </a:extLst>
          </p:cNvPr>
          <p:cNvPicPr>
            <a:picLocks noChangeAspect="1"/>
          </p:cNvPicPr>
          <p:nvPr/>
        </p:nvPicPr>
        <p:blipFill>
          <a:blip r:embed="rId3"/>
          <a:stretch>
            <a:fillRect/>
          </a:stretch>
        </p:blipFill>
        <p:spPr>
          <a:xfrm>
            <a:off x="48535" y="1400799"/>
            <a:ext cx="11910633" cy="4961499"/>
          </a:xfrm>
          <a:prstGeom prst="rect">
            <a:avLst/>
          </a:prstGeom>
        </p:spPr>
      </p:pic>
      <p:sp>
        <p:nvSpPr>
          <p:cNvPr id="8" name="TextBox 7">
            <a:extLst>
              <a:ext uri="{FF2B5EF4-FFF2-40B4-BE49-F238E27FC236}">
                <a16:creationId xmlns:a16="http://schemas.microsoft.com/office/drawing/2014/main" id="{BA7A885A-1144-9A04-3E8E-7A65DA03195F}"/>
              </a:ext>
            </a:extLst>
          </p:cNvPr>
          <p:cNvSpPr txBox="1"/>
          <p:nvPr/>
        </p:nvSpPr>
        <p:spPr>
          <a:xfrm>
            <a:off x="8249265" y="1051559"/>
            <a:ext cx="3942735" cy="307777"/>
          </a:xfrm>
          <a:prstGeom prst="rect">
            <a:avLst/>
          </a:prstGeom>
          <a:noFill/>
        </p:spPr>
        <p:txBody>
          <a:bodyPr wrap="square" rtlCol="0">
            <a:spAutoFit/>
          </a:bodyPr>
          <a:lstStyle/>
          <a:p>
            <a:r>
              <a:rPr lang="en-US" sz="1400" i="1" dirty="0"/>
              <a:t>Assumption: Low HIVST YOY Growth Volumes of 5%</a:t>
            </a:r>
          </a:p>
        </p:txBody>
      </p:sp>
    </p:spTree>
    <p:extLst>
      <p:ext uri="{BB962C8B-B14F-4D97-AF65-F5344CB8AC3E}">
        <p14:creationId xmlns:p14="http://schemas.microsoft.com/office/powerpoint/2010/main" val="853586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AE926-2984-4C3F-923A-67B8B46B4D2D}"/>
              </a:ext>
            </a:extLst>
          </p:cNvPr>
          <p:cNvSpPr>
            <a:spLocks noGrp="1"/>
          </p:cNvSpPr>
          <p:nvPr>
            <p:ph type="title"/>
          </p:nvPr>
        </p:nvSpPr>
        <p:spPr/>
        <p:txBody>
          <a:bodyPr/>
          <a:lstStyle/>
          <a:p>
            <a:r>
              <a:rPr lang="en-US" b="1" dirty="0">
                <a:latin typeface="+mn-lt"/>
              </a:rPr>
              <a:t>More aggressive scale up would net savings &gt;$2.6M over four years and allow for an additional 0.8 to 2.2M HIVST to be procured without increasing the budget ceiling over the status quo OraQuick-only procurement</a:t>
            </a:r>
            <a:endParaRPr lang="en-US" dirty="0"/>
          </a:p>
        </p:txBody>
      </p:sp>
      <p:pic>
        <p:nvPicPr>
          <p:cNvPr id="4" name="Picture 3">
            <a:extLst>
              <a:ext uri="{FF2B5EF4-FFF2-40B4-BE49-F238E27FC236}">
                <a16:creationId xmlns:a16="http://schemas.microsoft.com/office/drawing/2014/main" id="{2A245C1B-42EA-4092-50B3-D3132255DBC4}"/>
              </a:ext>
            </a:extLst>
          </p:cNvPr>
          <p:cNvPicPr>
            <a:picLocks noChangeAspect="1"/>
          </p:cNvPicPr>
          <p:nvPr/>
        </p:nvPicPr>
        <p:blipFill>
          <a:blip r:embed="rId3"/>
          <a:stretch>
            <a:fillRect/>
          </a:stretch>
        </p:blipFill>
        <p:spPr>
          <a:xfrm>
            <a:off x="100630" y="1400800"/>
            <a:ext cx="11965858" cy="4930733"/>
          </a:xfrm>
          <a:prstGeom prst="rect">
            <a:avLst/>
          </a:prstGeom>
        </p:spPr>
      </p:pic>
      <p:sp>
        <p:nvSpPr>
          <p:cNvPr id="5" name="TextBox 4">
            <a:extLst>
              <a:ext uri="{FF2B5EF4-FFF2-40B4-BE49-F238E27FC236}">
                <a16:creationId xmlns:a16="http://schemas.microsoft.com/office/drawing/2014/main" id="{8B86B610-3B92-7100-4E5D-53E729618485}"/>
              </a:ext>
            </a:extLst>
          </p:cNvPr>
          <p:cNvSpPr txBox="1"/>
          <p:nvPr/>
        </p:nvSpPr>
        <p:spPr>
          <a:xfrm>
            <a:off x="8160775" y="1051559"/>
            <a:ext cx="4031226" cy="307777"/>
          </a:xfrm>
          <a:prstGeom prst="rect">
            <a:avLst/>
          </a:prstGeom>
          <a:noFill/>
        </p:spPr>
        <p:txBody>
          <a:bodyPr wrap="square" rtlCol="0">
            <a:spAutoFit/>
          </a:bodyPr>
          <a:lstStyle/>
          <a:p>
            <a:r>
              <a:rPr lang="en-US" sz="1400" i="1" dirty="0"/>
              <a:t>Assumption: High HIVST YOY Growth Volumes of 15%</a:t>
            </a:r>
          </a:p>
        </p:txBody>
      </p:sp>
    </p:spTree>
    <p:extLst>
      <p:ext uri="{BB962C8B-B14F-4D97-AF65-F5344CB8AC3E}">
        <p14:creationId xmlns:p14="http://schemas.microsoft.com/office/powerpoint/2010/main" val="12140462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96C24-12D7-9E87-EA74-226B396289E2}"/>
              </a:ext>
            </a:extLst>
          </p:cNvPr>
          <p:cNvSpPr>
            <a:spLocks noGrp="1"/>
          </p:cNvSpPr>
          <p:nvPr>
            <p:ph type="title"/>
          </p:nvPr>
        </p:nvSpPr>
        <p:spPr/>
        <p:txBody>
          <a:bodyPr>
            <a:normAutofit fontScale="90000"/>
          </a:bodyPr>
          <a:lstStyle/>
          <a:p>
            <a:r>
              <a:rPr lang="en-US" sz="2400" dirty="0">
                <a:latin typeface="+mn-lt"/>
              </a:rPr>
              <a:t>In September 2022, the NHRL in Malawi conducted a </a:t>
            </a:r>
            <a:r>
              <a:rPr lang="en-US" sz="2400" u="sng" dirty="0">
                <a:latin typeface="+mn-lt"/>
              </a:rPr>
              <a:t>laboratory evaluation </a:t>
            </a:r>
            <a:r>
              <a:rPr lang="en-US" sz="2400" dirty="0">
                <a:latin typeface="+mn-lt"/>
              </a:rPr>
              <a:t>of the blood-based Wondfo HIVST kit and concluded that the “Wondfo HIVST could be used in Malawi as an ideal blood self test kit” </a:t>
            </a:r>
          </a:p>
        </p:txBody>
      </p:sp>
      <p:sp>
        <p:nvSpPr>
          <p:cNvPr id="3" name="Slide Number Placeholder 2">
            <a:extLst>
              <a:ext uri="{FF2B5EF4-FFF2-40B4-BE49-F238E27FC236}">
                <a16:creationId xmlns:a16="http://schemas.microsoft.com/office/drawing/2014/main" id="{45CB0161-FCBF-1679-A483-E70BAD97C50A}"/>
              </a:ext>
            </a:extLst>
          </p:cNvPr>
          <p:cNvSpPr>
            <a:spLocks noGrp="1"/>
          </p:cNvSpPr>
          <p:nvPr>
            <p:ph type="sldNum" sz="quarter" idx="10"/>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A42C1-73B3-459F-B5D7-A3E41C1957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5" name="TextBox 4">
            <a:extLst>
              <a:ext uri="{FF2B5EF4-FFF2-40B4-BE49-F238E27FC236}">
                <a16:creationId xmlns:a16="http://schemas.microsoft.com/office/drawing/2014/main" id="{9AF393B8-D865-3F00-E6D9-EE86B37037C3}"/>
              </a:ext>
            </a:extLst>
          </p:cNvPr>
          <p:cNvSpPr txBox="1"/>
          <p:nvPr/>
        </p:nvSpPr>
        <p:spPr>
          <a:xfrm>
            <a:off x="572813" y="1495969"/>
            <a:ext cx="11046373" cy="409342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Findings: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0000"/>
                </a:solidFill>
                <a:effectLst/>
                <a:uLnTx/>
                <a:uFillTx/>
                <a:latin typeface="Calibri" panose="020F0502020204030204"/>
                <a:ea typeface="+mn-ea"/>
                <a:cs typeface="+mn-cs"/>
              </a:rPr>
              <a:t>Clinical Performance: </a:t>
            </a:r>
          </a:p>
          <a:p>
            <a:pPr marL="341313" marR="0" lvl="0" indent="-53975"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Wondfo HIV Self-Test had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sensitivity</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of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100%</a:t>
            </a:r>
            <a:r>
              <a:rPr kumimoji="0" lang="en-US" sz="2000" b="0"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and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specificity 100%, </a:t>
            </a: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as performed by lay users. </a:t>
            </a:r>
          </a:p>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1" u="none" strike="noStrike" kern="1200" cap="none" spc="0" normalizeH="0" baseline="0" noProof="0" dirty="0">
                <a:ln>
                  <a:noFill/>
                </a:ln>
                <a:solidFill>
                  <a:srgbClr val="000000"/>
                </a:solidFill>
                <a:effectLst/>
                <a:uLnTx/>
                <a:uFillTx/>
                <a:latin typeface="Calibri" panose="020F0502020204030204"/>
                <a:ea typeface="+mn-ea"/>
                <a:cs typeface="+mn-cs"/>
              </a:rPr>
              <a:t>Usability: </a:t>
            </a:r>
          </a:p>
          <a:p>
            <a:pPr marL="287338"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The results showed that in all facilities, most participants managed to analyze and read the results successfully with a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usability score of 80.6%*</a:t>
            </a:r>
          </a:p>
          <a:p>
            <a:pPr marL="287338"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panose="020F0502020204030204"/>
                <a:ea typeface="+mn-ea"/>
                <a:cs typeface="+mn-cs"/>
              </a:rPr>
              <a:t>Conclusion: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“The clinical performance of the test kit was good with no discordant results with national algorithm and reference testing. In all the participating study sites there were few challenges however with the little assistance from the study staff struggling participants managed to complete the test analyses. </a:t>
            </a:r>
            <a:r>
              <a:rPr kumimoji="0" lang="en-US" sz="2000" b="1" i="0" u="none" strike="noStrike" kern="1200" cap="none" spc="0" normalizeH="0" baseline="0" noProof="0" dirty="0">
                <a:ln>
                  <a:noFill/>
                </a:ln>
                <a:solidFill>
                  <a:srgbClr val="FF0000"/>
                </a:solidFill>
                <a:effectLst/>
                <a:uLnTx/>
                <a:uFillTx/>
                <a:latin typeface="Calibri" panose="020F0502020204030204"/>
                <a:ea typeface="+mn-ea"/>
                <a:cs typeface="+mn-cs"/>
              </a:rPr>
              <a:t>Wondfo HIV Self-Test kit could be used in Malawi as an ideal blood self test kit.” </a:t>
            </a:r>
            <a:r>
              <a:rPr kumimoji="0" lang="en-US" sz="2000" b="1" i="0" u="none" strike="noStrike" kern="1200" cap="none" spc="0" normalizeH="0" baseline="0" noProof="0" dirty="0">
                <a:ln>
                  <a:noFill/>
                </a:ln>
                <a:solidFill>
                  <a:prstClr val="black"/>
                </a:solidFill>
                <a:effectLst/>
                <a:uLnTx/>
                <a:uFillTx/>
                <a:latin typeface="Calibri" panose="020F0502020204030204"/>
                <a:ea typeface="+mn-ea"/>
                <a:cs typeface="+mn-cs"/>
              </a:rPr>
              <a:t>- NHRL</a:t>
            </a:r>
          </a:p>
        </p:txBody>
      </p:sp>
      <p:sp>
        <p:nvSpPr>
          <p:cNvPr id="6" name="TextBox 5">
            <a:extLst>
              <a:ext uri="{FF2B5EF4-FFF2-40B4-BE49-F238E27FC236}">
                <a16:creationId xmlns:a16="http://schemas.microsoft.com/office/drawing/2014/main" id="{B196609A-C037-B17B-C5CE-CB29889DFB25}"/>
              </a:ext>
            </a:extLst>
          </p:cNvPr>
          <p:cNvSpPr txBox="1"/>
          <p:nvPr/>
        </p:nvSpPr>
        <p:spPr>
          <a:xfrm>
            <a:off x="446689" y="6185098"/>
            <a:ext cx="1097280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*This evaluation was conducted using kits with IFU in English only. Since then, Wondfo have now developed IFUs in Chewa and Tonga</a:t>
            </a:r>
          </a:p>
        </p:txBody>
      </p:sp>
    </p:spTree>
    <p:extLst>
      <p:ext uri="{BB962C8B-B14F-4D97-AF65-F5344CB8AC3E}">
        <p14:creationId xmlns:p14="http://schemas.microsoft.com/office/powerpoint/2010/main" val="6950029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10"/>
          <p:cNvSpPr txBox="1">
            <a:spLocks noChangeArrowheads="1"/>
          </p:cNvSpPr>
          <p:nvPr/>
        </p:nvSpPr>
        <p:spPr bwMode="auto">
          <a:xfrm>
            <a:off x="978762" y="624989"/>
            <a:ext cx="10234476" cy="5909310"/>
          </a:xfrm>
          <a:prstGeom prst="rect">
            <a:avLst/>
          </a:prstGeom>
          <a:noFill/>
          <a:ln w="9525">
            <a:noFill/>
            <a:miter lim="800000"/>
            <a:headEnd/>
            <a:tailEnd/>
          </a:ln>
        </p:spPr>
        <p:txBody>
          <a:bodyPr wrap="square">
            <a:spAutoFit/>
          </a:bodyPr>
          <a:lstStyle/>
          <a:p>
            <a:endParaRPr lang="en-US" sz="3000" b="1" dirty="0">
              <a:solidFill>
                <a:schemeClr val="bg1"/>
              </a:solidFill>
            </a:endParaRPr>
          </a:p>
          <a:p>
            <a:endParaRPr lang="en-US" sz="3000" b="1" dirty="0">
              <a:solidFill>
                <a:schemeClr val="bg1"/>
              </a:solidFill>
            </a:endParaRPr>
          </a:p>
          <a:p>
            <a:endParaRPr lang="en-US" sz="3000" b="1" dirty="0">
              <a:solidFill>
                <a:schemeClr val="bg1"/>
              </a:solidFill>
            </a:endParaRPr>
          </a:p>
          <a:p>
            <a:pPr algn="ctr"/>
            <a:r>
              <a:rPr lang="en-US" sz="4800" b="1" dirty="0">
                <a:solidFill>
                  <a:schemeClr val="bg1"/>
                </a:solidFill>
              </a:rPr>
              <a:t>THANK YOU</a:t>
            </a:r>
            <a:endParaRPr lang="en-US" sz="4800" b="1" i="1" dirty="0">
              <a:solidFill>
                <a:schemeClr val="bg1"/>
              </a:solidFill>
              <a:cs typeface="Arial" pitchFamily="34" charset="0"/>
            </a:endParaRPr>
          </a:p>
          <a:p>
            <a:endParaRPr lang="en-US" i="1" dirty="0">
              <a:solidFill>
                <a:schemeClr val="bg1"/>
              </a:solidFill>
              <a:latin typeface="Calibri"/>
              <a:cs typeface="Arial" pitchFamily="34" charset="0"/>
            </a:endParaRPr>
          </a:p>
          <a:p>
            <a:endParaRPr lang="en-US" i="1" dirty="0">
              <a:solidFill>
                <a:schemeClr val="bg1"/>
              </a:solidFill>
              <a:latin typeface="Calibri"/>
              <a:cs typeface="Arial" pitchFamily="34" charset="0"/>
            </a:endParaRPr>
          </a:p>
          <a:p>
            <a:endParaRPr lang="en-US" i="1" dirty="0">
              <a:solidFill>
                <a:schemeClr val="bg1"/>
              </a:solidFill>
              <a:latin typeface="Calibri"/>
              <a:cs typeface="Arial" pitchFamily="34" charset="0"/>
            </a:endParaRPr>
          </a:p>
          <a:p>
            <a:endParaRPr lang="en-US" i="1" dirty="0">
              <a:solidFill>
                <a:schemeClr val="bg1"/>
              </a:solidFill>
              <a:latin typeface="Calibri"/>
              <a:cs typeface="Arial" pitchFamily="34" charset="0"/>
            </a:endParaRPr>
          </a:p>
          <a:p>
            <a:endParaRPr lang="en-US" sz="1600" dirty="0">
              <a:solidFill>
                <a:schemeClr val="bg1"/>
              </a:solidFill>
              <a:latin typeface="Calibri"/>
              <a:cs typeface="Arial" pitchFamily="34" charset="0"/>
            </a:endParaRPr>
          </a:p>
          <a:p>
            <a:endParaRPr lang="en-US" sz="1600" dirty="0">
              <a:solidFill>
                <a:schemeClr val="bg1"/>
              </a:solidFill>
              <a:latin typeface="Calibri"/>
              <a:cs typeface="Arial" pitchFamily="34" charset="0"/>
            </a:endParaRPr>
          </a:p>
          <a:p>
            <a:endParaRPr lang="en-US" sz="1600" dirty="0">
              <a:solidFill>
                <a:schemeClr val="bg1"/>
              </a:solidFill>
              <a:latin typeface="Calibri"/>
              <a:cs typeface="Arial" pitchFamily="34" charset="0"/>
            </a:endParaRPr>
          </a:p>
          <a:p>
            <a:endParaRPr lang="en-US" sz="1600" dirty="0">
              <a:solidFill>
                <a:schemeClr val="bg1"/>
              </a:solidFill>
              <a:latin typeface="Calibri"/>
              <a:cs typeface="Arial" pitchFamily="34" charset="0"/>
            </a:endParaRPr>
          </a:p>
          <a:p>
            <a:endParaRPr lang="en-US" sz="1600" dirty="0">
              <a:solidFill>
                <a:schemeClr val="bg1"/>
              </a:solidFill>
              <a:latin typeface="Calibri"/>
              <a:cs typeface="Arial" pitchFamily="34" charset="0"/>
            </a:endParaRPr>
          </a:p>
          <a:p>
            <a:endParaRPr lang="en-US" sz="1600" dirty="0">
              <a:solidFill>
                <a:srgbClr val="000000"/>
              </a:solidFill>
              <a:latin typeface="Calibri"/>
              <a:cs typeface="Arial" pitchFamily="34" charset="0"/>
            </a:endParaRPr>
          </a:p>
          <a:p>
            <a:endParaRPr lang="en-US" sz="1600" dirty="0">
              <a:solidFill>
                <a:srgbClr val="000000"/>
              </a:solidFill>
              <a:latin typeface="Calibri"/>
              <a:cs typeface="Arial" pitchFamily="34" charset="0"/>
            </a:endParaRPr>
          </a:p>
          <a:p>
            <a:endParaRPr lang="en-US" sz="1600" dirty="0">
              <a:solidFill>
                <a:srgbClr val="000000"/>
              </a:solidFill>
              <a:latin typeface="Calibri"/>
              <a:cs typeface="Arial" pitchFamily="34" charset="0"/>
            </a:endParaRPr>
          </a:p>
          <a:p>
            <a:r>
              <a:rPr lang="en-US" sz="2400" b="1" dirty="0">
                <a:solidFill>
                  <a:srgbClr val="000000"/>
                </a:solidFill>
                <a:latin typeface="Calibri"/>
                <a:cs typeface="Arial" pitchFamily="34" charset="0"/>
              </a:rPr>
              <a:t> </a:t>
            </a:r>
          </a:p>
          <a:p>
            <a:endParaRPr lang="en-US" sz="1600" b="1" dirty="0">
              <a:solidFill>
                <a:srgbClr val="000000"/>
              </a:solidFill>
              <a:latin typeface="Calibri"/>
              <a:cs typeface="Arial" pitchFamily="34" charset="0"/>
            </a:endParaRPr>
          </a:p>
        </p:txBody>
      </p:sp>
    </p:spTree>
    <p:extLst>
      <p:ext uri="{BB962C8B-B14F-4D97-AF65-F5344CB8AC3E}">
        <p14:creationId xmlns:p14="http://schemas.microsoft.com/office/powerpoint/2010/main" val="38273528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AAA28-76D3-C93F-5C9E-C1A989AA5DEF}"/>
              </a:ext>
            </a:extLst>
          </p:cNvPr>
          <p:cNvSpPr>
            <a:spLocks noGrp="1"/>
          </p:cNvSpPr>
          <p:nvPr>
            <p:ph type="title"/>
          </p:nvPr>
        </p:nvSpPr>
        <p:spPr>
          <a:xfrm>
            <a:off x="0" y="-151054"/>
            <a:ext cx="12192000" cy="1010094"/>
          </a:xfrm>
        </p:spPr>
        <p:txBody>
          <a:bodyPr>
            <a:normAutofit fontScale="90000"/>
          </a:bodyPr>
          <a:lstStyle/>
          <a:p>
            <a:br>
              <a:rPr lang="en-US" sz="2400" b="1" dirty="0">
                <a:latin typeface="+mn-lt"/>
              </a:rPr>
            </a:br>
            <a:r>
              <a:rPr lang="en-US" sz="2400" dirty="0">
                <a:latin typeface="+mn-lt"/>
              </a:rPr>
              <a:t>The next step in the approval for use process for the Wondfo blood-based HIVST is a field evaluation to evaluate the acceptability and usability under routine testing conditions in facilities in Malawi. </a:t>
            </a:r>
          </a:p>
        </p:txBody>
      </p:sp>
      <p:sp>
        <p:nvSpPr>
          <p:cNvPr id="3" name="Slide Number Placeholder 2">
            <a:extLst>
              <a:ext uri="{FF2B5EF4-FFF2-40B4-BE49-F238E27FC236}">
                <a16:creationId xmlns:a16="http://schemas.microsoft.com/office/drawing/2014/main" id="{074BD8AF-1FF2-B909-E942-081D06CF8853}"/>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A42C1-73B3-459F-B5D7-A3E41C1957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mn-cs"/>
            </a:endParaRPr>
          </a:p>
        </p:txBody>
      </p:sp>
      <p:sp>
        <p:nvSpPr>
          <p:cNvPr id="4" name="Text Placeholder 3">
            <a:extLst>
              <a:ext uri="{FF2B5EF4-FFF2-40B4-BE49-F238E27FC236}">
                <a16:creationId xmlns:a16="http://schemas.microsoft.com/office/drawing/2014/main" id="{BDF5029E-D3C2-7AAD-C117-A0F11D14BEB8}"/>
              </a:ext>
            </a:extLst>
          </p:cNvPr>
          <p:cNvSpPr>
            <a:spLocks noGrp="1"/>
          </p:cNvSpPr>
          <p:nvPr>
            <p:ph type="body" sz="quarter" idx="11"/>
          </p:nvPr>
        </p:nvSpPr>
        <p:spPr>
          <a:xfrm>
            <a:off x="3084930" y="4319336"/>
            <a:ext cx="6853741" cy="2624126"/>
          </a:xfrm>
        </p:spPr>
        <p:txBody>
          <a:bodyPr vert="horz" lIns="91440" tIns="45720" rIns="91440" bIns="45720" rtlCol="0" anchor="t">
            <a:normAutofit/>
          </a:bodyPr>
          <a:lstStyle/>
          <a:p>
            <a:pPr marL="0" indent="0" algn="ctr">
              <a:buNone/>
            </a:pPr>
            <a:r>
              <a:rPr lang="en-US" sz="1600" b="1" dirty="0"/>
              <a:t>Progress towards approval for use can be summarized as follows:</a:t>
            </a:r>
          </a:p>
          <a:p>
            <a:pPr>
              <a:buFont typeface="Wingdings" panose="05000000000000000000" pitchFamily="2" charset="2"/>
              <a:buChar char="ü"/>
            </a:pPr>
            <a:r>
              <a:rPr lang="en-US" sz="1400" dirty="0">
                <a:solidFill>
                  <a:srgbClr val="00B050"/>
                </a:solidFill>
              </a:rPr>
              <a:t>Regulatory filing with PMRA: submitted by Wondfo on 12 November 2022</a:t>
            </a:r>
          </a:p>
          <a:p>
            <a:pPr>
              <a:buFont typeface="Wingdings" panose="05000000000000000000" pitchFamily="2" charset="2"/>
              <a:buChar char="ü"/>
            </a:pPr>
            <a:r>
              <a:rPr lang="en-US" sz="1400" dirty="0">
                <a:solidFill>
                  <a:srgbClr val="00B050"/>
                </a:solidFill>
              </a:rPr>
              <a:t>Lab validation (NHRL) – evaluation of clinical performance and usability complete with report recommending use of test </a:t>
            </a:r>
          </a:p>
          <a:p>
            <a:pPr>
              <a:buFont typeface="Wingdings" panose="05000000000000000000" pitchFamily="2" charset="2"/>
              <a:buChar char="ü"/>
            </a:pPr>
            <a:r>
              <a:rPr lang="en-US" sz="1400" dirty="0">
                <a:solidFill>
                  <a:srgbClr val="00B050"/>
                </a:solidFill>
                <a:latin typeface="Calibri"/>
                <a:cs typeface="Calibri"/>
              </a:rPr>
              <a:t>Field evaluation/pilot- to assess the usability and acceptability of the Wondfo HIVST by lay users in facilities is complete with very positive findings for usability and acceptability of the blood-based Wondfo HIVST by lay users and health care providers. </a:t>
            </a:r>
          </a:p>
          <a:p>
            <a:pPr>
              <a:buFont typeface="Wingdings" panose="05000000000000000000" pitchFamily="2" charset="2"/>
              <a:buChar char="ü"/>
            </a:pPr>
            <a:r>
              <a:rPr lang="en-US" sz="1400" dirty="0">
                <a:solidFill>
                  <a:srgbClr val="00B050"/>
                </a:solidFill>
                <a:latin typeface="Calibri"/>
                <a:cs typeface="Calibri"/>
              </a:rPr>
              <a:t>Wondfo received PRMA approval November 2024</a:t>
            </a:r>
          </a:p>
          <a:p>
            <a:pPr>
              <a:buFont typeface="Wingdings" panose="05000000000000000000" pitchFamily="2" charset="2"/>
              <a:buChar char="ü"/>
            </a:pPr>
            <a:endParaRPr lang="en-US" sz="1400" dirty="0">
              <a:solidFill>
                <a:srgbClr val="00B050"/>
              </a:solidFill>
              <a:latin typeface="Calibri"/>
              <a:cs typeface="Calibri"/>
            </a:endParaRPr>
          </a:p>
          <a:p>
            <a:pPr>
              <a:buFont typeface="Wingdings" panose="05000000000000000000" pitchFamily="2" charset="2"/>
              <a:buChar char="ü"/>
            </a:pPr>
            <a:endParaRPr lang="en-US" sz="1400" dirty="0">
              <a:solidFill>
                <a:srgbClr val="00B050"/>
              </a:solidFill>
              <a:latin typeface="Calibri"/>
              <a:cs typeface="Calibri"/>
            </a:endParaRPr>
          </a:p>
          <a:p>
            <a:pPr marL="0" indent="0">
              <a:buNone/>
            </a:pPr>
            <a:endParaRPr lang="en-US" sz="1800" dirty="0"/>
          </a:p>
        </p:txBody>
      </p:sp>
      <p:grpSp>
        <p:nvGrpSpPr>
          <p:cNvPr id="16" name="Group 15">
            <a:extLst>
              <a:ext uri="{FF2B5EF4-FFF2-40B4-BE49-F238E27FC236}">
                <a16:creationId xmlns:a16="http://schemas.microsoft.com/office/drawing/2014/main" id="{BDAF852C-7D01-EDF2-FC29-36116538921C}"/>
              </a:ext>
            </a:extLst>
          </p:cNvPr>
          <p:cNvGrpSpPr/>
          <p:nvPr/>
        </p:nvGrpSpPr>
        <p:grpSpPr>
          <a:xfrm>
            <a:off x="329384" y="729625"/>
            <a:ext cx="11631674" cy="3146777"/>
            <a:chOff x="71270" y="728922"/>
            <a:chExt cx="10888221" cy="2842241"/>
          </a:xfrm>
        </p:grpSpPr>
        <p:graphicFrame>
          <p:nvGraphicFramePr>
            <p:cNvPr id="21" name="Diagram 20">
              <a:extLst>
                <a:ext uri="{FF2B5EF4-FFF2-40B4-BE49-F238E27FC236}">
                  <a16:creationId xmlns:a16="http://schemas.microsoft.com/office/drawing/2014/main" id="{281B8166-A165-2C57-B9AF-990CEF2BC0AC}"/>
                </a:ext>
              </a:extLst>
            </p:cNvPr>
            <p:cNvGraphicFramePr/>
            <p:nvPr>
              <p:extLst>
                <p:ext uri="{D42A27DB-BD31-4B8C-83A1-F6EECF244321}">
                  <p14:modId xmlns:p14="http://schemas.microsoft.com/office/powerpoint/2010/main" val="1103984967"/>
                </p:ext>
              </p:extLst>
            </p:nvPr>
          </p:nvGraphicFramePr>
          <p:xfrm>
            <a:off x="2529054" y="728922"/>
            <a:ext cx="8430437" cy="28422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8" name="TextBox 17">
              <a:extLst>
                <a:ext uri="{FF2B5EF4-FFF2-40B4-BE49-F238E27FC236}">
                  <a16:creationId xmlns:a16="http://schemas.microsoft.com/office/drawing/2014/main" id="{8AA569B7-3C70-A86C-C628-DFA2A88BB34A}"/>
                </a:ext>
              </a:extLst>
            </p:cNvPr>
            <p:cNvSpPr txBox="1"/>
            <p:nvPr/>
          </p:nvSpPr>
          <p:spPr>
            <a:xfrm>
              <a:off x="342901" y="1813781"/>
              <a:ext cx="2042945" cy="584775"/>
            </a:xfrm>
            <a:prstGeom prst="rect">
              <a:avLst/>
            </a:prstGeom>
            <a:noFill/>
            <a:ln w="28575">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Approval for Use Process:</a:t>
              </a:r>
            </a:p>
          </p:txBody>
        </p:sp>
        <p:sp>
          <p:nvSpPr>
            <p:cNvPr id="19" name="TextBox 18">
              <a:extLst>
                <a:ext uri="{FF2B5EF4-FFF2-40B4-BE49-F238E27FC236}">
                  <a16:creationId xmlns:a16="http://schemas.microsoft.com/office/drawing/2014/main" id="{3563B75D-E603-3638-8E29-9F0B5B4BBAEA}"/>
                </a:ext>
              </a:extLst>
            </p:cNvPr>
            <p:cNvSpPr txBox="1"/>
            <p:nvPr/>
          </p:nvSpPr>
          <p:spPr>
            <a:xfrm>
              <a:off x="242720" y="2528656"/>
              <a:ext cx="2286334" cy="338554"/>
            </a:xfrm>
            <a:prstGeom prst="rect">
              <a:avLst/>
            </a:prstGeom>
            <a:noFill/>
            <a:ln w="28575">
              <a:noFill/>
              <a:prstDash val="dash"/>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Status of Wondfo HIVST:</a:t>
              </a:r>
            </a:p>
          </p:txBody>
        </p:sp>
        <p:sp>
          <p:nvSpPr>
            <p:cNvPr id="20" name="Arrow: Chevron 19">
              <a:extLst>
                <a:ext uri="{FF2B5EF4-FFF2-40B4-BE49-F238E27FC236}">
                  <a16:creationId xmlns:a16="http://schemas.microsoft.com/office/drawing/2014/main" id="{479DFF9C-3B3F-89F0-02AD-241B4EB8AAE5}"/>
                </a:ext>
              </a:extLst>
            </p:cNvPr>
            <p:cNvSpPr/>
            <p:nvPr/>
          </p:nvSpPr>
          <p:spPr>
            <a:xfrm>
              <a:off x="71270" y="1757910"/>
              <a:ext cx="2629235" cy="714875"/>
            </a:xfrm>
            <a:prstGeom prst="chevron">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id="{ABC93AE6-D4DF-AA2A-3D50-73EDF2480020}"/>
              </a:ext>
            </a:extLst>
          </p:cNvPr>
          <p:cNvSpPr txBox="1"/>
          <p:nvPr/>
        </p:nvSpPr>
        <p:spPr>
          <a:xfrm>
            <a:off x="9938671" y="4295913"/>
            <a:ext cx="2141808" cy="215443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a:ea typeface="+mn-ea"/>
                <a:cs typeface="Calibri"/>
              </a:rPr>
              <a:t>Next Steps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prstClr val="black"/>
              </a:solidFill>
              <a:effectLst/>
              <a:uLnTx/>
              <a:uFillTx/>
              <a:latin typeface="Calibri"/>
              <a:ea typeface="+mn-ea"/>
              <a:cs typeface="Calibri"/>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70C0"/>
                </a:solidFill>
                <a:effectLst/>
                <a:uLnTx/>
                <a:uFillTx/>
                <a:latin typeface="Calibri"/>
                <a:ea typeface="+mn-ea"/>
                <a:cs typeface="Calibri"/>
              </a:rPr>
              <a:t>Presentation of findings of field evaluation/pilot for DHA endorsement via TWG and formal adoption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Left Brace 6">
            <a:extLst>
              <a:ext uri="{FF2B5EF4-FFF2-40B4-BE49-F238E27FC236}">
                <a16:creationId xmlns:a16="http://schemas.microsoft.com/office/drawing/2014/main" id="{5320526F-1A16-9519-601D-507384853DB1}"/>
              </a:ext>
            </a:extLst>
          </p:cNvPr>
          <p:cNvSpPr/>
          <p:nvPr/>
        </p:nvSpPr>
        <p:spPr>
          <a:xfrm rot="16200000">
            <a:off x="6191227" y="-23235"/>
            <a:ext cx="618067" cy="7097032"/>
          </a:xfrm>
          <a:prstGeom prst="leftBrace">
            <a:avLst/>
          </a:prstGeom>
          <a:ln>
            <a:headEnd w="sm" len="sm"/>
            <a:tailEnd type="none" w="sm" len="sm"/>
          </a:ln>
        </p:spPr>
        <p:style>
          <a:lnRef idx="1">
            <a:schemeClr val="accent6"/>
          </a:lnRef>
          <a:fillRef idx="0">
            <a:schemeClr val="accent6"/>
          </a:fillRef>
          <a:effectRef idx="0">
            <a:schemeClr val="accent6"/>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Left Brace 7">
            <a:extLst>
              <a:ext uri="{FF2B5EF4-FFF2-40B4-BE49-F238E27FC236}">
                <a16:creationId xmlns:a16="http://schemas.microsoft.com/office/drawing/2014/main" id="{40C85A8A-48BE-E7D0-1821-902371EBE86F}"/>
              </a:ext>
            </a:extLst>
          </p:cNvPr>
          <p:cNvSpPr/>
          <p:nvPr/>
        </p:nvSpPr>
        <p:spPr>
          <a:xfrm rot="16200000">
            <a:off x="10585040" y="2661042"/>
            <a:ext cx="618067" cy="1690593"/>
          </a:xfrm>
          <a:prstGeom prst="leftBrace">
            <a:avLst/>
          </a:prstGeom>
          <a:ln>
            <a:solidFill>
              <a:srgbClr val="0070C0"/>
            </a:solidFill>
            <a:tailEnd type="none"/>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F6E13281-1430-08DB-F66A-1EF101B22BDC}"/>
              </a:ext>
            </a:extLst>
          </p:cNvPr>
          <p:cNvPicPr>
            <a:picLocks noChangeAspect="1"/>
          </p:cNvPicPr>
          <p:nvPr/>
        </p:nvPicPr>
        <p:blipFill rotWithShape="1">
          <a:blip r:embed="rId8"/>
          <a:srcRect b="25119"/>
          <a:stretch/>
        </p:blipFill>
        <p:spPr>
          <a:xfrm>
            <a:off x="429012" y="4389913"/>
            <a:ext cx="2284724" cy="1966437"/>
          </a:xfrm>
          <a:prstGeom prst="rect">
            <a:avLst/>
          </a:prstGeom>
        </p:spPr>
      </p:pic>
      <p:pic>
        <p:nvPicPr>
          <p:cNvPr id="29" name="Graphic 28" descr="Checkmark with solid fill">
            <a:extLst>
              <a:ext uri="{FF2B5EF4-FFF2-40B4-BE49-F238E27FC236}">
                <a16:creationId xmlns:a16="http://schemas.microsoft.com/office/drawing/2014/main" id="{DEB23EC4-5840-48A8-8337-1081FD071CB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04450" y="2909763"/>
            <a:ext cx="379862" cy="457200"/>
          </a:xfrm>
          <a:prstGeom prst="rect">
            <a:avLst/>
          </a:prstGeom>
        </p:spPr>
      </p:pic>
      <p:pic>
        <p:nvPicPr>
          <p:cNvPr id="31" name="Graphic 30" descr="Checkmark with solid fill">
            <a:extLst>
              <a:ext uri="{FF2B5EF4-FFF2-40B4-BE49-F238E27FC236}">
                <a16:creationId xmlns:a16="http://schemas.microsoft.com/office/drawing/2014/main" id="{3A9F8922-55E8-52DE-F0CA-F67AD2320C59}"/>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637653" y="2879541"/>
            <a:ext cx="379862" cy="457200"/>
          </a:xfrm>
          <a:prstGeom prst="rect">
            <a:avLst/>
          </a:prstGeom>
        </p:spPr>
      </p:pic>
      <p:pic>
        <p:nvPicPr>
          <p:cNvPr id="5" name="Graphic 4" descr="Checkmark with solid fill">
            <a:extLst>
              <a:ext uri="{FF2B5EF4-FFF2-40B4-BE49-F238E27FC236}">
                <a16:creationId xmlns:a16="http://schemas.microsoft.com/office/drawing/2014/main" id="{146D7F48-2358-0D52-298D-62E8617781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229012" y="2923851"/>
            <a:ext cx="379862" cy="457200"/>
          </a:xfrm>
          <a:prstGeom prst="rect">
            <a:avLst/>
          </a:prstGeom>
        </p:spPr>
      </p:pic>
      <p:pic>
        <p:nvPicPr>
          <p:cNvPr id="10" name="Graphic 9" descr="Checkmark with solid fill">
            <a:extLst>
              <a:ext uri="{FF2B5EF4-FFF2-40B4-BE49-F238E27FC236}">
                <a16:creationId xmlns:a16="http://schemas.microsoft.com/office/drawing/2014/main" id="{F01BA15D-186C-F92F-4CFD-724A55ADAD5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953574" y="2923851"/>
            <a:ext cx="379862" cy="457200"/>
          </a:xfrm>
          <a:prstGeom prst="rect">
            <a:avLst/>
          </a:prstGeom>
        </p:spPr>
      </p:pic>
      <p:sp>
        <p:nvSpPr>
          <p:cNvPr id="11" name="TextBox 10">
            <a:extLst>
              <a:ext uri="{FF2B5EF4-FFF2-40B4-BE49-F238E27FC236}">
                <a16:creationId xmlns:a16="http://schemas.microsoft.com/office/drawing/2014/main" id="{92A37707-3C16-7033-6F0E-A850A7153678}"/>
              </a:ext>
            </a:extLst>
          </p:cNvPr>
          <p:cNvSpPr txBox="1"/>
          <p:nvPr/>
        </p:nvSpPr>
        <p:spPr>
          <a:xfrm>
            <a:off x="10612652" y="3058805"/>
            <a:ext cx="1217430" cy="276999"/>
          </a:xfrm>
          <a:prstGeom prst="rect">
            <a:avLst/>
          </a:prstGeom>
          <a:noFill/>
        </p:spPr>
        <p:txBody>
          <a:bodyPr wrap="square" rtlCol="0">
            <a:spAutoFit/>
          </a:bodyPr>
          <a:lstStyle/>
          <a:p>
            <a:r>
              <a:rPr lang="en-US" sz="1200" b="1" dirty="0">
                <a:solidFill>
                  <a:srgbClr val="0070C0"/>
                </a:solidFill>
              </a:rPr>
              <a:t>Pending</a:t>
            </a:r>
          </a:p>
        </p:txBody>
      </p:sp>
    </p:spTree>
    <p:extLst>
      <p:ext uri="{BB962C8B-B14F-4D97-AF65-F5344CB8AC3E}">
        <p14:creationId xmlns:p14="http://schemas.microsoft.com/office/powerpoint/2010/main" val="271222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D13C-1512-5430-0CC5-852A56FA2A23}"/>
              </a:ext>
            </a:extLst>
          </p:cNvPr>
          <p:cNvSpPr>
            <a:spLocks noGrp="1"/>
          </p:cNvSpPr>
          <p:nvPr>
            <p:ph type="title"/>
          </p:nvPr>
        </p:nvSpPr>
        <p:spPr/>
        <p:txBody>
          <a:bodyPr>
            <a:normAutofit/>
          </a:bodyPr>
          <a:lstStyle/>
          <a:p>
            <a:r>
              <a:rPr lang="en-US" sz="2200" dirty="0">
                <a:latin typeface="+mn-lt"/>
              </a:rPr>
              <a:t>MOH requested for an additional pilot and field evaluation of the Wondfo Blood-Based HIVST Kits to Assess the Usability and Acceptability of the Kits by Lay Users at Facility Level in Malawi.</a:t>
            </a:r>
          </a:p>
        </p:txBody>
      </p:sp>
      <p:sp>
        <p:nvSpPr>
          <p:cNvPr id="3" name="Slide Number Placeholder 2">
            <a:extLst>
              <a:ext uri="{FF2B5EF4-FFF2-40B4-BE49-F238E27FC236}">
                <a16:creationId xmlns:a16="http://schemas.microsoft.com/office/drawing/2014/main" id="{AA3956CA-459F-6AE0-FB03-8D545C710D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A42C1-73B3-459F-B5D7-A3E41C1957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9" name="TextBox 8">
            <a:extLst>
              <a:ext uri="{FF2B5EF4-FFF2-40B4-BE49-F238E27FC236}">
                <a16:creationId xmlns:a16="http://schemas.microsoft.com/office/drawing/2014/main" id="{F211C1A6-B99B-6BEC-4DE6-B68116FC2532}"/>
              </a:ext>
            </a:extLst>
          </p:cNvPr>
          <p:cNvSpPr txBox="1"/>
          <p:nvPr/>
        </p:nvSpPr>
        <p:spPr>
          <a:xfrm>
            <a:off x="157654" y="1225986"/>
            <a:ext cx="11876691" cy="120032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S Mincho" panose="02020609040205080304" pitchFamily="49" charset="-128"/>
                <a:cs typeface="Times New Roman" panose="02020603050405020304" pitchFamily="18" charset="0"/>
              </a:rPr>
              <a:t>There were two components to the field evaluation. The first was a pilot by the MOH to inform evidence-based policy recommendations for the scale up of blood-based HIVST in Malawi. The second, was an adjacent study that aimed to add to the lab-based evaluation of the kits by assessing the usability and acceptability of blood-based HIVST kits by lay users as they form a part of routine HIVST at facilities in Malawi.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3DE1F7E7-5143-389D-F52A-E15D33004CD3}"/>
              </a:ext>
            </a:extLst>
          </p:cNvPr>
          <p:cNvGrpSpPr/>
          <p:nvPr/>
        </p:nvGrpSpPr>
        <p:grpSpPr>
          <a:xfrm>
            <a:off x="850299" y="2798082"/>
            <a:ext cx="9607742" cy="3656920"/>
            <a:chOff x="766217" y="2325116"/>
            <a:chExt cx="9607742" cy="3656920"/>
          </a:xfrm>
        </p:grpSpPr>
        <p:sp>
          <p:nvSpPr>
            <p:cNvPr id="10" name="TextBox 9">
              <a:extLst>
                <a:ext uri="{FF2B5EF4-FFF2-40B4-BE49-F238E27FC236}">
                  <a16:creationId xmlns:a16="http://schemas.microsoft.com/office/drawing/2014/main" id="{576089DB-7218-D62E-CE16-0F5884410740}"/>
                </a:ext>
              </a:extLst>
            </p:cNvPr>
            <p:cNvSpPr txBox="1"/>
            <p:nvPr/>
          </p:nvSpPr>
          <p:spPr>
            <a:xfrm>
              <a:off x="1818041" y="2744080"/>
              <a:ext cx="4212000" cy="369332"/>
            </a:xfrm>
            <a:prstGeom prst="rect">
              <a:avLst/>
            </a:prstGeom>
            <a:solidFill>
              <a:schemeClr val="accent5">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Pilot</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13" name="TextBox 12">
              <a:extLst>
                <a:ext uri="{FF2B5EF4-FFF2-40B4-BE49-F238E27FC236}">
                  <a16:creationId xmlns:a16="http://schemas.microsoft.com/office/drawing/2014/main" id="{DC5E8196-023F-C40C-B414-E864BEEBE4B3}"/>
                </a:ext>
              </a:extLst>
            </p:cNvPr>
            <p:cNvSpPr txBox="1"/>
            <p:nvPr/>
          </p:nvSpPr>
          <p:spPr>
            <a:xfrm>
              <a:off x="6161959" y="2736991"/>
              <a:ext cx="4212000" cy="369332"/>
            </a:xfrm>
            <a:prstGeom prst="rect">
              <a:avLst/>
            </a:prstGeom>
            <a:solidFill>
              <a:schemeClr val="accent4">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Usability and Acceptability Study</a:t>
              </a:r>
            </a:p>
          </p:txBody>
        </p:sp>
        <p:sp>
          <p:nvSpPr>
            <p:cNvPr id="14" name="TextBox 13">
              <a:extLst>
                <a:ext uri="{FF2B5EF4-FFF2-40B4-BE49-F238E27FC236}">
                  <a16:creationId xmlns:a16="http://schemas.microsoft.com/office/drawing/2014/main" id="{D99CB33C-C9F0-CCE7-4A58-DBFA6E16E6F3}"/>
                </a:ext>
              </a:extLst>
            </p:cNvPr>
            <p:cNvSpPr txBox="1"/>
            <p:nvPr/>
          </p:nvSpPr>
          <p:spPr>
            <a:xfrm>
              <a:off x="1818041" y="2325116"/>
              <a:ext cx="8555918" cy="369332"/>
            </a:xfrm>
            <a:prstGeom prst="rect">
              <a:avLst/>
            </a:prstGeom>
            <a:solidFill>
              <a:schemeClr val="accent6">
                <a:lumMod val="20000"/>
                <a:lumOff val="8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Field Evaluation of Blood-Based HIVST</a:t>
              </a:r>
            </a:p>
          </p:txBody>
        </p:sp>
        <p:sp>
          <p:nvSpPr>
            <p:cNvPr id="16" name="TextBox 15">
              <a:extLst>
                <a:ext uri="{FF2B5EF4-FFF2-40B4-BE49-F238E27FC236}">
                  <a16:creationId xmlns:a16="http://schemas.microsoft.com/office/drawing/2014/main" id="{DCBCEA00-E426-460A-CC1A-B53626B77BF8}"/>
                </a:ext>
              </a:extLst>
            </p:cNvPr>
            <p:cNvSpPr txBox="1"/>
            <p:nvPr/>
          </p:nvSpPr>
          <p:spPr>
            <a:xfrm>
              <a:off x="1818041" y="3202166"/>
              <a:ext cx="4212000" cy="1200329"/>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Clients who present to facilities for HIV testing were offered the option of participating in the piloting of the blood-based HIVST kit </a:t>
              </a:r>
            </a:p>
          </p:txBody>
        </p:sp>
        <p:sp>
          <p:nvSpPr>
            <p:cNvPr id="17" name="TextBox 16">
              <a:extLst>
                <a:ext uri="{FF2B5EF4-FFF2-40B4-BE49-F238E27FC236}">
                  <a16:creationId xmlns:a16="http://schemas.microsoft.com/office/drawing/2014/main" id="{B9B34339-041B-E453-A37C-DEB8DBCEB4DF}"/>
                </a:ext>
              </a:extLst>
            </p:cNvPr>
            <p:cNvSpPr txBox="1"/>
            <p:nvPr/>
          </p:nvSpPr>
          <p:spPr>
            <a:xfrm>
              <a:off x="6161959" y="3202166"/>
              <a:ext cx="4212000" cy="1200329"/>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Clients who used the blood-based HIVST kit in the pilot and agreed to voluntarily take part in the usability and acceptability survey </a:t>
              </a:r>
            </a:p>
          </p:txBody>
        </p:sp>
        <p:sp>
          <p:nvSpPr>
            <p:cNvPr id="18" name="TextBox 17">
              <a:extLst>
                <a:ext uri="{FF2B5EF4-FFF2-40B4-BE49-F238E27FC236}">
                  <a16:creationId xmlns:a16="http://schemas.microsoft.com/office/drawing/2014/main" id="{4DD0BCC2-EB7A-6950-868F-7A5B3C9FA8FB}"/>
                </a:ext>
              </a:extLst>
            </p:cNvPr>
            <p:cNvSpPr txBox="1"/>
            <p:nvPr/>
          </p:nvSpPr>
          <p:spPr>
            <a:xfrm>
              <a:off x="1818041" y="4491249"/>
              <a:ext cx="4212000" cy="1477328"/>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In accordance with the national HIVST guidelines and SOPs. Training of the HDS serviced providers on the blood-based HIVST kits was conducted by the MOH.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F2B21BD0-D137-3F7D-FE7E-64F4CE75BBB7}"/>
                </a:ext>
              </a:extLst>
            </p:cNvPr>
            <p:cNvSpPr txBox="1"/>
            <p:nvPr/>
          </p:nvSpPr>
          <p:spPr>
            <a:xfrm>
              <a:off x="766217" y="3591610"/>
              <a:ext cx="81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WHO:</a:t>
              </a:r>
            </a:p>
          </p:txBody>
        </p:sp>
        <p:sp>
          <p:nvSpPr>
            <p:cNvPr id="21" name="TextBox 20">
              <a:extLst>
                <a:ext uri="{FF2B5EF4-FFF2-40B4-BE49-F238E27FC236}">
                  <a16:creationId xmlns:a16="http://schemas.microsoft.com/office/drawing/2014/main" id="{D5A8ABFA-D8F1-4D26-7FDC-8748CC3CAA7E}"/>
                </a:ext>
              </a:extLst>
            </p:cNvPr>
            <p:cNvSpPr txBox="1"/>
            <p:nvPr/>
          </p:nvSpPr>
          <p:spPr>
            <a:xfrm>
              <a:off x="766217" y="4906747"/>
              <a:ext cx="819806"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HOW:</a:t>
              </a:r>
            </a:p>
          </p:txBody>
        </p:sp>
        <p:sp>
          <p:nvSpPr>
            <p:cNvPr id="23" name="TextBox 22">
              <a:extLst>
                <a:ext uri="{FF2B5EF4-FFF2-40B4-BE49-F238E27FC236}">
                  <a16:creationId xmlns:a16="http://schemas.microsoft.com/office/drawing/2014/main" id="{10B6738E-AF1A-5C35-C797-19D7722F24C5}"/>
                </a:ext>
              </a:extLst>
            </p:cNvPr>
            <p:cNvSpPr txBox="1"/>
            <p:nvPr/>
          </p:nvSpPr>
          <p:spPr>
            <a:xfrm>
              <a:off x="6133056" y="4504708"/>
              <a:ext cx="4212000" cy="1477328"/>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 research assistant (provided by CHAI) was stationed in a private room. They consented the participants and administered a short usability and acceptability survey. </a:t>
              </a:r>
            </a:p>
          </p:txBody>
        </p:sp>
      </p:grpSp>
    </p:spTree>
    <p:extLst>
      <p:ext uri="{BB962C8B-B14F-4D97-AF65-F5344CB8AC3E}">
        <p14:creationId xmlns:p14="http://schemas.microsoft.com/office/powerpoint/2010/main" val="469271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4D13C-1512-5430-0CC5-852A56FA2A23}"/>
              </a:ext>
            </a:extLst>
          </p:cNvPr>
          <p:cNvSpPr>
            <a:spLocks noGrp="1"/>
          </p:cNvSpPr>
          <p:nvPr>
            <p:ph type="title"/>
          </p:nvPr>
        </p:nvSpPr>
        <p:spPr/>
        <p:txBody>
          <a:bodyPr>
            <a:normAutofit/>
          </a:bodyPr>
          <a:lstStyle/>
          <a:p>
            <a:r>
              <a:rPr lang="en-US" sz="2200" b="1" dirty="0">
                <a:latin typeface="+mn-lt"/>
              </a:rPr>
              <a:t>Purpose and Objective of the Field Evaluation: </a:t>
            </a:r>
            <a:r>
              <a:rPr lang="en-US" sz="2200" dirty="0">
                <a:latin typeface="+mn-lt"/>
              </a:rPr>
              <a:t>As part of standard practice for new product introduction in Malawi, the field evaluation sought to assess the usability and acceptability from lay users</a:t>
            </a:r>
          </a:p>
        </p:txBody>
      </p:sp>
      <p:sp>
        <p:nvSpPr>
          <p:cNvPr id="3" name="Slide Number Placeholder 2">
            <a:extLst>
              <a:ext uri="{FF2B5EF4-FFF2-40B4-BE49-F238E27FC236}">
                <a16:creationId xmlns:a16="http://schemas.microsoft.com/office/drawing/2014/main" id="{AA3956CA-459F-6AE0-FB03-8D545C710DA2}"/>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A42C1-73B3-459F-B5D7-A3E41C1957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4" name="Text Placeholder 3">
            <a:extLst>
              <a:ext uri="{FF2B5EF4-FFF2-40B4-BE49-F238E27FC236}">
                <a16:creationId xmlns:a16="http://schemas.microsoft.com/office/drawing/2014/main" id="{097E7E94-E989-4BBB-A758-5687B102E3E5}"/>
              </a:ext>
            </a:extLst>
          </p:cNvPr>
          <p:cNvSpPr>
            <a:spLocks noGrp="1"/>
          </p:cNvSpPr>
          <p:nvPr>
            <p:ph type="body" sz="quarter" idx="11"/>
          </p:nvPr>
        </p:nvSpPr>
        <p:spPr>
          <a:xfrm>
            <a:off x="497111" y="1932656"/>
            <a:ext cx="11694887" cy="5630421"/>
          </a:xfrm>
        </p:spPr>
        <p:txBody>
          <a:bodyPr vert="horz" lIns="91440" tIns="45720" rIns="91440" bIns="45720" rtlCol="0" anchor="t">
            <a:normAutofit/>
          </a:bodyPr>
          <a:lstStyle/>
          <a:p>
            <a:pPr marL="0" indent="0">
              <a:lnSpc>
                <a:spcPct val="100000"/>
              </a:lnSpc>
              <a:buNone/>
            </a:pPr>
            <a:r>
              <a:rPr lang="en-US" sz="1900" b="1" dirty="0">
                <a:latin typeface="+mn-lt"/>
              </a:rPr>
              <a:t>         Purpose: </a:t>
            </a:r>
          </a:p>
          <a:p>
            <a:pPr marL="0" indent="0">
              <a:lnSpc>
                <a:spcPct val="100000"/>
              </a:lnSpc>
              <a:buNone/>
            </a:pPr>
            <a:r>
              <a:rPr lang="en-US" sz="1700" dirty="0">
                <a:effectLst/>
                <a:latin typeface="+mn-lt"/>
                <a:ea typeface="MS Mincho" panose="02020609040205080304" pitchFamily="49" charset="-128"/>
                <a:cs typeface="Times New Roman" panose="02020603050405020304" pitchFamily="18" charset="0"/>
              </a:rPr>
              <a:t>The study </a:t>
            </a:r>
            <a:r>
              <a:rPr lang="en-US" sz="1700" dirty="0">
                <a:latin typeface="+mn-lt"/>
                <a:ea typeface="MS Mincho" panose="02020609040205080304" pitchFamily="49" charset="-128"/>
                <a:cs typeface="Times New Roman" panose="02020603050405020304" pitchFamily="18" charset="0"/>
              </a:rPr>
              <a:t>aimed at </a:t>
            </a:r>
            <a:r>
              <a:rPr lang="en-US" sz="1700" dirty="0">
                <a:effectLst/>
                <a:latin typeface="+mn-lt"/>
                <a:ea typeface="MS Mincho" panose="02020609040205080304" pitchFamily="49" charset="-128"/>
                <a:cs typeface="Times New Roman" panose="02020603050405020304" pitchFamily="18" charset="0"/>
              </a:rPr>
              <a:t>contributing evidence on the acceptability and usability of blood-based  HIVST in facilities towards evidence-based policy recommendations for the scale-up of blood-based HIVST in Malawi.</a:t>
            </a:r>
            <a:endParaRPr lang="en-US" sz="1700" dirty="0">
              <a:latin typeface="+mn-lt"/>
            </a:endParaRPr>
          </a:p>
          <a:p>
            <a:pPr marL="0" indent="0">
              <a:lnSpc>
                <a:spcPct val="100000"/>
              </a:lnSpc>
              <a:buNone/>
            </a:pPr>
            <a:endParaRPr lang="en-US" sz="700" dirty="0">
              <a:latin typeface="+mn-lt"/>
            </a:endParaRPr>
          </a:p>
          <a:p>
            <a:pPr marL="0" indent="0">
              <a:lnSpc>
                <a:spcPct val="100000"/>
              </a:lnSpc>
              <a:buNone/>
            </a:pPr>
            <a:r>
              <a:rPr lang="en-US" sz="1900" b="1" dirty="0">
                <a:latin typeface="+mn-lt"/>
              </a:rPr>
              <a:t>         Primary Objectives: </a:t>
            </a:r>
          </a:p>
          <a:p>
            <a:pPr marL="342900" lvl="0" indent="-342900" algn="just">
              <a:lnSpc>
                <a:spcPct val="100000"/>
              </a:lnSpc>
              <a:buFont typeface="Symbol" panose="05050102010706020507" pitchFamily="18" charset="2"/>
              <a:buChar char=""/>
            </a:pPr>
            <a:r>
              <a:rPr lang="en-US" sz="1700" dirty="0">
                <a:effectLst/>
                <a:latin typeface="+mn-lt"/>
                <a:ea typeface="MS Mincho" panose="02020609040205080304" pitchFamily="49" charset="-128"/>
                <a:cs typeface="Arial" panose="020B0604020202020204" pitchFamily="34" charset="0"/>
              </a:rPr>
              <a:t>To determine the acceptability of Wondfo Blood-based HIV self-testing kit among clients seeking HIV testing at health facilities in Malawi.</a:t>
            </a:r>
          </a:p>
          <a:p>
            <a:pPr marL="342900" lvl="0" indent="-342900" algn="just">
              <a:lnSpc>
                <a:spcPct val="100000"/>
              </a:lnSpc>
              <a:buFont typeface="Symbol" panose="05050102010706020507" pitchFamily="18" charset="2"/>
              <a:buChar char=""/>
            </a:pPr>
            <a:r>
              <a:rPr lang="en-US" sz="1700" dirty="0">
                <a:effectLst/>
                <a:latin typeface="+mn-lt"/>
                <a:ea typeface="MS Mincho" panose="02020609040205080304" pitchFamily="49" charset="-128"/>
                <a:cs typeface="Arial" panose="020B0604020202020204" pitchFamily="34" charset="0"/>
              </a:rPr>
              <a:t>To determine usability of Wondfo blood-based HIV self-testing kit among clients seeking HIV testing at health facilities in Malawi.</a:t>
            </a:r>
          </a:p>
          <a:p>
            <a:pPr marL="342900" lvl="0" indent="-342900" algn="just">
              <a:lnSpc>
                <a:spcPct val="100000"/>
              </a:lnSpc>
              <a:spcAft>
                <a:spcPts val="800"/>
              </a:spcAft>
              <a:buFont typeface="Symbol" panose="05050102010706020507" pitchFamily="18" charset="2"/>
              <a:buChar char=""/>
            </a:pPr>
            <a:r>
              <a:rPr lang="en-US" sz="1700" dirty="0">
                <a:effectLst/>
                <a:latin typeface="+mn-lt"/>
                <a:ea typeface="MS Mincho" panose="02020609040205080304" pitchFamily="49" charset="-128"/>
                <a:cs typeface="Arial" panose="020B0604020202020204" pitchFamily="34" charset="0"/>
              </a:rPr>
              <a:t>To assess health care workers' experience with the kit and the willingness to recommend the kit to clients.</a:t>
            </a:r>
            <a:endParaRPr lang="en-US" sz="1900" b="1" dirty="0">
              <a:effectLst/>
              <a:latin typeface="+mn-lt"/>
              <a:ea typeface="MS Mincho" panose="02020609040205080304" pitchFamily="49" charset="-128"/>
              <a:cs typeface="Arial" panose="020B0604020202020204" pitchFamily="34" charset="0"/>
            </a:endParaRPr>
          </a:p>
          <a:p>
            <a:pPr marL="0" lvl="0" indent="0" algn="just">
              <a:lnSpc>
                <a:spcPct val="100000"/>
              </a:lnSpc>
              <a:spcAft>
                <a:spcPts val="800"/>
              </a:spcAft>
              <a:buNone/>
            </a:pPr>
            <a:r>
              <a:rPr lang="en-US" sz="1900" b="1" dirty="0">
                <a:latin typeface="+mn-lt"/>
                <a:ea typeface="MS Mincho" panose="02020609040205080304" pitchFamily="49" charset="-128"/>
                <a:cs typeface="Arial" panose="020B0604020202020204" pitchFamily="34" charset="0"/>
              </a:rPr>
              <a:t>          </a:t>
            </a:r>
            <a:r>
              <a:rPr lang="en-US" sz="1900" b="1" dirty="0">
                <a:effectLst/>
                <a:latin typeface="+mn-lt"/>
                <a:ea typeface="MS Mincho" panose="02020609040205080304" pitchFamily="49" charset="-128"/>
                <a:cs typeface="Arial" panose="020B0604020202020204" pitchFamily="34" charset="0"/>
              </a:rPr>
              <a:t>Secondary Objective: </a:t>
            </a:r>
          </a:p>
          <a:p>
            <a:pPr marL="342900" indent="-342900" algn="just">
              <a:lnSpc>
                <a:spcPct val="100000"/>
              </a:lnSpc>
              <a:spcAft>
                <a:spcPts val="800"/>
              </a:spcAft>
              <a:buFont typeface="Symbol" panose="05050102010706020507" pitchFamily="18" charset="2"/>
              <a:buChar char=""/>
            </a:pPr>
            <a:r>
              <a:rPr lang="en-US" sz="1700" dirty="0">
                <a:effectLst/>
                <a:latin typeface="+mn-lt"/>
                <a:ea typeface="MS Mincho" panose="02020609040205080304" pitchFamily="49" charset="-128"/>
                <a:cs typeface="Arial" panose="020B0604020202020204" pitchFamily="34" charset="0"/>
              </a:rPr>
              <a:t>To assess the uptake and profile of clients selecting the Wondfo blood-based HIVST kit as a secondary analysis of routine data recorded in the HDS registers at health facilities in Malawi </a:t>
            </a:r>
          </a:p>
          <a:p>
            <a:pPr marL="342900" lvl="0" indent="-342900" algn="just">
              <a:lnSpc>
                <a:spcPct val="150000"/>
              </a:lnSpc>
              <a:spcAft>
                <a:spcPts val="800"/>
              </a:spcAft>
              <a:buFont typeface="Symbol" panose="05050102010706020507" pitchFamily="18" charset="2"/>
              <a:buChar char=""/>
            </a:pPr>
            <a:endParaRPr lang="en-US" sz="1800" dirty="0">
              <a:effectLst/>
              <a:latin typeface="Cambria" panose="02040503050406030204" pitchFamily="18" charset="0"/>
              <a:ea typeface="MS Mincho" panose="02020609040205080304" pitchFamily="49" charset="-128"/>
              <a:cs typeface="Arial" panose="020B0604020202020204" pitchFamily="34" charset="0"/>
            </a:endParaRPr>
          </a:p>
          <a:p>
            <a:pPr marL="0" indent="0">
              <a:buNone/>
            </a:pPr>
            <a:endParaRPr lang="en-US" sz="2000" dirty="0"/>
          </a:p>
        </p:txBody>
      </p:sp>
      <p:pic>
        <p:nvPicPr>
          <p:cNvPr id="6" name="Graphic 5" descr="Badge 1 with solid fill">
            <a:extLst>
              <a:ext uri="{FF2B5EF4-FFF2-40B4-BE49-F238E27FC236}">
                <a16:creationId xmlns:a16="http://schemas.microsoft.com/office/drawing/2014/main" id="{7CD9F839-61DC-3564-86E9-EB62593B852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41499" y="3205180"/>
            <a:ext cx="396000" cy="403134"/>
          </a:xfrm>
          <a:prstGeom prst="rect">
            <a:avLst/>
          </a:prstGeom>
        </p:spPr>
      </p:pic>
      <p:pic>
        <p:nvPicPr>
          <p:cNvPr id="8" name="Graphic 7" descr="Badge with solid fill">
            <a:extLst>
              <a:ext uri="{FF2B5EF4-FFF2-40B4-BE49-F238E27FC236}">
                <a16:creationId xmlns:a16="http://schemas.microsoft.com/office/drawing/2014/main" id="{E1301FD2-358D-B7D4-1E9B-5F517D0D593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1094" y="5450343"/>
            <a:ext cx="419918" cy="419918"/>
          </a:xfrm>
          <a:prstGeom prst="rect">
            <a:avLst/>
          </a:prstGeom>
        </p:spPr>
      </p:pic>
      <p:pic>
        <p:nvPicPr>
          <p:cNvPr id="11" name="Graphic 10" descr="Bullseye with solid fill">
            <a:extLst>
              <a:ext uri="{FF2B5EF4-FFF2-40B4-BE49-F238E27FC236}">
                <a16:creationId xmlns:a16="http://schemas.microsoft.com/office/drawing/2014/main" id="{05C156E2-242A-BD3D-5D8B-712A99694B1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4124" y="1904030"/>
            <a:ext cx="457200" cy="457200"/>
          </a:xfrm>
          <a:prstGeom prst="rect">
            <a:avLst/>
          </a:prstGeom>
        </p:spPr>
      </p:pic>
      <p:sp>
        <p:nvSpPr>
          <p:cNvPr id="12" name="TextBox 11">
            <a:extLst>
              <a:ext uri="{FF2B5EF4-FFF2-40B4-BE49-F238E27FC236}">
                <a16:creationId xmlns:a16="http://schemas.microsoft.com/office/drawing/2014/main" id="{726C2CE0-502B-DF72-089D-E771BE17A56D}"/>
              </a:ext>
            </a:extLst>
          </p:cNvPr>
          <p:cNvSpPr txBox="1"/>
          <p:nvPr/>
        </p:nvSpPr>
        <p:spPr>
          <a:xfrm>
            <a:off x="-1" y="1058995"/>
            <a:ext cx="12191999" cy="646331"/>
          </a:xfrm>
          <a:prstGeom prst="rect">
            <a:avLst/>
          </a:prstGeom>
          <a:solidFill>
            <a:schemeClr val="accent6">
              <a:lumMod val="40000"/>
              <a:lumOff val="60000"/>
            </a:schemeClr>
          </a:solidFill>
        </p:spPr>
        <p:txBody>
          <a:bodyPr vert="horz" wrap="square" rtlCol="0">
            <a:spAutoFit/>
          </a:bodyPr>
          <a:lstStyle/>
          <a:p>
            <a:pPr marL="0" marR="0" lvl="0" indent="0" algn="ctr" defTabSz="914400" rtl="0" eaLnBrk="1" fontAlgn="auto" latinLnBrk="0" hangingPunct="1">
              <a:lnSpc>
                <a:spcPct val="100000"/>
              </a:lnSpc>
              <a:spcBef>
                <a:spcPts val="1800"/>
              </a:spcBef>
              <a:spcAft>
                <a:spcPts val="600"/>
              </a:spcAft>
              <a:buClrTx/>
              <a:buSzTx/>
              <a:buFontTx/>
              <a:buNone/>
              <a:tabLst/>
              <a:defRPr/>
            </a:pPr>
            <a:r>
              <a:rPr kumimoji="0" lang="en-US" sz="1800" b="1" i="0" u="none" strike="noStrike" kern="0" cap="none" spc="0" normalizeH="0" baseline="0" noProof="0" dirty="0">
                <a:ln>
                  <a:noFill/>
                </a:ln>
                <a:solidFill>
                  <a:srgbClr val="262626"/>
                </a:solidFill>
                <a:effectLst/>
                <a:uLnTx/>
                <a:uFillTx/>
                <a:latin typeface="Calibri" panose="020F0502020204030204" pitchFamily="34" charset="0"/>
                <a:ea typeface="MS Gothic" panose="020B0609070205080204" pitchFamily="49" charset="-128"/>
                <a:cs typeface="Times New Roman" panose="02020603050405020304" pitchFamily="18" charset="0"/>
              </a:rPr>
              <a:t>ASSESSING THE ACCEPTABILITY AND USABILITY FOR THE WONDFO BLOOD-BASED HIV - SELF-TESTING KIT </a:t>
            </a:r>
            <a:r>
              <a:rPr lang="en-US" b="1" kern="0" dirty="0">
                <a:solidFill>
                  <a:srgbClr val="262626"/>
                </a:solidFill>
                <a:latin typeface="Calibri" panose="020F0502020204030204" pitchFamily="34" charset="0"/>
                <a:ea typeface="MS Gothic" panose="020B0609070205080204" pitchFamily="49" charset="-128"/>
                <a:cs typeface="Times New Roman" panose="02020603050405020304" pitchFamily="18" charset="0"/>
              </a:rPr>
              <a:t>IN Lilongwe AND Dowa DISTRICTS OF MALAWI</a:t>
            </a:r>
          </a:p>
        </p:txBody>
      </p:sp>
    </p:spTree>
    <p:extLst>
      <p:ext uri="{BB962C8B-B14F-4D97-AF65-F5344CB8AC3E}">
        <p14:creationId xmlns:p14="http://schemas.microsoft.com/office/powerpoint/2010/main" val="2382348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B19E233-570C-EB1A-3B06-CC80858D092D}"/>
              </a:ext>
            </a:extLst>
          </p:cNvPr>
          <p:cNvSpPr txBox="1"/>
          <p:nvPr/>
        </p:nvSpPr>
        <p:spPr>
          <a:xfrm>
            <a:off x="80266" y="1140824"/>
            <a:ext cx="12111734" cy="6488058"/>
          </a:xfrm>
          <a:prstGeom prst="rect">
            <a:avLst/>
          </a:prstGeom>
          <a:noFill/>
        </p:spPr>
        <p:txBody>
          <a:bodyPr wrap="square" rtlCol="0">
            <a:spAutoFit/>
          </a:bodyPr>
          <a:lstStyle/>
          <a:p>
            <a:pPr algn="just">
              <a:lnSpc>
                <a:spcPct val="110000"/>
              </a:lnSpc>
              <a:spcAft>
                <a:spcPts val="800"/>
              </a:spcAft>
            </a:pPr>
            <a:r>
              <a:rPr lang="en-US" sz="1800" dirty="0">
                <a:effectLst/>
                <a:latin typeface="+mn-lt"/>
                <a:ea typeface="MS Mincho" panose="02020609040205080304" pitchFamily="49" charset="-128"/>
                <a:cs typeface="Times New Roman" panose="02020603050405020304" pitchFamily="18" charset="0"/>
              </a:rPr>
              <a:t>The usability and acceptability study was a cross-sectional observational mixed-methods study that was carried out in 5 sites in </a:t>
            </a:r>
            <a:r>
              <a:rPr lang="en-US" sz="1800" dirty="0">
                <a:latin typeface="+mn-lt"/>
                <a:ea typeface="MS Mincho" panose="02020609040205080304" pitchFamily="49" charset="-128"/>
                <a:cs typeface="Times New Roman" panose="02020603050405020304" pitchFamily="18" charset="0"/>
              </a:rPr>
              <a:t>2 </a:t>
            </a:r>
            <a:r>
              <a:rPr lang="en-US" sz="1800" dirty="0">
                <a:effectLst/>
                <a:latin typeface="+mn-lt"/>
                <a:ea typeface="MS Mincho" panose="02020609040205080304" pitchFamily="49" charset="-128"/>
                <a:cs typeface="Times New Roman" panose="02020603050405020304" pitchFamily="18" charset="0"/>
              </a:rPr>
              <a:t>districts. The study protocol was approved by the Malawi IRB,NHRSC, The Lilongwe and Dowa DHMTS and their corresponding district Research committees.</a:t>
            </a:r>
          </a:p>
          <a:p>
            <a:pPr algn="just">
              <a:lnSpc>
                <a:spcPct val="110000"/>
              </a:lnSpc>
              <a:spcAft>
                <a:spcPts val="800"/>
              </a:spcAft>
            </a:pPr>
            <a:endParaRPr lang="en-US" sz="1800" dirty="0">
              <a:effectLst/>
              <a:latin typeface="+mn-lt"/>
              <a:ea typeface="MS Mincho" panose="02020609040205080304" pitchFamily="49" charset="-128"/>
              <a:cs typeface="Times New Roman" panose="02020603050405020304" pitchFamily="18" charset="0"/>
            </a:endParaRPr>
          </a:p>
          <a:p>
            <a:pPr algn="just">
              <a:lnSpc>
                <a:spcPct val="110000"/>
              </a:lnSpc>
              <a:spcAft>
                <a:spcPts val="800"/>
              </a:spcAft>
            </a:pPr>
            <a:endParaRPr lang="en-US" dirty="0">
              <a:ea typeface="MS Mincho" panose="02020609040205080304" pitchFamily="49" charset="-128"/>
              <a:cs typeface="Times New Roman" panose="02020603050405020304" pitchFamily="18" charset="0"/>
            </a:endParaRPr>
          </a:p>
          <a:p>
            <a:pPr algn="just">
              <a:lnSpc>
                <a:spcPct val="110000"/>
              </a:lnSpc>
              <a:spcAft>
                <a:spcPts val="800"/>
              </a:spcAft>
            </a:pPr>
            <a:endParaRPr lang="en-US" sz="1800" dirty="0">
              <a:effectLst/>
              <a:latin typeface="+mn-lt"/>
              <a:ea typeface="MS Mincho" panose="02020609040205080304" pitchFamily="49" charset="-128"/>
              <a:cs typeface="Times New Roman" panose="02020603050405020304" pitchFamily="18" charset="0"/>
            </a:endParaRPr>
          </a:p>
          <a:p>
            <a:pPr algn="just">
              <a:lnSpc>
                <a:spcPct val="110000"/>
              </a:lnSpc>
              <a:spcAft>
                <a:spcPts val="800"/>
              </a:spcAft>
            </a:pPr>
            <a:endParaRPr lang="en-US" dirty="0">
              <a:ea typeface="MS Mincho" panose="02020609040205080304" pitchFamily="49" charset="-128"/>
              <a:cs typeface="Times New Roman" panose="02020603050405020304" pitchFamily="18" charset="0"/>
            </a:endParaRPr>
          </a:p>
          <a:p>
            <a:pPr algn="just">
              <a:lnSpc>
                <a:spcPct val="110000"/>
              </a:lnSpc>
              <a:spcAft>
                <a:spcPts val="800"/>
              </a:spcAft>
            </a:pPr>
            <a:endParaRPr lang="en-US" sz="1800" dirty="0">
              <a:effectLst/>
              <a:latin typeface="+mn-lt"/>
              <a:ea typeface="MS Mincho" panose="02020609040205080304" pitchFamily="49" charset="-128"/>
              <a:cs typeface="Times New Roman" panose="02020603050405020304" pitchFamily="18" charset="0"/>
            </a:endParaRPr>
          </a:p>
          <a:p>
            <a:pPr algn="just">
              <a:lnSpc>
                <a:spcPct val="110000"/>
              </a:lnSpc>
              <a:spcAft>
                <a:spcPts val="800"/>
              </a:spcAft>
            </a:pPr>
            <a:endParaRPr lang="en-US" dirty="0">
              <a:ea typeface="MS Mincho" panose="02020609040205080304" pitchFamily="49" charset="-128"/>
              <a:cs typeface="Times New Roman" panose="02020603050405020304" pitchFamily="18" charset="0"/>
            </a:endParaRPr>
          </a:p>
          <a:p>
            <a:pPr algn="just">
              <a:lnSpc>
                <a:spcPct val="110000"/>
              </a:lnSpc>
              <a:spcAft>
                <a:spcPts val="800"/>
              </a:spcAft>
            </a:pPr>
            <a:endParaRPr lang="en-US" sz="1800" dirty="0">
              <a:effectLst/>
              <a:latin typeface="+mn-lt"/>
              <a:ea typeface="MS Mincho" panose="02020609040205080304" pitchFamily="49" charset="-128"/>
              <a:cs typeface="Times New Roman" panose="02020603050405020304" pitchFamily="18" charset="0"/>
            </a:endParaRPr>
          </a:p>
          <a:p>
            <a:pPr algn="just">
              <a:lnSpc>
                <a:spcPct val="110000"/>
              </a:lnSpc>
              <a:spcAft>
                <a:spcPts val="800"/>
              </a:spcAft>
            </a:pPr>
            <a:r>
              <a:rPr lang="en-US" sz="1800" dirty="0">
                <a:latin typeface="+mn-lt"/>
                <a:ea typeface="MS Mincho" panose="02020609040205080304" pitchFamily="49" charset="-128"/>
                <a:cs typeface="Times New Roman" panose="02020603050405020304" pitchFamily="18" charset="0"/>
              </a:rPr>
              <a:t>During the course of the Pilot and Study, the target was to distribute 3,000 HIVST kits and to conduct a minimum of 500 usability and acceptability surveys on a sub-sample of the 3,000 Wondfo kit users. </a:t>
            </a:r>
            <a:endParaRPr lang="en-GB" sz="1800" dirty="0">
              <a:effectLst/>
              <a:latin typeface="Calibri" panose="020F0502020204030204" pitchFamily="34" charset="0"/>
              <a:ea typeface="MS Gothic" panose="020B0609070205080204" pitchFamily="49" charset="-128"/>
              <a:cs typeface="Times New Roman" panose="02020603050405020304" pitchFamily="18" charset="0"/>
            </a:endParaRPr>
          </a:p>
          <a:p>
            <a:pPr algn="just">
              <a:lnSpc>
                <a:spcPct val="110000"/>
              </a:lnSpc>
              <a:spcAft>
                <a:spcPts val="800"/>
              </a:spcAft>
            </a:pPr>
            <a:r>
              <a:rPr lang="en-GB" sz="1800" dirty="0">
                <a:effectLst/>
                <a:latin typeface="Calibri" panose="020F0502020204030204" pitchFamily="34" charset="0"/>
                <a:ea typeface="MS Gothic" panose="020B0609070205080204" pitchFamily="49" charset="-128"/>
                <a:cs typeface="Times New Roman" panose="02020603050405020304" pitchFamily="18" charset="0"/>
              </a:rPr>
              <a:t>The Wondfo HIVST kit was used in primary distribution at all HDS delivery points i.e., in OPD, HTS room, and others following the approved HIV self-testing standard operating procedures. </a:t>
            </a:r>
          </a:p>
          <a:p>
            <a:pPr algn="just">
              <a:lnSpc>
                <a:spcPct val="110000"/>
              </a:lnSpc>
              <a:spcAft>
                <a:spcPts val="800"/>
              </a:spcAft>
            </a:pPr>
            <a:r>
              <a:rPr lang="en-GB" dirty="0">
                <a:latin typeface="Calibri" panose="020F0502020204030204" pitchFamily="34" charset="0"/>
                <a:ea typeface="MS Gothic" panose="020B0609070205080204" pitchFamily="49" charset="-128"/>
                <a:cs typeface="Times New Roman" panose="02020603050405020304" pitchFamily="18" charset="0"/>
              </a:rPr>
              <a:t>The service providers and Research assistants were trained on use of </a:t>
            </a:r>
            <a:r>
              <a:rPr lang="en-GB" dirty="0" err="1">
                <a:latin typeface="Calibri" panose="020F0502020204030204" pitchFamily="34" charset="0"/>
                <a:ea typeface="MS Gothic" panose="020B0609070205080204" pitchFamily="49" charset="-128"/>
                <a:cs typeface="Times New Roman" panose="02020603050405020304" pitchFamily="18" charset="0"/>
              </a:rPr>
              <a:t>wondfo</a:t>
            </a:r>
            <a:r>
              <a:rPr lang="en-GB" dirty="0">
                <a:latin typeface="Calibri" panose="020F0502020204030204" pitchFamily="34" charset="0"/>
                <a:ea typeface="MS Gothic" panose="020B0609070205080204" pitchFamily="49" charset="-128"/>
                <a:cs typeface="Times New Roman" panose="02020603050405020304" pitchFamily="18" charset="0"/>
              </a:rPr>
              <a:t> BBHIVST. Job aides/SOP’s were used</a:t>
            </a:r>
          </a:p>
          <a:p>
            <a:pPr algn="just">
              <a:lnSpc>
                <a:spcPct val="110000"/>
              </a:lnSpc>
              <a:spcAft>
                <a:spcPts val="800"/>
              </a:spcAft>
            </a:pPr>
            <a:endParaRPr lang="en-GB" sz="1800" dirty="0">
              <a:effectLst/>
              <a:latin typeface="Calibri" panose="020F0502020204030204" pitchFamily="34" charset="0"/>
              <a:ea typeface="MS Gothic" panose="020B0609070205080204" pitchFamily="49" charset="-128"/>
              <a:cs typeface="Times New Roman" panose="02020603050405020304" pitchFamily="18" charset="0"/>
            </a:endParaRPr>
          </a:p>
          <a:p>
            <a:pPr algn="just">
              <a:lnSpc>
                <a:spcPct val="110000"/>
              </a:lnSpc>
              <a:spcAft>
                <a:spcPts val="800"/>
              </a:spcAft>
            </a:pPr>
            <a:endParaRPr lang="en-US" sz="1800" dirty="0">
              <a:latin typeface="+mn-lt"/>
              <a:ea typeface="MS Mincho" panose="02020609040205080304" pitchFamily="49" charset="-128"/>
              <a:cs typeface="Times New Roman" panose="02020603050405020304" pitchFamily="18" charset="0"/>
            </a:endParaRPr>
          </a:p>
        </p:txBody>
      </p:sp>
      <p:sp>
        <p:nvSpPr>
          <p:cNvPr id="2" name="Title 1">
            <a:extLst>
              <a:ext uri="{FF2B5EF4-FFF2-40B4-BE49-F238E27FC236}">
                <a16:creationId xmlns:a16="http://schemas.microsoft.com/office/drawing/2014/main" id="{D66B6191-F6B0-D15A-51CE-0CDE53B0A41A}"/>
              </a:ext>
            </a:extLst>
          </p:cNvPr>
          <p:cNvSpPr>
            <a:spLocks noGrp="1"/>
          </p:cNvSpPr>
          <p:nvPr>
            <p:ph type="title"/>
          </p:nvPr>
        </p:nvSpPr>
        <p:spPr/>
        <p:txBody>
          <a:bodyPr>
            <a:normAutofit fontScale="90000"/>
          </a:bodyPr>
          <a:lstStyle/>
          <a:p>
            <a:r>
              <a:rPr lang="en-US" b="1" dirty="0">
                <a:latin typeface="+mn-lt"/>
              </a:rPr>
              <a:t>Study Methodology: </a:t>
            </a:r>
            <a:r>
              <a:rPr lang="en-US" sz="2200" dirty="0">
                <a:latin typeface="+mn-lt"/>
              </a:rPr>
              <a:t>The study was a cross-sectional mixed-methods study in 5 facilities across 2 districts. The study obtained approvals from Lilongwe and Dowa DHMTs and an ethical approval from Malawi IRB, NHSRC </a:t>
            </a:r>
          </a:p>
        </p:txBody>
      </p:sp>
      <p:sp>
        <p:nvSpPr>
          <p:cNvPr id="3" name="Slide Number Placeholder 2">
            <a:extLst>
              <a:ext uri="{FF2B5EF4-FFF2-40B4-BE49-F238E27FC236}">
                <a16:creationId xmlns:a16="http://schemas.microsoft.com/office/drawing/2014/main" id="{60E3F3D6-CFDD-1462-A7D7-99566D2E773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A42C1-73B3-459F-B5D7-A3E41C1957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4" name="Text Placeholder 3">
            <a:extLst>
              <a:ext uri="{FF2B5EF4-FFF2-40B4-BE49-F238E27FC236}">
                <a16:creationId xmlns:a16="http://schemas.microsoft.com/office/drawing/2014/main" id="{19AF8F74-FD3E-206A-4DD6-8A59E1E2DF61}"/>
              </a:ext>
            </a:extLst>
          </p:cNvPr>
          <p:cNvSpPr>
            <a:spLocks noGrp="1"/>
          </p:cNvSpPr>
          <p:nvPr>
            <p:ph type="body" sz="quarter" idx="11"/>
          </p:nvPr>
        </p:nvSpPr>
        <p:spPr>
          <a:xfrm>
            <a:off x="146977" y="2062979"/>
            <a:ext cx="7182684" cy="4853913"/>
          </a:xfrm>
        </p:spPr>
        <p:txBody>
          <a:bodyPr>
            <a:normAutofit/>
          </a:bodyPr>
          <a:lstStyle/>
          <a:p>
            <a:pPr marL="0" indent="0" algn="just">
              <a:lnSpc>
                <a:spcPct val="110000"/>
              </a:lnSpc>
              <a:spcAft>
                <a:spcPts val="800"/>
              </a:spcAft>
              <a:buNone/>
            </a:pPr>
            <a:r>
              <a:rPr lang="en-US" sz="1800" dirty="0">
                <a:latin typeface="+mn-lt"/>
                <a:ea typeface="MS Mincho" panose="02020609040205080304" pitchFamily="49" charset="-128"/>
                <a:cs typeface="Times New Roman" panose="02020603050405020304" pitchFamily="18" charset="0"/>
              </a:rPr>
              <a:t>T</a:t>
            </a:r>
            <a:r>
              <a:rPr lang="en-US" sz="1800" dirty="0">
                <a:effectLst/>
                <a:latin typeface="+mn-lt"/>
                <a:ea typeface="MS Mincho" panose="02020609040205080304" pitchFamily="49" charset="-128"/>
                <a:cs typeface="Times New Roman" panose="02020603050405020304" pitchFamily="18" charset="0"/>
              </a:rPr>
              <a:t>he sites were purposively selected by DHA and implementing partners PIH and Lighthouse, to </a:t>
            </a:r>
            <a:r>
              <a:rPr lang="en-US" sz="1800" dirty="0">
                <a:latin typeface="+mn-lt"/>
                <a:ea typeface="MS Mincho" panose="02020609040205080304" pitchFamily="49" charset="-128"/>
                <a:cs typeface="Times New Roman" panose="02020603050405020304" pitchFamily="18" charset="0"/>
              </a:rPr>
              <a:t>satisfy the following </a:t>
            </a:r>
            <a:r>
              <a:rPr lang="en-US" sz="1800" dirty="0">
                <a:effectLst/>
                <a:latin typeface="+mn-lt"/>
                <a:ea typeface="MS Mincho" panose="02020609040205080304" pitchFamily="49" charset="-128"/>
                <a:cs typeface="Times New Roman" panose="02020603050405020304" pitchFamily="18" charset="0"/>
              </a:rPr>
              <a:t>criteria:</a:t>
            </a:r>
          </a:p>
          <a:p>
            <a:pPr lvl="1" algn="just">
              <a:lnSpc>
                <a:spcPct val="110000"/>
              </a:lnSpc>
              <a:spcAft>
                <a:spcPts val="800"/>
              </a:spcAft>
              <a:buFont typeface="Wingdings" panose="05000000000000000000" pitchFamily="2" charset="2"/>
              <a:buChar char="ü"/>
            </a:pPr>
            <a:r>
              <a:rPr lang="en-US" sz="1400" dirty="0">
                <a:effectLst/>
                <a:latin typeface="+mn-lt"/>
                <a:ea typeface="MS Mincho" panose="02020609040205080304" pitchFamily="49" charset="-128"/>
                <a:cs typeface="Times New Roman" panose="02020603050405020304" pitchFamily="18" charset="0"/>
              </a:rPr>
              <a:t>high HIV prevalence,	</a:t>
            </a:r>
          </a:p>
          <a:p>
            <a:pPr lvl="1" algn="just">
              <a:lnSpc>
                <a:spcPct val="110000"/>
              </a:lnSpc>
              <a:spcAft>
                <a:spcPts val="800"/>
              </a:spcAft>
              <a:buFont typeface="Wingdings" panose="05000000000000000000" pitchFamily="2" charset="2"/>
              <a:buChar char="ü"/>
            </a:pPr>
            <a:r>
              <a:rPr lang="en-US" sz="1400" dirty="0">
                <a:effectLst/>
                <a:latin typeface="+mn-lt"/>
                <a:ea typeface="MS Mincho" panose="02020609040205080304" pitchFamily="49" charset="-128"/>
                <a:cs typeface="Times New Roman" panose="02020603050405020304" pitchFamily="18" charset="0"/>
              </a:rPr>
              <a:t>high testing levels, </a:t>
            </a:r>
          </a:p>
          <a:p>
            <a:pPr lvl="1" algn="just">
              <a:lnSpc>
                <a:spcPct val="110000"/>
              </a:lnSpc>
              <a:spcAft>
                <a:spcPts val="800"/>
              </a:spcAft>
              <a:buFont typeface="Wingdings" panose="05000000000000000000" pitchFamily="2" charset="2"/>
              <a:buChar char="ü"/>
            </a:pPr>
            <a:r>
              <a:rPr lang="en-US" sz="1400" dirty="0">
                <a:effectLst/>
                <a:latin typeface="+mn-lt"/>
                <a:ea typeface="MS Mincho" panose="02020609040205080304" pitchFamily="49" charset="-128"/>
                <a:cs typeface="Times New Roman" panose="02020603050405020304" pitchFamily="18" charset="0"/>
              </a:rPr>
              <a:t>availability of HDS providers </a:t>
            </a:r>
          </a:p>
          <a:p>
            <a:pPr lvl="1" algn="just">
              <a:lnSpc>
                <a:spcPct val="110000"/>
              </a:lnSpc>
              <a:spcAft>
                <a:spcPts val="800"/>
              </a:spcAft>
              <a:buFont typeface="Wingdings" panose="05000000000000000000" pitchFamily="2" charset="2"/>
              <a:buChar char="ü"/>
            </a:pPr>
            <a:r>
              <a:rPr lang="en-US" sz="1400" dirty="0">
                <a:effectLst/>
                <a:latin typeface="+mn-lt"/>
                <a:ea typeface="MS Mincho" panose="02020609040205080304" pitchFamily="49" charset="-128"/>
                <a:cs typeface="Times New Roman" panose="02020603050405020304" pitchFamily="18" charset="0"/>
              </a:rPr>
              <a:t>sufficient space for clients to privately test</a:t>
            </a:r>
          </a:p>
          <a:p>
            <a:pPr lvl="1" algn="just">
              <a:lnSpc>
                <a:spcPct val="110000"/>
              </a:lnSpc>
              <a:spcAft>
                <a:spcPts val="800"/>
              </a:spcAft>
              <a:buFont typeface="Wingdings" panose="05000000000000000000" pitchFamily="2" charset="2"/>
              <a:buChar char="ü"/>
            </a:pPr>
            <a:r>
              <a:rPr lang="en-US" sz="1400" dirty="0">
                <a:effectLst/>
                <a:latin typeface="+mn-lt"/>
                <a:ea typeface="MS Mincho" panose="02020609040205080304" pitchFamily="49" charset="-128"/>
                <a:cs typeface="Times New Roman" panose="02020603050405020304" pitchFamily="18" charset="0"/>
              </a:rPr>
              <a:t>both urban and rural population</a:t>
            </a:r>
          </a:p>
        </p:txBody>
      </p:sp>
      <p:graphicFrame>
        <p:nvGraphicFramePr>
          <p:cNvPr id="5" name="Table 4">
            <a:extLst>
              <a:ext uri="{FF2B5EF4-FFF2-40B4-BE49-F238E27FC236}">
                <a16:creationId xmlns:a16="http://schemas.microsoft.com/office/drawing/2014/main" id="{94FD53DE-A63D-3F45-A495-2BCA5A44FEA3}"/>
              </a:ext>
            </a:extLst>
          </p:cNvPr>
          <p:cNvGraphicFramePr>
            <a:graphicFrameLocks noGrp="1"/>
          </p:cNvGraphicFramePr>
          <p:nvPr>
            <p:extLst>
              <p:ext uri="{D42A27DB-BD31-4B8C-83A1-F6EECF244321}">
                <p14:modId xmlns:p14="http://schemas.microsoft.com/office/powerpoint/2010/main" val="3587577689"/>
              </p:ext>
            </p:extLst>
          </p:nvPr>
        </p:nvGraphicFramePr>
        <p:xfrm>
          <a:off x="7539734" y="2176029"/>
          <a:ext cx="4572000" cy="2682240"/>
        </p:xfrm>
        <a:graphic>
          <a:graphicData uri="http://schemas.openxmlformats.org/drawingml/2006/table">
            <a:tbl>
              <a:tblPr firstRow="1" bandRow="1">
                <a:tableStyleId>{F2DE63D5-997A-4646-A377-4702673A728D}</a:tableStyleId>
              </a:tblPr>
              <a:tblGrid>
                <a:gridCol w="2286000">
                  <a:extLst>
                    <a:ext uri="{9D8B030D-6E8A-4147-A177-3AD203B41FA5}">
                      <a16:colId xmlns:a16="http://schemas.microsoft.com/office/drawing/2014/main" val="368453739"/>
                    </a:ext>
                  </a:extLst>
                </a:gridCol>
                <a:gridCol w="2286000">
                  <a:extLst>
                    <a:ext uri="{9D8B030D-6E8A-4147-A177-3AD203B41FA5}">
                      <a16:colId xmlns:a16="http://schemas.microsoft.com/office/drawing/2014/main" val="510534698"/>
                    </a:ext>
                  </a:extLst>
                </a:gridCol>
              </a:tblGrid>
              <a:tr h="333000">
                <a:tc>
                  <a:txBody>
                    <a:bodyPr/>
                    <a:lstStyle/>
                    <a:p>
                      <a:r>
                        <a:rPr lang="en-US" sz="1600" dirty="0">
                          <a:solidFill>
                            <a:schemeClr val="bg1"/>
                          </a:solidFill>
                        </a:rPr>
                        <a:t>Sites</a:t>
                      </a:r>
                    </a:p>
                  </a:txBody>
                  <a:tcPr>
                    <a:solidFill>
                      <a:schemeClr val="tx2">
                        <a:lumMod val="75000"/>
                      </a:schemeClr>
                    </a:solidFill>
                  </a:tcPr>
                </a:tc>
                <a:tc>
                  <a:txBody>
                    <a:bodyPr/>
                    <a:lstStyle/>
                    <a:p>
                      <a:r>
                        <a:rPr lang="en-US" sz="1600" dirty="0">
                          <a:solidFill>
                            <a:schemeClr val="bg1"/>
                          </a:solidFill>
                        </a:rPr>
                        <a:t>Partner</a:t>
                      </a:r>
                    </a:p>
                  </a:txBody>
                  <a:tcPr>
                    <a:solidFill>
                      <a:schemeClr val="tx2">
                        <a:lumMod val="75000"/>
                      </a:schemeClr>
                    </a:solidFill>
                  </a:tcPr>
                </a:tc>
                <a:extLst>
                  <a:ext uri="{0D108BD9-81ED-4DB2-BD59-A6C34878D82A}">
                    <a16:rowId xmlns:a16="http://schemas.microsoft.com/office/drawing/2014/main" val="1749234646"/>
                  </a:ext>
                </a:extLst>
              </a:tr>
              <a:tr h="333000">
                <a:tc gridSpan="2">
                  <a:txBody>
                    <a:bodyPr/>
                    <a:lstStyle/>
                    <a:p>
                      <a:r>
                        <a:rPr lang="en-US" sz="1600" b="1" dirty="0"/>
                        <a:t>Lilongwe</a:t>
                      </a:r>
                    </a:p>
                  </a:txBody>
                  <a:tcPr>
                    <a:solidFill>
                      <a:schemeClr val="accent3">
                        <a:lumMod val="40000"/>
                        <a:lumOff val="60000"/>
                      </a:schemeClr>
                    </a:solidFill>
                  </a:tcPr>
                </a:tc>
                <a:tc hMerge="1">
                  <a:txBody>
                    <a:bodyPr/>
                    <a:lstStyle/>
                    <a:p>
                      <a:endParaRPr lang="en-US" dirty="0"/>
                    </a:p>
                  </a:txBody>
                  <a:tcPr/>
                </a:tc>
                <a:extLst>
                  <a:ext uri="{0D108BD9-81ED-4DB2-BD59-A6C34878D82A}">
                    <a16:rowId xmlns:a16="http://schemas.microsoft.com/office/drawing/2014/main" val="2084360489"/>
                  </a:ext>
                </a:extLst>
              </a:tr>
              <a:tr h="0">
                <a:tc>
                  <a:txBody>
                    <a:bodyPr/>
                    <a:lstStyle/>
                    <a:p>
                      <a:r>
                        <a:rPr lang="en-US" sz="1600" dirty="0" err="1"/>
                        <a:t>Bwaila</a:t>
                      </a:r>
                      <a:r>
                        <a:rPr lang="en-US" sz="1600" dirty="0"/>
                        <a:t> MPC </a:t>
                      </a:r>
                    </a:p>
                  </a:txBody>
                  <a:tcPr/>
                </a:tc>
                <a:tc>
                  <a:txBody>
                    <a:bodyPr/>
                    <a:lstStyle/>
                    <a:p>
                      <a:r>
                        <a:rPr lang="en-US" sz="1600" dirty="0"/>
                        <a:t>Lighthouse Trust</a:t>
                      </a:r>
                    </a:p>
                  </a:txBody>
                  <a:tcPr/>
                </a:tc>
                <a:extLst>
                  <a:ext uri="{0D108BD9-81ED-4DB2-BD59-A6C34878D82A}">
                    <a16:rowId xmlns:a16="http://schemas.microsoft.com/office/drawing/2014/main" val="1861407671"/>
                  </a:ext>
                </a:extLst>
              </a:tr>
              <a:tr h="333000">
                <a:tc>
                  <a:txBody>
                    <a:bodyPr/>
                    <a:lstStyle/>
                    <a:p>
                      <a:r>
                        <a:rPr lang="en-US" sz="1600" dirty="0"/>
                        <a:t>Kawale Health Centre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Lighthouse Trust</a:t>
                      </a:r>
                    </a:p>
                  </a:txBody>
                  <a:tcPr/>
                </a:tc>
                <a:extLst>
                  <a:ext uri="{0D108BD9-81ED-4DB2-BD59-A6C34878D82A}">
                    <a16:rowId xmlns:a16="http://schemas.microsoft.com/office/drawing/2014/main" val="3645929320"/>
                  </a:ext>
                </a:extLst>
              </a:tr>
              <a:tr h="333000">
                <a:tc>
                  <a:txBody>
                    <a:bodyPr/>
                    <a:lstStyle/>
                    <a:p>
                      <a:r>
                        <a:rPr lang="en-US" sz="1600" dirty="0"/>
                        <a:t>Area 25 HC </a:t>
                      </a:r>
                    </a:p>
                  </a:txBody>
                  <a:tcPr/>
                </a:tc>
                <a:tc>
                  <a:txBody>
                    <a:bodyPr/>
                    <a:lstStyle/>
                    <a:p>
                      <a:r>
                        <a:rPr lang="en-US" sz="1600" dirty="0"/>
                        <a:t>Partners in Hope (PIH)</a:t>
                      </a:r>
                    </a:p>
                  </a:txBody>
                  <a:tcPr/>
                </a:tc>
                <a:extLst>
                  <a:ext uri="{0D108BD9-81ED-4DB2-BD59-A6C34878D82A}">
                    <a16:rowId xmlns:a16="http://schemas.microsoft.com/office/drawing/2014/main" val="2220129561"/>
                  </a:ext>
                </a:extLst>
              </a:tr>
              <a:tr h="333000">
                <a:tc>
                  <a:txBody>
                    <a:bodyPr/>
                    <a:lstStyle/>
                    <a:p>
                      <a:r>
                        <a:rPr lang="en-US" sz="1600" dirty="0" err="1"/>
                        <a:t>Nthondo</a:t>
                      </a:r>
                      <a:r>
                        <a:rPr lang="en-US" sz="1600" dirty="0">
                          <a:effectLst/>
                        </a:rPr>
                        <a:t> HC</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Partners in Hope (PIH)</a:t>
                      </a:r>
                    </a:p>
                  </a:txBody>
                  <a:tcPr/>
                </a:tc>
                <a:extLst>
                  <a:ext uri="{0D108BD9-81ED-4DB2-BD59-A6C34878D82A}">
                    <a16:rowId xmlns:a16="http://schemas.microsoft.com/office/drawing/2014/main" val="1500164569"/>
                  </a:ext>
                </a:extLst>
              </a:tr>
              <a:tr h="333000">
                <a:tc gridSpan="2">
                  <a:txBody>
                    <a:bodyPr/>
                    <a:lstStyle/>
                    <a:p>
                      <a:r>
                        <a:rPr lang="en-US" sz="1600" b="1" dirty="0"/>
                        <a:t>Dowa</a:t>
                      </a:r>
                    </a:p>
                  </a:txBody>
                  <a:tcPr>
                    <a:solidFill>
                      <a:schemeClr val="accent3">
                        <a:lumMod val="40000"/>
                        <a:lumOff val="60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txBody>
                  <a:tcPr/>
                </a:tc>
                <a:extLst>
                  <a:ext uri="{0D108BD9-81ED-4DB2-BD59-A6C34878D82A}">
                    <a16:rowId xmlns:a16="http://schemas.microsoft.com/office/drawing/2014/main" val="948080172"/>
                  </a:ext>
                </a:extLst>
              </a:tr>
              <a:tr h="333000">
                <a:tc>
                  <a:txBody>
                    <a:bodyPr/>
                    <a:lstStyle/>
                    <a:p>
                      <a:r>
                        <a:rPr lang="en-US" sz="1600" dirty="0" err="1"/>
                        <a:t>Mponela</a:t>
                      </a:r>
                      <a:r>
                        <a:rPr lang="en-US" sz="1600" dirty="0"/>
                        <a:t> Rural Hospital</a:t>
                      </a:r>
                      <a:r>
                        <a:rPr lang="en-US" sz="1600" dirty="0">
                          <a:effectLst/>
                        </a:rPr>
                        <a:t> </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Partners in Hope (PIH)</a:t>
                      </a:r>
                    </a:p>
                  </a:txBody>
                  <a:tcPr/>
                </a:tc>
                <a:extLst>
                  <a:ext uri="{0D108BD9-81ED-4DB2-BD59-A6C34878D82A}">
                    <a16:rowId xmlns:a16="http://schemas.microsoft.com/office/drawing/2014/main" val="4272259356"/>
                  </a:ext>
                </a:extLst>
              </a:tr>
            </a:tbl>
          </a:graphicData>
        </a:graphic>
      </p:graphicFrame>
    </p:spTree>
    <p:extLst>
      <p:ext uri="{BB962C8B-B14F-4D97-AF65-F5344CB8AC3E}">
        <p14:creationId xmlns:p14="http://schemas.microsoft.com/office/powerpoint/2010/main" val="1449978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6B6191-F6B0-D15A-51CE-0CDE53B0A41A}"/>
              </a:ext>
            </a:extLst>
          </p:cNvPr>
          <p:cNvSpPr>
            <a:spLocks noGrp="1"/>
          </p:cNvSpPr>
          <p:nvPr>
            <p:ph type="title"/>
          </p:nvPr>
        </p:nvSpPr>
        <p:spPr/>
        <p:txBody>
          <a:bodyPr/>
          <a:lstStyle/>
          <a:p>
            <a:r>
              <a:rPr lang="en-US" b="1" dirty="0">
                <a:latin typeface="+mn-lt"/>
              </a:rPr>
              <a:t>Study Methodology: </a:t>
            </a:r>
            <a:r>
              <a:rPr lang="en-US" dirty="0">
                <a:latin typeface="+mn-lt"/>
              </a:rPr>
              <a:t>Pilot Study Population, Inclusion and exclusion Criteria. </a:t>
            </a:r>
          </a:p>
        </p:txBody>
      </p:sp>
      <p:sp>
        <p:nvSpPr>
          <p:cNvPr id="3" name="Slide Number Placeholder 2">
            <a:extLst>
              <a:ext uri="{FF2B5EF4-FFF2-40B4-BE49-F238E27FC236}">
                <a16:creationId xmlns:a16="http://schemas.microsoft.com/office/drawing/2014/main" id="{60E3F3D6-CFDD-1462-A7D7-99566D2E773E}"/>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A42C1-73B3-459F-B5D7-A3E41C1957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4" name="Text Placeholder 3">
            <a:extLst>
              <a:ext uri="{FF2B5EF4-FFF2-40B4-BE49-F238E27FC236}">
                <a16:creationId xmlns:a16="http://schemas.microsoft.com/office/drawing/2014/main" id="{19AF8F74-FD3E-206A-4DD6-8A59E1E2DF61}"/>
              </a:ext>
            </a:extLst>
          </p:cNvPr>
          <p:cNvSpPr>
            <a:spLocks noGrp="1"/>
          </p:cNvSpPr>
          <p:nvPr>
            <p:ph type="body" sz="quarter" idx="11"/>
          </p:nvPr>
        </p:nvSpPr>
        <p:spPr>
          <a:xfrm>
            <a:off x="238233" y="1299342"/>
            <a:ext cx="11253076" cy="4259316"/>
          </a:xfrm>
        </p:spPr>
        <p:txBody>
          <a:bodyPr>
            <a:normAutofit/>
          </a:bodyPr>
          <a:lstStyle/>
          <a:p>
            <a:pPr marL="0" indent="0">
              <a:lnSpc>
                <a:spcPct val="115000"/>
              </a:lnSpc>
              <a:spcAft>
                <a:spcPts val="800"/>
              </a:spcAft>
              <a:buNone/>
            </a:pPr>
            <a:r>
              <a:rPr lang="en-US" sz="1800" dirty="0">
                <a:effectLst/>
                <a:latin typeface="+mn-lt"/>
                <a:ea typeface="MS Mincho" panose="02020609040205080304" pitchFamily="49" charset="-128"/>
                <a:cs typeface="Arial" panose="020B0604020202020204" pitchFamily="34" charset="0"/>
              </a:rPr>
              <a:t> </a:t>
            </a:r>
          </a:p>
        </p:txBody>
      </p:sp>
      <p:sp>
        <p:nvSpPr>
          <p:cNvPr id="6" name="TextBox 5">
            <a:extLst>
              <a:ext uri="{FF2B5EF4-FFF2-40B4-BE49-F238E27FC236}">
                <a16:creationId xmlns:a16="http://schemas.microsoft.com/office/drawing/2014/main" id="{0F7CAB09-2287-D268-2D86-92914A82FF14}"/>
              </a:ext>
            </a:extLst>
          </p:cNvPr>
          <p:cNvSpPr txBox="1"/>
          <p:nvPr/>
        </p:nvSpPr>
        <p:spPr>
          <a:xfrm>
            <a:off x="906076" y="1299342"/>
            <a:ext cx="10798244" cy="5380319"/>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Target population: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Times New Roman" panose="02020603050405020304" pitchFamily="18" charset="0"/>
              </a:rPr>
              <a:t>adults aged 13</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rPr>
              <a:t>  </a:t>
            </a:r>
            <a:r>
              <a:rPr kumimoji="0" lang="en-US" sz="1800" b="0" i="0" u="none" strike="noStrike" kern="1200" cap="none" spc="0" normalizeH="0" baseline="0" noProof="0" dirty="0">
                <a:ln>
                  <a:noFill/>
                </a:ln>
                <a:solidFill>
                  <a:srgbClr val="000000"/>
                </a:solidFill>
                <a:effectLst/>
                <a:uLnTx/>
                <a:uFillTx/>
                <a:latin typeface="Calibri" panose="020F0502020204030204" pitchFamily="34" charset="0"/>
                <a:ea typeface="MS Mincho" panose="02020609040205080304" pitchFamily="49" charset="-128"/>
                <a:cs typeface="Times New Roman" panose="02020603050405020304" pitchFamily="18" charset="0"/>
              </a:rPr>
              <a:t>and over who present to the selected facilities in need of HIV testing and had consented and took part in the pilot of the Wondfo blood-based HIV self-testing kit. </a:t>
            </a:r>
          </a:p>
          <a:p>
            <a:pPr marL="0" marR="0" lvl="0" indent="0" algn="just" defTabSz="914400" rtl="0" eaLnBrk="1" fontAlgn="auto" latinLnBrk="0" hangingPunct="1">
              <a:lnSpc>
                <a:spcPct val="15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S Gothic" panose="020B0609070205080204" pitchFamily="49" charset="-128"/>
                <a:cs typeface="Times New Roman" panose="02020603050405020304" pitchFamily="18" charset="0"/>
              </a:rPr>
              <a:t>Inclusion criteria for clients participating in the usability and acceptability survey</a:t>
            </a: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Tx/>
              <a:buFontTx/>
              <a:buBlip>
                <a:blip r:embed="rId3">
                  <a:extLst>
                    <a:ext uri="{96DAC541-7B7A-43D3-8B79-37D633B846F1}">
                      <asvg:svgBlip xmlns:asvg="http://schemas.microsoft.com/office/drawing/2016/SVG/main" r:embed="rId4"/>
                    </a:ext>
                  </a:extLst>
                </a:blip>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Clients aged 13 and over</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800"/>
              </a:spcAft>
              <a:buClrTx/>
              <a:buSzTx/>
              <a:buFontTx/>
              <a:buBlip>
                <a:blip r:embed="rId3">
                  <a:extLst>
                    <a:ext uri="{96DAC541-7B7A-43D3-8B79-37D633B846F1}">
                      <asvg:svgBlip xmlns:asvg="http://schemas.microsoft.com/office/drawing/2016/SVG/main" r:embed="rId4"/>
                    </a:ext>
                  </a:extLst>
                </a:blip>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Clients who used the Wondfo blood-based HIVST kit from a trained HDS provider at the study sites during the study period and provide informed consent to participate in the survey</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endParaRPr>
          </a:p>
          <a:p>
            <a:pPr marL="0" marR="0" lvl="0" indent="0" algn="just" defTabSz="914400" rtl="0" eaLnBrk="1" fontAlgn="auto" latinLnBrk="0" hangingPunct="1">
              <a:lnSpc>
                <a:spcPct val="150000"/>
              </a:lnSpc>
              <a:spcBef>
                <a:spcPts val="0"/>
              </a:spcBef>
              <a:spcAft>
                <a:spcPts val="80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S Gothic" panose="020B0609070205080204" pitchFamily="49" charset="-128"/>
                <a:cs typeface="Times New Roman" panose="02020603050405020304" pitchFamily="18" charset="0"/>
              </a:rPr>
              <a:t>Exclusion criteria for clients participating in the usability and acceptability survey</a:t>
            </a:r>
            <a:endParaRPr kumimoji="0" lang="en-US" sz="1400" b="1"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Pct val="110000"/>
              <a:buFontTx/>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Clients using other types of HIV test at the study sites</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0"/>
              </a:spcAft>
              <a:buClrTx/>
              <a:buSzPct val="110000"/>
              <a:buFontTx/>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Clients who were not clinically eligible for using the Wondfo blood-based HIVST</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800"/>
              </a:spcAft>
              <a:buClrTx/>
              <a:buSzPct val="110000"/>
              <a:buFontTx/>
              <a:buBlip>
                <a:blip r:embed="rId5">
                  <a:extLst>
                    <a:ext uri="{96DAC541-7B7A-43D3-8B79-37D633B846F1}">
                      <asvg:svgBlip xmlns:asvg="http://schemas.microsoft.com/office/drawing/2016/SVG/main" r:embed="rId6"/>
                    </a:ext>
                  </a:extLst>
                </a:blip>
              </a:buBlip>
              <a:tabLst/>
              <a:defRPr/>
            </a:pPr>
            <a:r>
              <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Clients under 13</a:t>
            </a:r>
            <a:r>
              <a:rPr kumimoji="0" lang="en-US" sz="105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rPr>
              <a:t>  </a:t>
            </a:r>
            <a:endParaRPr kumimoji="0" lang="en-US" sz="14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15000"/>
              </a:lnSpc>
              <a:spcBef>
                <a:spcPts val="0"/>
              </a:spcBef>
              <a:spcAft>
                <a:spcPts val="80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mbria" panose="02040503050406030204" pitchFamily="18" charset="0"/>
              <a:ea typeface="MS Mincho" panose="02020609040205080304" pitchFamily="49" charset="-128"/>
              <a:cs typeface="Arial" panose="020B0604020202020204" pitchFamily="34" charset="0"/>
            </a:endParaRPr>
          </a:p>
        </p:txBody>
      </p:sp>
      <p:pic>
        <p:nvPicPr>
          <p:cNvPr id="8" name="Graphic 7" descr="Target with solid fill">
            <a:extLst>
              <a:ext uri="{FF2B5EF4-FFF2-40B4-BE49-F238E27FC236}">
                <a16:creationId xmlns:a16="http://schemas.microsoft.com/office/drawing/2014/main" id="{F36B2336-6230-5BDF-5511-60A51FE0590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4724" y="1365728"/>
            <a:ext cx="583996" cy="583996"/>
          </a:xfrm>
          <a:prstGeom prst="rect">
            <a:avLst/>
          </a:prstGeom>
        </p:spPr>
      </p:pic>
      <p:pic>
        <p:nvPicPr>
          <p:cNvPr id="10" name="Picture 9">
            <a:extLst>
              <a:ext uri="{FF2B5EF4-FFF2-40B4-BE49-F238E27FC236}">
                <a16:creationId xmlns:a16="http://schemas.microsoft.com/office/drawing/2014/main" id="{A1AF81E2-6A5F-4270-0326-FB09F8E9F513}"/>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202955" y="2755189"/>
            <a:ext cx="614444" cy="673811"/>
          </a:xfrm>
          <a:prstGeom prst="rect">
            <a:avLst/>
          </a:prstGeom>
        </p:spPr>
      </p:pic>
      <p:pic>
        <p:nvPicPr>
          <p:cNvPr id="12" name="Picture 11">
            <a:extLst>
              <a:ext uri="{FF2B5EF4-FFF2-40B4-BE49-F238E27FC236}">
                <a16:creationId xmlns:a16="http://schemas.microsoft.com/office/drawing/2014/main" id="{9478A852-020F-02F0-3087-A6628BED36D5}"/>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Lst>
          </a:blip>
          <a:stretch>
            <a:fillRect/>
          </a:stretch>
        </p:blipFill>
        <p:spPr>
          <a:xfrm>
            <a:off x="228218" y="4582464"/>
            <a:ext cx="472473" cy="604765"/>
          </a:xfrm>
          <a:prstGeom prst="rect">
            <a:avLst/>
          </a:prstGeom>
        </p:spPr>
      </p:pic>
    </p:spTree>
    <p:extLst>
      <p:ext uri="{BB962C8B-B14F-4D97-AF65-F5344CB8AC3E}">
        <p14:creationId xmlns:p14="http://schemas.microsoft.com/office/powerpoint/2010/main" val="1124833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E7DAB-1D34-77B3-18E3-1E9619F7FEAB}"/>
              </a:ext>
            </a:extLst>
          </p:cNvPr>
          <p:cNvSpPr>
            <a:spLocks noGrp="1"/>
          </p:cNvSpPr>
          <p:nvPr>
            <p:ph type="title"/>
          </p:nvPr>
        </p:nvSpPr>
        <p:spPr/>
        <p:txBody>
          <a:bodyPr/>
          <a:lstStyle/>
          <a:p>
            <a:r>
              <a:rPr lang="en-US" b="1" dirty="0">
                <a:latin typeface="+mn-lt"/>
              </a:rPr>
              <a:t>Study Methodology: </a:t>
            </a:r>
            <a:r>
              <a:rPr lang="en-US" dirty="0">
                <a:latin typeface="+mn-lt"/>
              </a:rPr>
              <a:t>In addition to end user feedback, this study sought to evaluate feedback from the HDS Service Providers</a:t>
            </a:r>
          </a:p>
        </p:txBody>
      </p:sp>
      <p:sp>
        <p:nvSpPr>
          <p:cNvPr id="3" name="Slide Number Placeholder 2">
            <a:extLst>
              <a:ext uri="{FF2B5EF4-FFF2-40B4-BE49-F238E27FC236}">
                <a16:creationId xmlns:a16="http://schemas.microsoft.com/office/drawing/2014/main" id="{ABAC668A-A2C5-5BB1-9055-F15A1997CEE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CA42C1-73B3-459F-B5D7-A3E41C19577E}"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pitchFamily="34" charset="0"/>
              <a:ea typeface="+mn-ea"/>
              <a:cs typeface="+mn-cs"/>
            </a:endParaRPr>
          </a:p>
        </p:txBody>
      </p:sp>
      <p:sp>
        <p:nvSpPr>
          <p:cNvPr id="4" name="Text Placeholder 3">
            <a:extLst>
              <a:ext uri="{FF2B5EF4-FFF2-40B4-BE49-F238E27FC236}">
                <a16:creationId xmlns:a16="http://schemas.microsoft.com/office/drawing/2014/main" id="{00068329-F262-FE4F-24F0-C890B1A99FCD}"/>
              </a:ext>
            </a:extLst>
          </p:cNvPr>
          <p:cNvSpPr>
            <a:spLocks noGrp="1"/>
          </p:cNvSpPr>
          <p:nvPr>
            <p:ph type="body" sz="quarter" idx="11"/>
          </p:nvPr>
        </p:nvSpPr>
        <p:spPr>
          <a:xfrm>
            <a:off x="838200" y="2308738"/>
            <a:ext cx="10973237" cy="4412737"/>
          </a:xfrm>
        </p:spPr>
        <p:txBody>
          <a:bodyPr>
            <a:normAutofit/>
          </a:bodyPr>
          <a:lstStyle/>
          <a:p>
            <a:pPr marL="0" indent="0" algn="just">
              <a:lnSpc>
                <a:spcPct val="110000"/>
              </a:lnSpc>
              <a:spcAft>
                <a:spcPts val="800"/>
              </a:spcAft>
              <a:buNone/>
            </a:pPr>
            <a:r>
              <a:rPr lang="en-US" sz="1800" b="1" dirty="0">
                <a:solidFill>
                  <a:srgbClr val="000000"/>
                </a:solidFill>
                <a:ea typeface="MS Mincho" panose="02020609040205080304" pitchFamily="49" charset="-128"/>
                <a:cs typeface="Times New Roman" panose="02020603050405020304" pitchFamily="18" charset="0"/>
              </a:rPr>
              <a:t>The target population: </a:t>
            </a:r>
            <a:r>
              <a:rPr lang="en-US" sz="1800" dirty="0">
                <a:solidFill>
                  <a:srgbClr val="000000"/>
                </a:solidFill>
                <a:ea typeface="MS Mincho" panose="02020609040205080304" pitchFamily="49" charset="-128"/>
                <a:cs typeface="Times New Roman" panose="02020603050405020304" pitchFamily="18" charset="0"/>
              </a:rPr>
              <a:t>HIV testing providers and/or HIV self-testing distributors trained on Wondfo blood based HIVST kit distribution participating in study implementation.</a:t>
            </a:r>
          </a:p>
          <a:p>
            <a:pPr marL="0" indent="0" algn="just">
              <a:lnSpc>
                <a:spcPct val="110000"/>
              </a:lnSpc>
              <a:spcAft>
                <a:spcPts val="800"/>
              </a:spcAft>
              <a:buNone/>
            </a:pPr>
            <a:r>
              <a:rPr lang="en-US" sz="1800" b="1" dirty="0">
                <a:solidFill>
                  <a:srgbClr val="000000"/>
                </a:solidFill>
                <a:ea typeface="MS Mincho" panose="02020609040205080304" pitchFamily="49" charset="-128"/>
                <a:cs typeface="Times New Roman" panose="02020603050405020304" pitchFamily="18" charset="0"/>
              </a:rPr>
              <a:t>Inclusion criteria for HDS provider feedback questionnaire:</a:t>
            </a:r>
          </a:p>
          <a:p>
            <a:pPr algn="just">
              <a:lnSpc>
                <a:spcPct val="110000"/>
              </a:lnSpc>
              <a:spcAft>
                <a:spcPts val="800"/>
              </a:spcAft>
              <a:buFont typeface="Wingdings" panose="05000000000000000000" pitchFamily="2" charset="2"/>
              <a:buChar char="ü"/>
            </a:pPr>
            <a:r>
              <a:rPr lang="en-US" sz="1800" dirty="0">
                <a:solidFill>
                  <a:srgbClr val="000000"/>
                </a:solidFill>
                <a:ea typeface="MS Mincho" panose="02020609040205080304" pitchFamily="49" charset="-128"/>
                <a:cs typeface="Times New Roman" panose="02020603050405020304" pitchFamily="18" charset="0"/>
              </a:rPr>
              <a:t>Trained HDS providers (HDS counsellors, HIV Diagnostic Assistants) and HIVST distributors, trained on Wondfo blood based HIVST distribution who consent to participate in study implementation. </a:t>
            </a:r>
          </a:p>
          <a:p>
            <a:pPr marL="0" indent="0" algn="just">
              <a:lnSpc>
                <a:spcPct val="110000"/>
              </a:lnSpc>
              <a:spcAft>
                <a:spcPts val="800"/>
              </a:spcAft>
              <a:buNone/>
            </a:pPr>
            <a:r>
              <a:rPr lang="en-US" sz="1800" b="1" dirty="0">
                <a:solidFill>
                  <a:srgbClr val="000000"/>
                </a:solidFill>
                <a:ea typeface="MS Mincho" panose="02020609040205080304" pitchFamily="49" charset="-128"/>
                <a:cs typeface="Times New Roman" panose="02020603050405020304" pitchFamily="18" charset="0"/>
              </a:rPr>
              <a:t>Exclusion criteria for HDS provider feedback questionnaire:</a:t>
            </a:r>
          </a:p>
          <a:p>
            <a:pPr lvl="0" algn="just">
              <a:lnSpc>
                <a:spcPct val="110000"/>
              </a:lnSpc>
              <a:spcAft>
                <a:spcPts val="800"/>
              </a:spcAft>
              <a:buSzPct val="110000"/>
              <a:buBlip>
                <a:blip r:embed="rId3">
                  <a:extLst>
                    <a:ext uri="{96DAC541-7B7A-43D3-8B79-37D633B846F1}">
                      <asvg:svgBlip xmlns:asvg="http://schemas.microsoft.com/office/drawing/2016/SVG/main" r:embed="rId4"/>
                    </a:ext>
                  </a:extLst>
                </a:blip>
              </a:buBlip>
            </a:pPr>
            <a:r>
              <a:rPr lang="en-US" sz="1800" dirty="0">
                <a:solidFill>
                  <a:srgbClr val="000000"/>
                </a:solidFill>
                <a:ea typeface="MS Mincho" panose="02020609040205080304" pitchFamily="49" charset="-128"/>
                <a:cs typeface="Times New Roman" panose="02020603050405020304" pitchFamily="18" charset="0"/>
              </a:rPr>
              <a:t>Non HDS providers and/or HDS providers not trained in Wondfo Blood-based HIVST distribution and those who did not consent to participate in the study implementation.</a:t>
            </a:r>
          </a:p>
          <a:p>
            <a:pPr algn="just">
              <a:lnSpc>
                <a:spcPct val="110000"/>
              </a:lnSpc>
              <a:spcAft>
                <a:spcPts val="800"/>
              </a:spcAft>
              <a:buSzPct val="110000"/>
              <a:buBlip>
                <a:blip r:embed="rId3">
                  <a:extLst>
                    <a:ext uri="{96DAC541-7B7A-43D3-8B79-37D633B846F1}">
                      <asvg:svgBlip xmlns:asvg="http://schemas.microsoft.com/office/drawing/2016/SVG/main" r:embed="rId4"/>
                    </a:ext>
                  </a:extLst>
                </a:blip>
              </a:buBlip>
            </a:pPr>
            <a:r>
              <a:rPr lang="en-US" sz="1800" dirty="0">
                <a:solidFill>
                  <a:srgbClr val="000000"/>
                </a:solidFill>
                <a:ea typeface="MS Mincho" panose="02020609040205080304" pitchFamily="49" charset="-128"/>
                <a:cs typeface="Times New Roman" panose="02020603050405020304" pitchFamily="18" charset="0"/>
              </a:rPr>
              <a:t>The consenting procedure for the HDS provider survey took place during their training, with the survey being answered upon completion of the study. </a:t>
            </a:r>
          </a:p>
          <a:p>
            <a:pPr marL="0" indent="0">
              <a:buNone/>
            </a:pPr>
            <a:endParaRPr lang="en-US" dirty="0"/>
          </a:p>
        </p:txBody>
      </p:sp>
      <p:pic>
        <p:nvPicPr>
          <p:cNvPr id="5" name="Graphic 4" descr="Target with solid fill">
            <a:extLst>
              <a:ext uri="{FF2B5EF4-FFF2-40B4-BE49-F238E27FC236}">
                <a16:creationId xmlns:a16="http://schemas.microsoft.com/office/drawing/2014/main" id="{B426E1D5-3ABE-A543-F007-229C536E2FE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5715" y="2308738"/>
            <a:ext cx="583996" cy="583996"/>
          </a:xfrm>
          <a:prstGeom prst="rect">
            <a:avLst/>
          </a:prstGeom>
        </p:spPr>
      </p:pic>
      <p:sp>
        <p:nvSpPr>
          <p:cNvPr id="6" name="TextBox 5">
            <a:extLst>
              <a:ext uri="{FF2B5EF4-FFF2-40B4-BE49-F238E27FC236}">
                <a16:creationId xmlns:a16="http://schemas.microsoft.com/office/drawing/2014/main" id="{FC4F96C0-045B-3B74-24FD-F65D6F218863}"/>
              </a:ext>
            </a:extLst>
          </p:cNvPr>
          <p:cNvSpPr txBox="1"/>
          <p:nvPr/>
        </p:nvSpPr>
        <p:spPr>
          <a:xfrm>
            <a:off x="210963" y="1092611"/>
            <a:ext cx="11770074" cy="923330"/>
          </a:xfrm>
          <a:prstGeom prst="rect">
            <a:avLst/>
          </a:prstGeom>
          <a:solidFill>
            <a:schemeClr val="accent4">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panose="020F0502020204030204"/>
                <a:ea typeface="MS Mincho" panose="02020609040205080304" pitchFamily="49" charset="-128"/>
                <a:cs typeface="Times New Roman" panose="02020603050405020304" pitchFamily="18" charset="0"/>
              </a:rPr>
              <a:t>To gain some insight into what the HDS service providers think about the Wondfo Blood-Based Kit, we asked them to complete a survey at the end of the study about their willingness to recommend the test to clients, perceived ease of use, challenges and recommendations. </a:t>
            </a:r>
          </a:p>
        </p:txBody>
      </p:sp>
      <p:pic>
        <p:nvPicPr>
          <p:cNvPr id="7" name="Picture 6">
            <a:extLst>
              <a:ext uri="{FF2B5EF4-FFF2-40B4-BE49-F238E27FC236}">
                <a16:creationId xmlns:a16="http://schemas.microsoft.com/office/drawing/2014/main" id="{E589D3AA-F8E2-7BA4-CA6D-5BC602137E6D}"/>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Lst>
          </a:blip>
          <a:stretch>
            <a:fillRect/>
          </a:stretch>
        </p:blipFill>
        <p:spPr>
          <a:xfrm>
            <a:off x="139977" y="3185531"/>
            <a:ext cx="614444" cy="673811"/>
          </a:xfrm>
          <a:prstGeom prst="rect">
            <a:avLst/>
          </a:prstGeom>
        </p:spPr>
      </p:pic>
      <p:pic>
        <p:nvPicPr>
          <p:cNvPr id="8" name="Picture 7">
            <a:extLst>
              <a:ext uri="{FF2B5EF4-FFF2-40B4-BE49-F238E27FC236}">
                <a16:creationId xmlns:a16="http://schemas.microsoft.com/office/drawing/2014/main" id="{BD8A9E46-74D5-2E52-7B17-37822B8D8A7D}"/>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Lst>
          </a:blip>
          <a:stretch>
            <a:fillRect/>
          </a:stretch>
        </p:blipFill>
        <p:spPr>
          <a:xfrm>
            <a:off x="210963" y="4532926"/>
            <a:ext cx="472473" cy="604765"/>
          </a:xfrm>
          <a:prstGeom prst="rect">
            <a:avLst/>
          </a:prstGeom>
        </p:spPr>
      </p:pic>
    </p:spTree>
    <p:extLst>
      <p:ext uri="{BB962C8B-B14F-4D97-AF65-F5344CB8AC3E}">
        <p14:creationId xmlns:p14="http://schemas.microsoft.com/office/powerpoint/2010/main" val="25348933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Y8qG0LSgH_LUcCyZkYDt1Q"/>
</p:tagLst>
</file>

<file path=ppt/theme/theme1.xml><?xml version="1.0" encoding="utf-8"?>
<a:theme xmlns:a="http://schemas.openxmlformats.org/drawingml/2006/main" name="CHAI Blu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AI_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AI_1" id="{F88B3CD2-C680-477B-8501-35A39D72DDA0}" vid="{F466649E-8994-496D-A772-3624F11F1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D306914A5BF44BA63E2336D6D32444" ma:contentTypeVersion="15" ma:contentTypeDescription="Create a new document." ma:contentTypeScope="" ma:versionID="57d6c8ba3e59d81df8d29493ef5e7fc0">
  <xsd:schema xmlns:xsd="http://www.w3.org/2001/XMLSchema" xmlns:xs="http://www.w3.org/2001/XMLSchema" xmlns:p="http://schemas.microsoft.com/office/2006/metadata/properties" xmlns:ns3="40b3631e-154d-4fa0-8fed-4afc17b0e54c" xmlns:ns4="3e1ba581-75e7-437d-b250-8f14ed0dcc38" targetNamespace="http://schemas.microsoft.com/office/2006/metadata/properties" ma:root="true" ma:fieldsID="8b6db5794c08f352296b3e5f20a5e3b7" ns3:_="" ns4:_="">
    <xsd:import namespace="40b3631e-154d-4fa0-8fed-4afc17b0e54c"/>
    <xsd:import namespace="3e1ba581-75e7-437d-b250-8f14ed0dcc38"/>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LengthInSeconds" minOccurs="0"/>
                <xsd:element ref="ns3:MediaServiceObjectDetectorVersions" minOccurs="0"/>
                <xsd:element ref="ns3:MediaServiceGenerationTime" minOccurs="0"/>
                <xsd:element ref="ns3:MediaServiceEventHashCode" minOccurs="0"/>
                <xsd:element ref="ns3:MediaServiceSystemTags" minOccurs="0"/>
                <xsd:element ref="ns3:MediaServiceSearchProperties"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0b3631e-154d-4fa0-8fed-4afc17b0e54c"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ystemTags" ma:index="20" nillable="true" ma:displayName="MediaServiceSystemTags" ma:hidden="true" ma:internalName="MediaServiceSystemTags" ma:readOnly="true">
      <xsd:simpleType>
        <xsd:restriction base="dms:Note"/>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e1ba581-75e7-437d-b250-8f14ed0dcc38"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40b3631e-154d-4fa0-8fed-4afc17b0e54c" xsi:nil="true"/>
  </documentManagement>
</p:properties>
</file>

<file path=customXml/itemProps1.xml><?xml version="1.0" encoding="utf-8"?>
<ds:datastoreItem xmlns:ds="http://schemas.openxmlformats.org/officeDocument/2006/customXml" ds:itemID="{A60F6A08-6C80-454A-8B9A-D57557A09D3A}">
  <ds:schemaRefs>
    <ds:schemaRef ds:uri="3e1ba581-75e7-437d-b250-8f14ed0dcc38"/>
    <ds:schemaRef ds:uri="40b3631e-154d-4fa0-8fed-4afc17b0e54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B329EECD-8091-49CC-B5D2-1B6BA408B034}">
  <ds:schemaRefs>
    <ds:schemaRef ds:uri="http://schemas.microsoft.com/sharepoint/v3/contenttype/forms"/>
  </ds:schemaRefs>
</ds:datastoreItem>
</file>

<file path=customXml/itemProps3.xml><?xml version="1.0" encoding="utf-8"?>
<ds:datastoreItem xmlns:ds="http://schemas.openxmlformats.org/officeDocument/2006/customXml" ds:itemID="{A59F0C5D-734C-4753-91C1-EBE1404A8832}">
  <ds:schemaRefs>
    <ds:schemaRef ds:uri="http://www.w3.org/XML/1998/namespace"/>
    <ds:schemaRef ds:uri="http://purl.org/dc/elements/1.1/"/>
    <ds:schemaRef ds:uri="http://schemas.microsoft.com/office/2006/metadata/properties"/>
    <ds:schemaRef ds:uri="http://schemas.microsoft.com/office/2006/documentManagement/types"/>
    <ds:schemaRef ds:uri="40b3631e-154d-4fa0-8fed-4afc17b0e54c"/>
    <ds:schemaRef ds:uri="http://purl.org/dc/dcmitype/"/>
    <ds:schemaRef ds:uri="http://purl.org/dc/terms/"/>
    <ds:schemaRef ds:uri="http://schemas.microsoft.com/office/infopath/2007/PartnerControls"/>
    <ds:schemaRef ds:uri="http://schemas.openxmlformats.org/package/2006/metadata/core-properties"/>
    <ds:schemaRef ds:uri="3e1ba581-75e7-437d-b250-8f14ed0dcc38"/>
  </ds:schemaRefs>
</ds:datastoreItem>
</file>

<file path=docProps/app.xml><?xml version="1.0" encoding="utf-8"?>
<Properties xmlns="http://schemas.openxmlformats.org/officeDocument/2006/extended-properties" xmlns:vt="http://schemas.openxmlformats.org/officeDocument/2006/docPropsVTypes">
  <Template/>
  <TotalTime>18847</TotalTime>
  <Words>4884</Words>
  <Application>Microsoft Office PowerPoint</Application>
  <PresentationFormat>Widescreen</PresentationFormat>
  <Paragraphs>550</Paragraphs>
  <Slides>30</Slides>
  <Notes>27</Notes>
  <HiddenSlides>0</HiddenSlides>
  <MMClips>0</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CHAI Blue</vt:lpstr>
      <vt:lpstr>Office Theme</vt:lpstr>
      <vt:lpstr>CHAI_1</vt:lpstr>
      <vt:lpstr>RESULTS OF PILOT, ACCEPTABILITY AND USABILITY STUDY   FOR THE WONDFO BLOOD-BASED HIV - SELF-TESTING KIT IN LILONGWE AND DOWA DISTRICTS OF MALAWI   </vt:lpstr>
      <vt:lpstr>Outline</vt:lpstr>
      <vt:lpstr>In September 2022, the NHRL in Malawi conducted a laboratory evaluation of the blood-based Wondfo HIVST kit and concluded that the “Wondfo HIVST could be used in Malawi as an ideal blood self test kit” </vt:lpstr>
      <vt:lpstr> The next step in the approval for use process for the Wondfo blood-based HIVST is a field evaluation to evaluate the acceptability and usability under routine testing conditions in facilities in Malawi. </vt:lpstr>
      <vt:lpstr>MOH requested for an additional pilot and field evaluation of the Wondfo Blood-Based HIVST Kits to Assess the Usability and Acceptability of the Kits by Lay Users at Facility Level in Malawi.</vt:lpstr>
      <vt:lpstr>Purpose and Objective of the Field Evaluation: As part of standard practice for new product introduction in Malawi, the field evaluation sought to assess the usability and acceptability from lay users</vt:lpstr>
      <vt:lpstr>Study Methodology: The study was a cross-sectional mixed-methods study in 5 facilities across 2 districts. The study obtained approvals from Lilongwe and Dowa DHMTs and an ethical approval from Malawi IRB, NHSRC </vt:lpstr>
      <vt:lpstr>Study Methodology: Pilot Study Population, Inclusion and exclusion Criteria. </vt:lpstr>
      <vt:lpstr>Study Methodology: In addition to end user feedback, this study sought to evaluate feedback from the HDS Service Providers</vt:lpstr>
      <vt:lpstr>Outline</vt:lpstr>
      <vt:lpstr>Scope | Over 6 weeks, nearly 3000 Wondfo blood based HIVST were distributed at facilities , 585 clients and 40 service providers provided insights into the feasibility, acceptability and usability of the kits. </vt:lpstr>
      <vt:lpstr> Results of HIVST distributed in June (n =3,368 ) |. A total of 3,368 HIVST were under primary distribution in June with an average of about 54% clients opting for Wondfo blood-based kit. However, Nthondo HC emerged as an outlier registering 100% with clients only requesting for blood-based HIV self tests. </vt:lpstr>
      <vt:lpstr>Results of Pilot (n =2,918 ) | More than half of pilot participants were female, nearly 80% had primary or secondary level or education, and ~62% were from Urban Settlements. </vt:lpstr>
      <vt:lpstr>Results of Pilot (n =2,918 ) | 68% of the pilot participants were unassisted, nearly 100% interpreted the results correctly, 1.5% of participants had a reactive result and 93% were confirmed positive </vt:lpstr>
      <vt:lpstr>Results of Pilot (n =2,918 ) |. The Chi-square tests results indicate there are significant differences in choice to conduct the HIVST assisted or unassisted according to residence type, highest level of education and  age of client (P= 0.05).</vt:lpstr>
      <vt:lpstr>Outline</vt:lpstr>
      <vt:lpstr>Usability and Acceptability Study (n = 585 )| More than half of study participants were female, 88% had primary or secondary level of education, and 70% were under the age of 35 years</vt:lpstr>
      <vt:lpstr>Usability and Acceptability Study (n = 585)| Nearly all clients found the kit easy to use and would recommend it to others </vt:lpstr>
      <vt:lpstr>Usability and Acceptability Study (n = 585)| Age group is the only factor with categories that have significant differences affecting clients’ perception of usability of the Wondfo HIVST. However, no other factor is significantly associated with clients’ willingness to recommend the Wondfo HIVST. </vt:lpstr>
      <vt:lpstr>Participants Insights | Willingness/Recommendation to use again or not </vt:lpstr>
      <vt:lpstr>Service Provider Insights | Results of Service Provider Perceptions of Wondfo HIVST were overwhelmingly positive with 100% willing to recommend the kit to clients. </vt:lpstr>
      <vt:lpstr>Outline</vt:lpstr>
      <vt:lpstr>Challenges and Limitations  </vt:lpstr>
      <vt:lpstr>Lessons learnt </vt:lpstr>
      <vt:lpstr>Recommendation</vt:lpstr>
      <vt:lpstr>Acknowledgement</vt:lpstr>
      <vt:lpstr>ddd</vt:lpstr>
      <vt:lpstr>Compared to only using OraQuick, introducing a lower-price blood-based HIVST could save DHA &gt;$1.2M over the next four years. If reinvested in procurement, this could allow for 0.4 - 1M additional HIVST (oral or BB) to be procured</vt:lpstr>
      <vt:lpstr>More aggressive scale up would net savings &gt;$2.6M over four years and allow for an additional 0.8 to 2.2M HIVST to be procured without increasing the budget ceiling over the status quo OraQuick-only procurement</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Meg Ginivan</dc:creator>
  <cp:lastModifiedBy>CHAI</cp:lastModifiedBy>
  <cp:revision>69</cp:revision>
  <cp:lastPrinted>2024-08-02T11:11:16Z</cp:lastPrinted>
  <dcterms:created xsi:type="dcterms:W3CDTF">2020-06-10T08:28:27Z</dcterms:created>
  <dcterms:modified xsi:type="dcterms:W3CDTF">2025-11-16T15:25:11Z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0x010100ECD306914A5BF44BA63E2336D6D32444</vt:lpwstr>
  </property>
</Properties>
</file>